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5" d="100"/>
          <a:sy n="95" d="100"/>
        </p:scale>
        <p:origin x="134" y="-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AEA6A-6A06-4EEC-A9EE-A37047D4449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7E908-54F3-40F9-973D-6658AA7D6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555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B6A3EB2-7EC0-4563-9B6E-39BE2EB0CA5B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6597C-C0D4-422C-A5DE-85CAEB458555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A354-4639-4DC0-81CB-4A74AC52E54A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411B-B869-4384-8DA0-65A7FCBCC824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3F06-A455-4180-BF6A-63C6350AF990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D3120-0356-483E-B22D-030ADE6D20EB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54786-4868-4834-82E8-B03899C5AD35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005A-008E-4370-A49F-33ACAA2CD98C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C0EFC-ED30-46CA-BEEE-E00210DCB103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A87A-9A0D-4861-940B-D876B8D8E281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48407-A64B-4026-8E01-7B555689F43D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CF1B-7841-4AB8-851C-3BFA8745409C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F844-2767-4193-8894-83C76B7B8EFF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F0FE6-5ED7-481E-970C-42C0D44E9611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95586-14F7-4452-877D-87596A9EF4FB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B35C-7959-483D-BAAD-A8C974FE4F40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2515-198A-4DD5-BA79-B48F166A9CB8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5680B3-FAD1-414A-891B-2ACA21B569B1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pblog.com.ua/botanika/357-roslini-indikatori.html" TargetMode="External"/><Relationship Id="rId3" Type="http://schemas.openxmlformats.org/officeDocument/2006/relationships/hyperlink" Target="https://bosaolebb.blogspot.com/p/blog-page_425.html" TargetMode="External"/><Relationship Id="rId7" Type="http://schemas.openxmlformats.org/officeDocument/2006/relationships/hyperlink" Target="https://kegt.rshu.edu.ua/images/dustan/INDL8.pdf" TargetMode="External"/><Relationship Id="rId2" Type="http://schemas.openxmlformats.org/officeDocument/2006/relationships/hyperlink" Target="https://svitroslyn.ua/ua/articles/kak-proverit-kislotnost-pochvy-rasteniya-indika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adinamax.com.ua/ua/articles/opredelenie-svoystv-pochvy-pod-posadku?srsltid=AfmBOoqt1KKnQMqdDNsTNMRleHgv2n0Uukv089VLaG_u-i9VN4VAb_vm" TargetMode="External"/><Relationship Id="rId5" Type="http://schemas.openxmlformats.org/officeDocument/2006/relationships/hyperlink" Target="https://uahistory.co/pidruchniki/savchin-chemistry-11-class-2019-standard-level/42.php#google_vignette" TargetMode="External"/><Relationship Id="rId4" Type="http://schemas.openxmlformats.org/officeDocument/2006/relationships/hyperlink" Target="https://s-sad.com.ua/poleznye-sovet/kislotnost-i-sostav-pochvy-kak-uznat-i-chto-s-etim-delat/?lswp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7552" y="146305"/>
            <a:ext cx="10415016" cy="1106423"/>
          </a:xfrm>
        </p:spPr>
        <p:txBody>
          <a:bodyPr/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інтернет конкурс</a:t>
            </a:r>
            <a:b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МАН – Юніор дослідник»</a:t>
            </a:r>
            <a:b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Харківське територіальне відділення Малої академії наук України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3391" y="1801368"/>
            <a:ext cx="9082775" cy="4034889"/>
          </a:xfrm>
        </p:spPr>
        <p:txBody>
          <a:bodyPr>
            <a:normAutofit fontScale="77500" lnSpcReduction="20000"/>
          </a:bodyPr>
          <a:lstStyle/>
          <a:p>
            <a:pPr lvl="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endParaRPr lang="uk-UA" sz="2000" i="1" dirty="0" smtClean="0">
              <a:solidFill>
                <a:prstClr val="black"/>
              </a:solidFill>
              <a:latin typeface="Verdana"/>
            </a:endParaRPr>
          </a:p>
          <a:p>
            <a:pPr lvl="0" defTabSz="9144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Рослини, як </a:t>
            </a:r>
            <a:r>
              <a:rPr lang="uk-UA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фітоіндикатори</a:t>
            </a:r>
            <a:r>
              <a:rPr lang="uk-UA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Дем’янівського</a:t>
            </a:r>
            <a:r>
              <a:rPr lang="uk-UA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урочища, міста Богодухів</a:t>
            </a:r>
            <a:endParaRPr lang="uk-UA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endParaRPr lang="uk-UA" sz="2000" i="1" dirty="0" smtClean="0">
              <a:solidFill>
                <a:prstClr val="black"/>
              </a:solidFill>
              <a:latin typeface="Verdana"/>
            </a:endParaRP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Виконала: </a:t>
            </a:r>
            <a:r>
              <a:rPr lang="uk-UA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Поляцькова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Вікторія</a:t>
            </a: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10-Б 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класу, </a:t>
            </a: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 закладу </a:t>
            </a: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«Харківський ліцей №138 Харківської міської ради» </a:t>
            </a: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: Середа Анна Василівна</a:t>
            </a: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вчитель біології ІІ категорії. Комунального 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закладу </a:t>
            </a:r>
            <a:endParaRPr lang="uk-UA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7665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«Харківський ліцей №138 Харківської 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ради» </a:t>
            </a:r>
          </a:p>
          <a:p>
            <a:pPr lvl="0" algn="just" defTabSz="914400">
              <a:spcBef>
                <a:spcPts val="1000"/>
              </a:spcBef>
              <a:spcAft>
                <a:spcPts val="0"/>
              </a:spcAft>
              <a:buClrTx/>
              <a:buSzTx/>
            </a:pPr>
            <a:endParaRPr lang="ru-RU" sz="2300" i="1" dirty="0">
              <a:solidFill>
                <a:prstClr val="black"/>
              </a:solidFill>
              <a:latin typeface="Verdana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981" y="1386804"/>
            <a:ext cx="5230821" cy="829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6846"/>
            <a:ext cx="4785019" cy="27481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986" y="5363107"/>
            <a:ext cx="3776853" cy="138824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02568" y="6471956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91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856" y="804672"/>
            <a:ext cx="9762742" cy="1481327"/>
          </a:xfrm>
        </p:spPr>
        <p:txBody>
          <a:bodyPr>
            <a:normAutofit/>
          </a:bodyPr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дослідити і визначити за допомогою рослин, як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прирдних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індикаторів кислотно лужне середовище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Дем’янівського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міста Богодухів.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0752" y="2556932"/>
            <a:ext cx="7589519" cy="3276940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.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</a:p>
          <a:p>
            <a:pPr>
              <a:lnSpc>
                <a:spcPct val="12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і провести огляд та аналіз території дослідження;</a:t>
            </a:r>
          </a:p>
          <a:p>
            <a:pPr>
              <a:lnSpc>
                <a:spcPct val="12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основних рослин, які зростають на цій території для індикації;</a:t>
            </a:r>
          </a:p>
          <a:p>
            <a:pPr>
              <a:lnSpc>
                <a:spcPct val="12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дослідження фізичних властивостей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порівняння з літературними даними, щодо залежності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особливостей видового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рослин, що зростають на кислих, лужних і нейтральних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</a:t>
            </a:r>
            <a:r>
              <a:rPr lang="uk-UA" dirty="0" err="1"/>
              <a:t>х</a:t>
            </a:r>
            <a:endParaRPr lang="uk-UA" dirty="0" smtClean="0"/>
          </a:p>
          <a:p>
            <a:pPr>
              <a:lnSpc>
                <a:spcPct val="120000"/>
              </a:lnSpc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6" y="2556932"/>
            <a:ext cx="3621026" cy="1810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23" y="4448958"/>
            <a:ext cx="3001832" cy="17240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5052" y="1718880"/>
            <a:ext cx="2292898" cy="1272139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563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740664"/>
            <a:ext cx="6275343" cy="621792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ж  таке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748" r="27748"/>
          <a:stretch>
            <a:fillRect/>
          </a:stretch>
        </p:blipFill>
        <p:spPr>
          <a:xfrm>
            <a:off x="7816023" y="1004824"/>
            <a:ext cx="3680375" cy="502107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0863" y="1362456"/>
            <a:ext cx="6995160" cy="3867912"/>
          </a:xfrm>
        </p:spPr>
        <p:txBody>
          <a:bodyPr>
            <a:no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рН7.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 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кисла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слабокислих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слаболужних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мікрофлору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слабо,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погано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засвоюють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Сильнолужне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гальмує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засвоєння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72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224" y="594360"/>
            <a:ext cx="7031736" cy="1472184"/>
          </a:xfrm>
        </p:spPr>
        <p:txBody>
          <a:bodyPr/>
          <a:lstStyle/>
          <a:p>
            <a:pPr algn="l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871" r="30871"/>
          <a:stretch>
            <a:fillRect/>
          </a:stretch>
        </p:blipFill>
        <p:spPr>
          <a:xfrm>
            <a:off x="8802535" y="685799"/>
            <a:ext cx="2180875" cy="3399001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24484" y="1719240"/>
            <a:ext cx="4597664" cy="399576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агрохімічній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виміром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рН за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приладу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рН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метра</a:t>
            </a:r>
            <a:r>
              <a:rPr lang="ru-RU" sz="22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рослин-індикаторів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кислих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ґрунтах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лужних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600" y="1510297"/>
            <a:ext cx="2076476" cy="19511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600" y="3461469"/>
            <a:ext cx="5143500" cy="29051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Рослини-індикатори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кислому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893" y="2494207"/>
            <a:ext cx="10098022" cy="3318936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Хвощ польовий            								      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Лютик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повзучий		                                                                   </a:t>
            </a:r>
          </a:p>
          <a:p>
            <a:pPr marL="2286000" lvl="5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лікарська   Подорожник</a:t>
            </a:r>
          </a:p>
          <a:p>
            <a:pPr marL="0" lvl="8" indent="0"/>
            <a:r>
              <a:rPr lang="uk-UA" sz="2400" dirty="0" smtClean="0"/>
              <a:t>Подорожник</a:t>
            </a:r>
          </a:p>
          <a:p>
            <a:pPr lvl="5"/>
            <a:endParaRPr lang="uk-UA" sz="2400" dirty="0" smtClean="0"/>
          </a:p>
          <a:p>
            <a:r>
              <a:rPr lang="uk-UA" dirty="0"/>
              <a:t> </a:t>
            </a:r>
            <a:r>
              <a:rPr lang="uk-UA" dirty="0" smtClean="0"/>
              <a:t>                        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58" y="2981828"/>
            <a:ext cx="2569282" cy="1581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220" y="3794760"/>
            <a:ext cx="3186248" cy="21396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652" y="3794761"/>
            <a:ext cx="2645283" cy="21396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5512" y="2981828"/>
            <a:ext cx="2788868" cy="1882767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09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Рослини-індикатори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слабокислому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нейтральному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556932"/>
            <a:ext cx="10143743" cy="3318936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Мох                                                                                                  Полин                     </a:t>
            </a:r>
          </a:p>
          <a:p>
            <a:pPr marL="2686050" lvl="6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Конюшина              Фіалка собача</a:t>
            </a:r>
          </a:p>
          <a:p>
            <a:pPr marL="0" indent="0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" y="3069526"/>
            <a:ext cx="3329613" cy="2215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368" y="3548340"/>
            <a:ext cx="2863216" cy="21446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983" y="3583054"/>
            <a:ext cx="3139441" cy="2075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9753" y="3104647"/>
            <a:ext cx="2864304" cy="2145463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899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Рослини-індикатори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лужному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Дикий мак                                                                                                      Живокіст</a:t>
            </a:r>
          </a:p>
          <a:p>
            <a:pPr marL="2286000" lvl="5" indent="0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Польова гірчиця                   Калина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56" y="3013907"/>
            <a:ext cx="2969989" cy="24052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793" y="3442568"/>
            <a:ext cx="3002184" cy="19978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690" y="3524717"/>
            <a:ext cx="2860045" cy="1961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8866" y="3032297"/>
            <a:ext cx="3129576" cy="2239646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980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04089"/>
            <a:ext cx="7738870" cy="841248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характеристики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досліджуваній ділянці: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5528" y="2002536"/>
            <a:ext cx="4846320" cy="3867912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Механічний склад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чорнозем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Вологість: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«холодить»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висиханні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світлішим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34272" y="483172"/>
            <a:ext cx="2557586" cy="32793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918" y="3126854"/>
            <a:ext cx="2473070" cy="31215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054" y="1840781"/>
            <a:ext cx="2721864" cy="32004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49161" y="5969000"/>
            <a:ext cx="542697" cy="279400"/>
          </a:xfrm>
        </p:spPr>
        <p:txBody>
          <a:bodyPr/>
          <a:lstStyle/>
          <a:p>
            <a:fld id="{5D84065D-F351-4B03-BD91-D8A6B8D4B36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672" y="610301"/>
            <a:ext cx="9601196" cy="1051560"/>
          </a:xfrm>
        </p:spPr>
        <p:txBody>
          <a:bodyPr>
            <a:normAutofit fontScale="90000"/>
          </a:bodyPr>
          <a:lstStyle/>
          <a:p>
            <a:pPr algn="l"/>
            <a:r>
              <a:rPr lang="uk-UA" sz="40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характеристики </a:t>
            </a:r>
            <a:r>
              <a:rPr lang="uk-UA" sz="4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40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досліджуваній ділянці: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8475" y="2391075"/>
            <a:ext cx="4690872" cy="3904488"/>
          </a:xfrm>
        </p:spPr>
        <p:txBody>
          <a:bodyPr/>
          <a:lstStyle/>
          <a:p>
            <a:pPr lvl="0">
              <a:buClr>
                <a:srgbClr val="83992A"/>
              </a:buClr>
            </a:pPr>
            <a:r>
              <a:rPr lang="uk-UA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Щільність: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Щільний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землю з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зусиллям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розламати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руками.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злитих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чорноземів</a:t>
            </a: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83992A"/>
              </a:buClr>
            </a:pPr>
            <a:r>
              <a:rPr lang="uk-UA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Забарвлення: </a:t>
            </a:r>
            <a:r>
              <a:rPr lang="uk-U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темно-сірого </a:t>
            </a:r>
            <a:r>
              <a:rPr lang="uk-UA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кольору.</a:t>
            </a:r>
            <a:endParaRPr lang="ru-RU" sz="2800" b="1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19753" y="1280748"/>
            <a:ext cx="3105784" cy="23815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825" y="2130439"/>
            <a:ext cx="2681647" cy="35755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428" y="3806951"/>
            <a:ext cx="2493964" cy="242665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36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475" y="612251"/>
            <a:ext cx="10597136" cy="939168"/>
          </a:xfrm>
        </p:spPr>
        <p:txBody>
          <a:bodyPr>
            <a:noAutofit/>
          </a:bodyPr>
          <a:lstStyle/>
          <a:p>
            <a:pPr algn="l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 індикаторного паперу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5877" y="2374231"/>
            <a:ext cx="4776982" cy="4047068"/>
          </a:xfrm>
        </p:spPr>
        <p:txBody>
          <a:bodyPr>
            <a:normAutofit fontScale="925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Використали дистильовану воду з 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нейтральним рівнем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Перемішали із кількома зразками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окремо. Створили витяжку.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Помістили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секунд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дістати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смужка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шкалою.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682" y="1230532"/>
            <a:ext cx="2288755" cy="17165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372" y="1251173"/>
            <a:ext cx="3369915" cy="28072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500" y="2947099"/>
            <a:ext cx="3486274" cy="2593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8338" y="4058393"/>
            <a:ext cx="1908872" cy="21522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347" y="3730277"/>
            <a:ext cx="1791983" cy="2552962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6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52007"/>
            <a:ext cx="9601196" cy="1049206"/>
          </a:xfrm>
        </p:spPr>
        <p:txBody>
          <a:bodyPr>
            <a:noAutofit/>
          </a:bodyPr>
          <a:lstStyle/>
          <a:p>
            <a:pPr algn="l"/>
            <a:r>
              <a:rPr lang="uk-UA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та аналіз </a:t>
            </a:r>
            <a:r>
              <a:rPr lang="uk-U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рослин, що зростають на досліджуваній </a:t>
            </a:r>
            <a:r>
              <a:rPr lang="uk-UA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 </a:t>
            </a:r>
            <a:r>
              <a:rPr lang="uk-UA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Дем’янівського</a:t>
            </a:r>
            <a:r>
              <a:rPr lang="uk-UA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урочища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353" y="2538308"/>
            <a:ext cx="10439396" cy="3384976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Мох лісовий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Bryophyta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Полин гіркий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(Artemisia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absinthium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Чистотіл звичайний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Chelidonium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782" y="2538085"/>
            <a:ext cx="2031758" cy="25786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137" y="1901952"/>
            <a:ext cx="2064294" cy="20571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324" y="3959129"/>
            <a:ext cx="2564320" cy="23488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958" y="1701213"/>
            <a:ext cx="3099237" cy="212617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37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77240"/>
            <a:ext cx="9601196" cy="1133857"/>
          </a:xfrm>
        </p:spPr>
        <p:txBody>
          <a:bodyPr>
            <a:normAutofit/>
          </a:bodyPr>
          <a:lstStyle/>
          <a:p>
            <a:pPr algn="l"/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та аналіз рослин, що зростають на досліджуваній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ділянкі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Дем’янівського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урочища: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478024"/>
            <a:ext cx="5293571" cy="3397844"/>
          </a:xfrm>
        </p:spPr>
        <p:txBody>
          <a:bodyPr>
            <a:normAutofit fontScale="925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Фіалка собача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Víola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canína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Конюшина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Trifolium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repens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Глуха кропива </a:t>
            </a:r>
            <a:r>
              <a:rPr lang="uk-UA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Lamium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purpureum</a:t>
            </a:r>
            <a:r>
              <a:rPr lang="uk-UA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uk-UA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Калюжниця болотяна (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Caltha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palustris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414" y="1764065"/>
            <a:ext cx="1886374" cy="20867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476" y="1560257"/>
            <a:ext cx="2823049" cy="20249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414" y="3957395"/>
            <a:ext cx="2527294" cy="20806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1728" y="3703372"/>
            <a:ext cx="2137360" cy="2588728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7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9160" y="541822"/>
            <a:ext cx="4521773" cy="713232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5689" y="517678"/>
            <a:ext cx="3943771" cy="3644277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3321" y="1255054"/>
            <a:ext cx="6958584" cy="3805261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20000"/>
              </a:lnSpc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даній роботі було проведено дослідження і визначено кислотність </a:t>
            </a:r>
            <a:r>
              <a:rPr lang="uk-UA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території </a:t>
            </a:r>
            <a:r>
              <a:rPr lang="uk-UA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Дем’янівського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міста Богодухів. </a:t>
            </a:r>
          </a:p>
          <a:p>
            <a:pPr lvl="0" algn="l">
              <a:lnSpc>
                <a:spcPct val="120000"/>
              </a:lnSpc>
              <a:buClr>
                <a:srgbClr val="83992A"/>
              </a:buClr>
            </a:pP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Визначили  </a:t>
            </a:r>
            <a:r>
              <a:rPr lang="uk-UA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 рослин, які зростають на цій території 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біологічної  </a:t>
            </a:r>
            <a:r>
              <a:rPr lang="uk-UA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індикації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l">
              <a:lnSpc>
                <a:spcPct val="120000"/>
              </a:lnSpc>
              <a:buClr>
                <a:srgbClr val="83992A"/>
              </a:buClr>
            </a:pP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Вивчили фізичні властивості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визначили за допомогою індикаторних смужок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Проаналізували залежність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від кислотності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l">
              <a:lnSpc>
                <a:spcPct val="120000"/>
              </a:lnSpc>
              <a:buClr>
                <a:srgbClr val="83992A"/>
              </a:buClr>
            </a:pP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Отже, на даній території урочища переважають слабо кислі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грунти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2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4-5, про що свідчать показники індикаторних смужок та рослинність , що зростає на даній території.</a:t>
            </a:r>
          </a:p>
          <a:p>
            <a:pPr lvl="0" algn="l">
              <a:lnSpc>
                <a:spcPct val="120000"/>
              </a:lnSpc>
              <a:buClr>
                <a:srgbClr val="83992A"/>
              </a:buClr>
            </a:pPr>
            <a:endParaRPr lang="uk-UA" sz="20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dirty="0" smtClean="0"/>
          </a:p>
          <a:p>
            <a:pPr algn="l"/>
            <a:endParaRPr lang="uk-UA" dirty="0" smtClean="0"/>
          </a:p>
          <a:p>
            <a:pPr algn="l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689" y="3525761"/>
            <a:ext cx="3987915" cy="2659908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75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03505"/>
            <a:ext cx="9601196" cy="512064"/>
          </a:xfrm>
        </p:spPr>
        <p:txBody>
          <a:bodyPr>
            <a:normAutofit fontScale="90000"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Огляд літератури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115569"/>
            <a:ext cx="10235183" cy="4760299"/>
          </a:xfrm>
        </p:spPr>
        <p:txBody>
          <a:bodyPr>
            <a:normAutofit/>
          </a:bodyPr>
          <a:lstStyle/>
          <a:p>
            <a:r>
              <a:rPr lang="uk-UA" sz="1800" dirty="0" smtClean="0"/>
              <a:t>1. Світ рослин. Рослинні індикатори. </a:t>
            </a:r>
            <a:r>
              <a:rPr lang="en-US" sz="180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hlinkClick r:id="rId2"/>
              </a:rPr>
              <a:t>svitroslyn.ua/ua/articles/kak-proverit-kislotnost-pochvy-rasteniya-indikatory.html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>
                <a:solidFill>
                  <a:schemeClr val="tx1"/>
                </a:solidFill>
              </a:rPr>
              <a:t>2. Рослини-індикатори та їх </a:t>
            </a:r>
            <a:r>
              <a:rPr lang="uk-UA" sz="1800" dirty="0" smtClean="0">
                <a:solidFill>
                  <a:schemeClr val="tx1"/>
                </a:solidFill>
              </a:rPr>
              <a:t>застосування О. </a:t>
            </a:r>
            <a:r>
              <a:rPr lang="uk-UA" sz="1800" dirty="0" err="1" smtClean="0">
                <a:solidFill>
                  <a:schemeClr val="tx1"/>
                </a:solidFill>
              </a:rPr>
              <a:t>Білинська</a:t>
            </a:r>
            <a:r>
              <a:rPr lang="uk-UA" sz="1800" dirty="0" smtClean="0">
                <a:solidFill>
                  <a:schemeClr val="tx1"/>
                </a:solidFill>
              </a:rPr>
              <a:t>.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hlinkClick r:id="rId3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hlinkClick r:id="rId3"/>
              </a:rPr>
              <a:t>bosaolebb.blogspot.com/p/blog-page_425.html</a:t>
            </a:r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>
                <a:solidFill>
                  <a:schemeClr val="tx1"/>
                </a:solidFill>
              </a:rPr>
              <a:t>3. Кислотність і склад ґрунту: як дізнатися і що з цим </a:t>
            </a:r>
            <a:r>
              <a:rPr lang="uk-UA" sz="1800" dirty="0" smtClean="0">
                <a:solidFill>
                  <a:schemeClr val="tx1"/>
                </a:solidFill>
              </a:rPr>
              <a:t>робити. </a:t>
            </a:r>
            <a:r>
              <a:rPr lang="en-US" sz="1800" dirty="0">
                <a:solidFill>
                  <a:schemeClr val="tx1"/>
                </a:solidFill>
                <a:hlinkClick r:id="rId4"/>
              </a:rPr>
              <a:t>https://s-sad.com.ua/poleznye-sovet/kislotnost-i-sostav-pochvy-kak-uznat-i-chto-s-etim-delat/?</a:t>
            </a:r>
            <a:r>
              <a:rPr lang="en-US" sz="1800" dirty="0" smtClean="0">
                <a:solidFill>
                  <a:schemeClr val="tx1"/>
                </a:solidFill>
                <a:hlinkClick r:id="rId4"/>
              </a:rPr>
              <a:t>lswp=1</a:t>
            </a:r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 smtClean="0">
                <a:solidFill>
                  <a:schemeClr val="tx1"/>
                </a:solidFill>
              </a:rPr>
              <a:t>4. Мінеральні добрива. Кислотні та лужні </a:t>
            </a:r>
            <a:r>
              <a:rPr lang="uk-UA" sz="1800" dirty="0" err="1" smtClean="0">
                <a:solidFill>
                  <a:schemeClr val="tx1"/>
                </a:solidFill>
              </a:rPr>
              <a:t>грунти</a:t>
            </a:r>
            <a:r>
              <a:rPr lang="uk-UA" sz="1800" dirty="0" smtClean="0">
                <a:solidFill>
                  <a:schemeClr val="tx1"/>
                </a:solidFill>
              </a:rPr>
              <a:t>.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hlinkClick r:id="rId5"/>
              </a:rPr>
              <a:t>uahistory.co/pidruchniki/savchin-chemistry-11-class-2019-standard-level/42.php#google_vignette</a:t>
            </a:r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 smtClean="0">
                <a:solidFill>
                  <a:schemeClr val="tx1"/>
                </a:solidFill>
              </a:rPr>
              <a:t>5. </a:t>
            </a:r>
            <a:r>
              <a:rPr lang="uk-UA" sz="1800" dirty="0" err="1" smtClean="0">
                <a:solidFill>
                  <a:schemeClr val="tx1"/>
                </a:solidFill>
              </a:rPr>
              <a:t>Грунти</a:t>
            </a:r>
            <a:r>
              <a:rPr lang="uk-UA" sz="1800" dirty="0" smtClean="0">
                <a:solidFill>
                  <a:schemeClr val="tx1"/>
                </a:solidFill>
              </a:rPr>
              <a:t>. Фізичні характеристики.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hlinkClick r:id="rId6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hlinkClick r:id="rId6"/>
              </a:rPr>
              <a:t>gradinamax.com.ua/ua/articles/opredelenie-svoystv-pochvy-pod-posadku?srsltid=AfmBOoqt1KKnQMqdDNsTNMRleHgv2n0Uukv089VLaG_u-i9VN4VAb_vm</a:t>
            </a:r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 smtClean="0">
                <a:solidFill>
                  <a:schemeClr val="tx1"/>
                </a:solidFill>
              </a:rPr>
              <a:t>6. </a:t>
            </a:r>
            <a:r>
              <a:rPr lang="ru-RU" sz="1800" dirty="0" err="1"/>
              <a:t>Біоіндикація</a:t>
            </a:r>
            <a:r>
              <a:rPr lang="ru-RU" sz="1800" dirty="0"/>
              <a:t> стану </a:t>
            </a:r>
            <a:r>
              <a:rPr lang="ru-RU" sz="1800" dirty="0" err="1" smtClean="0"/>
              <a:t>ґрунтів</a:t>
            </a:r>
            <a:r>
              <a:rPr lang="ru-RU" sz="1800" dirty="0" smtClean="0"/>
              <a:t> </a:t>
            </a:r>
            <a:r>
              <a:rPr lang="en-US" dirty="0" smtClean="0">
                <a:solidFill>
                  <a:schemeClr val="tx1"/>
                </a:solidFill>
                <a:hlinkClick r:id="rId7"/>
              </a:rPr>
              <a:t>https://kegt.rshu.edu.ua/images/dustan/INDL8.pdf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sz="2000" dirty="0" smtClean="0">
                <a:solidFill>
                  <a:schemeClr val="tx1"/>
                </a:solidFill>
              </a:rPr>
              <a:t>7. Ботаніка. Рослини індикатори.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  <a:hlinkClick r:id="rId8"/>
              </a:rPr>
              <a:t>https://</a:t>
            </a:r>
            <a:r>
              <a:rPr lang="en-US" sz="2000" dirty="0" smtClean="0">
                <a:solidFill>
                  <a:schemeClr val="tx1"/>
                </a:solidFill>
                <a:hlinkClick r:id="rId8"/>
              </a:rPr>
              <a:t>www.npblog.com.ua/botanika/357-roslini-indikatori.html</a:t>
            </a:r>
            <a:endParaRPr lang="uk-UA" sz="2000" dirty="0" smtClean="0">
              <a:solidFill>
                <a:schemeClr val="tx1"/>
              </a:solidFill>
            </a:endParaRPr>
          </a:p>
          <a:p>
            <a:endParaRPr lang="uk-UA" sz="2000" dirty="0" smtClean="0">
              <a:solidFill>
                <a:schemeClr val="tx1"/>
              </a:solidFill>
            </a:endParaRPr>
          </a:p>
          <a:p>
            <a:endParaRPr lang="uk-UA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32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743</TotalTime>
  <Words>616</Words>
  <Application>Microsoft Office PowerPoint</Application>
  <PresentationFormat>Широкоэкранный</PresentationFormat>
  <Paragraphs>95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Verdana</vt:lpstr>
      <vt:lpstr>Натуральные материалы</vt:lpstr>
      <vt:lpstr>Всеукраїнський інтернет конкурс « МАН – Юніор дослідник» Харківське територіальне відділення Малої академії наук України</vt:lpstr>
      <vt:lpstr>Мета: дослідити і визначити за допомогою рослин, як прирдних індикаторів кислотно лужне середовище грунту Дем’янівського урочища міста Богодухів. </vt:lpstr>
      <vt:lpstr>Що ж  таке рН грунту ?</vt:lpstr>
      <vt:lpstr>Як визначити кислотність ґрунту на ділянці?  </vt:lpstr>
      <vt:lpstr>Рослини-індикатори, які надають перевагу кислому ґрунту:</vt:lpstr>
      <vt:lpstr>Рослини-індикатори, які надають перевагу слабокислому або нейтральному ґрунту:</vt:lpstr>
      <vt:lpstr>Рослини-індикатори, які надають перевагу лужному ґрунту:</vt:lpstr>
      <vt:lpstr>Фізичні характеристики грунту на досліджуваній ділянці:</vt:lpstr>
      <vt:lpstr>Фізичні характеристики грунту на досліджуваній ділянці:</vt:lpstr>
      <vt:lpstr>Кислотність грунту. Визначення за допомогою індикаторного паперу</vt:lpstr>
      <vt:lpstr>Огляд та аналіз рослин, що зростають на досліджуваній ділянці Дем’янівського урочища</vt:lpstr>
      <vt:lpstr>Огляд та аналіз рослин, що зростають на досліджуваній ділянкі Дем’янівського урочища:</vt:lpstr>
      <vt:lpstr>Висновки:</vt:lpstr>
      <vt:lpstr>Огляд літератури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інтернет конкурс « МАН – Юніор дослідник» Харківське територіальне відділення Малої академії наук України</dc:title>
  <dc:creator>lenovo</dc:creator>
  <cp:lastModifiedBy>lenovo</cp:lastModifiedBy>
  <cp:revision>54</cp:revision>
  <dcterms:created xsi:type="dcterms:W3CDTF">2025-04-05T17:20:02Z</dcterms:created>
  <dcterms:modified xsi:type="dcterms:W3CDTF">2025-04-14T17:30:32Z</dcterms:modified>
</cp:coreProperties>
</file>