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9" r:id="rId2"/>
    <p:sldId id="262" r:id="rId3"/>
    <p:sldId id="273" r:id="rId4"/>
    <p:sldId id="272" r:id="rId5"/>
    <p:sldId id="274" r:id="rId6"/>
    <p:sldId id="275" r:id="rId7"/>
    <p:sldId id="276" r:id="rId8"/>
    <p:sldId id="277" r:id="rId9"/>
    <p:sldId id="278" r:id="rId10"/>
    <p:sldId id="271" r:id="rId11"/>
    <p:sldId id="279" r:id="rId12"/>
    <p:sldId id="280" r:id="rId13"/>
    <p:sldId id="269" r:id="rId14"/>
    <p:sldId id="261" r:id="rId15"/>
    <p:sldId id="28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66"/>
    <a:srgbClr val="1F1B0F"/>
    <a:srgbClr val="2A2414"/>
    <a:srgbClr val="362E1A"/>
    <a:srgbClr val="171413"/>
    <a:srgbClr val="261C14"/>
    <a:srgbClr val="2A241E"/>
    <a:srgbClr val="3B3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618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8FC3CC-E4F3-415D-8524-1EFE78F40664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F06D42-0A55-4740-A83E-EC6B3E0AFE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9899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F06D42-0A55-4740-A83E-EC6B3E0AFE1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4691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73FF-E691-4A40-8E4A-139B76B60528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26389-D44E-4667-A723-765B5E5FF9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73FF-E691-4A40-8E4A-139B76B60528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26389-D44E-4667-A723-765B5E5FF9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73FF-E691-4A40-8E4A-139B76B60528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26389-D44E-4667-A723-765B5E5FF9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73FF-E691-4A40-8E4A-139B76B60528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26389-D44E-4667-A723-765B5E5FF9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73FF-E691-4A40-8E4A-139B76B60528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26389-D44E-4667-A723-765B5E5FF9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73FF-E691-4A40-8E4A-139B76B60528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26389-D44E-4667-A723-765B5E5FF9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73FF-E691-4A40-8E4A-139B76B60528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26389-D44E-4667-A723-765B5E5FF9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73FF-E691-4A40-8E4A-139B76B60528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26389-D44E-4667-A723-765B5E5FF9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73FF-E691-4A40-8E4A-139B76B60528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26389-D44E-4667-A723-765B5E5FF9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73FF-E691-4A40-8E4A-139B76B60528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26389-D44E-4667-A723-765B5E5FF9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73FF-E691-4A40-8E4A-139B76B60528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26389-D44E-4667-A723-765B5E5FF9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D73FF-E691-4A40-8E4A-139B76B60528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726389-D44E-4667-A723-765B5E5FF97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79912" y="1340768"/>
            <a:ext cx="5184576" cy="5328592"/>
          </a:xfrm>
        </p:spPr>
        <p:txBody>
          <a:bodyPr>
            <a:normAutofit/>
          </a:bodyPr>
          <a:lstStyle/>
          <a:p>
            <a:pPr>
              <a:buNone/>
            </a:pPr>
            <a:endParaRPr lang="uk-UA" dirty="0"/>
          </a:p>
          <a:p>
            <a:pPr>
              <a:buNone/>
            </a:pPr>
            <a:endParaRPr lang="en-US" dirty="0"/>
          </a:p>
        </p:txBody>
      </p:sp>
      <p:sp>
        <p:nvSpPr>
          <p:cNvPr id="16386" name="AutoShape 2" descr="Результат пошуку зображень за запитом юлій цезар помпей красс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68C87A2-669B-21E2-236A-EBC7146AE3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699792" cy="410245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983B19F-08CB-24C6-1061-C24A2350B308}"/>
              </a:ext>
            </a:extLst>
          </p:cNvPr>
          <p:cNvSpPr txBox="1"/>
          <p:nvPr/>
        </p:nvSpPr>
        <p:spPr>
          <a:xfrm>
            <a:off x="2699792" y="3861048"/>
            <a:ext cx="643632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kumimoji="0" lang="az-Cyrl-AZ" altLang="ru-RU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ctr"/>
            <a:r>
              <a:rPr kumimoji="0" lang="az-Cyrl-AZ" alt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Науково – дослідницький проєкт підготувала</a:t>
            </a:r>
            <a:r>
              <a:rPr kumimoji="0" lang="en-US" alt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</a:t>
            </a:r>
            <a:br>
              <a:rPr kumimoji="0" lang="en-US" alt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az-Cyrl-AZ" alt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Плеша Євгенія Василівна</a:t>
            </a:r>
            <a:br>
              <a:rPr kumimoji="0" lang="az-Cyrl-AZ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az-Cyrl-AZ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учениця 10 класу Залужанського ліцею</a:t>
            </a:r>
            <a:br>
              <a:rPr kumimoji="0" lang="az-Cyrl-AZ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az-Cyrl-AZ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Мукачівської міської ради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az-Cyrl-AZ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Закарпатської області</a:t>
            </a:r>
            <a:b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az-Cyrl-AZ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с. Залужжя,</a:t>
            </a:r>
            <a:r>
              <a:rPr kumimoji="0" lang="en-US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az-Cyrl-AZ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Мукачівський район,</a:t>
            </a:r>
            <a:r>
              <a:rPr kumimoji="0" lang="uk-UA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az-Cyrl-AZ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Закарпатська область</a:t>
            </a:r>
            <a:b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az-Cyrl-AZ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Закарпатське територіальне відділення МАН України</a:t>
            </a:r>
            <a:r>
              <a:rPr kumimoji="0" lang="uk-UA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br>
              <a:rPr kumimoji="0" lang="uk-UA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az-Cyrl-AZ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Мукачівська філія</a:t>
            </a:r>
            <a:br>
              <a:rPr kumimoji="0" lang="az-Cyrl-AZ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uk-UA" alt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Науковий керівник: </a:t>
            </a:r>
            <a:br>
              <a:rPr kumimoji="0" lang="uk-UA" alt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uk-UA" alt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Товт</a:t>
            </a:r>
            <a:r>
              <a:rPr kumimoji="0" lang="uk-UA" alt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Михайло Михайлович</a:t>
            </a:r>
            <a:br>
              <a:rPr kumimoji="0" lang="uk-UA" alt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uk-UA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вчитель історії </a:t>
            </a:r>
            <a:r>
              <a:rPr kumimoji="0" lang="uk-UA" alt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Залужанського</a:t>
            </a:r>
            <a:r>
              <a:rPr kumimoji="0" lang="uk-UA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ліцею</a:t>
            </a:r>
            <a:br>
              <a:rPr kumimoji="0" lang="uk-UA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uk-UA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Мукачівської міської ради Закарпатської області</a:t>
            </a:r>
            <a:endParaRPr lang="ru-RU" sz="1600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CBBD27D-E7BE-C9E9-F1DB-6512493155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6" y="4262265"/>
            <a:ext cx="2691906" cy="2564903"/>
          </a:xfrm>
          <a:prstGeom prst="rect">
            <a:avLst/>
          </a:prstGeom>
        </p:spPr>
      </p:pic>
      <p:pic>
        <p:nvPicPr>
          <p:cNvPr id="1028" name="Picture 4" descr="Более 710 работ на тему «мукачево фотографии»: стоковые фото, картинки и  изображения royalty-free - iStock">
            <a:extLst>
              <a:ext uri="{FF2B5EF4-FFF2-40B4-BE49-F238E27FC236}">
                <a16:creationId xmlns:a16="http://schemas.microsoft.com/office/drawing/2014/main" id="{64FC4FBD-B173-B274-181B-A5477BB78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979" y="0"/>
            <a:ext cx="2827021" cy="16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442C248-867B-D6A8-95D8-81ED1E5EEB2B}"/>
              </a:ext>
            </a:extLst>
          </p:cNvPr>
          <p:cNvSpPr txBox="1"/>
          <p:nvPr/>
        </p:nvSpPr>
        <p:spPr>
          <a:xfrm>
            <a:off x="2627784" y="1"/>
            <a:ext cx="3752302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z-Cyrl-A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Всеукраїнський інтерактивний конкурс </a:t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0" lang="az-Cyrl-A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«МАН – Юніор Дослідник»</a:t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0" lang="az-Cyrl-AZ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Номінація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:</a:t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0" lang="az-Cyrl-A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«Історик – Юніор»</a:t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</a:br>
            <a:r>
              <a:rPr kumimoji="0" lang="az-Cyrl-AZ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Тема дослідження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: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</a:br>
            <a:r>
              <a:rPr kumimoji="0" lang="az-Cyrl-A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«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itchFamily="18" charset="0"/>
              </a:rPr>
              <a:t>Екскурсійна подорож історичним центром</a:t>
            </a: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itchFamily="18" charset="0"/>
              </a:rPr>
              <a:t> міста Мукачева</a:t>
            </a:r>
            <a:r>
              <a:rPr kumimoji="0" lang="az-Cyrl-A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br>
              <a:rPr lang="ru-RU" sz="2800" dirty="0"/>
            </a:br>
            <a:endParaRPr lang="ru-RU" dirty="0"/>
          </a:p>
        </p:txBody>
      </p:sp>
      <p:pic>
        <p:nvPicPr>
          <p:cNvPr id="1034" name="Picture 10" descr="Успенський собор, Мукачево: інформація, фото, відгуки">
            <a:extLst>
              <a:ext uri="{FF2B5EF4-FFF2-40B4-BE49-F238E27FC236}">
                <a16:creationId xmlns:a16="http://schemas.microsoft.com/office/drawing/2014/main" id="{4F51B89C-04D4-3F23-1B22-9370A680D8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979" y="1772815"/>
            <a:ext cx="2819134" cy="2329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4D2FA2F-065A-CD0F-4270-C762560EF4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3808" y="1772815"/>
            <a:ext cx="3329155" cy="232963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B2FDB2-26EB-CA3E-D794-DC0E414B8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F537332D-EAAA-DD6A-0B68-114C72E5E8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9912" y="1340768"/>
            <a:ext cx="5184576" cy="5328592"/>
          </a:xfrm>
        </p:spPr>
        <p:txBody>
          <a:bodyPr>
            <a:normAutofit/>
          </a:bodyPr>
          <a:lstStyle/>
          <a:p>
            <a:pPr>
              <a:buNone/>
            </a:pPr>
            <a:endParaRPr lang="uk-UA" dirty="0"/>
          </a:p>
          <a:p>
            <a:pPr>
              <a:buNone/>
            </a:pPr>
            <a:endParaRPr lang="en-US" dirty="0"/>
          </a:p>
        </p:txBody>
      </p:sp>
      <p:sp>
        <p:nvSpPr>
          <p:cNvPr id="16386" name="AutoShape 2" descr="Результат пошуку зображень за запитом юлій цезар помпей красс">
            <a:extLst>
              <a:ext uri="{FF2B5EF4-FFF2-40B4-BE49-F238E27FC236}">
                <a16:creationId xmlns:a16="http://schemas.microsoft.com/office/drawing/2014/main" id="{E79737C3-D5AE-1C98-8FBC-B60EEF628DB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0067E6-4CD8-B902-341F-0F431F75C52F}"/>
              </a:ext>
            </a:extLst>
          </p:cNvPr>
          <p:cNvSpPr txBox="1"/>
          <p:nvPr/>
        </p:nvSpPr>
        <p:spPr>
          <a:xfrm>
            <a:off x="0" y="0"/>
            <a:ext cx="4355974" cy="698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 </a:t>
            </a:r>
            <a:r>
              <a:rPr lang="uk-UA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досл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ідити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історичне минуле закарпатського міста Мукачева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коротко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охарактеризувати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 створення визначних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яток центральної частини міста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описати історію релігійних споруд, міської ратуші, палацу  князів Ракоці та скульптурних шедеврів на території міста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роль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пам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яток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збагачення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духовності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жителів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Мукачева.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Завдання </a:t>
            </a:r>
            <a:r>
              <a:rPr lang="uk-UA" sz="1600" b="1" dirty="0" err="1">
                <a:latin typeface="Times New Roman" pitchFamily="18" charset="0"/>
                <a:cs typeface="Times New Roman" pitchFamily="18" charset="0"/>
              </a:rPr>
              <a:t>проєкту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:</a:t>
            </a:r>
            <a:endParaRPr lang="uk-UA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Скласти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екскурсійний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маршрут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історичним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центром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Мукачева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Висвітлити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пам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яток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архітектури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скульптури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над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Латорицею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Проаналізувати особливості створення історичних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яток центральної частини міста, їх специфіку та характерні особливості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відновленню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пам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жителів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Мукачева.</a:t>
            </a:r>
          </a:p>
          <a:p>
            <a:pPr algn="just"/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Вдосконалювати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вміння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навички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збирати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класифікувати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систематизувати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0988B7-B103-EDF5-64D2-7AE68CA9A7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974" y="3429000"/>
            <a:ext cx="4804657" cy="3429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FCF49DA-8289-0779-064C-774A864C41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5974" y="0"/>
            <a:ext cx="4788026" cy="330047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E43D7FD-1BD7-AD2C-6C14-D02FE3F0FA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2564905"/>
            <a:ext cx="4283967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856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E26FDA-BF27-FAF1-562F-BAD58CBD8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6583AA9F-2634-0E32-4AE4-98B9D8C652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9912" y="1340768"/>
            <a:ext cx="5184576" cy="5328592"/>
          </a:xfrm>
        </p:spPr>
        <p:txBody>
          <a:bodyPr>
            <a:normAutofit/>
          </a:bodyPr>
          <a:lstStyle/>
          <a:p>
            <a:pPr>
              <a:buNone/>
            </a:pPr>
            <a:endParaRPr lang="uk-UA" dirty="0"/>
          </a:p>
          <a:p>
            <a:pPr>
              <a:buNone/>
            </a:pPr>
            <a:endParaRPr lang="en-US" dirty="0"/>
          </a:p>
        </p:txBody>
      </p:sp>
      <p:sp>
        <p:nvSpPr>
          <p:cNvPr id="16386" name="AutoShape 2" descr="Результат пошуку зображень за запитом юлій цезар помпей красс">
            <a:extLst>
              <a:ext uri="{FF2B5EF4-FFF2-40B4-BE49-F238E27FC236}">
                <a16:creationId xmlns:a16="http://schemas.microsoft.com/office/drawing/2014/main" id="{A2ABCE45-1F14-4D94-0516-41C94ED6FEB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7A76BD-415F-B9BA-8E03-DF8BC088A309}"/>
              </a:ext>
            </a:extLst>
          </p:cNvPr>
          <p:cNvSpPr txBox="1"/>
          <p:nvPr/>
        </p:nvSpPr>
        <p:spPr>
          <a:xfrm>
            <a:off x="0" y="3068960"/>
            <a:ext cx="435597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Якщо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древній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Ужгород –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серце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Закарпаття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то </a:t>
            </a:r>
            <a:r>
              <a:rPr lang="ru-RU" sz="160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Мукачево</a:t>
            </a:r>
            <a:r>
              <a:rPr lang="ru-RU" sz="1600" b="1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душа.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Оточене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величними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горами,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одне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наймальовничіших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міст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яке славиться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своєю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багатою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унікальною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історією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істо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Мукачево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існувало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896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16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літописи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згадують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896 року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угорська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армія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захопила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Мукачево.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засновано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воно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раніше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але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коли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історикам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невідомо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своїй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здавалося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б,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невеликій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території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Мукачево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зібрало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вражаючий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ряд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унікальних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пам’ятників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епохи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ренесансу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готики і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бароко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місто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еклектики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стилів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затишних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вуличок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надзвичайної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аури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потужної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енергетики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Почати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своє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знайомство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м. Мукачево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найкраще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b="0" i="0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історичного</a:t>
            </a:r>
            <a:r>
              <a:rPr lang="ru-RU" sz="1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центру.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Площа Кирила і Мефодія, Мукачево – цікаві місця – md-ukraine">
            <a:extLst>
              <a:ext uri="{FF2B5EF4-FFF2-40B4-BE49-F238E27FC236}">
                <a16:creationId xmlns:a16="http://schemas.microsoft.com/office/drawing/2014/main" id="{44DF3BD2-11A0-EE95-E6D4-3266DC7816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4320478" cy="3068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861F96C-A0EE-9546-B828-900A84189B40}"/>
              </a:ext>
            </a:extLst>
          </p:cNvPr>
          <p:cNvSpPr txBox="1"/>
          <p:nvPr/>
        </p:nvSpPr>
        <p:spPr>
          <a:xfrm>
            <a:off x="4355976" y="10359"/>
            <a:ext cx="4788024" cy="6760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spcAft>
                <a:spcPts val="750"/>
              </a:spcAft>
              <a:buNone/>
            </a:pP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Пропонуємо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вам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кскурсійну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подорож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історичним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центром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Мукачева за такими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зупинками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60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Aft>
                <a:spcPts val="750"/>
              </a:spcAft>
              <a:buNone/>
            </a:pPr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 1.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остел Святого Мартина.</a:t>
            </a:r>
            <a:endParaRPr lang="en-US" sz="160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Aft>
                <a:spcPts val="750"/>
              </a:spcAft>
              <a:buNone/>
            </a:pPr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 2.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Каплиця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Святого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Йосипа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Aft>
                <a:spcPts val="750"/>
              </a:spcAft>
              <a:buNone/>
            </a:pPr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 3.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Пам’ятник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Святому Мартину.</a:t>
            </a:r>
            <a:endParaRPr lang="en-US" sz="160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Aft>
                <a:spcPts val="750"/>
              </a:spcAft>
              <a:buNone/>
            </a:pPr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 4. 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Палац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князів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Ракоці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Aft>
                <a:spcPts val="750"/>
              </a:spcAft>
              <a:buNone/>
            </a:pPr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 5.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Пам’ятник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Кирилу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Мефодію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fontAlgn="base">
              <a:spcAft>
                <a:spcPts val="750"/>
              </a:spcAft>
              <a:buNone/>
            </a:pPr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 6.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Мукачівська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ратуша.</a:t>
            </a:r>
          </a:p>
          <a:p>
            <a:pPr algn="just" fontAlgn="base">
              <a:spcAft>
                <a:spcPts val="750"/>
              </a:spcAft>
              <a:buNone/>
            </a:pPr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 7.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Пам’ятник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Олександру Духновичу.</a:t>
            </a:r>
          </a:p>
          <a:p>
            <a:pPr algn="just" fontAlgn="base">
              <a:spcAft>
                <a:spcPts val="750"/>
              </a:spcAft>
              <a:buNone/>
            </a:pPr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 8. 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Греко –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католицький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собор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Успіння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Пресвятої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Богородиці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fontAlgn="base">
              <a:spcAft>
                <a:spcPts val="750"/>
              </a:spcAft>
              <a:buNone/>
            </a:pPr>
            <a:endParaRPr lang="ru-RU" sz="160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Aft>
                <a:spcPts val="750"/>
              </a:spcAft>
              <a:buNone/>
            </a:pPr>
            <a:endParaRPr lang="ru-RU" sz="160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Aft>
                <a:spcPts val="750"/>
              </a:spcAft>
              <a:buNone/>
            </a:pPr>
            <a:endParaRPr lang="ru-RU" sz="160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Aft>
                <a:spcPts val="750"/>
              </a:spcAft>
              <a:buNone/>
            </a:pPr>
            <a:endParaRPr lang="ru-RU" sz="160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Aft>
                <a:spcPts val="750"/>
              </a:spcAft>
              <a:buNone/>
            </a:pPr>
            <a:endParaRPr lang="ru-RU" sz="160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Aft>
                <a:spcPts val="750"/>
              </a:spcAft>
              <a:buNone/>
            </a:pPr>
            <a:endParaRPr lang="en-US" sz="160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Aft>
                <a:spcPts val="750"/>
              </a:spcAft>
              <a:buNone/>
            </a:pPr>
            <a:endParaRPr lang="ru-RU" sz="160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Aft>
                <a:spcPts val="750"/>
              </a:spcAft>
              <a:buNone/>
            </a:pPr>
            <a:endParaRPr lang="en-US" sz="160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Aft>
                <a:spcPts val="750"/>
              </a:spcAft>
              <a:buNone/>
            </a:pPr>
            <a:endParaRPr lang="ru-RU" sz="160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4" descr="Площа Миру у Мукачево">
            <a:extLst>
              <a:ext uri="{FF2B5EF4-FFF2-40B4-BE49-F238E27FC236}">
                <a16:creationId xmlns:a16="http://schemas.microsoft.com/office/drawing/2014/main" id="{9532105E-D499-0948-8433-18FF75793F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0" y="3717032"/>
            <a:ext cx="4669974" cy="3140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6291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FDC27E-89F8-D35B-E54A-728C3827E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21754EA7-846E-56D2-40F7-9B463AEF4B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9912" y="1340768"/>
            <a:ext cx="5184576" cy="5328592"/>
          </a:xfrm>
        </p:spPr>
        <p:txBody>
          <a:bodyPr>
            <a:normAutofit/>
          </a:bodyPr>
          <a:lstStyle/>
          <a:p>
            <a:pPr>
              <a:buNone/>
            </a:pPr>
            <a:endParaRPr lang="uk-UA" dirty="0"/>
          </a:p>
          <a:p>
            <a:pPr>
              <a:buNone/>
            </a:pPr>
            <a:endParaRPr lang="en-US" dirty="0"/>
          </a:p>
        </p:txBody>
      </p:sp>
      <p:sp>
        <p:nvSpPr>
          <p:cNvPr id="16386" name="AutoShape 2" descr="Результат пошуку зображень за запитом юлій цезар помпей красс">
            <a:extLst>
              <a:ext uri="{FF2B5EF4-FFF2-40B4-BE49-F238E27FC236}">
                <a16:creationId xmlns:a16="http://schemas.microsoft.com/office/drawing/2014/main" id="{5235902A-476F-BBAB-D88B-736B47E3F75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EEBEE7-351C-FE76-7D99-5D0F39C44433}"/>
              </a:ext>
            </a:extLst>
          </p:cNvPr>
          <p:cNvSpPr txBox="1"/>
          <p:nvPr/>
        </p:nvSpPr>
        <p:spPr>
          <a:xfrm>
            <a:off x="0" y="0"/>
            <a:ext cx="9144000" cy="2544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spcAft>
                <a:spcPts val="750"/>
              </a:spcAft>
              <a:buNone/>
            </a:pPr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 1.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остел Святого Мартина.</a:t>
            </a:r>
          </a:p>
          <a:p>
            <a:pPr algn="just" fontAlgn="base">
              <a:spcAft>
                <a:spcPts val="750"/>
              </a:spcAft>
              <a:buNone/>
            </a:pP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Кафедральний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костел Святого Мартина в 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Мукачеві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одна з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найвизначніших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пам’яток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центрі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площі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Кирила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Мефодія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обор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належить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римсько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католицькій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церкві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У 1896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ініціативи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графа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Шенборна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вирішено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звести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новий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костел. Храм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споруджений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1904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названий на честь покровителя Мукачева – святого Мартина.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Споруда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зведена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місці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старого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католицького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храму.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Новий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готичний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храм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докорінно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перебудували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початку ХХ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стилі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романтичної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неоготики за проектом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будапештського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архітектора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Ціглера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Освячення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новозбудованого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храму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відбулося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24 вересня 1905 року.</a:t>
            </a:r>
          </a:p>
          <a:p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17F204-9314-2F2D-29E3-2ABA33C4F864}"/>
              </a:ext>
            </a:extLst>
          </p:cNvPr>
          <p:cNvSpPr txBox="1"/>
          <p:nvPr/>
        </p:nvSpPr>
        <p:spPr>
          <a:xfrm>
            <a:off x="-15750" y="3789040"/>
            <a:ext cx="91440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6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Костел Святого Мартина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виконаний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світло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коричневих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тонах.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Найвища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башта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оздоблена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годинником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портал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декорований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склепінчастою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аркою з колонами. У 1913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соборі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збудований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музичний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орган Отто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Рігером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Будапешту. На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вході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костелу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створений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вівтарний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образ – картина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угорського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художника В.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Мадараса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AB5DF8C-8A1B-4DB5-5730-B88B68B9CB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889" y="2204864"/>
            <a:ext cx="2210498" cy="352839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F3E264D-8F6A-AA99-38D2-8DFCBC6932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1502" y="2204864"/>
            <a:ext cx="2066481" cy="352839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8DCF29B-4487-C451-4A80-920D3E1463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8252" y="2204864"/>
            <a:ext cx="2319998" cy="352839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A5CF658-B78C-9998-8A78-E73174DF79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2204864"/>
            <a:ext cx="2066481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566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720A4D-8470-12B0-B0FD-891CD1CDC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20F3CFA1-8DB6-5B66-0D77-AEC15B3E3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9912" y="1340768"/>
            <a:ext cx="5184576" cy="5328592"/>
          </a:xfrm>
        </p:spPr>
        <p:txBody>
          <a:bodyPr>
            <a:normAutofit/>
          </a:bodyPr>
          <a:lstStyle/>
          <a:p>
            <a:pPr>
              <a:buNone/>
            </a:pPr>
            <a:endParaRPr lang="uk-UA" dirty="0"/>
          </a:p>
          <a:p>
            <a:pPr>
              <a:buNone/>
            </a:pPr>
            <a:endParaRPr lang="en-US" dirty="0"/>
          </a:p>
        </p:txBody>
      </p:sp>
      <p:sp>
        <p:nvSpPr>
          <p:cNvPr id="16386" name="AutoShape 2" descr="Результат пошуку зображень за запитом юлій цезар помпей красс">
            <a:extLst>
              <a:ext uri="{FF2B5EF4-FFF2-40B4-BE49-F238E27FC236}">
                <a16:creationId xmlns:a16="http://schemas.microsoft.com/office/drawing/2014/main" id="{4A11D271-A1BA-D685-5676-31E8CDB766C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2320F6-3210-7D84-BE54-28F57F83F873}"/>
              </a:ext>
            </a:extLst>
          </p:cNvPr>
          <p:cNvSpPr txBox="1"/>
          <p:nvPr/>
        </p:nvSpPr>
        <p:spPr>
          <a:xfrm>
            <a:off x="0" y="0"/>
            <a:ext cx="9144000" cy="718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spcAft>
                <a:spcPts val="750"/>
              </a:spcAft>
              <a:buNone/>
            </a:pPr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 2. Каплиця Святого </a:t>
            </a:r>
            <a:r>
              <a:rPr lang="ru-RU" sz="16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Йосипа</a:t>
            </a:r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fontAlgn="base">
              <a:spcAft>
                <a:spcPts val="750"/>
              </a:spcAft>
              <a:buNone/>
            </a:pP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FAFAC9-B026-EFDD-CC93-79D2BDB443D2}"/>
              </a:ext>
            </a:extLst>
          </p:cNvPr>
          <p:cNvSpPr txBox="1"/>
          <p:nvPr/>
        </p:nvSpPr>
        <p:spPr>
          <a:xfrm>
            <a:off x="-15750" y="3789040"/>
            <a:ext cx="91440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ru-RU" sz="16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Перлиною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костелу Святого Мартина стала каплиця Святого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Йосипа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розташувалася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дворику собору.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спорудження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датується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XIV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століттям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єдина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будова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вціліла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колишнього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храму. Каплиця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представляє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собою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кам’яну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споруду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вузькими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стрілчатими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вікнами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укріплена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контрфорсами,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готичні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риси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Фасад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прикрашений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великою аркою з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трояндою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декорований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хрестами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До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однієї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стін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прилягає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кругла вежа, яка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вінчається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чотирикутним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дахом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шпилем.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Всередині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каплиці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збереглися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розписи 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XIV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360F4FD-6189-2EBA-0A25-CEEBFAB40D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878" y="404664"/>
            <a:ext cx="4556249" cy="482453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A4E3240-E587-9EAF-40BA-F35901C929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6" y="2924945"/>
            <a:ext cx="4427984" cy="230425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B5542C2-06FD-0390-DD43-C609969748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016" y="404664"/>
            <a:ext cx="4427984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225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AF6895-0D3B-B63C-E375-BCB08D3C9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348ED1A5-40D3-F46F-9CB7-E3D3F6AB1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9912" y="1340768"/>
            <a:ext cx="5184576" cy="5328592"/>
          </a:xfrm>
        </p:spPr>
        <p:txBody>
          <a:bodyPr>
            <a:normAutofit/>
          </a:bodyPr>
          <a:lstStyle/>
          <a:p>
            <a:pPr>
              <a:buNone/>
            </a:pPr>
            <a:endParaRPr lang="uk-UA" dirty="0"/>
          </a:p>
          <a:p>
            <a:pPr>
              <a:buNone/>
            </a:pPr>
            <a:endParaRPr lang="en-US" dirty="0"/>
          </a:p>
        </p:txBody>
      </p:sp>
      <p:sp>
        <p:nvSpPr>
          <p:cNvPr id="16386" name="AutoShape 2" descr="Результат пошуку зображень за запитом юлій цезар помпей красс">
            <a:extLst>
              <a:ext uri="{FF2B5EF4-FFF2-40B4-BE49-F238E27FC236}">
                <a16:creationId xmlns:a16="http://schemas.microsoft.com/office/drawing/2014/main" id="{E2DF5DAC-7ED6-4FC8-2AAC-E31E35B03EC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9F01CE-7415-65E5-6B09-C15718A87D52}"/>
              </a:ext>
            </a:extLst>
          </p:cNvPr>
          <p:cNvSpPr txBox="1"/>
          <p:nvPr/>
        </p:nvSpPr>
        <p:spPr>
          <a:xfrm>
            <a:off x="0" y="0"/>
            <a:ext cx="9144000" cy="718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spcAft>
                <a:spcPts val="750"/>
              </a:spcAft>
              <a:buNone/>
            </a:pPr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 3.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</a:t>
            </a:r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ятник </a:t>
            </a:r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Святому Мартину.</a:t>
            </a:r>
          </a:p>
          <a:p>
            <a:pPr algn="just" fontAlgn="base">
              <a:spcAft>
                <a:spcPts val="750"/>
              </a:spcAft>
              <a:buNone/>
            </a:pP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61FED1-54F8-9E10-D172-DDAC1FABF6EC}"/>
              </a:ext>
            </a:extLst>
          </p:cNvPr>
          <p:cNvSpPr txBox="1"/>
          <p:nvPr/>
        </p:nvSpPr>
        <p:spPr>
          <a:xfrm>
            <a:off x="4499992" y="3573016"/>
            <a:ext cx="4614942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 березня 2019 року, у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центрі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Мукачева на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площі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Кирила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Мефодія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відбулось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урочисте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відкриття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скульптури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покровителя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Святого Мартина на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Головний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меценат та автор проекту Михайло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Кіш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Пам’ятник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закладений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1700 –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річчя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дня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народження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покровителя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Скульпторами є Степан Федорин, Микола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Гурмак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постаменту – травертин,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скульптурна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композиція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бронза.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Виготовлення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пам’ятника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виливка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бронзи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проходила в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Мукачеві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Скульптурна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композиція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вагою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33 тон,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висотою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понад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метри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перший на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Закарпатті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кінний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пам’ятник</a:t>
            </a:r>
            <a:r>
              <a:rPr lang="uk-UA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02A11A0-C9B0-C094-2E00-A07453BCE6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4664"/>
            <a:ext cx="4499992" cy="645333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76E96CC-5818-869E-23DA-597BA92874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10" y="404664"/>
            <a:ext cx="2153808" cy="3168352"/>
          </a:xfrm>
          <a:prstGeom prst="rect">
            <a:avLst/>
          </a:prstGeom>
        </p:spPr>
      </p:pic>
      <p:pic>
        <p:nvPicPr>
          <p:cNvPr id="2050" name="Picture 2" descr="Пам'ятник святому Мартину в Мукачеві має таємницю і може стати центром  військових церемоній (ФОТО) – uzhgorodin">
            <a:extLst>
              <a:ext uri="{FF2B5EF4-FFF2-40B4-BE49-F238E27FC236}">
                <a16:creationId xmlns:a16="http://schemas.microsoft.com/office/drawing/2014/main" id="{B6624A74-6212-5339-06FC-BA6CB7DE85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04500"/>
            <a:ext cx="2195735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398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0B203D-D6EF-E06F-90C5-72CF7491B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DE293886-C8A7-2101-A5B5-02BB9EE030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9912" y="1340768"/>
            <a:ext cx="5184576" cy="5328592"/>
          </a:xfrm>
        </p:spPr>
        <p:txBody>
          <a:bodyPr>
            <a:normAutofit/>
          </a:bodyPr>
          <a:lstStyle/>
          <a:p>
            <a:pPr>
              <a:buNone/>
            </a:pPr>
            <a:endParaRPr lang="uk-UA" dirty="0"/>
          </a:p>
          <a:p>
            <a:pPr>
              <a:buNone/>
            </a:pPr>
            <a:endParaRPr lang="en-US" dirty="0"/>
          </a:p>
        </p:txBody>
      </p:sp>
      <p:sp>
        <p:nvSpPr>
          <p:cNvPr id="16386" name="AutoShape 2" descr="Результат пошуку зображень за запитом юлій цезар помпей красс">
            <a:extLst>
              <a:ext uri="{FF2B5EF4-FFF2-40B4-BE49-F238E27FC236}">
                <a16:creationId xmlns:a16="http://schemas.microsoft.com/office/drawing/2014/main" id="{8BF9A421-CCC5-CAEB-3DD8-3BE85C012E4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7F9C11-8211-596C-0A35-B7177C3E0776}"/>
              </a:ext>
            </a:extLst>
          </p:cNvPr>
          <p:cNvSpPr txBox="1"/>
          <p:nvPr/>
        </p:nvSpPr>
        <p:spPr>
          <a:xfrm>
            <a:off x="0" y="0"/>
            <a:ext cx="9144000" cy="718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spcAft>
                <a:spcPts val="750"/>
              </a:spcAft>
              <a:buNone/>
            </a:pPr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 4. Палац </a:t>
            </a:r>
            <a:r>
              <a:rPr lang="ru-RU" sz="16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князів</a:t>
            </a:r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Ракоці</a:t>
            </a:r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fontAlgn="base">
              <a:spcAft>
                <a:spcPts val="750"/>
              </a:spcAft>
              <a:buNone/>
            </a:pP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87936B-1327-5814-A61A-2370E05446B3}"/>
              </a:ext>
            </a:extLst>
          </p:cNvPr>
          <p:cNvSpPr txBox="1"/>
          <p:nvPr/>
        </p:nvSpPr>
        <p:spPr>
          <a:xfrm>
            <a:off x="4067944" y="404664"/>
            <a:ext cx="504699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Палац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князів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Ракоці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назва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палац») -   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колишній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палац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князів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трансільванської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династії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Ракоці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Будівництво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одноповерхового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палацу в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стилі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бароко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почалося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1667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Свою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назву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палац (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дім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отримав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колір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фасаду.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Вікна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головного фасаду,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склепіння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приміщень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палацу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оздоблені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штуком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ліпниною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простори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середнього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флігелю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будівлі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куполоподібне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склепіння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Зараз там 21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кімната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98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вікон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91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двері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10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старовинних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печей. Палац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побудували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князі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трансільванської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династії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Ракоці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міську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резиденцію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Вони проживали в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ньому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1711 року.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A2AAC2-6C7D-E766-4F90-B266CCF413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4664"/>
            <a:ext cx="4067944" cy="293316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5CC0B5F-55A6-948C-2C78-346590A45C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3451653"/>
            <a:ext cx="3275854" cy="228160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E67A368-3808-D267-18F8-8B2DD7183E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4247" y="3451653"/>
            <a:ext cx="1649752" cy="228160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BFD3ABC-0236-62BC-426C-89A7F01A59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9873" y="3451653"/>
            <a:ext cx="1728191" cy="228160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CFD4CFF-2003-F37B-7945-C8F275E52E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2082" y="3451653"/>
            <a:ext cx="2051718" cy="228160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7D8DA1F-8D53-C259-1C5D-63D77020D363}"/>
              </a:ext>
            </a:extLst>
          </p:cNvPr>
          <p:cNvSpPr txBox="1"/>
          <p:nvPr/>
        </p:nvSpPr>
        <p:spPr>
          <a:xfrm>
            <a:off x="0" y="2492896"/>
            <a:ext cx="9143999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b="0" i="0" dirty="0">
              <a:solidFill>
                <a:srgbClr val="000000"/>
              </a:solidFill>
              <a:effectLst/>
              <a:latin typeface="Rubik"/>
            </a:endParaRPr>
          </a:p>
          <a:p>
            <a:endParaRPr lang="ru-RU" dirty="0">
              <a:solidFill>
                <a:srgbClr val="000000"/>
              </a:solidFill>
              <a:latin typeface="Rubik"/>
            </a:endParaRPr>
          </a:p>
          <a:p>
            <a:endParaRPr lang="ru-RU" b="0" i="0" dirty="0">
              <a:solidFill>
                <a:srgbClr val="000000"/>
              </a:solidFill>
              <a:effectLst/>
              <a:latin typeface="Rubik"/>
            </a:endParaRPr>
          </a:p>
          <a:p>
            <a:endParaRPr lang="ru-RU" dirty="0">
              <a:solidFill>
                <a:srgbClr val="000000"/>
              </a:solidFill>
              <a:latin typeface="Rubik"/>
            </a:endParaRPr>
          </a:p>
          <a:p>
            <a:endParaRPr lang="ru-RU" b="0" i="0" dirty="0">
              <a:solidFill>
                <a:srgbClr val="000000"/>
              </a:solidFill>
              <a:effectLst/>
              <a:latin typeface="Rubik"/>
            </a:endParaRPr>
          </a:p>
          <a:p>
            <a:endParaRPr lang="ru-RU" dirty="0">
              <a:solidFill>
                <a:srgbClr val="000000"/>
              </a:solidFill>
              <a:latin typeface="Rubik"/>
            </a:endParaRPr>
          </a:p>
          <a:p>
            <a:endParaRPr lang="ru-RU" b="0" i="0" dirty="0">
              <a:solidFill>
                <a:srgbClr val="000000"/>
              </a:solidFill>
              <a:effectLst/>
              <a:latin typeface="Rubik"/>
            </a:endParaRPr>
          </a:p>
          <a:p>
            <a:endParaRPr lang="ru-RU" dirty="0">
              <a:solidFill>
                <a:srgbClr val="000000"/>
              </a:solidFill>
              <a:latin typeface="Rubik"/>
            </a:endParaRPr>
          </a:p>
          <a:p>
            <a:endParaRPr lang="ru-RU" b="0" i="0" dirty="0">
              <a:solidFill>
                <a:srgbClr val="000000"/>
              </a:solidFill>
              <a:effectLst/>
              <a:latin typeface="Rubik"/>
            </a:endParaRPr>
          </a:p>
          <a:p>
            <a:endParaRPr lang="ru-RU" dirty="0">
              <a:solidFill>
                <a:srgbClr val="000000"/>
              </a:solidFill>
              <a:latin typeface="Rubik"/>
            </a:endParaRPr>
          </a:p>
          <a:p>
            <a:endParaRPr lang="ru-RU" b="0" i="0" dirty="0">
              <a:solidFill>
                <a:srgbClr val="000000"/>
              </a:solidFill>
              <a:effectLst/>
              <a:latin typeface="Rubik"/>
            </a:endParaRPr>
          </a:p>
          <a:p>
            <a:endParaRPr lang="ru-RU" dirty="0">
              <a:solidFill>
                <a:srgbClr val="000000"/>
              </a:solidFill>
              <a:latin typeface="Rubik"/>
            </a:endParaRPr>
          </a:p>
          <a:p>
            <a:pPr algn="just"/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ХІХ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палаці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розміщалася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експозиція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Мукачівського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краєзнавчого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музею. Зліва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центрального входу,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двома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вікнами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розташована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меморіальна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дошка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честь Ференца II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Ракоці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1911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 1979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палаці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відкрито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першу на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Закарпатті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дитячу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художню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школу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імені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Мігая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Мункачі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 в 1969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честь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встановлена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меморіальна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дошка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3251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EFC0D5-5288-2EA8-6D8D-9BB3827A9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D7D36FE5-7074-D094-FEFC-D84C051F7F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9912" y="1340768"/>
            <a:ext cx="5184576" cy="5328592"/>
          </a:xfrm>
        </p:spPr>
        <p:txBody>
          <a:bodyPr>
            <a:normAutofit/>
          </a:bodyPr>
          <a:lstStyle/>
          <a:p>
            <a:pPr>
              <a:buNone/>
            </a:pPr>
            <a:endParaRPr lang="uk-UA" dirty="0"/>
          </a:p>
          <a:p>
            <a:pPr>
              <a:buNone/>
            </a:pPr>
            <a:endParaRPr lang="en-US" dirty="0"/>
          </a:p>
        </p:txBody>
      </p:sp>
      <p:sp>
        <p:nvSpPr>
          <p:cNvPr id="16386" name="AutoShape 2" descr="Результат пошуку зображень за запитом юлій цезар помпей красс">
            <a:extLst>
              <a:ext uri="{FF2B5EF4-FFF2-40B4-BE49-F238E27FC236}">
                <a16:creationId xmlns:a16="http://schemas.microsoft.com/office/drawing/2014/main" id="{A2CCEC01-11D7-8249-7C4F-9B7D6F049A4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339FBD-9F51-ED4D-2862-9A1F83EF955D}"/>
              </a:ext>
            </a:extLst>
          </p:cNvPr>
          <p:cNvSpPr txBox="1"/>
          <p:nvPr/>
        </p:nvSpPr>
        <p:spPr>
          <a:xfrm>
            <a:off x="0" y="0"/>
            <a:ext cx="9144000" cy="718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spcAft>
                <a:spcPts val="750"/>
              </a:spcAft>
              <a:buNone/>
            </a:pPr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 5. Пам</a:t>
            </a:r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ятник </a:t>
            </a:r>
            <a:r>
              <a:rPr lang="ru-RU" sz="16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Кирилу</a:t>
            </a:r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Мефодію</a:t>
            </a:r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fontAlgn="base">
              <a:spcAft>
                <a:spcPts val="750"/>
              </a:spcAft>
              <a:buNone/>
            </a:pP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4A1C0EB-423F-618D-1E91-56AAA3419B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0287" y="0"/>
            <a:ext cx="4903713" cy="55172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A2948D2-BD09-A843-14CB-070987FBC9E2}"/>
              </a:ext>
            </a:extLst>
          </p:cNvPr>
          <p:cNvSpPr txBox="1"/>
          <p:nvPr/>
        </p:nvSpPr>
        <p:spPr>
          <a:xfrm>
            <a:off x="0" y="304801"/>
            <a:ext cx="4240286" cy="3141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Пам'ятник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Кирилу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Мефодію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гарне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цікаве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яке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заслуговує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уваги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вражає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своєю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красою.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розташований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пішохідній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поряд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цікавими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місцями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варто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зупинитися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помилуватися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ним.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Пам'ятник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вважається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найгарнішим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найзнаковішим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Мукачеві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Тут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охайно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чисто, і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обов'язково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варто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відвідати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Також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цікаво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авторська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копія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пам'ятника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Києво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Печерській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Лаврі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однією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яскравих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візитівок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Мукачева.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2C160D-98CB-B685-2664-471B08FD2838}"/>
              </a:ext>
            </a:extLst>
          </p:cNvPr>
          <p:cNvSpPr txBox="1"/>
          <p:nvPr/>
        </p:nvSpPr>
        <p:spPr>
          <a:xfrm>
            <a:off x="4139952" y="5013176"/>
            <a:ext cx="5004048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600" b="0" i="0" dirty="0">
              <a:solidFill>
                <a:srgbClr val="1D1D1B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solidFill>
                <a:srgbClr val="1D1D1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0" i="0" dirty="0" err="1">
                <a:solidFill>
                  <a:srgbClr val="1D1D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Пам’ятник</a:t>
            </a:r>
            <a:r>
              <a:rPr lang="ru-RU" sz="1600" b="0" i="0" dirty="0">
                <a:solidFill>
                  <a:srgbClr val="1D1D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1D1D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рівноапостольним</a:t>
            </a:r>
            <a:r>
              <a:rPr lang="ru-RU" sz="1600" b="0" i="0" dirty="0">
                <a:solidFill>
                  <a:srgbClr val="1D1D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1D1D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Кирилу</a:t>
            </a:r>
            <a:r>
              <a:rPr lang="ru-RU" sz="1600" b="0" i="0" dirty="0">
                <a:solidFill>
                  <a:srgbClr val="1D1D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b="0" i="0" dirty="0" err="1">
                <a:solidFill>
                  <a:srgbClr val="1D1D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Мефодію</a:t>
            </a:r>
            <a:r>
              <a:rPr lang="ru-RU" sz="1600" b="0" i="0" dirty="0">
                <a:solidFill>
                  <a:srgbClr val="1D1D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1D1D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1600" b="0" i="0" dirty="0">
                <a:solidFill>
                  <a:srgbClr val="1D1D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1D1D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встановлено</a:t>
            </a:r>
            <a:r>
              <a:rPr lang="ru-RU" sz="1600" b="0" i="0" dirty="0">
                <a:solidFill>
                  <a:srgbClr val="1D1D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1996 року. Авторами проекту стали </a:t>
            </a:r>
            <a:r>
              <a:rPr lang="ru-RU" sz="1600" b="0" i="0" dirty="0" err="1">
                <a:solidFill>
                  <a:srgbClr val="1D1D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місцевий</a:t>
            </a:r>
            <a:r>
              <a:rPr lang="ru-RU" sz="1600" b="0" i="0" dirty="0">
                <a:solidFill>
                  <a:srgbClr val="1D1D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скульптор </a:t>
            </a:r>
            <a:r>
              <a:rPr lang="ru-RU" sz="1600" b="0" i="0" dirty="0" err="1">
                <a:solidFill>
                  <a:srgbClr val="1D1D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Іван</a:t>
            </a:r>
            <a:r>
              <a:rPr lang="ru-RU" sz="1600" b="0" i="0" dirty="0">
                <a:solidFill>
                  <a:srgbClr val="1D1D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1D1D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Бровді</a:t>
            </a:r>
            <a:r>
              <a:rPr lang="ru-RU" sz="1600" b="0" i="0" dirty="0">
                <a:solidFill>
                  <a:srgbClr val="1D1D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b="0" i="0" dirty="0" err="1">
                <a:solidFill>
                  <a:srgbClr val="1D1D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архітектор</a:t>
            </a:r>
            <a:r>
              <a:rPr lang="ru-RU" sz="1600" b="0" i="0" dirty="0">
                <a:solidFill>
                  <a:srgbClr val="1D1D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Олександр </a:t>
            </a:r>
            <a:r>
              <a:rPr lang="ru-RU" sz="1600" b="0" i="0" dirty="0" err="1">
                <a:solidFill>
                  <a:srgbClr val="1D1D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Андялоші</a:t>
            </a:r>
            <a:r>
              <a:rPr lang="ru-RU" sz="1600" b="0" i="0" dirty="0">
                <a:solidFill>
                  <a:srgbClr val="1D1D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2000 року </a:t>
            </a:r>
            <a:r>
              <a:rPr lang="ru-RU" sz="1600" b="0" i="0" dirty="0" err="1">
                <a:solidFill>
                  <a:srgbClr val="1D1D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бронзові</a:t>
            </a:r>
            <a:r>
              <a:rPr lang="ru-RU" sz="1600" b="0" i="0" dirty="0">
                <a:solidFill>
                  <a:srgbClr val="1D1D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1D1D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фігури</a:t>
            </a:r>
            <a:r>
              <a:rPr lang="ru-RU" sz="1600" b="0" i="0" dirty="0">
                <a:solidFill>
                  <a:srgbClr val="1D1D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були </a:t>
            </a:r>
            <a:r>
              <a:rPr lang="ru-RU" sz="1600" b="0" i="0" dirty="0" err="1">
                <a:solidFill>
                  <a:srgbClr val="1D1D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освячені</a:t>
            </a:r>
            <a:r>
              <a:rPr lang="ru-RU" sz="1600" b="0" i="0" dirty="0">
                <a:solidFill>
                  <a:srgbClr val="1D1D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1D1D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Київським</a:t>
            </a:r>
            <a:r>
              <a:rPr lang="ru-RU" sz="1600" b="0" i="0" dirty="0">
                <a:solidFill>
                  <a:srgbClr val="1D1D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митрополитом</a:t>
            </a:r>
            <a:r>
              <a:rPr lang="ru-RU" sz="1600" dirty="0">
                <a:solidFill>
                  <a:srgbClr val="1D1D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1D1D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Володимиром</a:t>
            </a:r>
            <a:r>
              <a:rPr lang="ru-RU" sz="1600" b="0" i="0" dirty="0">
                <a:solidFill>
                  <a:srgbClr val="1D1D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dirty="0"/>
            </a:br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475690E-0892-5174-0B31-923EF76F7B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3356992"/>
            <a:ext cx="4060776" cy="3501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485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4792B4-EAB2-145A-E836-EF7262017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A0BF104E-D58C-1C5C-D871-B9F56094A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4874" y="4735480"/>
            <a:ext cx="2939614" cy="2722463"/>
          </a:xfrm>
        </p:spPr>
        <p:txBody>
          <a:bodyPr>
            <a:normAutofit/>
          </a:bodyPr>
          <a:lstStyle/>
          <a:p>
            <a:pPr>
              <a:buNone/>
            </a:pPr>
            <a:endParaRPr lang="uk-UA" dirty="0"/>
          </a:p>
          <a:p>
            <a:pPr>
              <a:buNone/>
            </a:pPr>
            <a:endParaRPr lang="en-US" dirty="0"/>
          </a:p>
        </p:txBody>
      </p:sp>
      <p:sp>
        <p:nvSpPr>
          <p:cNvPr id="16386" name="AutoShape 2" descr="Результат пошуку зображень за запитом юлій цезар помпей красс">
            <a:extLst>
              <a:ext uri="{FF2B5EF4-FFF2-40B4-BE49-F238E27FC236}">
                <a16:creationId xmlns:a16="http://schemas.microsoft.com/office/drawing/2014/main" id="{658EE072-86DE-BD62-7E61-8CCFA03746F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3D71C9-DF61-9D7B-6D6A-27EF2143FD5C}"/>
              </a:ext>
            </a:extLst>
          </p:cNvPr>
          <p:cNvSpPr txBox="1"/>
          <p:nvPr/>
        </p:nvSpPr>
        <p:spPr>
          <a:xfrm>
            <a:off x="0" y="0"/>
            <a:ext cx="9144000" cy="718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spcAft>
                <a:spcPts val="750"/>
              </a:spcAft>
              <a:buNone/>
            </a:pPr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 6. </a:t>
            </a:r>
            <a:r>
              <a:rPr lang="ru-RU" sz="1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Мукачівська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ратуша</a:t>
            </a:r>
            <a:r>
              <a:rPr lang="uk-UA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Aft>
                <a:spcPts val="750"/>
              </a:spcAft>
              <a:buNone/>
            </a:pP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40DDAB-7853-8501-9A52-961C46AE733A}"/>
              </a:ext>
            </a:extLst>
          </p:cNvPr>
          <p:cNvSpPr txBox="1"/>
          <p:nvPr/>
        </p:nvSpPr>
        <p:spPr>
          <a:xfrm>
            <a:off x="5184576" y="401762"/>
            <a:ext cx="3959424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центральній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вулиці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Мукачева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височіє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красива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велична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споруда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Місцеві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русини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називають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вариською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хижею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міська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ратуша,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пам'ятник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архітектури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початку ХХ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визначна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пам'ятка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Мукачева. Тут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розміщуються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влади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міської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ради.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Мукачівська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ратуша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побудована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1904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Розробляв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 і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стежив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втіленням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архітектор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Янош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Бабула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Як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стверджують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місцеві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знавці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Мукачева, коли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закладався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фундамент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ратуші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наріжний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камінь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будівельники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замурували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листа з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ньому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будівель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16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EC0DE9-6A19-A745-5B9D-BEB91CA66E17}"/>
              </a:ext>
            </a:extLst>
          </p:cNvPr>
          <p:cNvSpPr txBox="1"/>
          <p:nvPr/>
        </p:nvSpPr>
        <p:spPr>
          <a:xfrm>
            <a:off x="4139952" y="5013176"/>
            <a:ext cx="500404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600" b="0" i="0" dirty="0">
              <a:solidFill>
                <a:srgbClr val="1D1D1B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solidFill>
                <a:srgbClr val="1D1D1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0" i="0" dirty="0">
                <a:solidFill>
                  <a:srgbClr val="1D1D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F6637AA-1EB4-6773-8D93-13D0C5F30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8982"/>
            <a:ext cx="5184576" cy="368809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17131E9-B01D-30E8-E5A1-FFD4FB8057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896" y="4221087"/>
            <a:ext cx="5508104" cy="263691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7D88791-8717-8982-C42C-C6A6AF226E27}"/>
              </a:ext>
            </a:extLst>
          </p:cNvPr>
          <p:cNvSpPr txBox="1"/>
          <p:nvPr/>
        </p:nvSpPr>
        <p:spPr>
          <a:xfrm>
            <a:off x="1" y="4068575"/>
            <a:ext cx="3635895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Перше,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впадає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очі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огляді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ратуші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значно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виступаюча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вперед центральна вежа. Вона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квадратна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плані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з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високим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дахом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нагадує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сигнатурку. Опорою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вежі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служать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різьблені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масивні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колони. По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обидва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боки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неї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невеликі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вежі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еркери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гордо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піднятими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неба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довгими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гострими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шпилями.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Цікаве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архітектурне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віконні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арочні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отвори,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обрамляють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низ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будівлі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b="0" i="0" dirty="0">
                <a:solidFill>
                  <a:srgbClr val="000000"/>
                </a:solidFill>
                <a:effectLst/>
                <a:latin typeface="Roboto Slab" pitchFamily="2" charset="0"/>
              </a:rPr>
            </a:br>
            <a:br>
              <a:rPr lang="ru-RU" b="0" i="0" dirty="0">
                <a:solidFill>
                  <a:srgbClr val="000000"/>
                </a:solidFill>
                <a:effectLst/>
                <a:latin typeface="Roboto Slab" pitchFamily="2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8657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971115-B003-C187-56B0-7F54AF161B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8D60AFA0-BF55-D1A7-9B75-DB327E0D4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9912" y="1340768"/>
            <a:ext cx="5184576" cy="5328592"/>
          </a:xfrm>
        </p:spPr>
        <p:txBody>
          <a:bodyPr>
            <a:normAutofit/>
          </a:bodyPr>
          <a:lstStyle/>
          <a:p>
            <a:pPr>
              <a:buNone/>
            </a:pPr>
            <a:endParaRPr lang="uk-UA" dirty="0"/>
          </a:p>
          <a:p>
            <a:pPr>
              <a:buNone/>
            </a:pPr>
            <a:endParaRPr lang="en-US" dirty="0"/>
          </a:p>
        </p:txBody>
      </p:sp>
      <p:sp>
        <p:nvSpPr>
          <p:cNvPr id="16386" name="AutoShape 2" descr="Результат пошуку зображень за запитом юлій цезар помпей красс">
            <a:extLst>
              <a:ext uri="{FF2B5EF4-FFF2-40B4-BE49-F238E27FC236}">
                <a16:creationId xmlns:a16="http://schemas.microsoft.com/office/drawing/2014/main" id="{445C084E-FBBC-BEB6-017C-8FEC6B3BCAD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169375-4676-A98D-7FF2-3B79D6B71DDD}"/>
              </a:ext>
            </a:extLst>
          </p:cNvPr>
          <p:cNvSpPr txBox="1"/>
          <p:nvPr/>
        </p:nvSpPr>
        <p:spPr>
          <a:xfrm>
            <a:off x="0" y="1"/>
            <a:ext cx="91440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Мукачівська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атуша в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міру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прикрашена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ліпниною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пілястрами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балкончиками.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підкреслити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вишуканість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велич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Другий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третій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взагалі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просто,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сказати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стримано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ю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будівлю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самого початку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задумано як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адміністративну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b="0" i="0" dirty="0">
                <a:solidFill>
                  <a:srgbClr val="000000"/>
                </a:solidFill>
                <a:effectLst/>
                <a:latin typeface="Roboto Slab" pitchFamily="2" charset="0"/>
              </a:rPr>
            </a:br>
            <a:br>
              <a:rPr lang="ru-RU" b="0" i="0" dirty="0">
                <a:solidFill>
                  <a:srgbClr val="000000"/>
                </a:solidFill>
                <a:effectLst/>
                <a:latin typeface="Roboto Slab" pitchFamily="2" charset="0"/>
              </a:rPr>
            </a:br>
            <a:endParaRPr lang="ru-RU" dirty="0"/>
          </a:p>
        </p:txBody>
      </p:sp>
      <p:pic>
        <p:nvPicPr>
          <p:cNvPr id="1032" name="Picture 8" descr="Мукачівська ратуша - Мукачево - Відпочинок в Карпатах">
            <a:extLst>
              <a:ext uri="{FF2B5EF4-FFF2-40B4-BE49-F238E27FC236}">
                <a16:creationId xmlns:a16="http://schemas.microsoft.com/office/drawing/2014/main" id="{CAD49E86-9FDF-D5AE-5CBD-74F9F10C8C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08720"/>
            <a:ext cx="2987824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0CEED23-5891-AC74-CF49-BA3432BF25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1840" y="908721"/>
            <a:ext cx="3024338" cy="28083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B63D777-A25A-AB7C-3B11-EBE207BDB63E}"/>
              </a:ext>
            </a:extLst>
          </p:cNvPr>
          <p:cNvSpPr txBox="1"/>
          <p:nvPr/>
        </p:nvSpPr>
        <p:spPr>
          <a:xfrm>
            <a:off x="0" y="5517231"/>
            <a:ext cx="9143998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ru-RU" sz="16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трьох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сторін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вежі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ратуші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куранти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робота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годинникаря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Йосипа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Шовінського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Баштовий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годинник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виготовлявся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спецзамовленням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зроблений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совість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На той час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були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одні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кращих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курантів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Європі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як і сама ратуша. Ось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вони все так само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чітко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відраховують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хід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часу, як і в той день, коли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їхній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дзвін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вперше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пролунав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Мукачеві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b="0" i="0" dirty="0">
                <a:solidFill>
                  <a:srgbClr val="000000"/>
                </a:solidFill>
                <a:effectLst/>
                <a:latin typeface="Roboto Slab" pitchFamily="2" charset="0"/>
              </a:rPr>
            </a:br>
            <a:br>
              <a:rPr lang="ru-RU" b="0" i="0" dirty="0">
                <a:solidFill>
                  <a:srgbClr val="000000"/>
                </a:solidFill>
                <a:effectLst/>
                <a:latin typeface="Roboto Slab" pitchFamily="2" charset="0"/>
              </a:rPr>
            </a:br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DB74832-7727-EC02-B8D1-76FD3015DC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0192" y="908721"/>
            <a:ext cx="2843807" cy="280831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47ADB34-098F-AA43-F44F-5B031616553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39" y="3861048"/>
            <a:ext cx="1872209" cy="1944216"/>
          </a:xfrm>
          <a:prstGeom prst="rect">
            <a:avLst/>
          </a:prstGeom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C6E21BF1-95DB-5219-376D-E6122415E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3" y="3861048"/>
            <a:ext cx="1944218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09916724-31F8-FA11-6E59-698CCB5BAF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3861046"/>
            <a:ext cx="1907704" cy="1944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9261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F8F48D-6EE7-C5B5-F74A-45909DCE55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256D2652-FFFC-86BD-1E61-3FCB4EEE7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4037" y="3951337"/>
            <a:ext cx="5184576" cy="3418109"/>
          </a:xfrm>
        </p:spPr>
        <p:txBody>
          <a:bodyPr>
            <a:normAutofit/>
          </a:bodyPr>
          <a:lstStyle/>
          <a:p>
            <a:pPr>
              <a:buNone/>
            </a:pPr>
            <a:endParaRPr lang="uk-UA" dirty="0"/>
          </a:p>
          <a:p>
            <a:pPr>
              <a:buNone/>
            </a:pPr>
            <a:endParaRPr lang="en-US" dirty="0"/>
          </a:p>
        </p:txBody>
      </p:sp>
      <p:sp>
        <p:nvSpPr>
          <p:cNvPr id="16386" name="AutoShape 2" descr="Результат пошуку зображень за запитом юлій цезар помпей красс">
            <a:extLst>
              <a:ext uri="{FF2B5EF4-FFF2-40B4-BE49-F238E27FC236}">
                <a16:creationId xmlns:a16="http://schemas.microsoft.com/office/drawing/2014/main" id="{3A69A34F-5F9C-5524-8A7A-63586B51AEE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3335FB-147D-678C-8682-061AB99143F5}"/>
              </a:ext>
            </a:extLst>
          </p:cNvPr>
          <p:cNvSpPr txBox="1"/>
          <p:nvPr/>
        </p:nvSpPr>
        <p:spPr>
          <a:xfrm>
            <a:off x="0" y="0"/>
            <a:ext cx="6858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spcAft>
                <a:spcPts val="750"/>
              </a:spcAft>
              <a:buNone/>
            </a:pPr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 7. Пам</a:t>
            </a:r>
            <a:r>
              <a:rPr lang="en-US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ятни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Олександру Духновичу.</a:t>
            </a:r>
            <a:endParaRPr lang="ru-RU" sz="1600" b="1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ADA2D44-0CB4-B9CB-DF8D-6C7FC44844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9332"/>
            <a:ext cx="4499992" cy="500388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1661998-8EC4-58E9-EF3E-5895D020CC81}"/>
              </a:ext>
            </a:extLst>
          </p:cNvPr>
          <p:cNvSpPr txBox="1"/>
          <p:nvPr/>
        </p:nvSpPr>
        <p:spPr>
          <a:xfrm>
            <a:off x="4572000" y="369332"/>
            <a:ext cx="45720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серпні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2007 року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громадськість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Закарпаття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мала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долучитись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визначної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події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місті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Мукачево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відкрито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пам’ятник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великому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просвітителю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громадському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релігійному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діячеві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патріоту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русинського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народу Олександру Духновичу. В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урочистій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церемонії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взяв участь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Віктор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Балога,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зробив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усе для того,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аби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пам’ятнику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бути, за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виступаючі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щиро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дякували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йому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голова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облради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Михайло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Кічковський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голова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просвітнього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Товариства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ім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Духновича Василь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Бесага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депутати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рівнів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краю,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громадськість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Памятник Александру Духновичу, Мукачево — фото, описание, карта">
            <a:extLst>
              <a:ext uri="{FF2B5EF4-FFF2-40B4-BE49-F238E27FC236}">
                <a16:creationId xmlns:a16="http://schemas.microsoft.com/office/drawing/2014/main" id="{376EB7AF-52BF-0741-7330-D63FFF9027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416320"/>
            <a:ext cx="4499992" cy="3441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2881BE6-F972-1940-E41F-81D3D4DF6F4A}"/>
              </a:ext>
            </a:extLst>
          </p:cNvPr>
          <p:cNvSpPr txBox="1"/>
          <p:nvPr/>
        </p:nvSpPr>
        <p:spPr>
          <a:xfrm>
            <a:off x="0" y="4077073"/>
            <a:ext cx="4644008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500"/>
              </a:spcAft>
              <a:buNone/>
            </a:pPr>
            <a:endParaRPr lang="ru-RU" sz="16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Aft>
                <a:spcPts val="1500"/>
              </a:spcAft>
              <a:buNone/>
            </a:pP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Aft>
                <a:spcPts val="1500"/>
              </a:spcAft>
              <a:buNone/>
            </a:pPr>
            <a:endParaRPr lang="ru-RU" sz="16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1500"/>
              </a:spcAft>
              <a:buNone/>
            </a:pP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«Я русин был,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есмь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буду, Я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родився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русином.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Чесний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дом свой не забуду, Останусь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сином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algn="just">
              <a:spcAft>
                <a:spcPts val="1500"/>
              </a:spcAft>
              <a:buNone/>
            </a:pP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Олександр Духнович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є і буде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сином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рідного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Закарпаття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І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нині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навіки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прописався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ошатному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містечку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нашого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краю – в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Мукачеві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79296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4908EE-7EBC-5B5C-503A-65D6049A4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DDCADAB5-3A47-18C9-4276-B77FB66860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4037" y="3951337"/>
            <a:ext cx="5184576" cy="3418109"/>
          </a:xfrm>
        </p:spPr>
        <p:txBody>
          <a:bodyPr>
            <a:normAutofit/>
          </a:bodyPr>
          <a:lstStyle/>
          <a:p>
            <a:pPr>
              <a:buNone/>
            </a:pPr>
            <a:endParaRPr lang="uk-UA" dirty="0"/>
          </a:p>
          <a:p>
            <a:pPr>
              <a:buNone/>
            </a:pPr>
            <a:endParaRPr lang="en-US" dirty="0"/>
          </a:p>
        </p:txBody>
      </p:sp>
      <p:sp>
        <p:nvSpPr>
          <p:cNvPr id="16386" name="AutoShape 2" descr="Результат пошуку зображень за запитом юлій цезар помпей красс">
            <a:extLst>
              <a:ext uri="{FF2B5EF4-FFF2-40B4-BE49-F238E27FC236}">
                <a16:creationId xmlns:a16="http://schemas.microsoft.com/office/drawing/2014/main" id="{AA945C3A-E7A0-AE49-04C1-D6484367CE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071A5E-BA11-2E7A-B1F2-85B4D2EC5DBE}"/>
              </a:ext>
            </a:extLst>
          </p:cNvPr>
          <p:cNvSpPr txBox="1"/>
          <p:nvPr/>
        </p:nvSpPr>
        <p:spPr>
          <a:xfrm>
            <a:off x="0" y="0"/>
            <a:ext cx="75243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spcAft>
                <a:spcPts val="750"/>
              </a:spcAft>
              <a:buNone/>
            </a:pPr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 8.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Греко – </a:t>
            </a:r>
            <a:r>
              <a:rPr lang="ru-RU" sz="1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католицький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собор </a:t>
            </a:r>
            <a:r>
              <a:rPr lang="ru-RU" sz="1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Успіння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Пресвятої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Богородиці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4DAF89-78C1-959F-9051-F17035985493}"/>
              </a:ext>
            </a:extLst>
          </p:cNvPr>
          <p:cNvSpPr txBox="1"/>
          <p:nvPr/>
        </p:nvSpPr>
        <p:spPr>
          <a:xfrm>
            <a:off x="0" y="4077073"/>
            <a:ext cx="4644008" cy="7771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500"/>
              </a:spcAft>
              <a:buNone/>
            </a:pPr>
            <a:endParaRPr lang="ru-RU" sz="16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Aft>
                <a:spcPts val="1500"/>
              </a:spcAft>
              <a:buNone/>
            </a:pP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6D89C01-4584-EE30-19E5-B983A499F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513794"/>
            <a:ext cx="4572000" cy="63442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94162AE-4FF2-EBA5-65E6-B306D64BCAFC}"/>
              </a:ext>
            </a:extLst>
          </p:cNvPr>
          <p:cNvSpPr txBox="1"/>
          <p:nvPr/>
        </p:nvSpPr>
        <p:spPr>
          <a:xfrm>
            <a:off x="0" y="304802"/>
            <a:ext cx="4572000" cy="4096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Собор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Успіння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Пресвятої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Богородиці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Мукачеві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діюча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греко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католицька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церква, одна з окрас центру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Будівництво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собору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Успіння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Пресвятої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Богородиці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тривало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понад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100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Гроші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нього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давали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містяни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заможні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покровителі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цісар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Франц Йосиф.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Починалося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все в 1753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будівництва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резиденції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єпископа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греко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католицької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єпархії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центром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той час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Мукачево. Але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виявилися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непосильними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будинок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так і не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добудували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У 1800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вирішують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переробити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храм. У 1859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будинок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нарешті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посвятили,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але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інтер’єри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собору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були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готові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Почалися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35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оздоблення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до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залучили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багатьох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меценатів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майстрів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країн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69D10F12-8BB7-E30A-EE8F-116C4E5E27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93096"/>
            <a:ext cx="4427983" cy="256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78756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DA9938-831C-AD4A-08E7-A6C59FC3A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48FEA033-9A53-6EB6-CB38-777F9970D2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9912" y="1340768"/>
            <a:ext cx="5184576" cy="5328592"/>
          </a:xfrm>
        </p:spPr>
        <p:txBody>
          <a:bodyPr>
            <a:normAutofit/>
          </a:bodyPr>
          <a:lstStyle/>
          <a:p>
            <a:pPr>
              <a:buNone/>
            </a:pPr>
            <a:endParaRPr lang="uk-UA" dirty="0"/>
          </a:p>
          <a:p>
            <a:pPr>
              <a:buNone/>
            </a:pPr>
            <a:endParaRPr lang="en-US" dirty="0"/>
          </a:p>
        </p:txBody>
      </p:sp>
      <p:sp>
        <p:nvSpPr>
          <p:cNvPr id="16386" name="AutoShape 2" descr="Результат пошуку зображень за запитом юлій цезар помпей красс">
            <a:extLst>
              <a:ext uri="{FF2B5EF4-FFF2-40B4-BE49-F238E27FC236}">
                <a16:creationId xmlns:a16="http://schemas.microsoft.com/office/drawing/2014/main" id="{93E08D4D-7853-8DD1-3E6E-E09BA02351B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B71B08C-A428-2457-EDA3-72242D8712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240287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6B6DCD3-2F5E-DA67-9ABD-E6E006860764}"/>
              </a:ext>
            </a:extLst>
          </p:cNvPr>
          <p:cNvSpPr txBox="1"/>
          <p:nvPr/>
        </p:nvSpPr>
        <p:spPr>
          <a:xfrm>
            <a:off x="4240287" y="0"/>
            <a:ext cx="4903713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Цікаві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факти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1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Успенський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собор в </a:t>
            </a:r>
            <a:r>
              <a:rPr lang="ru-RU" sz="1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Мукачеві</a:t>
            </a:r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Стоячи перед воротами храму,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підніміть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очі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догори: на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вежі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церкви справно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відміряє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годинник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виготовлений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відомому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німецькому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місті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Мюнхені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Переведіть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погляд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вище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годинником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куполом є галерея для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спостережень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? Зараз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розповімо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Справа в тому,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кошти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спорудження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храму та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оздоблення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збирали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всім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миром». І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отримати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грошову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допомогу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міських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властей на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завершення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вежі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церкви,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домовилися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так: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башта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одночасно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буде й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спостережною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пожежників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дзвонар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матиме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протипожежний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нагляд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містом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додаткову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платню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Ось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взаємовигідна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співпраця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Праворуч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головного входу в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Успенський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собор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побачите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скульптуру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Матері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Божої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немовлям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побачити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живі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квіти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іконі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Животворного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Хреста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зберігається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часточка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самого Животворного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Хреста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привезена з Риму.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храмі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копія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Туринської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плащаниці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полотна, у яке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загорнуте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тіло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Ісуса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знятого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хреста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Мукачево м Церква Успіння">
            <a:extLst>
              <a:ext uri="{FF2B5EF4-FFF2-40B4-BE49-F238E27FC236}">
                <a16:creationId xmlns:a16="http://schemas.microsoft.com/office/drawing/2014/main" id="{573A4F23-A80A-8ADB-C089-F5883D244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5047536"/>
            <a:ext cx="2448272" cy="1810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Успенський собор, Мукачево: інформація, фото, відгуки">
            <a:extLst>
              <a:ext uri="{FF2B5EF4-FFF2-40B4-BE49-F238E27FC236}">
                <a16:creationId xmlns:a16="http://schemas.microsoft.com/office/drawing/2014/main" id="{9747FB36-9380-503C-389B-B0B97A793E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7248" y="5047536"/>
            <a:ext cx="2196752" cy="1810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96562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4A65AE-693D-759B-CED4-A2D95A608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A9CA8705-54FB-B79B-3E2F-E87F2A66F2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9912" y="1340768"/>
            <a:ext cx="5184576" cy="5328592"/>
          </a:xfrm>
        </p:spPr>
        <p:txBody>
          <a:bodyPr>
            <a:normAutofit/>
          </a:bodyPr>
          <a:lstStyle/>
          <a:p>
            <a:pPr>
              <a:buNone/>
            </a:pPr>
            <a:endParaRPr lang="uk-UA" dirty="0"/>
          </a:p>
          <a:p>
            <a:pPr>
              <a:buNone/>
            </a:pPr>
            <a:endParaRPr lang="en-US" dirty="0"/>
          </a:p>
        </p:txBody>
      </p:sp>
      <p:sp>
        <p:nvSpPr>
          <p:cNvPr id="16386" name="AutoShape 2" descr="Результат пошуку зображень за запитом юлій цезар помпей красс">
            <a:extLst>
              <a:ext uri="{FF2B5EF4-FFF2-40B4-BE49-F238E27FC236}">
                <a16:creationId xmlns:a16="http://schemas.microsoft.com/office/drawing/2014/main" id="{766B1E0F-A69C-48CB-1CC4-67D54158B60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0A386B-9523-30AF-4E0D-988B54273F21}"/>
              </a:ext>
            </a:extLst>
          </p:cNvPr>
          <p:cNvSpPr txBox="1"/>
          <p:nvPr/>
        </p:nvSpPr>
        <p:spPr>
          <a:xfrm>
            <a:off x="0" y="-3478183"/>
            <a:ext cx="9144000" cy="103412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b="1" dirty="0">
                <a:latin typeface="Times New Roman" pitchFamily="18" charset="0"/>
                <a:cs typeface="Times New Roman" pitchFamily="18" charset="0"/>
              </a:rPr>
              <a:t>ВИСНОВКИ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Працюючи над науково – дослідницьким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проєктом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 дійшли висновку, що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Мукачево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охайне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затишне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берегах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річки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Латориці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Атмосфера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залучає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захоплює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бувалих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мандрівників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говорять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коли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засновано Мукачево.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 і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одним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найрозвиненіших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Київській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Мукачево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приваблює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туристів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своєю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винятковою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спадщиною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пам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яток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Мукачева знаходяться в центральній частині. Головна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прикраса Мукачева – міська ратуша – побудована на початку ХХ століття. Цю витончену будівлю по праву вважають однією з найкрасивіших ратуш в Європі. Тут до цих пір працює міська рада, а у внутрішньому її дворику можна побачити прекрасні сучасні скульптури.</a:t>
            </a: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Над центральною площею підноситься Кафедральний костел Святого Мартина, покровителя міста. Поруч з ним розташована готична каплиця Святого Йосипа, прикрашена середньовічними розписами. Не проходьте повз інших шедеврів сакральної архітектури Мукачева – церкви Успіння з її елегантною строгістю.</a:t>
            </a: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Ще однією перлиною Мукачева є палац Ракоці, добре відомий, як «білий дім», побудований в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XVII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XVIII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ст. в стилі бароко та ренесансу. Колись тут знаходилася резиденція трансільванських князів і австрійських графів, а сьогодні – це художня школа</a:t>
            </a:r>
            <a:r>
              <a:rPr lang="uk-UA"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     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Мукачева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побачити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пам’ятник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святим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Кирилу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Мефодію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 також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закарпатському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будителю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Олександру Духновичу.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Отже, </a:t>
            </a:r>
            <a:r>
              <a:rPr lang="ru-RU" dirty="0" err="1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знання</a:t>
            </a:r>
            <a:r>
              <a:rPr lang="ru-RU" dirty="0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dirty="0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свого</a:t>
            </a:r>
            <a:r>
              <a:rPr lang="ru-RU" dirty="0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населеного</a:t>
            </a:r>
            <a:r>
              <a:rPr lang="ru-RU" dirty="0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пункту, </a:t>
            </a:r>
            <a:r>
              <a:rPr lang="ru-RU" dirty="0" err="1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своєї</a:t>
            </a:r>
            <a:r>
              <a:rPr lang="ru-RU" dirty="0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оселі</a:t>
            </a:r>
            <a:r>
              <a:rPr lang="ru-RU" dirty="0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dirty="0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</a:t>
            </a:r>
            <a:r>
              <a:rPr lang="ru-RU" dirty="0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ознакою</a:t>
            </a:r>
            <a:r>
              <a:rPr lang="ru-RU" dirty="0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людської</a:t>
            </a:r>
            <a:r>
              <a:rPr lang="ru-RU" dirty="0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культури</a:t>
            </a:r>
            <a:r>
              <a:rPr lang="ru-RU" dirty="0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соціальної</a:t>
            </a:r>
            <a:r>
              <a:rPr lang="ru-RU" dirty="0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зрілості</a:t>
            </a:r>
            <a:r>
              <a:rPr lang="ru-RU" dirty="0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особистості</a:t>
            </a:r>
            <a:r>
              <a:rPr lang="ru-RU" dirty="0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Людині</a:t>
            </a:r>
            <a:r>
              <a:rPr lang="ru-RU" dirty="0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патріоту</a:t>
            </a:r>
            <a:r>
              <a:rPr lang="ru-RU" dirty="0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dirty="0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притаманно</a:t>
            </a:r>
            <a:r>
              <a:rPr lang="ru-RU" dirty="0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гордитися</a:t>
            </a:r>
            <a:r>
              <a:rPr lang="ru-RU" dirty="0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своїм</a:t>
            </a:r>
            <a:r>
              <a:rPr lang="ru-RU" dirty="0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рідним</a:t>
            </a:r>
            <a:r>
              <a:rPr lang="ru-RU" dirty="0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краєм</a:t>
            </a:r>
            <a:r>
              <a:rPr lang="ru-RU" dirty="0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отчим домом. У </a:t>
            </a:r>
            <a:r>
              <a:rPr lang="ru-RU" dirty="0" err="1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щасливі</a:t>
            </a:r>
            <a:r>
              <a:rPr lang="ru-RU" dirty="0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dirty="0" err="1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скорботні</a:t>
            </a:r>
            <a:r>
              <a:rPr lang="ru-RU" dirty="0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моменти</a:t>
            </a:r>
            <a:r>
              <a:rPr lang="ru-RU" dirty="0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свого</a:t>
            </a:r>
            <a:r>
              <a:rPr lang="ru-RU" dirty="0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dirty="0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dirty="0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ми </a:t>
            </a:r>
            <a:r>
              <a:rPr lang="ru-RU" dirty="0" err="1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подумки</a:t>
            </a:r>
            <a:r>
              <a:rPr lang="ru-RU" dirty="0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повертаємося</a:t>
            </a:r>
            <a:r>
              <a:rPr lang="ru-RU" dirty="0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своє</a:t>
            </a:r>
            <a:r>
              <a:rPr lang="ru-RU" dirty="0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дитинство</a:t>
            </a:r>
            <a:r>
              <a:rPr lang="ru-RU" dirty="0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до </a:t>
            </a:r>
            <a:r>
              <a:rPr lang="ru-RU" dirty="0" err="1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рідної</a:t>
            </a:r>
            <a:r>
              <a:rPr lang="ru-RU" dirty="0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сімʼї</a:t>
            </a:r>
            <a:r>
              <a:rPr lang="ru-RU" dirty="0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dirty="0" err="1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своє</a:t>
            </a:r>
            <a:r>
              <a:rPr lang="ru-RU" dirty="0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рідне</a:t>
            </a:r>
            <a:r>
              <a:rPr lang="ru-RU" dirty="0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місто</a:t>
            </a:r>
            <a:r>
              <a:rPr lang="ru-RU" dirty="0">
                <a:solidFill>
                  <a:srgbClr val="2614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solidFill>
                <a:srgbClr val="26140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831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E3850A-C96A-5039-01D3-B9C522D8F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82F84399-8A71-B553-1110-30D8101AE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9912" y="1340768"/>
            <a:ext cx="5184576" cy="5328592"/>
          </a:xfrm>
        </p:spPr>
        <p:txBody>
          <a:bodyPr>
            <a:normAutofit/>
          </a:bodyPr>
          <a:lstStyle/>
          <a:p>
            <a:pPr>
              <a:buNone/>
            </a:pPr>
            <a:endParaRPr lang="uk-UA" dirty="0"/>
          </a:p>
          <a:p>
            <a:pPr>
              <a:buNone/>
            </a:pPr>
            <a:endParaRPr lang="en-US" dirty="0"/>
          </a:p>
        </p:txBody>
      </p:sp>
      <p:sp>
        <p:nvSpPr>
          <p:cNvPr id="16386" name="AutoShape 2" descr="Результат пошуку зображень за запитом юлій цезар помпей красс">
            <a:extLst>
              <a:ext uri="{FF2B5EF4-FFF2-40B4-BE49-F238E27FC236}">
                <a16:creationId xmlns:a16="http://schemas.microsoft.com/office/drawing/2014/main" id="{17F0738A-0C73-9C8C-8F30-CF38CDB11B5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4A489A-A95B-1827-F8E4-2E9EE7B53BD6}"/>
              </a:ext>
            </a:extLst>
          </p:cNvPr>
          <p:cNvSpPr txBox="1"/>
          <p:nvPr/>
        </p:nvSpPr>
        <p:spPr>
          <a:xfrm>
            <a:off x="0" y="0"/>
            <a:ext cx="9143999" cy="72943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latin typeface="Times New Roman" pitchFamily="18" charset="0"/>
                <a:cs typeface="Times New Roman" pitchFamily="18" charset="0"/>
              </a:rPr>
              <a:t>СПИСОК ВИКОРИСТАНИХ ДЖЕРЕЛ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1.Визначні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пам’ятки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Мукачівська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ратуша. URL: https://viznachni-pamyatkiukrajini.webnode.com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.ua/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mukachivska-ratusha/ (дата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звернення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19.04.2025).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2. Історія Мукачева. В 2 – х т. / Ред.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автор. кол. Павленко Г. Ужгород: Патент, 1998.                  Т. 1.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найдавніших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часів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до 1918 року. 1998. 264 с.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3. Костел Святого Мартина, Мукачево. URL: https://karpaty.rocks/kostel-svyatogo-martina-mukachevo (дата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звернення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19.04.2025).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4. Мукачево 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легендарне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місто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Закарпаття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URL: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https://prokarpaty-tour.info/uk/mukachevo-zakarpattie/ (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дата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звернення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20.04.2025).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5.На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Закарпатті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завершили першу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кінну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скульптуру святого Мартина. URL: https://varosh.com.ua/local/na-zakarpatti-zavershyly-pershu-kinnu-skulpturu-svyatogo-martyna-animaczijnymy-bronzovymy-barelyefamy/ (дата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звернення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19.04.2025).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6.Олександр Духнович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прописався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над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Латорицею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назавжди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URL: https://mukachevo.net/post/oleksandr-dukhnovych-propysavsia-v-misti-nad-latorytseiu nazavzdy_10492.html (дата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звернення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20.04.2025).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7. Пагиря В. Історія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міста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над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Латорицею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Мукачево: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Карпатська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вежа, 2006. 159 с.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Пагиря В.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Світочі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Мукачева / В. Пагиря, Є.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Федів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Ужгород: ТДВ «Патент», 2015. 152 с. 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9. Пагиря В.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Сторінки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історії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Мукачева / В. Пагиря. Ужгород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ТДВ «Патент», 2012.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128 с.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10.Палац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князів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Ракоці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URL: https://zaktour.gov.ua/tours/rakotsi/ (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дата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звернення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19.04.2025).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11.Пам'ятник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Кирилу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Мефодію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URL: https://ua.trip24.org/monument-to-cyril-and-methodius (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дата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звернення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19.04.2025).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12.Собор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Успіння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Пресвятої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Богородиці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Мукачеві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URL: https://discover.ua/locations/sobor-uspinna-presvatoi-bogorodici-v-mukacevi (дата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звернення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20.04.2025).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801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1247</TotalTime>
  <Words>2419</Words>
  <Application>Microsoft Office PowerPoint</Application>
  <PresentationFormat>Экран (4:3)</PresentationFormat>
  <Paragraphs>128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Roboto Slab</vt:lpstr>
      <vt:lpstr>Rubik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RePack by SPecialiST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Диктатура Юлія Цезаря.</dc:title>
  <dc:creator>Laptop 4</dc:creator>
  <cp:lastModifiedBy>User</cp:lastModifiedBy>
  <cp:revision>65</cp:revision>
  <dcterms:created xsi:type="dcterms:W3CDTF">2020-03-09T18:02:16Z</dcterms:created>
  <dcterms:modified xsi:type="dcterms:W3CDTF">2025-04-21T22:32:42Z</dcterms:modified>
</cp:coreProperties>
</file>