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dlery Pro" charset="1" panose="00000000000000000000"/>
      <p:regular r:id="rId17"/>
    </p:embeddedFont>
    <p:embeddedFont>
      <p:font typeface="Tropikal" charset="1" panose="00000806000000000000"/>
      <p:regular r:id="rId18"/>
    </p:embeddedFont>
    <p:embeddedFont>
      <p:font typeface="Aristotelica Pro Bold" charset="1" panose="00000800000000000000"/>
      <p:regular r:id="rId19"/>
    </p:embeddedFont>
    <p:embeddedFont>
      <p:font typeface="Aristotelica Pro" charset="1" panose="000005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4.jpeg" Type="http://schemas.openxmlformats.org/officeDocument/2006/relationships/image"/><Relationship Id="rId4" Target="../media/image5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3416" r="0" b="-834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541140">
            <a:off x="-1931309" y="-2742183"/>
            <a:ext cx="21187013" cy="14274634"/>
          </a:xfrm>
          <a:custGeom>
            <a:avLst/>
            <a:gdLst/>
            <a:ahLst/>
            <a:cxnLst/>
            <a:rect r="r" b="b" t="t" l="l"/>
            <a:pathLst>
              <a:path h="14274634" w="21187013">
                <a:moveTo>
                  <a:pt x="0" y="0"/>
                </a:moveTo>
                <a:lnTo>
                  <a:pt x="21187013" y="0"/>
                </a:lnTo>
                <a:lnTo>
                  <a:pt x="21187013" y="14274634"/>
                </a:lnTo>
                <a:lnTo>
                  <a:pt x="0" y="1427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629" t="0" r="-219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605951" y="1028700"/>
            <a:ext cx="3211902" cy="3334183"/>
          </a:xfrm>
          <a:custGeom>
            <a:avLst/>
            <a:gdLst/>
            <a:ahLst/>
            <a:cxnLst/>
            <a:rect r="r" b="b" t="t" l="l"/>
            <a:pathLst>
              <a:path h="3334183" w="3211902">
                <a:moveTo>
                  <a:pt x="0" y="0"/>
                </a:moveTo>
                <a:lnTo>
                  <a:pt x="3211902" y="0"/>
                </a:lnTo>
                <a:lnTo>
                  <a:pt x="3211902" y="3334183"/>
                </a:lnTo>
                <a:lnTo>
                  <a:pt x="0" y="33341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04833" y="-1679447"/>
            <a:ext cx="2678333" cy="2780300"/>
          </a:xfrm>
          <a:custGeom>
            <a:avLst/>
            <a:gdLst/>
            <a:ahLst/>
            <a:cxnLst/>
            <a:rect r="r" b="b" t="t" l="l"/>
            <a:pathLst>
              <a:path h="2780300" w="2678333">
                <a:moveTo>
                  <a:pt x="0" y="0"/>
                </a:moveTo>
                <a:lnTo>
                  <a:pt x="2678334" y="0"/>
                </a:lnTo>
                <a:lnTo>
                  <a:pt x="2678334" y="2780300"/>
                </a:lnTo>
                <a:lnTo>
                  <a:pt x="0" y="2780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-9641652">
            <a:off x="13788583" y="-3873174"/>
            <a:ext cx="12775050" cy="6301452"/>
            <a:chOff x="0" y="0"/>
            <a:chExt cx="10744200" cy="52997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5"/>
              <a:stretch>
                <a:fillRect l="0" t="-19024" r="0" b="-19024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6"/>
              <a:stretch>
                <a:fillRect l="-2380" t="-259047" r="-729" b="-5843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6"/>
              <a:stretch>
                <a:fillRect l="0" t="-5378" r="0" b="-380856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-9641652">
            <a:off x="-3700298" y="8915254"/>
            <a:ext cx="12775050" cy="6301452"/>
            <a:chOff x="0" y="0"/>
            <a:chExt cx="10744200" cy="529971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5"/>
              <a:stretch>
                <a:fillRect l="0" t="-19024" r="0" b="-19024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6"/>
              <a:stretch>
                <a:fillRect l="-2380" t="-259047" r="-729" b="-5843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6"/>
              <a:stretch>
                <a:fillRect l="0" t="-5378" r="0" b="-38085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847616">
            <a:off x="-330320" y="5104092"/>
            <a:ext cx="6647063" cy="4918827"/>
          </a:xfrm>
          <a:custGeom>
            <a:avLst/>
            <a:gdLst/>
            <a:ahLst/>
            <a:cxnLst/>
            <a:rect r="r" b="b" t="t" l="l"/>
            <a:pathLst>
              <a:path h="4918827" w="6647063">
                <a:moveTo>
                  <a:pt x="0" y="0"/>
                </a:moveTo>
                <a:lnTo>
                  <a:pt x="6647063" y="0"/>
                </a:lnTo>
                <a:lnTo>
                  <a:pt x="6647063" y="4918827"/>
                </a:lnTo>
                <a:lnTo>
                  <a:pt x="0" y="49188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357531" y="1801687"/>
            <a:ext cx="12032106" cy="378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6805" spc="333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  Традиції, що єднають покоління: Туристичний маршрут в гостях у коровайниці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592120" y="9712160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063647" y="8280290"/>
            <a:ext cx="6410399" cy="880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1"/>
              </a:lnSpc>
            </a:pPr>
            <a:r>
              <a:rPr lang="en-US" b="true" sz="2139" spc="104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Виконала Плеханова Софія учениця 10 класу  комунальго закладу Харківського ліцею № 156 Харківської міської ради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10343230">
            <a:off x="-4536473" y="-5451775"/>
            <a:ext cx="12775050" cy="6301452"/>
            <a:chOff x="0" y="0"/>
            <a:chExt cx="10744200" cy="52997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2"/>
              <a:stretch>
                <a:fillRect l="0" t="-105498" r="0" b="-105498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3"/>
              <a:stretch>
                <a:fillRect l="-2380" t="-259047" r="-729" b="-5843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3"/>
              <a:stretch>
                <a:fillRect l="0" t="-5378" r="0" b="-380856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-5929305">
            <a:off x="12720109" y="1949136"/>
            <a:ext cx="12775050" cy="6301452"/>
            <a:chOff x="0" y="0"/>
            <a:chExt cx="10744200" cy="52997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2"/>
              <a:stretch>
                <a:fillRect l="0" t="-105498" r="0" b="-105498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3"/>
              <a:stretch>
                <a:fillRect l="-2380" t="-259047" r="-729" b="-5843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3"/>
              <a:stretch>
                <a:fillRect l="0" t="-5378" r="0" b="-38085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2538149">
            <a:off x="13763400" y="6207704"/>
            <a:ext cx="5434094" cy="3511783"/>
          </a:xfrm>
          <a:custGeom>
            <a:avLst/>
            <a:gdLst/>
            <a:ahLst/>
            <a:cxnLst/>
            <a:rect r="r" b="b" t="t" l="l"/>
            <a:pathLst>
              <a:path h="3511783" w="5434094">
                <a:moveTo>
                  <a:pt x="0" y="0"/>
                </a:moveTo>
                <a:lnTo>
                  <a:pt x="5434094" y="0"/>
                </a:lnTo>
                <a:lnTo>
                  <a:pt x="5434094" y="3511784"/>
                </a:lnTo>
                <a:lnTo>
                  <a:pt x="0" y="3511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5525" y="9813286"/>
            <a:ext cx="383522" cy="388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4"/>
              </a:lnSpc>
              <a:spcBef>
                <a:spcPct val="0"/>
              </a:spcBef>
            </a:pPr>
            <a:r>
              <a:rPr lang="en-US" sz="1946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24574" y="1348514"/>
            <a:ext cx="5868117" cy="942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319" spc="162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Об’єкт дослідження: </a:t>
            </a:r>
          </a:p>
          <a:p>
            <a:pPr algn="ctr">
              <a:lnSpc>
                <a:spcPts val="3584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-123692" y="1427047"/>
            <a:ext cx="5868117" cy="491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319" spc="162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Мета роботи: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0858" y="4953972"/>
            <a:ext cx="5868117" cy="942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319" spc="162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Предмет дослідження:</a:t>
            </a:r>
          </a:p>
          <a:p>
            <a:pPr algn="ctr">
              <a:lnSpc>
                <a:spcPts val="3584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646051" y="4953972"/>
            <a:ext cx="5868117" cy="491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319" spc="162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Актуальність роботи: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325379" y="5712068"/>
            <a:ext cx="5002800" cy="225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7"/>
              </a:lnSpc>
            </a:pPr>
            <a:r>
              <a:rPr lang="en-US" sz="2738" spc="134" b="true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У сучасному світі важливо відроджувати, передавати й зберігати традиції, що формують національну ідентичність.</a:t>
            </a:r>
          </a:p>
          <a:p>
            <a:pPr algn="l">
              <a:lnSpc>
                <a:spcPts val="2957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283763" y="5655747"/>
            <a:ext cx="5002800" cy="2623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7"/>
              </a:lnSpc>
            </a:pPr>
            <a:r>
              <a:rPr lang="en-US" sz="2738" spc="134" b="true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Діяльність коровайниць як носіїв не матеріальної культурної спадщини та формати передачі і поширення знань (родинні, освітні, громадські) традицій випікання короваю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3763" y="2042805"/>
            <a:ext cx="4291573" cy="225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7"/>
              </a:lnSpc>
            </a:pPr>
            <a:r>
              <a:rPr lang="en-US" sz="2738" spc="134" b="true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Збереження та передання традиції випікання короваю як важливої складової культурної спадщини. </a:t>
            </a:r>
          </a:p>
          <a:p>
            <a:pPr algn="l">
              <a:lnSpc>
                <a:spcPts val="2957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8312846" y="2125267"/>
            <a:ext cx="4291573" cy="1508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7"/>
              </a:lnSpc>
            </a:pPr>
            <a:r>
              <a:rPr lang="en-US" sz="2738" spc="134" b="true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Традиції обрядового випікання короваю в українській культурі.</a:t>
            </a:r>
          </a:p>
          <a:p>
            <a:pPr algn="l">
              <a:lnSpc>
                <a:spcPts val="2957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86741" y="7292166"/>
            <a:ext cx="11301259" cy="2994834"/>
          </a:xfrm>
          <a:custGeom>
            <a:avLst/>
            <a:gdLst/>
            <a:ahLst/>
            <a:cxnLst/>
            <a:rect r="r" b="b" t="t" l="l"/>
            <a:pathLst>
              <a:path h="2994834" w="11301259">
                <a:moveTo>
                  <a:pt x="0" y="0"/>
                </a:moveTo>
                <a:lnTo>
                  <a:pt x="11301259" y="0"/>
                </a:lnTo>
                <a:lnTo>
                  <a:pt x="11301259" y="2994834"/>
                </a:lnTo>
                <a:lnTo>
                  <a:pt x="0" y="2994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1367539">
            <a:off x="-2973208" y="7371952"/>
            <a:ext cx="12775050" cy="6301452"/>
            <a:chOff x="0" y="0"/>
            <a:chExt cx="10744200" cy="52997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3"/>
              <a:stretch>
                <a:fillRect l="0" t="-19024" r="0" b="-19024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4"/>
              <a:stretch>
                <a:fillRect l="-2380" t="-259047" r="-729" b="-5843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4"/>
              <a:stretch>
                <a:fillRect l="0" t="-5378" r="0" b="-380856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-9641652">
            <a:off x="11206113" y="-4075167"/>
            <a:ext cx="12775050" cy="6301452"/>
            <a:chOff x="0" y="0"/>
            <a:chExt cx="10744200" cy="52997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3"/>
              <a:stretch>
                <a:fillRect l="0" t="-19024" r="0" b="-19024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4"/>
              <a:stretch>
                <a:fillRect l="-2380" t="-259047" r="-729" b="-5843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4"/>
              <a:stretch>
                <a:fillRect l="0" t="-5378" r="0" b="-380856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6337132" y="-5429258"/>
            <a:ext cx="6563106" cy="8229600"/>
          </a:xfrm>
          <a:custGeom>
            <a:avLst/>
            <a:gdLst/>
            <a:ahLst/>
            <a:cxnLst/>
            <a:rect r="r" b="b" t="t" l="l"/>
            <a:pathLst>
              <a:path h="8229600" w="6563106">
                <a:moveTo>
                  <a:pt x="0" y="0"/>
                </a:moveTo>
                <a:lnTo>
                  <a:pt x="6563106" y="0"/>
                </a:lnTo>
                <a:lnTo>
                  <a:pt x="65631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667305" y="9734938"/>
            <a:ext cx="473407" cy="462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3"/>
              </a:lnSpc>
              <a:spcBef>
                <a:spcPct val="0"/>
              </a:spcBef>
            </a:pPr>
            <a:r>
              <a:rPr lang="en-US" sz="240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44364" y="1672335"/>
            <a:ext cx="5476811" cy="445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8"/>
              </a:lnSpc>
            </a:pPr>
            <a:r>
              <a:rPr lang="en-US" b="true" sz="4082" spc="200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Сахновщина — край із багатими традиціями. Коровайництво — жива спадщина, яка зберігає обрядовість і єдність поколінь</a:t>
            </a:r>
            <a:r>
              <a:rPr lang="en-US" sz="4082" spc="200">
                <a:solidFill>
                  <a:srgbClr val="9B7266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</a:t>
            </a:r>
          </a:p>
          <a:p>
            <a:pPr algn="ctr">
              <a:lnSpc>
                <a:spcPts val="4408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-680658" y="4022811"/>
            <a:ext cx="5331899" cy="6356958"/>
          </a:xfrm>
          <a:custGeom>
            <a:avLst/>
            <a:gdLst/>
            <a:ahLst/>
            <a:cxnLst/>
            <a:rect r="r" b="b" t="t" l="l"/>
            <a:pathLst>
              <a:path h="6356958" w="5331899">
                <a:moveTo>
                  <a:pt x="0" y="0"/>
                </a:moveTo>
                <a:lnTo>
                  <a:pt x="5331898" y="0"/>
                </a:lnTo>
                <a:lnTo>
                  <a:pt x="533189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33" r="0" b="-33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31036">
            <a:off x="11464486" y="959454"/>
            <a:ext cx="13647028" cy="9194610"/>
          </a:xfrm>
          <a:custGeom>
            <a:avLst/>
            <a:gdLst/>
            <a:ahLst/>
            <a:cxnLst/>
            <a:rect r="r" b="b" t="t" l="l"/>
            <a:pathLst>
              <a:path h="9194610" w="13647028">
                <a:moveTo>
                  <a:pt x="0" y="0"/>
                </a:moveTo>
                <a:lnTo>
                  <a:pt x="13647028" y="0"/>
                </a:lnTo>
                <a:lnTo>
                  <a:pt x="13647028" y="9194610"/>
                </a:lnTo>
                <a:lnTo>
                  <a:pt x="0" y="91946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629" t="0" r="-2194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2683175" y="1442887"/>
            <a:ext cx="0" cy="6126844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4515205" y="7569207"/>
            <a:ext cx="3851771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0702632" y="4160898"/>
            <a:ext cx="7585368" cy="6049331"/>
          </a:xfrm>
          <a:custGeom>
            <a:avLst/>
            <a:gdLst/>
            <a:ahLst/>
            <a:cxnLst/>
            <a:rect r="r" b="b" t="t" l="l"/>
            <a:pathLst>
              <a:path h="6049331" w="7585368">
                <a:moveTo>
                  <a:pt x="0" y="0"/>
                </a:moveTo>
                <a:lnTo>
                  <a:pt x="7585368" y="0"/>
                </a:lnTo>
                <a:lnTo>
                  <a:pt x="7585368" y="6049331"/>
                </a:lnTo>
                <a:lnTo>
                  <a:pt x="0" y="60493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9694" y="9715870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04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60034" y="2853746"/>
            <a:ext cx="6151948" cy="473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6"/>
              </a:lnSpc>
            </a:pPr>
            <a:r>
              <a:rPr lang="en-US" b="true" sz="3163" spc="155">
                <a:solidFill>
                  <a:srgbClr val="44170D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Короваї завжди були символом миру, достатку, любові.</a:t>
            </a:r>
          </a:p>
          <a:p>
            <a:pPr algn="ctr">
              <a:lnSpc>
                <a:spcPts val="3416"/>
              </a:lnSpc>
            </a:pPr>
            <a:r>
              <a:rPr lang="en-US" b="true" sz="3163" spc="155">
                <a:solidFill>
                  <a:srgbClr val="44170D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Вони випікались на весілля, хрестини, обжинки. Це була не лише їжа — це був оберіг і побажання щастя.</a:t>
            </a:r>
          </a:p>
          <a:p>
            <a:pPr algn="ctr">
              <a:lnSpc>
                <a:spcPts val="3416"/>
              </a:lnSpc>
            </a:pPr>
            <a:r>
              <a:rPr lang="en-US" b="true" sz="3163" spc="155">
                <a:solidFill>
                  <a:srgbClr val="44170D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Тому коровай має глибоку символіку, яку ми повинні берегти</a:t>
            </a:r>
            <a:r>
              <a:rPr lang="en-US" sz="3163" spc="155">
                <a:solidFill>
                  <a:srgbClr val="44170D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</a:t>
            </a:r>
          </a:p>
          <a:p>
            <a:pPr algn="ctr">
              <a:lnSpc>
                <a:spcPts val="3416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96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728654" y="2374202"/>
            <a:ext cx="6796659" cy="1905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-2461007">
            <a:off x="14496212" y="-149690"/>
            <a:ext cx="4436199" cy="4048032"/>
          </a:xfrm>
          <a:custGeom>
            <a:avLst/>
            <a:gdLst/>
            <a:ahLst/>
            <a:cxnLst/>
            <a:rect r="r" b="b" t="t" l="l"/>
            <a:pathLst>
              <a:path h="4048032" w="4436199">
                <a:moveTo>
                  <a:pt x="0" y="0"/>
                </a:moveTo>
                <a:lnTo>
                  <a:pt x="4436199" y="0"/>
                </a:lnTo>
                <a:lnTo>
                  <a:pt x="4436199" y="4048032"/>
                </a:lnTo>
                <a:lnTo>
                  <a:pt x="0" y="4048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09482" y="4082117"/>
            <a:ext cx="3252434" cy="2984108"/>
          </a:xfrm>
          <a:custGeom>
            <a:avLst/>
            <a:gdLst/>
            <a:ahLst/>
            <a:cxnLst/>
            <a:rect r="r" b="b" t="t" l="l"/>
            <a:pathLst>
              <a:path h="2984108" w="3252434">
                <a:moveTo>
                  <a:pt x="0" y="0"/>
                </a:moveTo>
                <a:lnTo>
                  <a:pt x="3252434" y="0"/>
                </a:lnTo>
                <a:lnTo>
                  <a:pt x="3252434" y="2984108"/>
                </a:lnTo>
                <a:lnTo>
                  <a:pt x="0" y="2984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50542" y="8261911"/>
            <a:ext cx="2005690" cy="2033653"/>
          </a:xfrm>
          <a:custGeom>
            <a:avLst/>
            <a:gdLst/>
            <a:ahLst/>
            <a:cxnLst/>
            <a:rect r="r" b="b" t="t" l="l"/>
            <a:pathLst>
              <a:path h="2033653" w="2005690">
                <a:moveTo>
                  <a:pt x="0" y="0"/>
                </a:moveTo>
                <a:lnTo>
                  <a:pt x="2005690" y="0"/>
                </a:lnTo>
                <a:lnTo>
                  <a:pt x="2005690" y="2033653"/>
                </a:lnTo>
                <a:lnTo>
                  <a:pt x="0" y="20336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631469">
            <a:off x="7520922" y="-558519"/>
            <a:ext cx="2857247" cy="3577148"/>
          </a:xfrm>
          <a:custGeom>
            <a:avLst/>
            <a:gdLst/>
            <a:ahLst/>
            <a:cxnLst/>
            <a:rect r="r" b="b" t="t" l="l"/>
            <a:pathLst>
              <a:path h="3577148" w="2857247">
                <a:moveTo>
                  <a:pt x="0" y="0"/>
                </a:moveTo>
                <a:lnTo>
                  <a:pt x="2857247" y="0"/>
                </a:lnTo>
                <a:lnTo>
                  <a:pt x="2857247" y="3577148"/>
                </a:lnTo>
                <a:lnTo>
                  <a:pt x="0" y="3577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67204" y="6506312"/>
            <a:ext cx="1774017" cy="1831244"/>
          </a:xfrm>
          <a:custGeom>
            <a:avLst/>
            <a:gdLst/>
            <a:ahLst/>
            <a:cxnLst/>
            <a:rect r="r" b="b" t="t" l="l"/>
            <a:pathLst>
              <a:path h="1831244" w="1774017">
                <a:moveTo>
                  <a:pt x="0" y="0"/>
                </a:moveTo>
                <a:lnTo>
                  <a:pt x="1774018" y="0"/>
                </a:lnTo>
                <a:lnTo>
                  <a:pt x="1774018" y="1831244"/>
                </a:lnTo>
                <a:lnTo>
                  <a:pt x="0" y="18312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5508" y="9670245"/>
            <a:ext cx="410271" cy="411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FFFFFF"/>
                </a:solidFill>
                <a:latin typeface="Tropikal"/>
                <a:ea typeface="Tropikal"/>
                <a:cs typeface="Tropikal"/>
                <a:sym typeface="Tropikal"/>
              </a:rPr>
              <a:t>05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516428" y="1372014"/>
            <a:ext cx="8154423" cy="131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1"/>
              </a:lnSpc>
            </a:pPr>
            <a:r>
              <a:rPr lang="en-US" sz="4612" spc="225">
                <a:solidFill>
                  <a:srgbClr val="F3E8D0"/>
                </a:solidFill>
                <a:latin typeface="Adlery Pro"/>
                <a:ea typeface="Adlery Pro"/>
                <a:cs typeface="Adlery Pro"/>
                <a:sym typeface="Adlery Pro"/>
              </a:rPr>
              <a:t>Символіка короваю</a:t>
            </a:r>
          </a:p>
          <a:p>
            <a:pPr algn="ctr">
              <a:lnSpc>
                <a:spcPts val="4981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781485" y="3146829"/>
            <a:ext cx="9775343" cy="4693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50882" indent="-525441" lvl="1">
              <a:lnSpc>
                <a:spcPts val="5256"/>
              </a:lnSpc>
              <a:buFont typeface="Arial"/>
              <a:buChar char="•"/>
            </a:pPr>
            <a:r>
              <a:rPr lang="en-US" b="true" sz="4867" spc="238">
                <a:solidFill>
                  <a:srgbClr val="F3E8D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Пташки — кохання, єдність подружжя</a:t>
            </a:r>
          </a:p>
          <a:p>
            <a:pPr algn="ctr" marL="1050882" indent="-525441" lvl="1">
              <a:lnSpc>
                <a:spcPts val="5256"/>
              </a:lnSpc>
              <a:buFont typeface="Arial"/>
              <a:buChar char="•"/>
            </a:pPr>
            <a:r>
              <a:rPr lang="en-US" b="true" sz="4867" spc="238">
                <a:solidFill>
                  <a:srgbClr val="F3E8D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Квіти — краса, молодість</a:t>
            </a:r>
          </a:p>
          <a:p>
            <a:pPr algn="ctr" marL="1050882" indent="-525441" lvl="1">
              <a:lnSpc>
                <a:spcPts val="5256"/>
              </a:lnSpc>
              <a:buFont typeface="Arial"/>
              <a:buChar char="•"/>
            </a:pPr>
            <a:r>
              <a:rPr lang="en-US" b="true" sz="4867" spc="238">
                <a:solidFill>
                  <a:srgbClr val="F3E8D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Колоски — добробут, урожай</a:t>
            </a:r>
          </a:p>
          <a:p>
            <a:pPr algn="ctr">
              <a:lnSpc>
                <a:spcPts val="5256"/>
              </a:lnSpc>
            </a:pPr>
          </a:p>
          <a:p>
            <a:pPr algn="ctr">
              <a:lnSpc>
                <a:spcPts val="525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28600" y="6833966"/>
            <a:ext cx="10429523" cy="1503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53"/>
              </a:lnSpc>
            </a:pPr>
            <a:r>
              <a:rPr lang="en-US" sz="3660" spc="179">
                <a:solidFill>
                  <a:srgbClr val="F3E8D0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Кожна деталь має сакральне значення і виготовляється вручну з любов’ю та вірою.</a:t>
            </a:r>
          </a:p>
          <a:p>
            <a:pPr algn="ctr">
              <a:lnSpc>
                <a:spcPts val="3953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96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161669"/>
            <a:ext cx="9566753" cy="10710373"/>
            <a:chOff x="0" y="0"/>
            <a:chExt cx="2519639" cy="28208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19639" cy="2820839"/>
            </a:xfrm>
            <a:custGeom>
              <a:avLst/>
              <a:gdLst/>
              <a:ahLst/>
              <a:cxnLst/>
              <a:rect r="r" b="b" t="t" l="l"/>
              <a:pathLst>
                <a:path h="2820839" w="2519639">
                  <a:moveTo>
                    <a:pt x="0" y="0"/>
                  </a:moveTo>
                  <a:lnTo>
                    <a:pt x="2519639" y="0"/>
                  </a:lnTo>
                  <a:lnTo>
                    <a:pt x="2519639" y="2820839"/>
                  </a:lnTo>
                  <a:lnTo>
                    <a:pt x="0" y="2820839"/>
                  </a:lnTo>
                  <a:close/>
                </a:path>
              </a:pathLst>
            </a:custGeom>
            <a:solidFill>
              <a:srgbClr val="C3A98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2519639" cy="28779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18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814237" y="2237555"/>
            <a:ext cx="8385505" cy="5204603"/>
            <a:chOff x="0" y="0"/>
            <a:chExt cx="19050000" cy="11823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93887" y="377952"/>
              <a:ext cx="18462225" cy="11067795"/>
            </a:xfrm>
            <a:custGeom>
              <a:avLst/>
              <a:gdLst/>
              <a:ahLst/>
              <a:cxnLst/>
              <a:rect r="r" b="b" t="t" l="l"/>
              <a:pathLst>
                <a:path h="11067795" w="18462225">
                  <a:moveTo>
                    <a:pt x="9231113" y="8854"/>
                  </a:moveTo>
                  <a:cubicBezTo>
                    <a:pt x="6079001" y="0"/>
                    <a:pt x="3160279" y="1051127"/>
                    <a:pt x="1580140" y="2764219"/>
                  </a:cubicBezTo>
                  <a:cubicBezTo>
                    <a:pt x="0" y="4477310"/>
                    <a:pt x="0" y="6590485"/>
                    <a:pt x="1580140" y="8303577"/>
                  </a:cubicBezTo>
                  <a:cubicBezTo>
                    <a:pt x="3160279" y="10016669"/>
                    <a:pt x="6079001" y="11067795"/>
                    <a:pt x="9231113" y="11058941"/>
                  </a:cubicBezTo>
                  <a:cubicBezTo>
                    <a:pt x="12383225" y="11067795"/>
                    <a:pt x="15301947" y="10016669"/>
                    <a:pt x="16882086" y="8303577"/>
                  </a:cubicBezTo>
                  <a:cubicBezTo>
                    <a:pt x="18462226" y="6590485"/>
                    <a:pt x="18462226" y="4477310"/>
                    <a:pt x="16882086" y="2764219"/>
                  </a:cubicBezTo>
                  <a:cubicBezTo>
                    <a:pt x="15301947" y="1051127"/>
                    <a:pt x="12383225" y="0"/>
                    <a:pt x="9231113" y="8854"/>
                  </a:cubicBezTo>
                  <a:close/>
                </a:path>
              </a:pathLst>
            </a:custGeom>
            <a:blipFill>
              <a:blip r:embed="rId2"/>
              <a:stretch>
                <a:fillRect l="223" t="-25725" r="223" b="-25725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50000" cy="11823700"/>
            </a:xfrm>
            <a:custGeom>
              <a:avLst/>
              <a:gdLst/>
              <a:ahLst/>
              <a:cxnLst/>
              <a:rect r="r" b="b" t="t" l="l"/>
              <a:pathLst>
                <a:path h="118237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1823700"/>
                  </a:lnTo>
                  <a:lnTo>
                    <a:pt x="0" y="1182370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87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3662" y="9659937"/>
            <a:ext cx="410271" cy="411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FFFFFF"/>
                </a:solidFill>
                <a:latin typeface="Tropikal"/>
                <a:ea typeface="Tropikal"/>
                <a:cs typeface="Tropikal"/>
                <a:sym typeface="Tropikal"/>
              </a:rPr>
              <a:t>06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662" y="1446424"/>
            <a:ext cx="8154423" cy="131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81"/>
              </a:lnSpc>
            </a:pPr>
            <a:r>
              <a:rPr lang="en-US" sz="4612" spc="225">
                <a:solidFill>
                  <a:srgbClr val="F3E8D0"/>
                </a:solidFill>
                <a:latin typeface="Adlery Pro"/>
                <a:ea typeface="Adlery Pro"/>
                <a:cs typeface="Adlery Pro"/>
                <a:sym typeface="Adlery Pro"/>
              </a:rPr>
              <a:t>Роль жінки-коровайниці</a:t>
            </a:r>
          </a:p>
          <a:p>
            <a:pPr algn="ctr">
              <a:lnSpc>
                <a:spcPts val="4981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443230"/>
            <a:ext cx="6794060" cy="386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b="true" sz="4050" spc="198">
                <a:solidFill>
                  <a:srgbClr val="F3E8D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Коровайниця — хранителька традицій, що через випікання короваю передає обрядові знання, єднає громаду й надихає нові покоління.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01977" y="4704239"/>
            <a:ext cx="6413125" cy="6340978"/>
          </a:xfrm>
          <a:custGeom>
            <a:avLst/>
            <a:gdLst/>
            <a:ahLst/>
            <a:cxnLst/>
            <a:rect r="r" b="b" t="t" l="l"/>
            <a:pathLst>
              <a:path h="6340978" w="6413125">
                <a:moveTo>
                  <a:pt x="0" y="0"/>
                </a:moveTo>
                <a:lnTo>
                  <a:pt x="6413125" y="0"/>
                </a:lnTo>
                <a:lnTo>
                  <a:pt x="6413125" y="6340977"/>
                </a:lnTo>
                <a:lnTo>
                  <a:pt x="0" y="634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27872" y="3098426"/>
            <a:ext cx="6774105" cy="4109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7"/>
              </a:lnSpc>
            </a:pPr>
            <a:r>
              <a:rPr lang="en-US" b="true" sz="2757" spc="135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Передача спадщини — це спільна справа родини й громади: від бабусі до онуки, через школу, свята та гуртки. Вона відбувається через пісні, історії, майстер-класи й обрядове випікання, занурюючи в глибину традиції. Саме в таких живих практиках культурна пам’ять передається та зберігається.</a:t>
            </a:r>
          </a:p>
          <a:p>
            <a:pPr algn="ctr">
              <a:lnSpc>
                <a:spcPts val="2977"/>
              </a:lnSpc>
            </a:pPr>
          </a:p>
          <a:p>
            <a:pPr algn="ctr">
              <a:lnSpc>
                <a:spcPts val="2977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1078590">
            <a:off x="-1416229" y="32806"/>
            <a:ext cx="3844860" cy="4106660"/>
          </a:xfrm>
          <a:custGeom>
            <a:avLst/>
            <a:gdLst/>
            <a:ahLst/>
            <a:cxnLst/>
            <a:rect r="r" b="b" t="t" l="l"/>
            <a:pathLst>
              <a:path h="4106660" w="3844860">
                <a:moveTo>
                  <a:pt x="0" y="0"/>
                </a:moveTo>
                <a:lnTo>
                  <a:pt x="3844861" y="0"/>
                </a:lnTo>
                <a:lnTo>
                  <a:pt x="3844861" y="4106660"/>
                </a:lnTo>
                <a:lnTo>
                  <a:pt x="0" y="4106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25821" y="4704239"/>
            <a:ext cx="4055318" cy="6073633"/>
          </a:xfrm>
          <a:custGeom>
            <a:avLst/>
            <a:gdLst/>
            <a:ahLst/>
            <a:cxnLst/>
            <a:rect r="r" b="b" t="t" l="l"/>
            <a:pathLst>
              <a:path h="6073633" w="4055318">
                <a:moveTo>
                  <a:pt x="0" y="0"/>
                </a:moveTo>
                <a:lnTo>
                  <a:pt x="4055318" y="0"/>
                </a:lnTo>
                <a:lnTo>
                  <a:pt x="4055318" y="6073633"/>
                </a:lnTo>
                <a:lnTo>
                  <a:pt x="0" y="6073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24361" y="9779609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07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97908" y="1619767"/>
            <a:ext cx="5868117" cy="942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3319" spc="162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 Збереження традицій</a:t>
            </a:r>
          </a:p>
          <a:p>
            <a:pPr algn="ctr">
              <a:lnSpc>
                <a:spcPts val="3584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-9641652">
            <a:off x="5191335" y="9169679"/>
            <a:ext cx="8981052" cy="4430015"/>
            <a:chOff x="0" y="0"/>
            <a:chExt cx="10744200" cy="52997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2"/>
              <a:stretch>
                <a:fillRect l="0" t="-19024" r="0" b="-19024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3"/>
              <a:stretch>
                <a:fillRect l="-2380" t="-259047" r="-729" b="-5843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3"/>
              <a:stretch>
                <a:fillRect l="0" t="-5378" r="0" b="-380856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-9641652">
            <a:off x="11206113" y="-4075167"/>
            <a:ext cx="12775050" cy="6301452"/>
            <a:chOff x="0" y="0"/>
            <a:chExt cx="10744200" cy="52997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2"/>
              <a:stretch>
                <a:fillRect l="0" t="-19024" r="0" b="-19024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3"/>
              <a:stretch>
                <a:fillRect l="-2380" t="-259047" r="-729" b="-5843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3"/>
              <a:stretch>
                <a:fillRect l="0" t="-5378" r="0" b="-38085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03191" y="5531904"/>
            <a:ext cx="9351023" cy="5727501"/>
          </a:xfrm>
          <a:custGeom>
            <a:avLst/>
            <a:gdLst/>
            <a:ahLst/>
            <a:cxnLst/>
            <a:rect r="r" b="b" t="t" l="l"/>
            <a:pathLst>
              <a:path h="5727501" w="9351023">
                <a:moveTo>
                  <a:pt x="0" y="0"/>
                </a:moveTo>
                <a:lnTo>
                  <a:pt x="9351023" y="0"/>
                </a:lnTo>
                <a:lnTo>
                  <a:pt x="9351023" y="5727501"/>
                </a:lnTo>
                <a:lnTo>
                  <a:pt x="0" y="5727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84017" y="6088516"/>
            <a:ext cx="7193685" cy="4352179"/>
          </a:xfrm>
          <a:custGeom>
            <a:avLst/>
            <a:gdLst/>
            <a:ahLst/>
            <a:cxnLst/>
            <a:rect r="r" b="b" t="t" l="l"/>
            <a:pathLst>
              <a:path h="4352179" w="7193685">
                <a:moveTo>
                  <a:pt x="0" y="0"/>
                </a:moveTo>
                <a:lnTo>
                  <a:pt x="7193685" y="0"/>
                </a:lnTo>
                <a:lnTo>
                  <a:pt x="7193685" y="4352179"/>
                </a:lnTo>
                <a:lnTo>
                  <a:pt x="0" y="435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79303">
            <a:off x="-1015478" y="4607161"/>
            <a:ext cx="4632812" cy="6379087"/>
          </a:xfrm>
          <a:custGeom>
            <a:avLst/>
            <a:gdLst/>
            <a:ahLst/>
            <a:cxnLst/>
            <a:rect r="r" b="b" t="t" l="l"/>
            <a:pathLst>
              <a:path h="6379087" w="4632812">
                <a:moveTo>
                  <a:pt x="0" y="0"/>
                </a:moveTo>
                <a:lnTo>
                  <a:pt x="4632812" y="0"/>
                </a:lnTo>
                <a:lnTo>
                  <a:pt x="4632812" y="6379087"/>
                </a:lnTo>
                <a:lnTo>
                  <a:pt x="0" y="6379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418248" y="3784742"/>
            <a:ext cx="11136966" cy="1851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1"/>
              </a:lnSpc>
            </a:pPr>
            <a:r>
              <a:rPr lang="en-US" b="true" sz="3380" spc="165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Майстер-класи, обрядові свята, збереження автентичних пісень і технік випікання. Активна участь громади та підтримка локальних ініціатив. </a:t>
            </a:r>
          </a:p>
          <a:p>
            <a:pPr algn="ctr">
              <a:lnSpc>
                <a:spcPts val="3651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079822" y="2366994"/>
            <a:ext cx="13813818" cy="587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b="true" sz="4193" spc="205">
                <a:solidFill>
                  <a:srgbClr val="44170D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Тут традиція — не музейна, а жива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-563983" y="304715"/>
            <a:ext cx="9707983" cy="1220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3"/>
              </a:lnSpc>
            </a:pPr>
            <a:r>
              <a:rPr lang="en-US" sz="4289" spc="210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Сахновщина як центр традицій</a:t>
            </a:r>
          </a:p>
          <a:p>
            <a:pPr algn="ctr">
              <a:lnSpc>
                <a:spcPts val="4633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784017" y="6088516"/>
            <a:ext cx="7193685" cy="4352179"/>
          </a:xfrm>
          <a:custGeom>
            <a:avLst/>
            <a:gdLst/>
            <a:ahLst/>
            <a:cxnLst/>
            <a:rect r="r" b="b" t="t" l="l"/>
            <a:pathLst>
              <a:path h="4352179" w="7193685">
                <a:moveTo>
                  <a:pt x="0" y="0"/>
                </a:moveTo>
                <a:lnTo>
                  <a:pt x="7193685" y="0"/>
                </a:lnTo>
                <a:lnTo>
                  <a:pt x="7193685" y="4352179"/>
                </a:lnTo>
                <a:lnTo>
                  <a:pt x="0" y="435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0" y="9748686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59983" y="4804555"/>
            <a:ext cx="18934658" cy="5482445"/>
            <a:chOff x="0" y="0"/>
            <a:chExt cx="4986906" cy="14439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86906" cy="1443936"/>
            </a:xfrm>
            <a:custGeom>
              <a:avLst/>
              <a:gdLst/>
              <a:ahLst/>
              <a:cxnLst/>
              <a:rect r="r" b="b" t="t" l="l"/>
              <a:pathLst>
                <a:path h="1443936" w="4986906">
                  <a:moveTo>
                    <a:pt x="0" y="0"/>
                  </a:moveTo>
                  <a:lnTo>
                    <a:pt x="4986906" y="0"/>
                  </a:lnTo>
                  <a:lnTo>
                    <a:pt x="4986906" y="1443936"/>
                  </a:lnTo>
                  <a:lnTo>
                    <a:pt x="0" y="1443936"/>
                  </a:lnTo>
                  <a:close/>
                </a:path>
              </a:pathLst>
            </a:custGeom>
            <a:solidFill>
              <a:srgbClr val="79614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986906" cy="1501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18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438863" y="675892"/>
            <a:ext cx="11136966" cy="368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1"/>
              </a:lnSpc>
            </a:pPr>
            <a:r>
              <a:rPr lang="en-US" b="true" sz="3380" spc="165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Після відвідування Сахновщинського історико-краєзнавчого музею обов'язково треба завітати на один з захопливих майстер-класів із випікання короваїв. Цей традиційний кулінарний захід проводить знана майстриня – Клочко Олена Іванівна. Її короваї – це справжні витвори мистецтва, прикрашені автентичними візерунками, кожен з яких має своє символічне значення.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103035">
            <a:off x="-1125103" y="4765808"/>
            <a:ext cx="15212236" cy="5856711"/>
          </a:xfrm>
          <a:custGeom>
            <a:avLst/>
            <a:gdLst/>
            <a:ahLst/>
            <a:cxnLst/>
            <a:rect r="r" b="b" t="t" l="l"/>
            <a:pathLst>
              <a:path h="5856711" w="15212236">
                <a:moveTo>
                  <a:pt x="0" y="0"/>
                </a:moveTo>
                <a:lnTo>
                  <a:pt x="15212235" y="0"/>
                </a:lnTo>
                <a:lnTo>
                  <a:pt x="15212235" y="5856711"/>
                </a:lnTo>
                <a:lnTo>
                  <a:pt x="0" y="58567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7875033" y="4804555"/>
            <a:ext cx="18934658" cy="5482445"/>
            <a:chOff x="0" y="0"/>
            <a:chExt cx="4986906" cy="144393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986906" cy="1443936"/>
            </a:xfrm>
            <a:custGeom>
              <a:avLst/>
              <a:gdLst/>
              <a:ahLst/>
              <a:cxnLst/>
              <a:rect r="r" b="b" t="t" l="l"/>
              <a:pathLst>
                <a:path h="1443936" w="4986906">
                  <a:moveTo>
                    <a:pt x="0" y="0"/>
                  </a:moveTo>
                  <a:lnTo>
                    <a:pt x="4986906" y="0"/>
                  </a:lnTo>
                  <a:lnTo>
                    <a:pt x="4986906" y="1443936"/>
                  </a:lnTo>
                  <a:lnTo>
                    <a:pt x="0" y="1443936"/>
                  </a:lnTo>
                  <a:close/>
                </a:path>
              </a:pathLst>
            </a:custGeom>
            <a:solidFill>
              <a:srgbClr val="79614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986906" cy="1501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18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3438863" y="5036344"/>
            <a:ext cx="8330068" cy="5018866"/>
          </a:xfrm>
          <a:custGeom>
            <a:avLst/>
            <a:gdLst/>
            <a:ahLst/>
            <a:cxnLst/>
            <a:rect r="r" b="b" t="t" l="l"/>
            <a:pathLst>
              <a:path h="5018866" w="8330068">
                <a:moveTo>
                  <a:pt x="0" y="0"/>
                </a:moveTo>
                <a:lnTo>
                  <a:pt x="8330068" y="0"/>
                </a:lnTo>
                <a:lnTo>
                  <a:pt x="8330068" y="5018866"/>
                </a:lnTo>
                <a:lnTo>
                  <a:pt x="0" y="50188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9128" y="9286875"/>
            <a:ext cx="11136966" cy="48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1"/>
              </a:lnSpc>
            </a:pPr>
            <a:r>
              <a:rPr lang="en-US" b="true" sz="3380" spc="165">
                <a:solidFill>
                  <a:srgbClr val="DDC8B2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Коровай Клочко Олени Іванівни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1522" y="9671775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DDC8B2"/>
                </a:solidFill>
                <a:latin typeface="Tropikal"/>
                <a:ea typeface="Tropikal"/>
                <a:cs typeface="Tropikal"/>
                <a:sym typeface="Tropikal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42840">
            <a:off x="-10317754" y="5545872"/>
            <a:ext cx="11905389" cy="8229600"/>
          </a:xfrm>
          <a:custGeom>
            <a:avLst/>
            <a:gdLst/>
            <a:ahLst/>
            <a:cxnLst/>
            <a:rect r="r" b="b" t="t" l="l"/>
            <a:pathLst>
              <a:path h="8229600" w="11905389">
                <a:moveTo>
                  <a:pt x="0" y="0"/>
                </a:moveTo>
                <a:lnTo>
                  <a:pt x="11905388" y="0"/>
                </a:lnTo>
                <a:lnTo>
                  <a:pt x="11905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648679">
            <a:off x="16521210" y="-4311478"/>
            <a:ext cx="11905389" cy="8229600"/>
          </a:xfrm>
          <a:custGeom>
            <a:avLst/>
            <a:gdLst/>
            <a:ahLst/>
            <a:cxnLst/>
            <a:rect r="r" b="b" t="t" l="l"/>
            <a:pathLst>
              <a:path h="8229600" w="11905389">
                <a:moveTo>
                  <a:pt x="0" y="0"/>
                </a:moveTo>
                <a:lnTo>
                  <a:pt x="11905389" y="0"/>
                </a:lnTo>
                <a:lnTo>
                  <a:pt x="119053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46911" y="1997094"/>
            <a:ext cx="14546359" cy="2419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9"/>
              </a:lnSpc>
            </a:pPr>
            <a:r>
              <a:rPr lang="en-US" b="true" sz="4415" spc="216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Традиції вивчаються не лише теоретично. Молодь залучається до практики, де знання поєднуються з емоціями та враженнями.</a:t>
            </a:r>
          </a:p>
          <a:p>
            <a:pPr algn="ctr">
              <a:lnSpc>
                <a:spcPts val="476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040755" y="4364921"/>
            <a:ext cx="10358670" cy="2152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b="true" sz="3144" spc="154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 Коли старші навчають молодших, а молодші вчаться з інтересом — традиція живе. Така передача цінностей формує ідентичність та національну єдність.</a:t>
            </a:r>
          </a:p>
          <a:p>
            <a:pPr algn="ctr">
              <a:lnSpc>
                <a:spcPts val="3396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381226" y="7578689"/>
            <a:ext cx="14492031" cy="1295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b="true" sz="3144" spc="154">
                <a:solidFill>
                  <a:srgbClr val="44170D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Важливо, щоб між поколіннями існував постійний зв’язок. Культурна спадщина стає містком для діалогу і порозуміння.</a:t>
            </a:r>
          </a:p>
          <a:p>
            <a:pPr algn="ctr">
              <a:lnSpc>
                <a:spcPts val="3396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57336" y="9745610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10343230">
            <a:off x="-4536473" y="-5451775"/>
            <a:ext cx="12775050" cy="6301452"/>
            <a:chOff x="0" y="0"/>
            <a:chExt cx="10744200" cy="52997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2"/>
              <a:stretch>
                <a:fillRect l="0" t="-105498" r="0" b="-105498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3"/>
              <a:stretch>
                <a:fillRect l="-2380" t="-259047" r="-729" b="-5843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3"/>
              <a:stretch>
                <a:fillRect l="0" t="-5378" r="0" b="-380856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-5929305">
            <a:off x="12720109" y="1949136"/>
            <a:ext cx="12775050" cy="6301452"/>
            <a:chOff x="0" y="0"/>
            <a:chExt cx="10744200" cy="52997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64770"/>
              <a:ext cx="10741660" cy="5184140"/>
            </a:xfrm>
            <a:custGeom>
              <a:avLst/>
              <a:gdLst/>
              <a:ahLst/>
              <a:cxnLst/>
              <a:rect r="r" b="b" t="t" l="l"/>
              <a:pathLst>
                <a:path h="5184140" w="10741660">
                  <a:moveTo>
                    <a:pt x="0" y="811530"/>
                  </a:moveTo>
                  <a:lnTo>
                    <a:pt x="35560" y="789940"/>
                  </a:lnTo>
                  <a:lnTo>
                    <a:pt x="637540" y="782320"/>
                  </a:lnTo>
                  <a:lnTo>
                    <a:pt x="1164590" y="579120"/>
                  </a:lnTo>
                  <a:lnTo>
                    <a:pt x="2383790" y="867410"/>
                  </a:lnTo>
                  <a:lnTo>
                    <a:pt x="3634740" y="336550"/>
                  </a:lnTo>
                  <a:lnTo>
                    <a:pt x="4640580" y="543560"/>
                  </a:lnTo>
                  <a:lnTo>
                    <a:pt x="5723890" y="302260"/>
                  </a:lnTo>
                  <a:lnTo>
                    <a:pt x="6339840" y="212090"/>
                  </a:lnTo>
                  <a:lnTo>
                    <a:pt x="6723380" y="317500"/>
                  </a:lnTo>
                  <a:lnTo>
                    <a:pt x="7087870" y="276860"/>
                  </a:lnTo>
                  <a:lnTo>
                    <a:pt x="7548880" y="0"/>
                  </a:lnTo>
                  <a:lnTo>
                    <a:pt x="7730490" y="170180"/>
                  </a:lnTo>
                  <a:lnTo>
                    <a:pt x="8448040" y="322580"/>
                  </a:lnTo>
                  <a:lnTo>
                    <a:pt x="9061450" y="283210"/>
                  </a:lnTo>
                  <a:lnTo>
                    <a:pt x="10337800" y="624840"/>
                  </a:lnTo>
                  <a:lnTo>
                    <a:pt x="10741660" y="613410"/>
                  </a:lnTo>
                  <a:lnTo>
                    <a:pt x="10706100" y="4631690"/>
                  </a:lnTo>
                  <a:lnTo>
                    <a:pt x="8354060" y="4024630"/>
                  </a:lnTo>
                  <a:lnTo>
                    <a:pt x="7712710" y="3928110"/>
                  </a:lnTo>
                  <a:lnTo>
                    <a:pt x="7430770" y="3920490"/>
                  </a:lnTo>
                  <a:lnTo>
                    <a:pt x="7029450" y="3990340"/>
                  </a:lnTo>
                  <a:lnTo>
                    <a:pt x="6893560" y="3958590"/>
                  </a:lnTo>
                  <a:lnTo>
                    <a:pt x="6723380" y="4144010"/>
                  </a:lnTo>
                  <a:lnTo>
                    <a:pt x="6663690" y="4138930"/>
                  </a:lnTo>
                  <a:lnTo>
                    <a:pt x="6615430" y="4178300"/>
                  </a:lnTo>
                  <a:lnTo>
                    <a:pt x="6060440" y="4319270"/>
                  </a:lnTo>
                  <a:lnTo>
                    <a:pt x="5891530" y="4413250"/>
                  </a:lnTo>
                  <a:lnTo>
                    <a:pt x="5562600" y="4471670"/>
                  </a:lnTo>
                  <a:lnTo>
                    <a:pt x="5500370" y="4533900"/>
                  </a:lnTo>
                  <a:lnTo>
                    <a:pt x="5226050" y="4518660"/>
                  </a:lnTo>
                  <a:lnTo>
                    <a:pt x="4831080" y="4631690"/>
                  </a:lnTo>
                  <a:lnTo>
                    <a:pt x="4494530" y="4771390"/>
                  </a:lnTo>
                  <a:lnTo>
                    <a:pt x="4112260" y="4906010"/>
                  </a:lnTo>
                  <a:lnTo>
                    <a:pt x="3788410" y="4993640"/>
                  </a:lnTo>
                  <a:lnTo>
                    <a:pt x="3375660" y="5184140"/>
                  </a:lnTo>
                  <a:lnTo>
                    <a:pt x="3220720" y="5120640"/>
                  </a:lnTo>
                  <a:lnTo>
                    <a:pt x="2202180" y="4268470"/>
                  </a:lnTo>
                  <a:lnTo>
                    <a:pt x="1520190" y="4114800"/>
                  </a:lnTo>
                  <a:lnTo>
                    <a:pt x="1164590" y="3907790"/>
                  </a:lnTo>
                  <a:lnTo>
                    <a:pt x="0" y="4693920"/>
                  </a:lnTo>
                  <a:close/>
                </a:path>
              </a:pathLst>
            </a:custGeom>
            <a:blipFill>
              <a:blip r:embed="rId2"/>
              <a:stretch>
                <a:fillRect l="0" t="-105498" r="0" b="-105498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64490" y="3865880"/>
              <a:ext cx="10337800" cy="1433830"/>
            </a:xfrm>
            <a:custGeom>
              <a:avLst/>
              <a:gdLst/>
              <a:ahLst/>
              <a:cxnLst/>
              <a:rect r="r" b="b" t="t" l="l"/>
              <a:pathLst>
                <a:path h="1433830" w="10337800">
                  <a:moveTo>
                    <a:pt x="0" y="0"/>
                  </a:moveTo>
                  <a:lnTo>
                    <a:pt x="10337800" y="0"/>
                  </a:lnTo>
                  <a:lnTo>
                    <a:pt x="10337800" y="1433830"/>
                  </a:lnTo>
                  <a:lnTo>
                    <a:pt x="0" y="1433830"/>
                  </a:lnTo>
                  <a:close/>
                </a:path>
              </a:pathLst>
            </a:custGeom>
            <a:blipFill>
              <a:blip r:embed="rId3"/>
              <a:stretch>
                <a:fillRect l="-2380" t="-259047" r="-729" b="-5843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44200" cy="1084580"/>
            </a:xfrm>
            <a:custGeom>
              <a:avLst/>
              <a:gdLst/>
              <a:ahLst/>
              <a:cxnLst/>
              <a:rect r="r" b="b" t="t" l="l"/>
              <a:pathLst>
                <a:path h="1084580" w="10744200">
                  <a:moveTo>
                    <a:pt x="0" y="0"/>
                  </a:moveTo>
                  <a:lnTo>
                    <a:pt x="10744200" y="0"/>
                  </a:lnTo>
                  <a:lnTo>
                    <a:pt x="10744200" y="1084580"/>
                  </a:lnTo>
                  <a:lnTo>
                    <a:pt x="0" y="1084580"/>
                  </a:lnTo>
                  <a:close/>
                </a:path>
              </a:pathLst>
            </a:custGeom>
            <a:blipFill>
              <a:blip r:embed="rId3"/>
              <a:stretch>
                <a:fillRect l="0" t="-5378" r="0" b="-380856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46867" y="581853"/>
            <a:ext cx="13678708" cy="903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8"/>
              </a:lnSpc>
            </a:pPr>
            <a:r>
              <a:rPr lang="en-US" sz="6044" spc="296">
                <a:solidFill>
                  <a:srgbClr val="9B7266"/>
                </a:solidFill>
                <a:latin typeface="Adlery Pro"/>
                <a:ea typeface="Adlery Pro"/>
                <a:cs typeface="Adlery Pro"/>
                <a:sym typeface="Adlery Pro"/>
              </a:rPr>
              <a:t>Висновки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01897" y="2734930"/>
            <a:ext cx="10358670" cy="3438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6"/>
              </a:lnSpc>
            </a:pPr>
            <a:r>
              <a:rPr lang="en-US" b="true" sz="3144" spc="154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Коровайництво — не минуле, а сучасність і майбутнє. Туризм — інструмент збереження. Сахновщина — приклад активної громади, що шанує своє коріння.</a:t>
            </a:r>
          </a:p>
          <a:p>
            <a:pPr algn="ctr">
              <a:lnSpc>
                <a:spcPts val="3396"/>
              </a:lnSpc>
            </a:pPr>
            <a:r>
              <a:rPr lang="en-US" b="true" sz="3144" spc="154">
                <a:solidFill>
                  <a:srgbClr val="9B7266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Саме завдяки таким ініціативам можливо зберегти культурну спадщину живою, а не музейною. Спадщина має жити, надихати і розвивати.</a:t>
            </a:r>
          </a:p>
          <a:p>
            <a:pPr algn="ctr">
              <a:lnSpc>
                <a:spcPts val="3396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2132188" y="7395037"/>
            <a:ext cx="13678708" cy="911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8"/>
              </a:lnSpc>
            </a:pPr>
            <a:r>
              <a:rPr lang="en-US" sz="6044" spc="296">
                <a:solidFill>
                  <a:srgbClr val="44170D"/>
                </a:solidFill>
                <a:latin typeface="Adlery Pro"/>
                <a:ea typeface="Adlery Pro"/>
                <a:cs typeface="Adlery Pro"/>
                <a:sym typeface="Adlery Pro"/>
              </a:rPr>
              <a:t>Дякую за увагу!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7582" y="9694071"/>
            <a:ext cx="410271" cy="40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4"/>
              </a:lnSpc>
              <a:spcBef>
                <a:spcPct val="0"/>
              </a:spcBef>
            </a:pPr>
            <a:r>
              <a:rPr lang="en-US" sz="2082">
                <a:solidFill>
                  <a:srgbClr val="44170D"/>
                </a:solidFill>
                <a:latin typeface="Tropikal"/>
                <a:ea typeface="Tropikal"/>
                <a:cs typeface="Tropikal"/>
                <a:sym typeface="Tropikal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DAGlcYz1i1Y</dc:identifier>
  <dcterms:modified xsi:type="dcterms:W3CDTF">2011-08-01T06:04:30Z</dcterms:modified>
  <cp:revision>1</cp:revision>
  <dc:title>Традиції, що єднають покоління: Туристичний маршрут в гостях у коровайниці</dc:title>
</cp:coreProperties>
</file>