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4630400" cy="10972800"/>
  <p:notesSz cx="10972800" cy="14630400"/>
  <p:embeddedFontLst>
    <p:embeddedFont>
      <p:font typeface="Gelasio" panose="020B0604020202020204" charset="0"/>
      <p:regular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</p:embeddedFont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4" d="100"/>
          <a:sy n="54" d="100"/>
        </p:scale>
        <p:origin x="136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26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12924" y="3123962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Цератодон пурпурний як індикатор нітрогенних сполук у ґрунтах Києва</a:t>
            </a:r>
            <a:endParaRPr lang="en-US" sz="445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5738CE9-CA4A-E020-8300-8D4D449B9A90}"/>
              </a:ext>
            </a:extLst>
          </p:cNvPr>
          <p:cNvSpPr/>
          <p:nvPr/>
        </p:nvSpPr>
        <p:spPr>
          <a:xfrm>
            <a:off x="12644438" y="10287000"/>
            <a:ext cx="1871662" cy="576025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0" y="42029"/>
            <a:ext cx="5486400" cy="10972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466A3B-9ED6-19BE-F443-BD55AD58F8F6}"/>
              </a:ext>
            </a:extLst>
          </p:cNvPr>
          <p:cNvSpPr txBox="1"/>
          <p:nvPr/>
        </p:nvSpPr>
        <p:spPr>
          <a:xfrm>
            <a:off x="793790" y="432670"/>
            <a:ext cx="7315200" cy="96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UA" sz="20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Всеукраїнський</a:t>
            </a:r>
            <a:r>
              <a:rPr lang="ru-UA" sz="20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інтерактивний</a:t>
            </a:r>
            <a:r>
              <a:rPr lang="ru-UA" sz="20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конкурс «МАН–</a:t>
            </a:r>
            <a:r>
              <a:rPr lang="ru-UA" sz="20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Юніор</a:t>
            </a:r>
            <a:r>
              <a:rPr lang="ru-UA" sz="20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00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Дослідник</a:t>
            </a:r>
            <a:r>
              <a:rPr lang="ru-UA" sz="20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0DBB768-58D3-68A6-7605-4EB3147E14E0}"/>
              </a:ext>
            </a:extLst>
          </p:cNvPr>
          <p:cNvSpPr/>
          <p:nvPr/>
        </p:nvSpPr>
        <p:spPr>
          <a:xfrm>
            <a:off x="12644438" y="10287000"/>
            <a:ext cx="1871662" cy="576025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F17E729-A4EE-07BE-0A27-9CDA5CB49341}"/>
              </a:ext>
            </a:extLst>
          </p:cNvPr>
          <p:cNvSpPr/>
          <p:nvPr/>
        </p:nvSpPr>
        <p:spPr>
          <a:xfrm>
            <a:off x="3640254" y="52685"/>
            <a:ext cx="589257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sz="6000" b="1" cap="none" spc="0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60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6022C-91E2-E305-4985-2CFF1FCBDA04}"/>
              </a:ext>
            </a:extLst>
          </p:cNvPr>
          <p:cNvSpPr txBox="1"/>
          <p:nvPr/>
        </p:nvSpPr>
        <p:spPr>
          <a:xfrm>
            <a:off x="3886200" y="2436323"/>
            <a:ext cx="7315200" cy="2690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Пилипенко Єва Максимівна</a:t>
            </a:r>
            <a:endParaRPr lang="ru-UA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Здобувач освіти 9 класу ЗЗСО №135 </a:t>
            </a:r>
            <a:endParaRPr lang="ru-UA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Шевченківського району м. Київ</a:t>
            </a:r>
            <a:endParaRPr lang="ru-UA" sz="3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CCD28-2C00-CD7C-7347-BC42FC59728E}"/>
              </a:ext>
            </a:extLst>
          </p:cNvPr>
          <p:cNvSpPr txBox="1"/>
          <p:nvPr/>
        </p:nvSpPr>
        <p:spPr>
          <a:xfrm>
            <a:off x="1528762" y="6168648"/>
            <a:ext cx="10372726" cy="351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 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Назаренко Володимир Іванович 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секції екології, провідний науковий співробітник Інституту біохімії імені О.В. Палладіна НАН України, кандидат біологічних наук. 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Педагогічний керівник: 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Алфімов</a:t>
            </a: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Олександр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Вчитель хімії ЗЗСО№135 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Шевченківського району м. Київ</a:t>
            </a:r>
            <a:endParaRPr lang="ru-U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1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00469"/>
            <a:ext cx="73973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Актуальність і біоіндикація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8494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40838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Проблема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574262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Труднощі широкого застосування традиційних методів аналізу ґрунту в мегаполісі.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8494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4083844"/>
            <a:ext cx="30175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Переваги біоіндикації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4574262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Екологічний і доступний спосіб оцінки забруднення за допомогою живих організмів.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6487120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67215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Роль мохів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7211973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Мохи, особливо Цератодон пурпурний, здатні накопичувати забруднення.</a:t>
            </a:r>
            <a:endParaRPr lang="en-US" sz="175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F3CDAAC-E150-96D3-F7D9-BED55D26BD46}"/>
              </a:ext>
            </a:extLst>
          </p:cNvPr>
          <p:cNvSpPr/>
          <p:nvPr/>
        </p:nvSpPr>
        <p:spPr>
          <a:xfrm>
            <a:off x="12715875" y="10329863"/>
            <a:ext cx="1800225" cy="642937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46234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Мета дослідження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67664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30906" y="6766441"/>
            <a:ext cx="33843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Оцінка поширення моху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7256859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Зв’язок між станом Цератодону пурпурного та вмістом нітрогену у ґрунтах.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67664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54078" y="676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Кількісна оцінка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954078" y="7256859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Визначення ступеня забруднення за концентрацією сполук азоту.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0133" y="67664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77249" y="6766441"/>
            <a:ext cx="34232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Практичне застосування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377249" y="7256859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Створення біоіндикаторної шкали для швидкої діагностики ґрунтів.</a:t>
            </a:r>
            <a:endParaRPr lang="en-US" sz="175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B4F807A-EF6B-FA19-57A0-A036FD3B3553}"/>
              </a:ext>
            </a:extLst>
          </p:cNvPr>
          <p:cNvSpPr/>
          <p:nvPr/>
        </p:nvSpPr>
        <p:spPr>
          <a:xfrm>
            <a:off x="12715875" y="10329863"/>
            <a:ext cx="1800225" cy="642937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8688" y="1014413"/>
            <a:ext cx="12573000" cy="700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Об'єкт і предмет дослідження</a:t>
            </a:r>
            <a:endParaRPr lang="en-US" sz="4450" b="1" dirty="0"/>
          </a:p>
        </p:txBody>
      </p:sp>
      <p:sp>
        <p:nvSpPr>
          <p:cNvPr id="4" name="Text 2"/>
          <p:cNvSpPr/>
          <p:nvPr/>
        </p:nvSpPr>
        <p:spPr>
          <a:xfrm>
            <a:off x="793789" y="4200526"/>
            <a:ext cx="9978986" cy="700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600" b="1" dirty="0">
                <a:solidFill>
                  <a:srgbClr val="272525"/>
                </a:solidFill>
                <a:latin typeface="Times New Roman" panose="02020603050405020304" pitchFamily="18" charset="0"/>
                <a:ea typeface="Lato" pitchFamily="34" charset="-122"/>
                <a:cs typeface="Times New Roman" panose="02020603050405020304" pitchFamily="18" charset="0"/>
              </a:rPr>
              <a:t>Ґрунти міста Києва та мох Ceratodon purpureus.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96655" y="696646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600" b="1" dirty="0">
                <a:solidFill>
                  <a:srgbClr val="272525"/>
                </a:solidFill>
                <a:latin typeface="Times New Roman" panose="02020603050405020304" pitchFamily="18" charset="0"/>
                <a:ea typeface="Lato" pitchFamily="34" charset="-122"/>
                <a:cs typeface="Times New Roman" panose="02020603050405020304" pitchFamily="18" charset="0"/>
              </a:rPr>
              <a:t>Вплив нітрогенних сполук у ґрунті на стан моху.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421F782-7D52-7043-5D8A-6D08FDF32869}"/>
              </a:ext>
            </a:extLst>
          </p:cNvPr>
          <p:cNvSpPr/>
          <p:nvPr/>
        </p:nvSpPr>
        <p:spPr>
          <a:xfrm>
            <a:off x="12715875" y="10329863"/>
            <a:ext cx="1800225" cy="642937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776651"/>
            <a:ext cx="636579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Методика дослідження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25591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30524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Вибір ділянок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54282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Різні антропогенно змінені території з різним рівнем забруднення.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495443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7222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Облік моху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521267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Оцінка поширення та стану Цератодону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пурпурного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Пущі-Водиці та парк Голосіївський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165294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3921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Збір ґрунтових проб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88252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Відбір проб для хімічного аналізу в місцях росту моху.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526179"/>
            <a:ext cx="1134070" cy="16698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68022" y="77529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Хімічний аналіз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2268022" y="8243411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Визначення кількості нітрогенних сполук у пробах ґрунту.</a:t>
            </a:r>
            <a:endParaRPr lang="en-US" sz="175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B3A81FA-B5ED-B96E-F954-2D9A682605ED}"/>
              </a:ext>
            </a:extLst>
          </p:cNvPr>
          <p:cNvSpPr/>
          <p:nvPr/>
        </p:nvSpPr>
        <p:spPr>
          <a:xfrm>
            <a:off x="12644438" y="10287000"/>
            <a:ext cx="1871662" cy="576025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DCADE2-18ED-BE82-0E71-74BC2F487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211" y="0"/>
            <a:ext cx="6172200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2800231"/>
            <a:ext cx="65776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Результати та висновки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849172"/>
            <a:ext cx="7556421" cy="3705225"/>
          </a:xfrm>
          <a:prstGeom prst="roundRect">
            <a:avLst>
              <a:gd name="adj" fmla="val 257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3856792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9057" y="4000500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Параметр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46038" y="4000500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Поширення моху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059210" y="4000500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Концентрація нітрогену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4870013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UA" dirty="0"/>
          </a:p>
        </p:txBody>
      </p:sp>
      <p:sp>
        <p:nvSpPr>
          <p:cNvPr id="10" name="Text 7"/>
          <p:cNvSpPr/>
          <p:nvPr/>
        </p:nvSpPr>
        <p:spPr>
          <a:xfrm>
            <a:off x="1029057" y="5013722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Пуща-Водиця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546038" y="5013722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Знижене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059210" y="5013722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Середня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5883235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29057" y="6026944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Пар</a:t>
            </a:r>
            <a:r>
              <a:rPr lang="uk-UA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рк</a:t>
            </a: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Голосіївський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3546038" y="6026944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Середнє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059210" y="6026944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Низька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6896457"/>
            <a:ext cx="7540347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9057" y="704016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Територія школи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3546038" y="7040166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Середнє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059210" y="704016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Висока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793790" y="780954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Виявлено кореляцію між забрудненням та станом моху.</a:t>
            </a:r>
            <a:endParaRPr lang="en-US" sz="1750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12BD77A-AA9B-AD49-231E-2DB1E463630E}"/>
              </a:ext>
            </a:extLst>
          </p:cNvPr>
          <p:cNvSpPr/>
          <p:nvPr/>
        </p:nvSpPr>
        <p:spPr>
          <a:xfrm>
            <a:off x="12644438" y="10287000"/>
            <a:ext cx="1871662" cy="576025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153BCF0-CDA5-4BF6-8A33-ECE8265B7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0"/>
            <a:ext cx="6172200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22709"/>
            <a:ext cx="104846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Практичне застосування дослідження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52780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Виявлення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5768459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Швидке визначення рівня нітрогенного забруднення у ґрунті.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1411" y="5580697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42331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Моніторинг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47235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Регулярний контроль стану міських територій.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70307" y="4629626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66857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Прийняття рішень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71761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Планування заходів із захисту довкілля у місті.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94533" y="735580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E13A132-BA70-988A-96E1-AA10A797A2FD}"/>
              </a:ext>
            </a:extLst>
          </p:cNvPr>
          <p:cNvSpPr/>
          <p:nvPr/>
        </p:nvSpPr>
        <p:spPr>
          <a:xfrm>
            <a:off x="12715875" y="10329863"/>
            <a:ext cx="1800225" cy="642937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9563" y="3672244"/>
            <a:ext cx="1033379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Ключові висновки та подальші кроки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89" y="5640823"/>
            <a:ext cx="4120753" cy="226814"/>
          </a:xfrm>
          <a:prstGeom prst="roundRect">
            <a:avLst>
              <a:gd name="adj" fmla="val 4200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71013" y="6097547"/>
            <a:ext cx="31669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Подальші дослідження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93788" y="6589871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Розширення географії збору та аналіз нових індикаторів.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11829" y="5246489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54704" y="5817304"/>
            <a:ext cx="34772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Впровадження методики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111829" y="6301888"/>
            <a:ext cx="41208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Створення практичних рекомендацій для екологів і міської влади.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495115" y="4919007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715738" y="52961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Популяризація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572863" y="5882640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Освітні кампанії для підвищення екологічної свідомості.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9563" y="794146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Цератодон пурпурний - ефективний інструмент для оцінки стану ґрунтів міста Києва.</a:t>
            </a:r>
            <a:endParaRPr lang="en-US" sz="175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CDF7F4A-772A-9704-75D2-EC4A2B90A54B}"/>
              </a:ext>
            </a:extLst>
          </p:cNvPr>
          <p:cNvSpPr/>
          <p:nvPr/>
        </p:nvSpPr>
        <p:spPr>
          <a:xfrm>
            <a:off x="12715875" y="10329863"/>
            <a:ext cx="1800225" cy="642937"/>
          </a:xfrm>
          <a:prstGeom prst="roundRect">
            <a:avLst/>
          </a:prstGeom>
          <a:solidFill>
            <a:srgbClr val="FEFEFE"/>
          </a:solidFill>
          <a:ln>
            <a:solidFill>
              <a:srgbClr val="FEFE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338</Words>
  <Application>Microsoft Office PowerPoint</Application>
  <PresentationFormat>Произвольный</PresentationFormat>
  <Paragraphs>79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Times New Roman</vt:lpstr>
      <vt:lpstr>Lato</vt:lpstr>
      <vt:lpstr>Gelasio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Администратор</cp:lastModifiedBy>
  <cp:revision>4</cp:revision>
  <dcterms:created xsi:type="dcterms:W3CDTF">2025-04-17T13:19:42Z</dcterms:created>
  <dcterms:modified xsi:type="dcterms:W3CDTF">2025-04-22T09:12:18Z</dcterms:modified>
</cp:coreProperties>
</file>