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2" r:id="rId2"/>
    <p:sldId id="273" r:id="rId3"/>
    <p:sldId id="274" r:id="rId4"/>
    <p:sldId id="275" r:id="rId5"/>
    <p:sldId id="276" r:id="rId6"/>
    <p:sldId id="277" r:id="rId7"/>
    <p:sldId id="287" r:id="rId8"/>
    <p:sldId id="278" r:id="rId9"/>
    <p:sldId id="279" r:id="rId10"/>
    <p:sldId id="282" r:id="rId11"/>
    <p:sldId id="283" r:id="rId12"/>
    <p:sldId id="280" r:id="rId13"/>
    <p:sldId id="281" r:id="rId14"/>
    <p:sldId id="286" r:id="rId15"/>
    <p:sldId id="284" r:id="rId16"/>
    <p:sldId id="285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432" autoAdjust="0"/>
    <p:restoredTop sz="93979" autoAdjust="0"/>
  </p:normalViewPr>
  <p:slideViewPr>
    <p:cSldViewPr snapToGrid="0">
      <p:cViewPr varScale="1">
        <p:scale>
          <a:sx n="60" d="100"/>
          <a:sy n="60" d="100"/>
        </p:scale>
        <p:origin x="90" y="6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3409E-C34D-41F9-9EE8-046814A32F85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B2A342-2594-48EA-9148-9456FAE922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513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B2A342-2594-48EA-9148-9456FAE9221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571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pPr/>
              <a:t>14.04.2025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4748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pPr/>
              <a:t>14.04.2025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5290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pPr/>
              <a:t>14.04.2025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665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pPr/>
              <a:t>14.04.2025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2001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pPr/>
              <a:t>14.04.2025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2486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pPr/>
              <a:t>14.04.2025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6258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pPr/>
              <a:t>14.04.2025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7155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pPr/>
              <a:t>14.04.2025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0564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pPr/>
              <a:t>14.04.2025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6654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pPr/>
              <a:t>14.04.2025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9941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pPr/>
              <a:t>14.04.2025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8691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CE7C7-B7AC-45FF-BEE1-D41D2781975E}" type="datetimeFigureOut">
              <a:rPr lang="uk-UA" smtClean="0"/>
              <a:pPr/>
              <a:t>14.04.2025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CB184-A304-4DC4-A790-CBC48F2908A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0189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7.wdp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15.png"/><Relationship Id="rId17" Type="http://schemas.microsoft.com/office/2007/relationships/hdphoto" Target="../media/hdphoto9.wdp"/><Relationship Id="rId2" Type="http://schemas.openxmlformats.org/officeDocument/2006/relationships/image" Target="../media/image10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5" Type="http://schemas.microsoft.com/office/2007/relationships/hdphoto" Target="../media/hdphoto8.wdp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microsoft.com/office/2007/relationships/hdphoto" Target="../media/hdphoto5.wdp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los.com.ua/article/64471" TargetMode="External"/><Relationship Id="rId2" Type="http://schemas.openxmlformats.org/officeDocument/2006/relationships/hyperlink" Target="https://ua.igotoworld.com/ua/poi_catalog/383610-1-attractions-smila.htm?page=2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4800" y="213360"/>
            <a:ext cx="113450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інтерактивний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 МАН-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Юніор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</a:t>
            </a: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Смілянське територіальне відділення Малої академії наук України</a:t>
            </a:r>
            <a:endParaRPr lang="uk-UA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Смілянська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загальноосвітня школа І-ІІІ </a:t>
            </a: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ступенів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№11</a:t>
            </a:r>
          </a:p>
          <a:p>
            <a:pPr algn="ctr"/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Смілянської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міської ради Черкаської </a:t>
            </a: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uk-UA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Номінація «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Історик-Юніор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uk-UA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27124" y="2453291"/>
            <a:ext cx="97946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Подорож вулицями рідного міста</a:t>
            </a:r>
          </a:p>
          <a:p>
            <a:pPr algn="ctr"/>
            <a:r>
              <a:rPr lang="uk-UA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Екскурсійний маршрут Смілою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60120" y="4629150"/>
            <a:ext cx="37033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ru-RU" sz="2000" b="1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ПЕТРИК </a:t>
            </a:r>
            <a:r>
              <a:rPr lang="ru-RU" sz="2000" b="1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Поліна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Антонівна</a:t>
            </a:r>
            <a:r>
              <a:rPr lang="uk-UA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uk-UA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 </a:t>
            </a:r>
            <a:r>
              <a:rPr lang="en-US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uk-UA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-Б класу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042638" y="4481242"/>
            <a:ext cx="46071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Керівники:</a:t>
            </a:r>
          </a:p>
          <a:p>
            <a:pPr algn="just"/>
            <a:r>
              <a:rPr lang="uk-UA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БУЛИУХ Юрій Гаврилович,  </a:t>
            </a:r>
          </a:p>
          <a:p>
            <a:pPr algn="just"/>
            <a:r>
              <a:rPr lang="uk-UA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історії</a:t>
            </a:r>
          </a:p>
          <a:p>
            <a:pPr algn="just"/>
            <a:r>
              <a:rPr lang="uk-UA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ХИЖКІНА Людмила Борисівна,</a:t>
            </a:r>
          </a:p>
          <a:p>
            <a:pPr algn="just"/>
            <a:r>
              <a:rPr lang="uk-UA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української мови та літератури </a:t>
            </a:r>
          </a:p>
        </p:txBody>
      </p:sp>
    </p:spTree>
    <p:extLst>
      <p:ext uri="{BB962C8B-B14F-4D97-AF65-F5344CB8AC3E}">
        <p14:creationId xmlns:p14="http://schemas.microsoft.com/office/powerpoint/2010/main" val="1023681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4380" y="380668"/>
            <a:ext cx="9662325" cy="707667"/>
          </a:xfrm>
        </p:spPr>
        <p:txBody>
          <a:bodyPr>
            <a:noAutofit/>
          </a:bodyPr>
          <a:lstStyle/>
          <a:p>
            <a:pPr algn="ctr"/>
            <a:r>
              <a:rPr lang="uk-UA" sz="4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і завдання дослідження</a:t>
            </a:r>
            <a:endParaRPr lang="uk-UA" sz="4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240030" y="1088334"/>
            <a:ext cx="5745480" cy="541533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ru-RU" sz="1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ru-RU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дослідження, узагальнення та популяризація краєзнавчого матеріалу.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  з метою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ознайомлення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гостей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з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історичними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ятками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Сміли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єкт</a:t>
            </a:r>
            <a:r>
              <a:rPr lang="uk-UA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дослідження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історико-культурні </a:t>
            </a:r>
            <a:r>
              <a:rPr lang="uk-UA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ятки на території рідного міста. 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хронологічні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рамки,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знаходження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авторство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визначених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об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єктів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дослідження: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теоретичні: аналіз, синтез, узагальнення;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загальнонаукові: емпіричні (опитування, анкетування, </a:t>
            </a:r>
            <a:r>
              <a:rPr lang="uk-UA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інтерв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ю);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систематизація зібраного матеріалу,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історико-хронологічний.</a:t>
            </a:r>
          </a:p>
          <a:p>
            <a:pPr algn="just"/>
            <a:endParaRPr lang="uk-UA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6160770" y="1437454"/>
            <a:ext cx="5577840" cy="4746176"/>
          </a:xfrm>
        </p:spPr>
        <p:txBody>
          <a:bodyPr>
            <a:normAutofit lnSpcReduction="10000"/>
          </a:bodyPr>
          <a:lstStyle/>
          <a:p>
            <a:pPr algn="just"/>
            <a:endParaRPr lang="uk-UA" sz="1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uk-UA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 дослідження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полягає в тому, щоб під час проведення екскурсії розширити знання екскурсантів з історії Смілянщини та дати повні відповіді на запити учасників екскурсійного маршруту. </a:t>
            </a:r>
            <a:endParaRPr lang="uk-UA" sz="1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uk-UA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 значення дослідження: 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 роботи може бути використаний на уроках історії, у позакласній, гуртковій роботі, для проведення екскурсій учням шкіл, студентам коледжів, гостям та жителям нашого міста.</a:t>
            </a:r>
          </a:p>
          <a:p>
            <a:pPr>
              <a:lnSpc>
                <a:spcPct val="120000"/>
              </a:lnSpc>
            </a:pPr>
            <a:endParaRPr lang="uk-UA" sz="1800" b="1" dirty="0"/>
          </a:p>
        </p:txBody>
      </p:sp>
    </p:spTree>
    <p:extLst>
      <p:ext uri="{BB962C8B-B14F-4D97-AF65-F5344CB8AC3E}">
        <p14:creationId xmlns:p14="http://schemas.microsoft.com/office/powerpoint/2010/main" val="3878028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955" y="348810"/>
            <a:ext cx="10515600" cy="1065447"/>
          </a:xfrm>
        </p:spPr>
        <p:txBody>
          <a:bodyPr>
            <a:normAutofit fontScale="90000"/>
          </a:bodyPr>
          <a:lstStyle/>
          <a:p>
            <a:pPr algn="ctr"/>
            <a:br>
              <a:rPr lang="uk-UA" b="1" dirty="0">
                <a:solidFill>
                  <a:srgbClr val="CC0000"/>
                </a:solidFill>
                <a:latin typeface="Miama Nueva" panose="02000603000000000000" pitchFamily="2" charset="-52"/>
              </a:rPr>
            </a:br>
            <a:r>
              <a:rPr lang="uk-UA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 та культурні аспекти рідного міста через екскурсійний об</a:t>
            </a:r>
            <a:r>
              <a:rPr lang="en-US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b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єктив</a:t>
            </a:r>
            <a:br>
              <a:rPr lang="uk-UA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4560570" y="1643535"/>
            <a:ext cx="6915150" cy="2871315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У цьому дослідженні я розповім Вам про історичні пам’ятки мого рідного міста Сміла, його історичне минуле, важливі події, що залишили свій слід у його розвитку. Сподіваюся, ця подорож у минуле допоможе краще зрозуміти багатогранність і велич нашого краю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YURII\Doctor Web\Desktop\сміла\downlo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49190" y="3994702"/>
            <a:ext cx="6391365" cy="2529075"/>
          </a:xfrm>
          <a:prstGeom prst="rect">
            <a:avLst/>
          </a:prstGeom>
          <a:noFill/>
        </p:spPr>
      </p:pic>
      <p:pic>
        <p:nvPicPr>
          <p:cNvPr id="1027" name="Picture 3" descr="C:\Users\YURII\Doctor Web\Desktop\сміла\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3495" y="1715553"/>
            <a:ext cx="3739760" cy="45582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9984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070" y="259219"/>
            <a:ext cx="10721339" cy="992598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Експериментальна частина. </a:t>
            </a:r>
            <a:br>
              <a:rPr lang="uk-UA" sz="40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 «Сміла туристична»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60070" y="1485900"/>
            <a:ext cx="5236881" cy="5143500"/>
          </a:xfrm>
        </p:spPr>
        <p:txBody>
          <a:bodyPr>
            <a:normAutofit fontScale="62500" lnSpcReduction="20000"/>
          </a:bodyPr>
          <a:lstStyle/>
          <a:p>
            <a:pPr lvl="0"/>
            <a:endParaRPr lang="uk-UA" b="1" dirty="0"/>
          </a:p>
          <a:p>
            <a:pPr lvl="0"/>
            <a:r>
              <a:rPr lang="uk-UA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 житель Сміли чи ВПО?</a:t>
            </a:r>
          </a:p>
          <a:p>
            <a:pPr lvl="0"/>
            <a:r>
              <a:rPr lang="uk-UA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 знаєте ви історичні </a:t>
            </a:r>
            <a:r>
              <a:rPr lang="uk-UA" sz="3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ятки Сміли?</a:t>
            </a:r>
          </a:p>
          <a:p>
            <a:pPr lvl="0"/>
            <a:r>
              <a:rPr lang="uk-UA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Яка історична пам'ятка є вашою улюбленою?</a:t>
            </a:r>
          </a:p>
          <a:p>
            <a:pPr lvl="0"/>
            <a:r>
              <a:rPr lang="uk-UA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 яку </a:t>
            </a:r>
            <a:r>
              <a:rPr lang="uk-UA" sz="3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ятку хотіли б дізнатися подробиці?</a:t>
            </a:r>
          </a:p>
          <a:p>
            <a:pPr lvl="0"/>
            <a:r>
              <a:rPr lang="uk-UA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 яку пам’ятку могли б самі розповісти гостям міста?</a:t>
            </a:r>
          </a:p>
          <a:p>
            <a:pPr lvl="0"/>
            <a:r>
              <a:rPr lang="uk-UA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 цікаві факти або легенди, пов'язані з пам'ятками міста, ви знаєте ?</a:t>
            </a:r>
          </a:p>
          <a:p>
            <a:pPr lvl="0"/>
            <a:r>
              <a:rPr lang="uk-UA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 були ви учасником екскурсії по Смілі?</a:t>
            </a:r>
          </a:p>
          <a:p>
            <a:pPr lvl="0"/>
            <a:r>
              <a:rPr lang="uk-UA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 хочете відвідати історичні місця Сміли?</a:t>
            </a:r>
          </a:p>
          <a:p>
            <a:r>
              <a:rPr lang="uk-UA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uk-UA" dirty="0"/>
          </a:p>
        </p:txBody>
      </p:sp>
      <p:pic>
        <p:nvPicPr>
          <p:cNvPr id="8" name="Picture 4" descr="Фото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4" t="675" b="17098"/>
          <a:stretch/>
        </p:blipFill>
        <p:spPr bwMode="auto">
          <a:xfrm>
            <a:off x="6334970" y="4555050"/>
            <a:ext cx="3421505" cy="1839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Фото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5" t="25635" r="5741" b="10102"/>
          <a:stretch/>
        </p:blipFill>
        <p:spPr bwMode="auto">
          <a:xfrm>
            <a:off x="5680710" y="3425696"/>
            <a:ext cx="3006090" cy="131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Фото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93" t="5722" r="848" b="2539"/>
          <a:stretch/>
        </p:blipFill>
        <p:spPr bwMode="auto">
          <a:xfrm>
            <a:off x="9770277" y="1588770"/>
            <a:ext cx="2163724" cy="480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399" t="17177" r="26972" b="22944"/>
          <a:stretch/>
        </p:blipFill>
        <p:spPr>
          <a:xfrm>
            <a:off x="8778240" y="3654975"/>
            <a:ext cx="841800" cy="8283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82" t="15086" r="30118" b="19316"/>
          <a:stretch/>
        </p:blipFill>
        <p:spPr>
          <a:xfrm>
            <a:off x="5506508" y="4976967"/>
            <a:ext cx="828462" cy="943897"/>
          </a:xfrm>
          <a:prstGeom prst="rect">
            <a:avLst/>
          </a:prstGeom>
        </p:spPr>
      </p:pic>
      <p:pic>
        <p:nvPicPr>
          <p:cNvPr id="1026" name="Picture 2" descr="C:\Users\YURII\Doctor Web\Desktop\ліцей\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80710" y="1588770"/>
            <a:ext cx="2074439" cy="1836926"/>
          </a:xfrm>
          <a:prstGeom prst="rect">
            <a:avLst/>
          </a:prstGeom>
          <a:noFill/>
        </p:spPr>
      </p:pic>
      <p:pic>
        <p:nvPicPr>
          <p:cNvPr id="1027" name="Picture 3" descr="C:\Users\YURII\Doctor Web\Desktop\гімназія\download.jpg"/>
          <p:cNvPicPr>
            <a:picLocks noChangeAspect="1" noChangeArrowheads="1"/>
          </p:cNvPicPr>
          <p:nvPr/>
        </p:nvPicPr>
        <p:blipFill rotWithShape="1">
          <a:blip r:embed="rId8"/>
          <a:srcRect b="8990"/>
          <a:stretch/>
        </p:blipFill>
        <p:spPr bwMode="auto">
          <a:xfrm>
            <a:off x="7755149" y="1588770"/>
            <a:ext cx="2015128" cy="18369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3390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4637" y="301249"/>
            <a:ext cx="10232922" cy="1106855"/>
          </a:xfrm>
        </p:spPr>
        <p:txBody>
          <a:bodyPr>
            <a:noAutofit/>
          </a:bodyPr>
          <a:lstStyle/>
          <a:p>
            <a:pPr algn="ctr"/>
            <a:br>
              <a:rPr lang="uk-UA" sz="28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Експериментальна частина. Аналіз результатів опитування, проведеного авторкою </a:t>
            </a:r>
            <a:r>
              <a:rPr lang="uk-UA" sz="2800" b="1" dirty="0" err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28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Петрик Поліною</a:t>
            </a:r>
            <a:br>
              <a:rPr lang="uk-UA" sz="2400" b="1" dirty="0">
                <a:solidFill>
                  <a:srgbClr val="A50021"/>
                </a:solidFill>
                <a:latin typeface="Miama Nueva" panose="02000603000000000000" pitchFamily="2" charset="-52"/>
                <a:cs typeface="Times New Roman" panose="02020603050405020304" pitchFamily="18" charset="0"/>
              </a:rPr>
            </a:br>
            <a:endParaRPr lang="uk-UA" sz="2400" b="1" dirty="0">
              <a:solidFill>
                <a:srgbClr val="A50021"/>
              </a:solidFill>
              <a:latin typeface="Miama Nueva" panose="02000603000000000000" pitchFamily="2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60439" y="1445343"/>
            <a:ext cx="5459361" cy="3824747"/>
          </a:xfrm>
        </p:spPr>
        <p:txBody>
          <a:bodyPr>
            <a:normAutofit/>
          </a:bodyPr>
          <a:lstStyle/>
          <a:p>
            <a:r>
              <a:rPr lang="uk-UA" sz="1400" dirty="0"/>
              <a:t>В опитуванні взяли участь 269 осіб, із них 94, 1%- жителі Сміли, 5,9% – ВПО. </a:t>
            </a:r>
          </a:p>
          <a:p>
            <a:pPr marL="0" indent="0">
              <a:buNone/>
            </a:pPr>
            <a:endParaRPr lang="uk-UA" sz="1400" dirty="0"/>
          </a:p>
          <a:p>
            <a:r>
              <a:rPr lang="uk-UA" sz="1400" dirty="0"/>
              <a:t>78,4% респондентів знають історичні </a:t>
            </a:r>
            <a:r>
              <a:rPr lang="uk-UA" sz="1400" dirty="0" err="1"/>
              <a:t>пам</a:t>
            </a:r>
            <a:r>
              <a:rPr lang="en-US" sz="1400" dirty="0"/>
              <a:t>’</a:t>
            </a:r>
            <a:r>
              <a:rPr lang="uk-UA" sz="1400" dirty="0"/>
              <a:t>ятки Сміли, 21,6- ні</a:t>
            </a:r>
          </a:p>
          <a:p>
            <a:endParaRPr lang="uk-UA" sz="1400" dirty="0"/>
          </a:p>
          <a:p>
            <a:pPr marL="0" indent="0">
              <a:buNone/>
            </a:pPr>
            <a:endParaRPr lang="uk-UA" sz="1400" dirty="0"/>
          </a:p>
          <a:p>
            <a:r>
              <a:rPr lang="uk-UA" sz="1400" dirty="0"/>
              <a:t>62,11% учнів були учасниками екскурсії по місту, 37,9 % - ні.</a:t>
            </a:r>
          </a:p>
          <a:p>
            <a:endParaRPr lang="uk-UA" sz="1400" dirty="0"/>
          </a:p>
          <a:p>
            <a:endParaRPr lang="uk-UA" sz="1400" dirty="0"/>
          </a:p>
          <a:p>
            <a:r>
              <a:rPr lang="uk-UA" sz="1400" dirty="0"/>
              <a:t>82,9% школярів виявили бажання відвідати екскурсію рідним містом.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osiaicBubbles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67751" y="1692553"/>
            <a:ext cx="1360351" cy="6180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MosiaicBubbl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3541" y="2615677"/>
            <a:ext cx="1344562" cy="60930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MosiaicBubbl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2502" y="3530076"/>
            <a:ext cx="1345601" cy="6968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MosiaicBubbl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2501" y="4444475"/>
            <a:ext cx="1345601" cy="7081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9801" y="1445342"/>
            <a:ext cx="2420150" cy="13359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95654" y="1692553"/>
            <a:ext cx="2420321" cy="132375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37074" y="3028478"/>
            <a:ext cx="2446847" cy="152606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45265" y="3390879"/>
            <a:ext cx="2858479" cy="1666628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724637" y="5276279"/>
            <a:ext cx="108380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Отже, результати опитування допомогли мені скласти екскурсійний маршрут вулицями та визначними місцями мого рідного міста. Мені було дуже приємно, що до екскурсії доєдналися учні ВПО. Вважаю, що ця мандрівка містом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додасть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їм трішки затишку й вони полюблять Смілу.</a:t>
            </a:r>
          </a:p>
        </p:txBody>
      </p:sp>
    </p:spTree>
    <p:extLst>
      <p:ext uri="{BB962C8B-B14F-4D97-AF65-F5344CB8AC3E}">
        <p14:creationId xmlns:p14="http://schemas.microsoft.com/office/powerpoint/2010/main" val="953281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47222" y="248633"/>
            <a:ext cx="9188367" cy="860077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Екскурсійний маршрут рідним містом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45770" y="1376516"/>
            <a:ext cx="5574030" cy="5172874"/>
          </a:xfrm>
        </p:spPr>
        <p:txBody>
          <a:bodyPr>
            <a:noAutofit/>
          </a:bodyPr>
          <a:lstStyle/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Кожен регіон  України має свої захопливі туристичні об'єкти. Моє рідне місто Сміла відоме історичними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ятками, бо кожна епоха залишала тут незабутній слід у вигляді архітектурних споруд.</a:t>
            </a:r>
          </a:p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Екскурсійний маршрут я вибудувала за таким планом:</a:t>
            </a:r>
          </a:p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Софіївська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лікарня</a:t>
            </a:r>
          </a:p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Краєзнавчий музей</a:t>
            </a:r>
          </a:p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Колишня жіноча гімназія</a:t>
            </a:r>
          </a:p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Колишня чоловіча гімназія</a:t>
            </a:r>
          </a:p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Стара будівля коледжу харчових технологій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376516"/>
            <a:ext cx="5511597" cy="5092864"/>
          </a:xfrm>
        </p:spPr>
      </p:pic>
    </p:spTree>
    <p:extLst>
      <p:ext uri="{BB962C8B-B14F-4D97-AF65-F5344CB8AC3E}">
        <p14:creationId xmlns:p14="http://schemas.microsoft.com/office/powerpoint/2010/main" val="3021053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88" y="138023"/>
            <a:ext cx="4834889" cy="698739"/>
          </a:xfrm>
        </p:spPr>
        <p:txBody>
          <a:bodyPr>
            <a:normAutofit/>
          </a:bodyPr>
          <a:lstStyle/>
          <a:p>
            <a:r>
              <a:rPr lang="uk-UA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Софіївська</a:t>
            </a:r>
            <a:r>
              <a:rPr lang="uk-UA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лікарня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46370" y="289833"/>
            <a:ext cx="6654135" cy="573291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Місце знаходження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: Черкаська область, м. Сміла, вул.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Софіївська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>
              <a:lnSpc>
                <a:spcPct val="100000"/>
              </a:lnSpc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Приміщення лікарні збудовано на кошти графа О.О.Бобринського у1862 році. Уже в 1870 році лікарня отримала назву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Софіївська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на честь дружини графа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Софії Олександрівни Бобринської (дівоче прізвище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Самойлова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lnSpc>
                <a:spcPct val="100000"/>
              </a:lnSpc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У  17 років Софія вінчалася з графом О.О.Бобринським та отримала від батька в посаг смілянські землі.</a:t>
            </a:r>
          </a:p>
          <a:p>
            <a:pPr>
              <a:lnSpc>
                <a:spcPct val="100000"/>
              </a:lnSpc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На час створення в лікарні працювало 4 лікарі, 8 акушерок та обслуговуючий персонал. Утримував лікарню за свій кошт граф О.О.Бобринський.</a:t>
            </a:r>
          </a:p>
          <a:p>
            <a:pPr>
              <a:lnSpc>
                <a:spcPct val="100000"/>
              </a:lnSpc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Плата за лікування складала лише 10 відсотків. Безкоштовно лікували робітників та службовців  заводів графа О.О.Бобринського, а також незаможних селян з його маєтків. Для решти населення плата за лікування складала від 50 копійок до 1 карбованця за добу. Щеплення від віспи було для всіх безкоштовним.  Софія Олександрівна особисто опікувалась лікарнею, а після її смерті в 1866 році цим займалася дружина молодшого сина Олена Петрівна.</a:t>
            </a:r>
          </a:p>
          <a:p>
            <a:pPr>
              <a:lnSpc>
                <a:spcPct val="100000"/>
              </a:lnSpc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Дотепер збереглося приміщення, збудоване графом О.О.Бобринським. Тут розміщене поліклінічне відділення Смілянської районної лікарні. Окрім того, збудовано і новий корпус лікарні. З 2008 року рішенням Смілянської районної ради відновлено її первинну назву – лікарня імені Софії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Бобринської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 descr="C:\Users\YURII\Doctor Web\Desktop\лікарня\330px-Софіївська_лікарня_фото_початку_ХХ_столітт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910" y="987063"/>
            <a:ext cx="4525483" cy="2655128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36" y="3897631"/>
            <a:ext cx="4825918" cy="245584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688365" y="1360469"/>
            <a:ext cx="5789619" cy="4833747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Місце знаходження: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Черкаська область, м. Сміла вул. Соборна, 98</a:t>
            </a:r>
          </a:p>
          <a:p>
            <a:pPr algn="just">
              <a:lnSpc>
                <a:spcPct val="100000"/>
              </a:lnSpc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Ця будівля є 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яткою архітектури місцевого значення початку ХХ століття. Споруда була зведена в стилі провінційного модерну протягом 1909-1910 років для філії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Санкт-Петербузького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позичкового банку.</a:t>
            </a:r>
          </a:p>
          <a:p>
            <a:pPr algn="just">
              <a:lnSpc>
                <a:spcPct val="100000"/>
              </a:lnSpc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фасаді у верхній частині можна прочитати букви “ПУСБ“. Цей напис потрібно тлумачити як “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Петербуржское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сберегательного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банка”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663191" y="236209"/>
            <a:ext cx="5682866" cy="779875"/>
          </a:xfrm>
        </p:spPr>
        <p:txBody>
          <a:bodyPr>
            <a:normAutofit fontScale="90000"/>
          </a:bodyPr>
          <a:lstStyle/>
          <a:p>
            <a:pPr algn="ctr"/>
            <a:br>
              <a:rPr lang="uk-UA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Краєзнавчий</a:t>
            </a:r>
            <a:r>
              <a:rPr lang="ru-RU" sz="4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музей</a:t>
            </a:r>
            <a:br>
              <a:rPr lang="uk-UA" sz="4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49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613913" y="1842878"/>
            <a:ext cx="4924245" cy="4351338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1026" name="Picture 2" descr="C:\Users\YURII\Doctor Web\Desktop\музей\download 1.jpg"/>
          <p:cNvPicPr>
            <a:picLocks noChangeAspect="1" noChangeArrowheads="1"/>
          </p:cNvPicPr>
          <p:nvPr/>
        </p:nvPicPr>
        <p:blipFill rotWithShape="1">
          <a:blip r:embed="rId2"/>
          <a:srcRect l="8104" r="15887" b="4986"/>
          <a:stretch/>
        </p:blipFill>
        <p:spPr bwMode="auto">
          <a:xfrm>
            <a:off x="357902" y="1496784"/>
            <a:ext cx="5330463" cy="45954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88617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00500" y="971344"/>
            <a:ext cx="3851910" cy="568091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роки більшовицького режиму в Україні в цьому приміщенні знаходився ощадний банк.    У 1967 році тут розмістили експонати Смілянського краєзнавчого музею. У музеї знаходяться понад 3,5 тисяч одиниць зберігання.</a:t>
            </a:r>
          </a:p>
          <a:p>
            <a:pPr>
              <a:lnSpc>
                <a:spcPct val="100000"/>
              </a:lnSpc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1970 року музей отримав звання народного історико-краєзнавчого, а 22 квітня 1991 року закладу присвоєно статус державного.</a:t>
            </a:r>
          </a:p>
          <a:p>
            <a:pPr>
              <a:lnSpc>
                <a:spcPct val="100000"/>
              </a:lnSpc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Працівники музею ведуть </a:t>
            </a:r>
            <a:r>
              <a:rPr lang="uk-UA" sz="2400" b="1" dirty="0" err="1">
                <a:latin typeface="Times New Roman" pitchFamily="18" charset="0"/>
                <a:cs typeface="Times New Roman" pitchFamily="18" charset="0"/>
              </a:rPr>
              <a:t>пощукову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 роботу, проводять екскурсії для учнів шкіл, студентів коледжів,  гостей та жителів Смілянської територіальної громади.</a:t>
            </a:r>
          </a:p>
          <a:p>
            <a:pPr>
              <a:lnSpc>
                <a:spcPct val="120000"/>
              </a:lnSpc>
            </a:pPr>
            <a:endParaRPr lang="uk-UA" sz="140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468847" y="251460"/>
            <a:ext cx="5406389" cy="788670"/>
          </a:xfrm>
        </p:spPr>
        <p:txBody>
          <a:bodyPr>
            <a:normAutofit fontScale="90000"/>
          </a:bodyPr>
          <a:lstStyle/>
          <a:p>
            <a:br>
              <a:rPr lang="uk-UA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br>
              <a:rPr lang="uk-UA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uk-UA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Краєзнавчий</a:t>
            </a:r>
            <a:r>
              <a:rPr lang="ru-RU" sz="4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музей</a:t>
            </a:r>
            <a:br>
              <a:rPr lang="uk-UA" sz="4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uk-UA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4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441" y="897050"/>
            <a:ext cx="3771899" cy="54063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93" y="897050"/>
            <a:ext cx="3603227" cy="56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310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 flipV="1">
            <a:off x="1764695" y="766916"/>
            <a:ext cx="8333034" cy="698090"/>
          </a:xfrm>
        </p:spPr>
        <p:txBody>
          <a:bodyPr>
            <a:normAutofit fontScale="90000"/>
          </a:bodyPr>
          <a:lstStyle/>
          <a:p>
            <a:pPr algn="ctr"/>
            <a:b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27927" y="1213191"/>
            <a:ext cx="5835713" cy="547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Місце знаходження: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Черкаська область, м. Сміла, вул. Соборна  123.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lang="uk-UA" sz="2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проєктом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Антона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Сафроновича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Висоцького в 1910 році було збудовано приміщення жіночої гімназії.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Навчальний процес розпочався з 1 жовтня 1910 року   у складі підготовчого та п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яти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основних класів.  У 1912-1913 н. р. у гімназії налічувалось сім основних та один педагогічний класи.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Попечителька закладу Ольга Петрівна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Бобринська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подарувала гімназії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рояль та піаніно.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Щорічно вона вносила близько 300 карбованців для допомоги бідним, талановитим ученицям для оплати за навчання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uk-UA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72142" y="150340"/>
            <a:ext cx="69028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Колишня жіноча гімназія</a:t>
            </a:r>
            <a:endParaRPr lang="uk-U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C:\Users\YURII\Doctor Web\Desktop\ліцей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37960" y="1213191"/>
            <a:ext cx="5360670" cy="50390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8495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6366510" y="1304744"/>
            <a:ext cx="5109210" cy="5244646"/>
          </a:xfrm>
        </p:spPr>
        <p:txBody>
          <a:bodyPr>
            <a:noAutofit/>
          </a:bodyPr>
          <a:lstStyle/>
          <a:p>
            <a:pPr algn="just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Велика увага приділялася навчанню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дівчаток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кулінарного мистецтва, догляду за городніми рослинами та квітами, різним видам рукоділля тощо.</a:t>
            </a:r>
          </a:p>
          <a:p>
            <a:pPr algn="just"/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Білошвейні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вироби, виконані маленькими вихованками  були презентовані на промислових виставках та відзначені похвальними листами.</a:t>
            </a:r>
          </a:p>
          <a:p>
            <a:pPr algn="just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період більшовицького режиму в різні часи в закладі знаходився профцентр з підготовки робітничих кадрів, потім  ліцей «Лідер». Тепер тут розміщено Управління освіти молоді та спорту.</a:t>
            </a:r>
          </a:p>
        </p:txBody>
      </p:sp>
      <p:pic>
        <p:nvPicPr>
          <p:cNvPr id="2050" name="Picture 2" descr="C:\Users\YURII\Doctor Web\Desktop\ліцей\downlo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3241" y="1304744"/>
            <a:ext cx="5819172" cy="442168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4150" y="216535"/>
            <a:ext cx="6842760" cy="652145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Колишня жіноча гімназія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913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2076" y="243513"/>
            <a:ext cx="7775448" cy="848536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Miama Nueva" panose="02000603000000000000" pitchFamily="2" charset="-52"/>
                <a:cs typeface="Times New Roman" panose="02020603050405020304" pitchFamily="18" charset="0"/>
              </a:rPr>
              <a:t> </a:t>
            </a:r>
            <a:br>
              <a:rPr lang="ru-RU" sz="3600" b="1" dirty="0">
                <a:solidFill>
                  <a:srgbClr val="C00000"/>
                </a:solidFill>
                <a:latin typeface="Miama Nueva" panose="02000603000000000000" pitchFamily="2" charset="-52"/>
                <a:cs typeface="Times New Roman" panose="02020603050405020304" pitchFamily="18" charset="0"/>
              </a:rPr>
            </a:br>
            <a: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Колишня чоловіча гімназія</a:t>
            </a:r>
            <a:b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23510" y="960120"/>
            <a:ext cx="6858000" cy="56807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uk-UA" dirty="0"/>
          </a:p>
          <a:p>
            <a:pPr>
              <a:lnSpc>
                <a:spcPct val="100000"/>
              </a:lnSpc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Місце знаходження: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Черкаська область, м. Сміла,           вул. Соборна, 125</a:t>
            </a:r>
          </a:p>
          <a:p>
            <a:pPr>
              <a:lnSpc>
                <a:spcPct val="100000"/>
              </a:lnSpc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 приміщення є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яткою архітектури місцевого значення початку ХХ століття. Будівництво тривало протягом 1908-1909 років.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будівництва виконав випускник ремісничих класів Антон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Сафронович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Висоцький, а будівництвом керували інженери Євген Михайлович Якубовський  та Михайло Федорович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Кукота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Земельну ділянку виділив на орному полі Смілянської економії Лев Олексійович Бобринський – син О.О. Бобринського. Він також надав матеріали та кошти для ведення будівництва. </a:t>
            </a:r>
          </a:p>
          <a:p>
            <a:pPr>
              <a:lnSpc>
                <a:spcPct val="100000"/>
              </a:lnSpc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Урочисте відкриття відбулося 14 вересня 1908 року під патронатом графа Льва Олексійовича Бобринського. </a:t>
            </a:r>
          </a:p>
          <a:p>
            <a:pPr>
              <a:lnSpc>
                <a:spcPct val="110000"/>
              </a:lnSpc>
            </a:pP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uk-UA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YURII\Doctor Web\Desktop\гімназія\downlo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" y="1520190"/>
            <a:ext cx="4469130" cy="49034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7354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45920" y="257617"/>
            <a:ext cx="7978140" cy="70250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b="1" dirty="0" err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Колишня</a:t>
            </a:r>
            <a:r>
              <a:rPr lang="ru-RU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чоловіча</a:t>
            </a:r>
            <a:r>
              <a:rPr lang="ru-RU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гімназія</a:t>
            </a:r>
            <a:endParaRPr lang="uk-UA" b="1" dirty="0">
              <a:solidFill>
                <a:srgbClr val="A50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30487" y="1455126"/>
            <a:ext cx="6230983" cy="482723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гімназії  навчалися переважно діти чиновників, купців та службовців.  З Європи було виписано меблі, обладнання для кабінетів, муляжі, гіпсові моделі та інше приладдя. Окремі зразки вдалося зберегти до нашого часу. </a:t>
            </a:r>
          </a:p>
          <a:p>
            <a:pPr>
              <a:lnSpc>
                <a:spcPct val="100000"/>
              </a:lnSpc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Гімназія мала повний курс технічних класів.</a:t>
            </a:r>
          </a:p>
          <a:p>
            <a:pPr>
              <a:lnSpc>
                <a:spcPct val="100000"/>
              </a:lnSpc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часи існування навчальний заклад кілька разів змінював свою нумерацію. Це була 39-а, 65-а, 14-а школи. З 1965 року вона носить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свого випускника, льотчика часів ІІ світової війни Василя Трохимовича Сенатора.</a:t>
            </a:r>
          </a:p>
          <a:p>
            <a:pPr>
              <a:lnSpc>
                <a:spcPct val="100000"/>
              </a:lnSpc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1996 році освітній заклад перейменовано на  «Смілянський НВК гімназія імені Василя Сенатора».</a:t>
            </a:r>
          </a:p>
          <a:p>
            <a:pPr>
              <a:lnSpc>
                <a:spcPct val="100000"/>
              </a:lnSpc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</a:p>
          <a:p>
            <a:pPr>
              <a:lnSpc>
                <a:spcPct val="100000"/>
              </a:lnSpc>
            </a:pP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YURII\Doctor Web\Desktop\гімназія\download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5644" y="1455126"/>
            <a:ext cx="4850716" cy="46371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54518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1208" y="365125"/>
            <a:ext cx="4947447" cy="83921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Стара будівля </a:t>
            </a:r>
            <a:br>
              <a:rPr lang="uk-UA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Смілянського коледжу харчових технологій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5250" y="1488558"/>
            <a:ext cx="5699760" cy="5163702"/>
          </a:xfrm>
        </p:spPr>
        <p:txBody>
          <a:bodyPr>
            <a:noAutofit/>
          </a:bodyPr>
          <a:lstStyle/>
          <a:p>
            <a:r>
              <a:rPr lang="uk-UA" sz="1800" b="1" dirty="0">
                <a:latin typeface="Times New Roman" pitchFamily="18" charset="0"/>
                <a:cs typeface="Times New Roman" pitchFamily="18" charset="0"/>
              </a:rPr>
              <a:t>Місце знаходження: 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Черкаська область, м. Сміла, вул. Родини Бобринських 103</a:t>
            </a:r>
          </a:p>
          <a:p>
            <a:r>
              <a:rPr lang="uk-UA" sz="1800" dirty="0" err="1">
                <a:latin typeface="Times New Roman" pitchFamily="18" charset="0"/>
                <a:cs typeface="Times New Roman" pitchFamily="18" charset="0"/>
              </a:rPr>
              <a:t>Проєкт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будівлі виготовив у1905 році Антон </a:t>
            </a:r>
            <a:r>
              <a:rPr lang="uk-UA" sz="1800" dirty="0" err="1">
                <a:latin typeface="Times New Roman" pitchFamily="18" charset="0"/>
                <a:cs typeface="Times New Roman" pitchFamily="18" charset="0"/>
              </a:rPr>
              <a:t>Сафронович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Висоцький, а сам  корпус збудовано в 1906 році.  Тут готували інженерно-технічних спеціалістів вищої та середньої ланки для </a:t>
            </a:r>
            <a:r>
              <a:rPr lang="uk-UA" sz="1800" dirty="0" err="1">
                <a:latin typeface="Times New Roman" pitchFamily="18" charset="0"/>
                <a:cs typeface="Times New Roman" pitchFamily="18" charset="0"/>
              </a:rPr>
              <a:t>бурякоцукрової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сфери. На початку своєї історії цей навчальний заклад називався технічними класами. Серед їх випускників було багато керівників цукрових заводів та відомих вчених. Це перший навчальний заклад в Україні з підготовки майстрів цукроваріння.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У ті роки тут викладали такі предмети: закон Божий, креслення, малювання, загальні положення з фізики та хімії, практичну механіку(догляд за паровими двигунами), цукрове виробництво.</a:t>
            </a:r>
          </a:p>
          <a:p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На сьогодні будівля знаходиться в аварійному стані. Для студентів коледжу збудований та функціонує новий освітній корпус.</a:t>
            </a:r>
          </a:p>
        </p:txBody>
      </p:sp>
      <p:pic>
        <p:nvPicPr>
          <p:cNvPr id="1026" name="Picture 2" descr="C:\Users\YURII\Doctor Web\Desktop\технікум\2jn2mh8fyoeml2v8dcg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08655" y="185538"/>
            <a:ext cx="5558317" cy="3403482"/>
          </a:xfrm>
          <a:prstGeom prst="rect">
            <a:avLst/>
          </a:prstGeom>
          <a:noFill/>
        </p:spPr>
      </p:pic>
      <p:pic>
        <p:nvPicPr>
          <p:cNvPr id="1027" name="Picture 3" descr="C:\Users\YURII\Doctor Web\Desktop\технікум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08655" y="3754647"/>
            <a:ext cx="5558317" cy="28345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0410" y="308611"/>
            <a:ext cx="4286250" cy="868679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Miama Nueva" panose="02000603000000000000" pitchFamily="2" charset="-52"/>
                <a:cs typeface="Times New Roman" panose="02020603050405020304" pitchFamily="18" charset="0"/>
              </a:rPr>
              <a:t>         </a:t>
            </a:r>
            <a: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 </a:t>
            </a:r>
            <a:b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uk-UA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64235" y="1457864"/>
            <a:ext cx="9937630" cy="5160106"/>
          </a:xfrm>
        </p:spPr>
        <p:txBody>
          <a:bodyPr>
            <a:normAutofit fontScale="85000" lnSpcReduction="20000"/>
          </a:bodyPr>
          <a:lstStyle/>
          <a:p>
            <a:r>
              <a:rPr lang="uk-UA" sz="1600" b="1" dirty="0"/>
              <a:t> </a:t>
            </a:r>
            <a:r>
              <a:rPr lang="uk-UA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Унаслідок реалізації </a:t>
            </a:r>
            <a:r>
              <a:rPr lang="uk-UA" sz="2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 отримала такі результати: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Навчилася складати екскурсійний маршрут.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Поглибила знання про визначні історико-культурні </a:t>
            </a:r>
            <a:r>
              <a:rPr lang="uk-UA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ятки Сміли (згідно з маршрутом).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Усвідомила </a:t>
            </a:r>
            <a:r>
              <a:rPr lang="uk-UA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язок</a:t>
            </a: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історії рідного міста з життям.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Зацікавила екскурсантів своїм  дослідженням історичних споруд нашого міста кінця </a:t>
            </a:r>
            <a:r>
              <a:rPr lang="uk-UA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ХІХ-початку</a:t>
            </a: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ХХ століття, які збудовані, утримувались та опікувались родиною Бобринських.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 ПРОЄКТУ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Популяризація культурних </a:t>
            </a:r>
            <a:r>
              <a:rPr lang="uk-UA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яток свого рідного міста </a:t>
            </a:r>
          </a:p>
          <a:p>
            <a:pPr marL="0" indent="0">
              <a:buNone/>
            </a:pP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серед учнів, студентів, гостей та жителів Сміли.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Випуск брошури-путівника для учнів, з метою розвитку вело- та пішохідного туризму.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 фотовиставки «У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нікальність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краса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рідного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призму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за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матеріалами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екскурсії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uk-UA" sz="2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27520244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516467" y="1690688"/>
            <a:ext cx="10515600" cy="4481512"/>
          </a:xfrm>
        </p:spPr>
        <p:txBody>
          <a:bodyPr>
            <a:normAutofit lnSpcReduction="10000"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https://ua.igotoworld.com/ua/poi_catalog/383610-1-attractions-smila.htm?page=2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http://www.golos.com.ua/article/64471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Мандри Україною. Золота підкова Черкащини. О. 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Самков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Н. Поліщук, М. Степанов.</a:t>
            </a:r>
          </a:p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Сміла: ВЧОРА, СЬОГОДНІ, ЗАВТРА. — Черкаси: Брама Україна, 2005 — 42с.</a:t>
            </a:r>
          </a:p>
          <a:p>
            <a:r>
              <a:rPr lang="uk-UA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Княжев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 С.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Смілянщина. Історико-економічний нарис. — Сміла видавництво «Тясмин», 1998 рік</a:t>
            </a:r>
          </a:p>
          <a:p>
            <a:r>
              <a:rPr lang="uk-UA" dirty="0"/>
              <a:t> </a:t>
            </a:r>
            <a:r>
              <a:rPr lang="uk-UA" b="1" dirty="0" err="1"/>
              <a:t>Гайван</a:t>
            </a:r>
            <a:r>
              <a:rPr lang="uk-UA" dirty="0"/>
              <a:t> С. Є. </a:t>
            </a:r>
            <a:r>
              <a:rPr lang="uk-UA" b="1" dirty="0"/>
              <a:t>Сміла</a:t>
            </a:r>
            <a:r>
              <a:rPr lang="uk-UA" dirty="0"/>
              <a:t>: </a:t>
            </a:r>
            <a:r>
              <a:rPr lang="uk-UA" b="1" dirty="0"/>
              <a:t>путівник</a:t>
            </a:r>
            <a:r>
              <a:rPr lang="uk-UA" dirty="0"/>
              <a:t>. – </a:t>
            </a:r>
            <a:r>
              <a:rPr lang="uk-UA" dirty="0" err="1"/>
              <a:t>Б.м</a:t>
            </a:r>
            <a:r>
              <a:rPr lang="uk-UA" dirty="0"/>
              <a:t>.: Реклама, 1992 р. – 123 с. 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Толкушин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О.Г. Сміла. Сторінки історії. Видання Черкаського обласного геральдичного товариства. 2002 р.</a:t>
            </a:r>
          </a:p>
        </p:txBody>
      </p:sp>
    </p:spTree>
    <p:extLst>
      <p:ext uri="{BB962C8B-B14F-4D97-AF65-F5344CB8AC3E}">
        <p14:creationId xmlns:p14="http://schemas.microsoft.com/office/powerpoint/2010/main" val="6942511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1554</TotalTime>
  <Words>1694</Words>
  <Application>Microsoft Office PowerPoint</Application>
  <PresentationFormat>Широкоэкранный</PresentationFormat>
  <Paragraphs>129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Miama Nueva</vt:lpstr>
      <vt:lpstr>Times New Roman</vt:lpstr>
      <vt:lpstr>Wingdings</vt:lpstr>
      <vt:lpstr>Тема Office</vt:lpstr>
      <vt:lpstr>Презентация PowerPoint</vt:lpstr>
      <vt:lpstr>Мета і завдання дослідження</vt:lpstr>
      <vt:lpstr> Історичні та культурні аспекти рідного міста через екскурсійний об’єктив </vt:lpstr>
      <vt:lpstr>Експериментальна частина.  Опитування «Сміла туристична»</vt:lpstr>
      <vt:lpstr> Експериментальна частина. Аналіз результатів опитування, проведеного авторкою проєкту Петрик Поліною </vt:lpstr>
      <vt:lpstr>Екскурсійний маршрут рідним містом </vt:lpstr>
      <vt:lpstr> Софіївська лікарня</vt:lpstr>
      <vt:lpstr>  Краєзнавчий музей </vt:lpstr>
      <vt:lpstr>                                     Краєзнавчий музей           </vt:lpstr>
      <vt:lpstr> </vt:lpstr>
      <vt:lpstr>Колишня жіноча гімназія</vt:lpstr>
      <vt:lpstr>  Колишня чоловіча гімназія </vt:lpstr>
      <vt:lpstr>Колишня чоловіча гімназія</vt:lpstr>
      <vt:lpstr>Стара будівля  Смілянського коледжу харчових технологій</vt:lpstr>
      <vt:lpstr>         Висновки    </vt:lpstr>
      <vt:lpstr>Список використаних джерел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BYG</cp:lastModifiedBy>
  <cp:revision>127</cp:revision>
  <dcterms:created xsi:type="dcterms:W3CDTF">2024-04-18T19:14:06Z</dcterms:created>
  <dcterms:modified xsi:type="dcterms:W3CDTF">2025-04-14T05:07:03Z</dcterms:modified>
</cp:coreProperties>
</file>