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597"/>
  </p:normalViewPr>
  <p:slideViewPr>
    <p:cSldViewPr snapToGrid="0">
      <p:cViewPr varScale="1">
        <p:scale>
          <a:sx n="100" d="100"/>
          <a:sy n="100" d="100"/>
        </p:scale>
        <p:origin x="1104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2401D-D368-A2D4-36D1-721A57CCF2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F423F-B9FC-2133-8281-0BFCD26EF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F9354-FDD1-1D40-FB1A-7B1954910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9CFF-432A-FE4D-86D7-7E38246F323C}" type="datetimeFigureOut">
              <a:rPr lang="en-UA" smtClean="0"/>
              <a:t>05.04.2025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E16E0-C7FF-B6B5-245C-95FDB90D2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C060F-6497-B572-9B80-577BFD409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A3FE-108A-E34F-9FB0-AD88607D827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782844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A18F-4D96-3433-FB7E-B58934D3F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C8700-137A-4C30-AF59-03558CC0E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32756-7244-8A8E-3AC6-E23E0752F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9CFF-432A-FE4D-86D7-7E38246F323C}" type="datetimeFigureOut">
              <a:rPr lang="en-UA" smtClean="0"/>
              <a:t>05.04.2025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BC6C0-C1E7-F543-4AD9-FF27F44A6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D04DB-9D1A-B5D5-E71C-3C84F8A02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A3FE-108A-E34F-9FB0-AD88607D827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42908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82D67-00B8-8F4F-A4C5-961281DD9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144044-BA6B-CA8B-73AD-F64CF5AD5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2520C-1D97-46C3-72C7-2378C73A1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9CFF-432A-FE4D-86D7-7E38246F323C}" type="datetimeFigureOut">
              <a:rPr lang="en-UA" smtClean="0"/>
              <a:t>05.04.2025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D9FA9-C137-BFFE-4310-97FCD0BF6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197F6-9FA8-278A-24F1-41415C02D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A3FE-108A-E34F-9FB0-AD88607D827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450523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47ADB-EF49-E1DE-952C-27CC58D4D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689DE-0D55-5380-2B3B-C398EE0FB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D5071-A8EB-0756-B687-AADB4DFCC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675868-FABE-ACDB-803B-4C0E15311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9CFF-432A-FE4D-86D7-7E38246F323C}" type="datetimeFigureOut">
              <a:rPr lang="en-UA" smtClean="0"/>
              <a:t>05.04.2025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E6ED2B-0FAD-EA91-BE9F-F8F705C74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831D54-D495-1EE7-61CD-67F3E8E6F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A3FE-108A-E34F-9FB0-AD88607D827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856146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517EB-9980-85CD-70DF-057B231D7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995DE9-7B3E-5DE7-E75B-7E6A30A72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367432-D157-2E00-B523-6AA31A8FE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9E88CA-1131-8BE0-5E80-EE79A96BB0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2A9D05-C498-836B-E386-E743A1C3E9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770CD6-93D0-DD5A-F4DA-1D7F5FDB3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9CFF-432A-FE4D-86D7-7E38246F323C}" type="datetimeFigureOut">
              <a:rPr lang="en-UA" smtClean="0"/>
              <a:t>05.04.2025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F76531-362F-1CEB-F563-5E589EDE4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5D920A-E5B8-8BD0-0801-51F4F87F3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A3FE-108A-E34F-9FB0-AD88607D827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008272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EEF97-D7C7-04B3-AC70-FA02B9242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04840A-46BB-18CA-2AE3-D8A46B891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9CFF-432A-FE4D-86D7-7E38246F323C}" type="datetimeFigureOut">
              <a:rPr lang="en-UA" smtClean="0"/>
              <a:t>05.04.2025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119F8A-5EF5-11F5-DB5B-3F9B4CBB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115273-6602-D108-8B8F-992FB4F3E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A3FE-108A-E34F-9FB0-AD88607D827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12602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63A460-DED4-C537-DC4B-DFCDE974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9CFF-432A-FE4D-86D7-7E38246F323C}" type="datetimeFigureOut">
              <a:rPr lang="en-UA" smtClean="0"/>
              <a:t>05.04.2025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C26E31-C9C8-AF46-11F6-D5FCC099F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87670-D2ED-68E8-5008-EE2A24FDB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A3FE-108A-E34F-9FB0-AD88607D827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620847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1C19-754D-25D8-0030-1A7CAF3CB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3A119-165B-4ABE-A291-0D07E2D17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B5C41-5058-DC66-D23A-FF3993AD5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61F503-3821-080C-F59D-7384A3585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9CFF-432A-FE4D-86D7-7E38246F323C}" type="datetimeFigureOut">
              <a:rPr lang="en-UA" smtClean="0"/>
              <a:t>05.04.2025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C9F254-4854-4B8F-A809-B2A23139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44044-3881-A253-7670-D76274CD7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A3FE-108A-E34F-9FB0-AD88607D827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03990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87959-6ED5-85B5-892F-ACD233F69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E3DAAE-07B4-B41D-06E4-5CBBA98D32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DF15F-B921-8735-D24C-BC247077A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D648C-36F1-8247-0934-91D166409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9CFF-432A-FE4D-86D7-7E38246F323C}" type="datetimeFigureOut">
              <a:rPr lang="en-UA" smtClean="0"/>
              <a:t>05.04.2025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A288DD-ECA0-B07E-E6D5-34EF2ACA5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699B64-4078-1CF8-FFE4-C6231D146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A3FE-108A-E34F-9FB0-AD88607D827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800687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7F4BC-2D8B-13DB-5C80-4EE1693D7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C665D2-8F3A-6525-450E-B03A4EEB97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6F2C2-FE87-776D-8C76-3ADF10C6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9CFF-432A-FE4D-86D7-7E38246F323C}" type="datetimeFigureOut">
              <a:rPr lang="en-UA" smtClean="0"/>
              <a:t>05.04.2025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F54C9-F803-E35D-6DEA-BB09A14E8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A4775D-38FE-03CF-0DFF-372D9008D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A3FE-108A-E34F-9FB0-AD88607D827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337574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C4AEAA-7032-410A-B821-8A5E1F4E7A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978C6F-5BC4-8E30-67DD-90C98D8FDD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5E69E-1B03-4DF0-01EA-26040D900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9CFF-432A-FE4D-86D7-7E38246F323C}" type="datetimeFigureOut">
              <a:rPr lang="en-UA" smtClean="0"/>
              <a:t>05.04.2025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21F61-702B-29DE-5CC8-0FAE501C6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C87A7-84DF-3447-A9B6-A39432A0D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AA3FE-108A-E34F-9FB0-AD88607D827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796635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26E374-2408-048C-6D64-80A10D0D7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D941B-E793-D2A3-C92B-0C640F41A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D460C-CD94-7DB8-27AC-16EE67EE02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069CFF-432A-FE4D-86D7-7E38246F323C}" type="datetimeFigureOut">
              <a:rPr lang="en-UA" smtClean="0"/>
              <a:t>05.04.2025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CA93B-7036-CAF0-F014-3D4CD92DDB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D22DEF-0D0A-4A1B-5E54-40BF9E6222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4AA3FE-108A-E34F-9FB0-AD88607D827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08766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sky with white lines&#10;&#10;AI-generated content may be incorrect.">
            <a:extLst>
              <a:ext uri="{FF2B5EF4-FFF2-40B4-BE49-F238E27FC236}">
                <a16:creationId xmlns:a16="http://schemas.microsoft.com/office/drawing/2014/main" id="{F19364F8-B1EE-0A89-3567-52B5D2194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29"/>
            <a:ext cx="12198458" cy="685437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C3ED12F-68D2-682C-1A59-1439CD3EC4A3}"/>
              </a:ext>
            </a:extLst>
          </p:cNvPr>
          <p:cNvSpPr txBox="1">
            <a:spLocks/>
          </p:cNvSpPr>
          <p:nvPr/>
        </p:nvSpPr>
        <p:spPr>
          <a:xfrm>
            <a:off x="1285240" y="1050595"/>
            <a:ext cx="10261586" cy="2639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Власні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об'єктами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зоряного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неба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Петренко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Олександрович,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учень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7-Б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загальноосвітньої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50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«МАН-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1ECDC3F-045A-B172-C75E-7F3C40397051}"/>
              </a:ext>
            </a:extLst>
          </p:cNvPr>
          <p:cNvSpPr txBox="1">
            <a:spLocks/>
          </p:cNvSpPr>
          <p:nvPr/>
        </p:nvSpPr>
        <p:spPr>
          <a:xfrm>
            <a:off x="1285240" y="4151375"/>
            <a:ext cx="10261587" cy="16184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Шевчук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Лариса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Володимирівна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фізики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загальноосвітньої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№50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517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sky with white lines&#10;&#10;AI-generated content may be incorrect.">
            <a:extLst>
              <a:ext uri="{FF2B5EF4-FFF2-40B4-BE49-F238E27FC236}">
                <a16:creationId xmlns:a16="http://schemas.microsoft.com/office/drawing/2014/main" id="{43AEF76C-C257-2875-F532-E3DB41E0A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56" y="1"/>
            <a:ext cx="12198456" cy="68543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3EF892-F700-42C6-1CEA-9C1B7CD05C1B}"/>
              </a:ext>
            </a:extLst>
          </p:cNvPr>
          <p:cNvSpPr txBox="1"/>
          <p:nvPr/>
        </p:nvSpPr>
        <p:spPr>
          <a:xfrm>
            <a:off x="965200" y="1485900"/>
            <a:ext cx="100457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Мета:</a:t>
            </a:r>
          </a:p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найяскравіші об’єкти зоряного неба шляхом власних спостережень, зафіксувати результати та зробити висновки про їх особливості.</a:t>
            </a:r>
          </a:p>
          <a:p>
            <a:pPr>
              <a:buNone/>
            </a:pPr>
            <a:b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Завдання:</a:t>
            </a:r>
          </a:p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• Ознайомитися з основними об’єктами зоряного неба.</a:t>
            </a:r>
          </a:p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• Провести нічні спостереження за зірками, планетами, Місяцем.</a:t>
            </a:r>
          </a:p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• Зробити фотофіксацію.</a:t>
            </a:r>
          </a:p>
          <a:p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• Описати результати та сформулювати висновки.</a:t>
            </a:r>
          </a:p>
          <a:p>
            <a:endParaRPr lang="en-UA" dirty="0"/>
          </a:p>
        </p:txBody>
      </p:sp>
    </p:spTree>
    <p:extLst>
      <p:ext uri="{BB962C8B-B14F-4D97-AF65-F5344CB8AC3E}">
        <p14:creationId xmlns:p14="http://schemas.microsoft.com/office/powerpoint/2010/main" val="2840090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68A5C8-4856-23AA-4F90-45E58565EEC0}"/>
              </a:ext>
            </a:extLst>
          </p:cNvPr>
          <p:cNvSpPr txBox="1"/>
          <p:nvPr/>
        </p:nvSpPr>
        <p:spPr>
          <a:xfrm>
            <a:off x="1321352" y="2316014"/>
            <a:ext cx="4359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 для спостережень:</a:t>
            </a:r>
          </a:p>
          <a:p>
            <a:pPr>
              <a:buNone/>
            </a:pPr>
            <a:endParaRPr lang="uk-UA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uk-U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• Бінокль 10×50</a:t>
            </a:r>
            <a:endParaRPr lang="uk-UA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uk-U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• Смартфон з камерою</a:t>
            </a:r>
            <a:endParaRPr lang="uk-UA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uk-U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• Додатки: </a:t>
            </a:r>
            <a:r>
              <a:rPr lang="en-US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Stellarium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SkyView</a:t>
            </a:r>
            <a:endParaRPr lang="en-US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• </a:t>
            </a:r>
            <a:r>
              <a:rPr lang="uk-U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Щоденник спостережень</a:t>
            </a:r>
            <a:endParaRPr lang="uk-UA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• Годинник, компас, ліхтарик</a:t>
            </a:r>
            <a:endParaRPr lang="uk-UA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A" dirty="0"/>
          </a:p>
        </p:txBody>
      </p:sp>
      <p:pic>
        <p:nvPicPr>
          <p:cNvPr id="6" name="Picture 5" descr="A black binoculars with blue lenses&#10;&#10;AI-generated content may be incorrect.">
            <a:extLst>
              <a:ext uri="{FF2B5EF4-FFF2-40B4-BE49-F238E27FC236}">
                <a16:creationId xmlns:a16="http://schemas.microsoft.com/office/drawing/2014/main" id="{41FD7B54-7262-4CD5-04BD-42EF47DBB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0" y="1581051"/>
            <a:ext cx="37782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55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sky with white lines&#10;&#10;AI-generated content may be incorrect.">
            <a:extLst>
              <a:ext uri="{FF2B5EF4-FFF2-40B4-BE49-F238E27FC236}">
                <a16:creationId xmlns:a16="http://schemas.microsoft.com/office/drawing/2014/main" id="{8798C292-A8F6-E6ED-2919-221596237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29"/>
            <a:ext cx="12192000" cy="68507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2697F3-CC91-76EE-D6BB-1A4A725AA552}"/>
              </a:ext>
            </a:extLst>
          </p:cNvPr>
          <p:cNvSpPr txBox="1"/>
          <p:nvPr/>
        </p:nvSpPr>
        <p:spPr>
          <a:xfrm>
            <a:off x="622853" y="2690336"/>
            <a:ext cx="104903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Місце та умови спостережень</a:t>
            </a:r>
          </a:p>
          <a:p>
            <a:pPr>
              <a:buNone/>
            </a:pPr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• Спостереження проводилися у Святошинському районі міста Києва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>
              <a:buNone/>
            </a:pPr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• Час спостережень: з 20:00 до 23:00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• Умови: безхмарне небо, мінімальне світлове забруднення, температура від +5 до +15°</a:t>
            </a:r>
            <a:r>
              <a:rPr lang="en-US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C</a:t>
            </a:r>
            <a:endParaRPr lang="en-US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endParaRPr lang="en-UA" dirty="0"/>
          </a:p>
        </p:txBody>
      </p:sp>
    </p:spTree>
    <p:extLst>
      <p:ext uri="{BB962C8B-B14F-4D97-AF65-F5344CB8AC3E}">
        <p14:creationId xmlns:p14="http://schemas.microsoft.com/office/powerpoint/2010/main" val="3518927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full moon in the sky&#10;&#10;AI-generated content may be incorrect.">
            <a:extLst>
              <a:ext uri="{FF2B5EF4-FFF2-40B4-BE49-F238E27FC236}">
                <a16:creationId xmlns:a16="http://schemas.microsoft.com/office/drawing/2014/main" id="{DBF4F015-D716-177D-9DC4-3379B52F8C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237"/>
          <a:stretch/>
        </p:blipFill>
        <p:spPr>
          <a:xfrm>
            <a:off x="4115628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0A93D4-A530-7280-36BF-3A7523F4D898}"/>
              </a:ext>
            </a:extLst>
          </p:cNvPr>
          <p:cNvSpPr txBox="1"/>
          <p:nvPr/>
        </p:nvSpPr>
        <p:spPr>
          <a:xfrm>
            <a:off x="505691" y="2184819"/>
            <a:ext cx="5257800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Місяцем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Дата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15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березня</a:t>
            </a:r>
            <a:endParaRPr lang="en-US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uk-UA" sz="2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Фаза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повний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видно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кратери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uk-UA" sz="2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тіні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endParaRPr lang="en-US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067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3DF583-C62F-F290-7E0A-E404E7A81019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зорями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uk-UA" sz="2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Найяскравіші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зірки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Сіріус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Вега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Арктур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Видно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сузір’я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Велика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Ведмедиця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Оріон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Кассіопея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Цікаве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мерехтіння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зірок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висоти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горизонтом</a:t>
            </a:r>
            <a:endParaRPr lang="en-US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building with lights in the background&#10;&#10;AI-generated content may be incorrect.">
            <a:extLst>
              <a:ext uri="{FF2B5EF4-FFF2-40B4-BE49-F238E27FC236}">
                <a16:creationId xmlns:a16="http://schemas.microsoft.com/office/drawing/2014/main" id="{BCE66D6E-A08D-D60C-DA60-E28B895684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9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27333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960FE7-DB66-90EB-E1C1-2EB154A1AF25}"/>
              </a:ext>
            </a:extLst>
          </p:cNvPr>
          <p:cNvSpPr txBox="1"/>
          <p:nvPr/>
        </p:nvSpPr>
        <p:spPr>
          <a:xfrm>
            <a:off x="229440" y="2360191"/>
            <a:ext cx="52451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Спостереження за планетами</a:t>
            </a:r>
          </a:p>
          <a:p>
            <a:pPr>
              <a:buNone/>
            </a:pPr>
            <a:endParaRPr lang="uk-UA" b="1" dirty="0">
              <a:solidFill>
                <a:srgbClr val="000000"/>
              </a:solidFill>
              <a:latin typeface="Helvetica Neue" panose="02000503000000020004" pitchFamily="2" charset="0"/>
            </a:endParaRPr>
          </a:p>
          <a:p>
            <a:pPr>
              <a:buNone/>
            </a:pPr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Побачені планети: Венера (як “ранкова зірка”), Юпітер, Марс</a:t>
            </a:r>
          </a:p>
          <a:p>
            <a:pPr>
              <a:buNone/>
            </a:pP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>
              <a:buNone/>
            </a:pPr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Юпітер видно як яскраву “зірку”, червонуватий Марс — менш яскравий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pic>
        <p:nvPicPr>
          <p:cNvPr id="6" name="Picture 5" descr="A bright light in the sky&#10;&#10;AI-generated content may be incorrect.">
            <a:extLst>
              <a:ext uri="{FF2B5EF4-FFF2-40B4-BE49-F238E27FC236}">
                <a16:creationId xmlns:a16="http://schemas.microsoft.com/office/drawing/2014/main" id="{EA09877D-EA30-8C1D-15BD-B41EAAAD3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9904" y="765882"/>
            <a:ext cx="6722656" cy="521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21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02D6AAA-BC79-44C7-763C-47888208CC27}"/>
              </a:ext>
            </a:extLst>
          </p:cNvPr>
          <p:cNvSpPr txBox="1"/>
          <p:nvPr/>
        </p:nvSpPr>
        <p:spPr>
          <a:xfrm>
            <a:off x="432123" y="2551837"/>
            <a:ext cx="5663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Метеори (зорепад)</a:t>
            </a:r>
          </a:p>
          <a:p>
            <a:pPr>
              <a:buNone/>
            </a:pPr>
            <a:endParaRPr lang="uk-UA" b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>
              <a:buNone/>
            </a:pPr>
            <a:r>
              <a:rPr lang="uk-UA" b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Спостережено</a:t>
            </a:r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метеори під час потоку Персеїд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>
              <a:buNone/>
            </a:pPr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Дата: 16 березня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>
              <a:buNone/>
            </a:pPr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Орієнтовна кількість: близько 5 за годину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endParaRPr lang="en-UA" dirty="0"/>
          </a:p>
        </p:txBody>
      </p:sp>
      <p:pic>
        <p:nvPicPr>
          <p:cNvPr id="6" name="Picture 5" descr="A comet in the sky&#10;&#10;AI-generated content may be incorrect.">
            <a:extLst>
              <a:ext uri="{FF2B5EF4-FFF2-40B4-BE49-F238E27FC236}">
                <a16:creationId xmlns:a16="http://schemas.microsoft.com/office/drawing/2014/main" id="{D162C6A5-16C0-3D1D-42F9-601A0FEE8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15" y="1309254"/>
            <a:ext cx="5479108" cy="423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166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64AC35-5F46-FCDC-0D39-286BCAB1C2AB}"/>
              </a:ext>
            </a:extLst>
          </p:cNvPr>
          <p:cNvSpPr txBox="1"/>
          <p:nvPr/>
        </p:nvSpPr>
        <p:spPr>
          <a:xfrm>
            <a:off x="749300" y="2309336"/>
            <a:ext cx="358717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Спостереження через додатки</a:t>
            </a:r>
          </a:p>
          <a:p>
            <a:pPr>
              <a:buNone/>
            </a:pPr>
            <a:endParaRPr lang="uk-UA" b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>
              <a:buNone/>
            </a:pPr>
            <a:r>
              <a:rPr lang="en-US" b="1" dirty="0" err="1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Stellarium</a:t>
            </a:r>
            <a:r>
              <a:rPr lang="en-US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допоміг зорієнтуватися в сузір’ях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>
              <a:buNone/>
            </a:pPr>
            <a:r>
              <a:rPr lang="en-US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SkyView — </a:t>
            </a:r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для швидкого визначення об’єктів у небі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pic>
        <p:nvPicPr>
          <p:cNvPr id="7" name="Picture 6" descr="A screenshot of a phone&#10;&#10;AI-generated content may be incorrect.">
            <a:extLst>
              <a:ext uri="{FF2B5EF4-FFF2-40B4-BE49-F238E27FC236}">
                <a16:creationId xmlns:a16="http://schemas.microsoft.com/office/drawing/2014/main" id="{60147B7C-5379-E0C6-F710-7CD332DA6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3929" y="0"/>
            <a:ext cx="3166467" cy="6858000"/>
          </a:xfrm>
          <a:prstGeom prst="rect">
            <a:avLst/>
          </a:prstGeom>
        </p:spPr>
      </p:pic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052CEEF-4EC2-E19D-E821-C3A56595E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9130" y="0"/>
            <a:ext cx="3166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961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view of earth from space&#10;&#10;AI-generated content may be incorrect.">
            <a:extLst>
              <a:ext uri="{FF2B5EF4-FFF2-40B4-BE49-F238E27FC236}">
                <a16:creationId xmlns:a16="http://schemas.microsoft.com/office/drawing/2014/main" id="{72002F95-950E-6CF3-641D-68171DF42F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06"/>
          <a:stretch/>
        </p:blipFill>
        <p:spPr>
          <a:xfrm>
            <a:off x="3695130" y="10"/>
            <a:ext cx="9669642" cy="69595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5AA05C-F10D-CC8F-5FD2-ABD779DC0648}"/>
              </a:ext>
            </a:extLst>
          </p:cNvPr>
          <p:cNvSpPr txBox="1"/>
          <p:nvPr/>
        </p:nvSpPr>
        <p:spPr>
          <a:xfrm>
            <a:off x="505691" y="2129401"/>
            <a:ext cx="4412673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>
                <a:effectLst/>
              </a:rPr>
              <a:t>Спостереження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за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рухом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Міжнародної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космічної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станції</a:t>
            </a:r>
            <a:r>
              <a:rPr lang="en-US" sz="2000" dirty="0">
                <a:effectLst/>
              </a:rPr>
              <a:t> (МКС)</a:t>
            </a:r>
            <a:endParaRPr lang="uk-UA" sz="20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uk-UA" sz="20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>
                <a:effectLst/>
              </a:rPr>
              <a:t>Дата</a:t>
            </a:r>
            <a:r>
              <a:rPr lang="en-US" sz="2000" b="1" dirty="0">
                <a:effectLst/>
              </a:rPr>
              <a:t>: 22 </a:t>
            </a:r>
            <a:r>
              <a:rPr lang="en-US" sz="2000" b="1" dirty="0" err="1">
                <a:effectLst/>
              </a:rPr>
              <a:t>березня</a:t>
            </a:r>
            <a:endParaRPr lang="en-US" sz="20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>
                <a:effectLst/>
              </a:rPr>
              <a:t>Час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появи</a:t>
            </a:r>
            <a:r>
              <a:rPr lang="en-US" sz="2000" b="1" dirty="0">
                <a:effectLst/>
              </a:rPr>
              <a:t>: 22:00</a:t>
            </a:r>
            <a:endParaRPr lang="en-US" sz="20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>
                <a:effectLst/>
              </a:rPr>
              <a:t>Видно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як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яскраву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точку</a:t>
            </a:r>
            <a:r>
              <a:rPr lang="en-US" sz="2000" b="1" dirty="0">
                <a:effectLst/>
              </a:rPr>
              <a:t>, </a:t>
            </a:r>
            <a:r>
              <a:rPr lang="en-US" sz="2000" b="1" dirty="0" err="1">
                <a:effectLst/>
              </a:rPr>
              <a:t>що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швидко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рухається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по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небу</a:t>
            </a:r>
            <a:endParaRPr lang="en-US" sz="200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12837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sky with white lines&#10;&#10;AI-generated content may be incorrect.">
            <a:extLst>
              <a:ext uri="{FF2B5EF4-FFF2-40B4-BE49-F238E27FC236}">
                <a16:creationId xmlns:a16="http://schemas.microsoft.com/office/drawing/2014/main" id="{DD591A50-6576-6155-4C08-FFC9DBC0A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29"/>
            <a:ext cx="12192000" cy="68507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09E3CF-26BD-E239-9B4E-3C17B63809E1}"/>
              </a:ext>
            </a:extLst>
          </p:cNvPr>
          <p:cNvSpPr txBox="1"/>
          <p:nvPr/>
        </p:nvSpPr>
        <p:spPr>
          <a:xfrm>
            <a:off x="1016000" y="2136338"/>
            <a:ext cx="82931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Висновки</a:t>
            </a:r>
          </a:p>
          <a:p>
            <a:pPr>
              <a:buNone/>
            </a:pP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>
              <a:buNone/>
            </a:pPr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• У результаті дослідження вдалося побачити й зафіксувати багато небесних об’єктів.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>
              <a:buNone/>
            </a:pPr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• Найбільше вразив вигляд Місяця та Юпітера.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>
              <a:buNone/>
            </a:pPr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• Спостереження дали змогу краще зрозуміти рух небесних тіл.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>
              <a:buNone/>
            </a:pPr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• Особистий внесок: самостійно організовано спостереження, виконано фотофіксацію, велися записи.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• Елемент новизни: поєднання особистих фото та мобільних додатків.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endParaRPr lang="en-UA" dirty="0"/>
          </a:p>
        </p:txBody>
      </p:sp>
    </p:spTree>
    <p:extLst>
      <p:ext uri="{BB962C8B-B14F-4D97-AF65-F5344CB8AC3E}">
        <p14:creationId xmlns:p14="http://schemas.microsoft.com/office/powerpoint/2010/main" val="929124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sky with white lines&#10;&#10;AI-generated content may be incorrect.">
            <a:extLst>
              <a:ext uri="{FF2B5EF4-FFF2-40B4-BE49-F238E27FC236}">
                <a16:creationId xmlns:a16="http://schemas.microsoft.com/office/drawing/2014/main" id="{6C51B92B-FB84-64B2-45CE-80B2D7C5A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56" y="1"/>
            <a:ext cx="12198456" cy="68543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8BBFB1-472C-115A-64CB-30E65AD8840E}"/>
              </a:ext>
            </a:extLst>
          </p:cNvPr>
          <p:cNvSpPr txBox="1"/>
          <p:nvPr/>
        </p:nvSpPr>
        <p:spPr>
          <a:xfrm>
            <a:off x="867064" y="3050309"/>
            <a:ext cx="860524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Складнощі та знахідки</a:t>
            </a:r>
          </a:p>
          <a:p>
            <a:pPr>
              <a:buNone/>
            </a:pP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>
              <a:buNone/>
            </a:pPr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• Складнощі: хмарність у деякі дні, сильне міське освітлення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 • Знахідки: МКС, поява Венери після заходу Сонця, несподівані метеори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endParaRPr lang="en-UA" dirty="0"/>
          </a:p>
        </p:txBody>
      </p:sp>
    </p:spTree>
    <p:extLst>
      <p:ext uri="{BB962C8B-B14F-4D97-AF65-F5344CB8AC3E}">
        <p14:creationId xmlns:p14="http://schemas.microsoft.com/office/powerpoint/2010/main" val="29180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sky with white lines&#10;&#10;AI-generated content may be incorrect.">
            <a:extLst>
              <a:ext uri="{FF2B5EF4-FFF2-40B4-BE49-F238E27FC236}">
                <a16:creationId xmlns:a16="http://schemas.microsoft.com/office/drawing/2014/main" id="{11ECA25A-A4F3-76AC-5CD5-0A2D5593A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0"/>
            <a:ext cx="12198456" cy="68543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E1A766-924E-D00E-C1AB-6104AE23D24B}"/>
              </a:ext>
            </a:extLst>
          </p:cNvPr>
          <p:cNvSpPr txBox="1"/>
          <p:nvPr/>
        </p:nvSpPr>
        <p:spPr>
          <a:xfrm>
            <a:off x="1095664" y="2274838"/>
            <a:ext cx="6629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</a:p>
          <a:p>
            <a:pPr>
              <a:buNone/>
            </a:pPr>
            <a:endParaRPr lang="uk-UA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1.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Stellarium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dirty="0" err="1">
                <a:solidFill>
                  <a:srgbClr val="1F6B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www.stellarium.org</a:t>
            </a:r>
            <a:endParaRPr lang="en-US" dirty="0">
              <a:solidFill>
                <a:srgbClr val="1F6B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2. SkyView — </a:t>
            </a: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мобільний додаток</a:t>
            </a:r>
          </a:p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3. Астрономічний календар 2025</a:t>
            </a:r>
          </a:p>
          <a:p>
            <a:pPr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4. </a:t>
            </a:r>
            <a:r>
              <a:rPr lang="en-US" dirty="0">
                <a:solidFill>
                  <a:srgbClr val="1F6B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dirty="0" err="1">
                <a:solidFill>
                  <a:srgbClr val="1F6B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nightsky.jpl.nasa.gov</a:t>
            </a:r>
            <a:endParaRPr lang="en-US" dirty="0">
              <a:solidFill>
                <a:srgbClr val="1F6B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5. </a:t>
            </a: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 спостереження</a:t>
            </a:r>
          </a:p>
          <a:p>
            <a:endParaRPr lang="en-UA" dirty="0"/>
          </a:p>
        </p:txBody>
      </p:sp>
    </p:spTree>
    <p:extLst>
      <p:ext uri="{BB962C8B-B14F-4D97-AF65-F5344CB8AC3E}">
        <p14:creationId xmlns:p14="http://schemas.microsoft.com/office/powerpoint/2010/main" val="2753442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sky with white lines&#10;&#10;AI-generated content may be incorrect.">
            <a:extLst>
              <a:ext uri="{FF2B5EF4-FFF2-40B4-BE49-F238E27FC236}">
                <a16:creationId xmlns:a16="http://schemas.microsoft.com/office/drawing/2014/main" id="{73E00F67-2337-1FDE-6AAF-34C7CEED4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59" y="0"/>
            <a:ext cx="1220491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7E3731-C45B-5BE7-90E1-DB3F865D8B60}"/>
              </a:ext>
            </a:extLst>
          </p:cNvPr>
          <p:cNvSpPr txBox="1"/>
          <p:nvPr/>
        </p:nvSpPr>
        <p:spPr>
          <a:xfrm>
            <a:off x="774700" y="2551837"/>
            <a:ext cx="10642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uk-UA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Подяка</a:t>
            </a:r>
          </a:p>
          <a:p>
            <a:pPr algn="ctr">
              <a:buNone/>
            </a:pPr>
            <a:br>
              <a:rPr lang="uk-UA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>
              <a:buNone/>
            </a:pPr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Дякую керівнику за підтримку та поради, родині — за допомогу з фотоапаратурою.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algn="ctr"/>
            <a:r>
              <a:rPr lang="uk-UA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Дякую конкурсу «МАН-Юніор Дослідник» за натхнення до вивчення зоряного неба!</a:t>
            </a:r>
            <a:endParaRPr lang="uk-UA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endParaRPr lang="en-UA" dirty="0"/>
          </a:p>
        </p:txBody>
      </p:sp>
    </p:spTree>
    <p:extLst>
      <p:ext uri="{BB962C8B-B14F-4D97-AF65-F5344CB8AC3E}">
        <p14:creationId xmlns:p14="http://schemas.microsoft.com/office/powerpoint/2010/main" val="513569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493</Words>
  <Application>Microsoft Macintosh PowerPoint</Application>
  <PresentationFormat>Widescreen</PresentationFormat>
  <Paragraphs>75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Helvetica Neue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Olha Shevchuk-Kliuzheva</dc:creator>
  <cp:lastModifiedBy>Olha Shevchuk-Kliuzheva</cp:lastModifiedBy>
  <cp:revision>1</cp:revision>
  <dcterms:created xsi:type="dcterms:W3CDTF">2025-04-05T07:46:43Z</dcterms:created>
  <dcterms:modified xsi:type="dcterms:W3CDTF">2025-04-05T08:27:39Z</dcterms:modified>
</cp:coreProperties>
</file>