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8" r:id="rId3"/>
    <p:sldId id="269" r:id="rId4"/>
    <p:sldId id="262" r:id="rId5"/>
    <p:sldId id="272" r:id="rId6"/>
    <p:sldId id="264" r:id="rId7"/>
    <p:sldId id="265" r:id="rId8"/>
    <p:sldId id="263" r:id="rId9"/>
    <p:sldId id="267" r:id="rId10"/>
    <p:sldId id="268" r:id="rId11"/>
    <p:sldId id="260" r:id="rId12"/>
    <p:sldId id="266" r:id="rId13"/>
    <p:sldId id="270" r:id="rId14"/>
    <p:sldId id="256" r:id="rId15"/>
    <p:sldId id="259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Заголовок раздела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/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dirty="0"/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42945" y="1073785"/>
            <a:ext cx="8187055" cy="2589530"/>
          </a:xfrm>
        </p:spPr>
        <p:txBody>
          <a:bodyPr/>
          <a:lstStyle/>
          <a:p>
            <a:r>
              <a:rPr lang="uk-UA" dirty="0" smtClean="0"/>
              <a:t>СЛІДАМИ ГЕТЬМАНІВ</a:t>
            </a:r>
            <a:endParaRPr lang="uk-UA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242945" y="4356735"/>
            <a:ext cx="7170420" cy="1667510"/>
          </a:xfrm>
        </p:spPr>
        <p:txBody>
          <a:bodyPr>
            <a:noAutofit/>
          </a:bodyPr>
          <a:lstStyle/>
          <a:p>
            <a:r>
              <a:rPr lang="uk-UA" sz="1500"/>
              <a:t>Пахомова Поліна Олексіївна</a:t>
            </a:r>
            <a:endParaRPr lang="uk-UA" sz="1500"/>
          </a:p>
          <a:p>
            <a:r>
              <a:rPr lang="uk-UA" sz="1500"/>
              <a:t>учениця 7 класу Лебединської гімназії </a:t>
            </a:r>
            <a:endParaRPr lang="uk-UA" sz="1500"/>
          </a:p>
          <a:p>
            <a:r>
              <a:rPr lang="uk-UA" sz="1500"/>
              <a:t>з початковою школою №4 </a:t>
            </a:r>
            <a:endParaRPr lang="uk-UA" sz="1500"/>
          </a:p>
          <a:p>
            <a:r>
              <a:rPr lang="uk-UA" sz="1500"/>
              <a:t>Лебединської міської ради</a:t>
            </a:r>
            <a:endParaRPr lang="uk-UA" sz="1500"/>
          </a:p>
          <a:p>
            <a:r>
              <a:rPr lang="uk-UA" sz="1500"/>
              <a:t> Сумської області</a:t>
            </a:r>
            <a:endParaRPr lang="uk-UA" sz="15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p>
            <a:r>
              <a:rPr lang="uk-UA" altLang="en-US" sz="1800" b="1">
                <a:latin typeface="Constantia" panose="02030602050306030303" charset="0"/>
                <a:cs typeface="Constantia" panose="02030602050306030303" charset="0"/>
              </a:rPr>
              <a:t>Л</a:t>
            </a:r>
            <a:r>
              <a:rPr lang="en-US" altLang="en-US" sz="1800" b="1">
                <a:latin typeface="Constantia" panose="02030602050306030303" charset="0"/>
                <a:cs typeface="Constantia" panose="02030602050306030303" charset="0"/>
              </a:rPr>
              <a:t>ебедин</a:t>
            </a:r>
            <a:r>
              <a:rPr lang="en-US" altLang="ru-RU" sz="1800" b="1">
                <a:latin typeface="Constantia" panose="02030602050306030303" charset="0"/>
                <a:cs typeface="Constantia" panose="02030602050306030303" charset="0"/>
              </a:rPr>
              <a:t> – </a:t>
            </a:r>
            <a:r>
              <a:rPr lang="en-US" altLang="en-US" sz="1800" b="1">
                <a:latin typeface="Constantia" panose="02030602050306030303" charset="0"/>
                <a:cs typeface="Constantia" panose="02030602050306030303" charset="0"/>
              </a:rPr>
              <a:t>місто</a:t>
            </a:r>
            <a:r>
              <a:rPr lang="en-US" altLang="ru-RU" sz="1800" b="1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1800" b="1">
                <a:latin typeface="Constantia" panose="02030602050306030303" charset="0"/>
                <a:cs typeface="Constantia" panose="02030602050306030303" charset="0"/>
              </a:rPr>
              <a:t>з</a:t>
            </a:r>
            <a:r>
              <a:rPr lang="en-US" altLang="ru-RU" sz="1800" b="1">
                <a:latin typeface="Constantia" panose="02030602050306030303" charset="0"/>
                <a:cs typeface="Constantia" panose="02030602050306030303" charset="0"/>
              </a:rPr>
              <a:t> </a:t>
            </a:r>
            <a:br>
              <a:rPr lang="en-US" altLang="ru-RU" sz="1800" b="1">
                <a:latin typeface="Constantia" panose="02030602050306030303" charset="0"/>
                <a:cs typeface="Constantia" panose="02030602050306030303" charset="0"/>
              </a:rPr>
            </a:br>
            <a:r>
              <a:rPr lang="en-US" altLang="en-US" sz="1800" b="1">
                <a:latin typeface="Constantia" panose="02030602050306030303" charset="0"/>
                <a:cs typeface="Constantia" panose="02030602050306030303" charset="0"/>
              </a:rPr>
              <a:t>багатою</a:t>
            </a:r>
            <a:r>
              <a:rPr lang="en-US" altLang="ru-RU" sz="1800" b="1">
                <a:latin typeface="Constantia" panose="02030602050306030303" charset="0"/>
                <a:cs typeface="Constantia" panose="02030602050306030303" charset="0"/>
              </a:rPr>
              <a:t> </a:t>
            </a:r>
            <a:br>
              <a:rPr lang="en-US" altLang="ru-RU" sz="1800" b="1">
                <a:latin typeface="Constantia" panose="02030602050306030303" charset="0"/>
                <a:cs typeface="Constantia" panose="02030602050306030303" charset="0"/>
              </a:rPr>
            </a:br>
            <a:r>
              <a:rPr lang="en-US" altLang="en-US" sz="1800" b="1">
                <a:latin typeface="Constantia" panose="02030602050306030303" charset="0"/>
                <a:cs typeface="Constantia" panose="02030602050306030303" charset="0"/>
              </a:rPr>
              <a:t>історією</a:t>
            </a:r>
            <a:r>
              <a:rPr lang="en-US" altLang="ru-RU" sz="1800" b="1">
                <a:latin typeface="Constantia" panose="02030602050306030303" charset="0"/>
                <a:cs typeface="Constantia" panose="02030602050306030303" charset="0"/>
              </a:rPr>
              <a:t>, </a:t>
            </a:r>
            <a:r>
              <a:rPr lang="en-US" altLang="en-US" sz="1800" b="1">
                <a:latin typeface="Constantia" panose="02030602050306030303" charset="0"/>
                <a:cs typeface="Constantia" panose="02030602050306030303" charset="0"/>
              </a:rPr>
              <a:t>цікавими</a:t>
            </a:r>
            <a:r>
              <a:rPr lang="en-US" altLang="ru-RU" sz="1800" b="1">
                <a:latin typeface="Constantia" panose="02030602050306030303" charset="0"/>
                <a:cs typeface="Constantia" panose="02030602050306030303" charset="0"/>
              </a:rPr>
              <a:t> </a:t>
            </a:r>
            <a:br>
              <a:rPr lang="en-US" altLang="ru-RU" sz="1800" b="1">
                <a:latin typeface="Constantia" panose="02030602050306030303" charset="0"/>
                <a:cs typeface="Constantia" panose="02030602050306030303" charset="0"/>
              </a:rPr>
            </a:br>
            <a:r>
              <a:rPr lang="en-US" altLang="en-US" sz="1800" b="1">
                <a:latin typeface="Constantia" panose="02030602050306030303" charset="0"/>
                <a:cs typeface="Constantia" panose="02030602050306030303" charset="0"/>
              </a:rPr>
              <a:t>пам</a:t>
            </a:r>
            <a:r>
              <a:rPr lang="en-US" altLang="ru-RU" sz="1800" b="1">
                <a:latin typeface="Constantia" panose="02030602050306030303" charset="0"/>
                <a:cs typeface="Constantia" panose="02030602050306030303" charset="0"/>
              </a:rPr>
              <a:t>’</a:t>
            </a:r>
            <a:r>
              <a:rPr lang="en-US" altLang="en-US" sz="1800" b="1">
                <a:latin typeface="Constantia" panose="02030602050306030303" charset="0"/>
                <a:cs typeface="Constantia" panose="02030602050306030303" charset="0"/>
              </a:rPr>
              <a:t>ятками</a:t>
            </a:r>
            <a:r>
              <a:rPr lang="en-US" altLang="ru-RU" sz="1800" b="1">
                <a:latin typeface="Constantia" panose="02030602050306030303" charset="0"/>
                <a:cs typeface="Constantia" panose="02030602050306030303" charset="0"/>
              </a:rPr>
              <a:t> </a:t>
            </a:r>
            <a:br>
              <a:rPr lang="en-US" altLang="ru-RU" sz="1800" b="1">
                <a:latin typeface="Constantia" panose="02030602050306030303" charset="0"/>
                <a:cs typeface="Constantia" panose="02030602050306030303" charset="0"/>
              </a:rPr>
            </a:br>
            <a:r>
              <a:rPr lang="en-US" altLang="en-US" sz="1800" b="1">
                <a:latin typeface="Constantia" panose="02030602050306030303" charset="0"/>
                <a:cs typeface="Constantia" panose="02030602050306030303" charset="0"/>
              </a:rPr>
              <a:t>архітектури</a:t>
            </a:r>
            <a:r>
              <a:rPr lang="en-US" altLang="ru-RU" sz="1800" b="1">
                <a:latin typeface="Constantia" panose="02030602050306030303" charset="0"/>
                <a:cs typeface="Constantia" panose="02030602050306030303" charset="0"/>
              </a:rPr>
              <a:t> </a:t>
            </a:r>
            <a:br>
              <a:rPr lang="en-US" altLang="ru-RU" sz="1800" b="1">
                <a:latin typeface="Constantia" panose="02030602050306030303" charset="0"/>
                <a:cs typeface="Constantia" panose="02030602050306030303" charset="0"/>
              </a:rPr>
            </a:br>
            <a:r>
              <a:rPr lang="en-US" altLang="en-US" sz="1800" b="1">
                <a:latin typeface="Constantia" panose="02030602050306030303" charset="0"/>
                <a:cs typeface="Constantia" panose="02030602050306030303" charset="0"/>
              </a:rPr>
              <a:t>та</a:t>
            </a:r>
            <a:r>
              <a:rPr lang="en-US" altLang="ru-RU" sz="1800" b="1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1800" b="1">
                <a:latin typeface="Constantia" panose="02030602050306030303" charset="0"/>
                <a:cs typeface="Constantia" panose="02030602050306030303" charset="0"/>
              </a:rPr>
              <a:t>безліччю</a:t>
            </a:r>
            <a:r>
              <a:rPr lang="en-US" altLang="ru-RU" sz="1800" b="1">
                <a:latin typeface="Constantia" panose="02030602050306030303" charset="0"/>
                <a:cs typeface="Constantia" panose="02030602050306030303" charset="0"/>
              </a:rPr>
              <a:t> </a:t>
            </a:r>
            <a:br>
              <a:rPr lang="en-US" altLang="ru-RU" sz="1800" b="1">
                <a:latin typeface="Constantia" panose="02030602050306030303" charset="0"/>
                <a:cs typeface="Constantia" panose="02030602050306030303" charset="0"/>
              </a:rPr>
            </a:br>
            <a:r>
              <a:rPr lang="en-US" altLang="en-US" sz="1800" b="1">
                <a:latin typeface="Constantia" panose="02030602050306030303" charset="0"/>
                <a:cs typeface="Constantia" panose="02030602050306030303" charset="0"/>
              </a:rPr>
              <a:t>неймовірних</a:t>
            </a:r>
            <a:r>
              <a:rPr lang="en-US" altLang="ru-RU" sz="1800" b="1">
                <a:latin typeface="Constantia" panose="02030602050306030303" charset="0"/>
                <a:cs typeface="Constantia" panose="02030602050306030303" charset="0"/>
              </a:rPr>
              <a:t> </a:t>
            </a:r>
            <a:br>
              <a:rPr lang="en-US" altLang="ru-RU" sz="1800" b="1">
                <a:latin typeface="Constantia" panose="02030602050306030303" charset="0"/>
                <a:cs typeface="Constantia" panose="02030602050306030303" charset="0"/>
              </a:rPr>
            </a:br>
            <a:r>
              <a:rPr lang="en-US" altLang="en-US" sz="1800" b="1">
                <a:latin typeface="Constantia" panose="02030602050306030303" charset="0"/>
                <a:cs typeface="Constantia" panose="02030602050306030303" charset="0"/>
              </a:rPr>
              <a:t>місць</a:t>
            </a:r>
            <a:r>
              <a:rPr lang="en-US" altLang="ru-RU" sz="1800" b="1">
                <a:latin typeface="Constantia" panose="02030602050306030303" charset="0"/>
                <a:cs typeface="Constantia" panose="02030602050306030303" charset="0"/>
              </a:rPr>
              <a:t>, </a:t>
            </a:r>
            <a:r>
              <a:rPr lang="en-US" altLang="en-US" sz="1800" b="1">
                <a:latin typeface="Constantia" panose="02030602050306030303" charset="0"/>
                <a:cs typeface="Constantia" panose="02030602050306030303" charset="0"/>
              </a:rPr>
              <a:t>що</a:t>
            </a:r>
            <a:r>
              <a:rPr lang="en-US" altLang="ru-RU" sz="1800" b="1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1800" b="1">
                <a:latin typeface="Constantia" panose="02030602050306030303" charset="0"/>
                <a:cs typeface="Constantia" panose="02030602050306030303" charset="0"/>
              </a:rPr>
              <a:t>можуть</a:t>
            </a:r>
            <a:r>
              <a:rPr lang="en-US" altLang="ru-RU" sz="1800" b="1">
                <a:latin typeface="Constantia" panose="02030602050306030303" charset="0"/>
                <a:cs typeface="Constantia" panose="02030602050306030303" charset="0"/>
              </a:rPr>
              <a:t> </a:t>
            </a:r>
            <a:br>
              <a:rPr lang="en-US" altLang="ru-RU" sz="1800" b="1">
                <a:latin typeface="Constantia" panose="02030602050306030303" charset="0"/>
                <a:cs typeface="Constantia" panose="02030602050306030303" charset="0"/>
              </a:rPr>
            </a:br>
            <a:r>
              <a:rPr lang="en-US" altLang="en-US" sz="1800" b="1">
                <a:latin typeface="Constantia" panose="02030602050306030303" charset="0"/>
                <a:cs typeface="Constantia" panose="02030602050306030303" charset="0"/>
              </a:rPr>
              <a:t>стати</a:t>
            </a:r>
            <a:r>
              <a:rPr lang="en-US" altLang="ru-RU" sz="1800" b="1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1800" b="1">
                <a:latin typeface="Constantia" panose="02030602050306030303" charset="0"/>
                <a:cs typeface="Constantia" panose="02030602050306030303" charset="0"/>
              </a:rPr>
              <a:t>унікальними</a:t>
            </a:r>
            <a:r>
              <a:rPr lang="en-US" altLang="ru-RU" sz="1800" b="1">
                <a:latin typeface="Constantia" panose="02030602050306030303" charset="0"/>
                <a:cs typeface="Constantia" panose="02030602050306030303" charset="0"/>
              </a:rPr>
              <a:t> </a:t>
            </a:r>
            <a:br>
              <a:rPr lang="en-US" altLang="ru-RU" sz="1800" b="1">
                <a:latin typeface="Constantia" panose="02030602050306030303" charset="0"/>
                <a:cs typeface="Constantia" panose="02030602050306030303" charset="0"/>
              </a:rPr>
            </a:br>
            <a:r>
              <a:rPr lang="en-US" altLang="en-US" sz="1800" b="1">
                <a:latin typeface="Constantia" panose="02030602050306030303" charset="0"/>
                <a:cs typeface="Constantia" panose="02030602050306030303" charset="0"/>
              </a:rPr>
              <a:t>туристичними</a:t>
            </a:r>
            <a:r>
              <a:rPr lang="en-US" altLang="ru-RU" sz="1800" b="1">
                <a:latin typeface="Constantia" panose="02030602050306030303" charset="0"/>
                <a:cs typeface="Constantia" panose="02030602050306030303" charset="0"/>
              </a:rPr>
              <a:t> </a:t>
            </a:r>
            <a:br>
              <a:rPr lang="en-US" altLang="ru-RU" sz="1800" b="1">
                <a:latin typeface="Constantia" panose="02030602050306030303" charset="0"/>
                <a:cs typeface="Constantia" panose="02030602050306030303" charset="0"/>
              </a:rPr>
            </a:br>
            <a:r>
              <a:rPr lang="en-US" altLang="en-US" sz="1800" b="1">
                <a:latin typeface="Constantia" panose="02030602050306030303" charset="0"/>
                <a:cs typeface="Constantia" panose="02030602050306030303" charset="0"/>
              </a:rPr>
              <a:t>локаціями</a:t>
            </a:r>
            <a:r>
              <a:rPr lang="en-US" altLang="ru-RU" sz="1800" b="1">
                <a:latin typeface="Constantia" panose="02030602050306030303" charset="0"/>
                <a:cs typeface="Constantia" panose="02030602050306030303" charset="0"/>
              </a:rPr>
              <a:t>. </a:t>
            </a:r>
            <a:endParaRPr lang="en-US" altLang="ru-RU" sz="1800" b="1">
              <a:latin typeface="Constantia" panose="02030602050306030303" charset="0"/>
              <a:cs typeface="Constantia" panose="02030602050306030303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p>
            <a:r>
              <a:rPr lang="uk-UA" altLang="ru-RU" sz="3200"/>
              <a:t>СЛІДАМИ ГЕТЬМАНІВ</a:t>
            </a:r>
            <a:endParaRPr lang="uk-UA" altLang="ru-RU" sz="32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75880" y="457200"/>
            <a:ext cx="4408170" cy="6223000"/>
          </a:xfrm>
        </p:spPr>
        <p:txBody>
          <a:bodyPr>
            <a:normAutofit fontScale="90000"/>
          </a:bodyPr>
          <a:lstStyle/>
          <a:p>
            <a:r>
              <a:rPr lang="ru-RU" sz="1780" dirty="0"/>
              <a:t>.</a:t>
            </a:r>
            <a:r>
              <a:rPr lang="en-US" altLang="en-US" sz="1780" dirty="0"/>
              <a:t>Лебедин</a:t>
            </a:r>
            <a:r>
              <a:rPr lang="en-US" altLang="ru-RU" sz="1780" dirty="0"/>
              <a:t> </a:t>
            </a:r>
            <a:r>
              <a:rPr lang="en-US" altLang="en-US" sz="1780" dirty="0"/>
              <a:t>розташований</a:t>
            </a:r>
            <a:r>
              <a:rPr lang="en-US" altLang="ru-RU" sz="1780" dirty="0"/>
              <a:t> </a:t>
            </a:r>
            <a:r>
              <a:rPr lang="en-US" altLang="en-US" sz="1780" dirty="0"/>
              <a:t>на</a:t>
            </a:r>
            <a:r>
              <a:rPr lang="en-US" altLang="ru-RU" sz="1780" dirty="0"/>
              <a:t> </a:t>
            </a:r>
            <a:r>
              <a:rPr lang="en-US" altLang="en-US" sz="1780" dirty="0"/>
              <a:t>березі</a:t>
            </a:r>
            <a:r>
              <a:rPr lang="en-US" altLang="ru-RU" sz="1780" dirty="0"/>
              <a:t> </a:t>
            </a:r>
            <a:r>
              <a:rPr lang="en-US" altLang="en-US" sz="1780" dirty="0"/>
              <a:t>річці</a:t>
            </a:r>
            <a:r>
              <a:rPr lang="en-US" altLang="ru-RU" sz="1780" dirty="0"/>
              <a:t> </a:t>
            </a:r>
            <a:r>
              <a:rPr lang="en-US" altLang="en-US" sz="1780" dirty="0"/>
              <a:t>Вільшанка</a:t>
            </a:r>
            <a:r>
              <a:rPr lang="en-US" altLang="ru-RU" sz="1780" dirty="0"/>
              <a:t>. </a:t>
            </a:r>
            <a:r>
              <a:rPr lang="en-US" altLang="en-US" sz="1780" dirty="0"/>
              <a:t>Заснований</a:t>
            </a:r>
            <a:r>
              <a:rPr lang="en-US" altLang="ru-RU" sz="1780" dirty="0"/>
              <a:t> </a:t>
            </a:r>
            <a:r>
              <a:rPr lang="en-US" altLang="en-US" sz="1780" dirty="0"/>
              <a:t>у</a:t>
            </a:r>
            <a:r>
              <a:rPr lang="en-US" altLang="ru-RU" sz="1780" dirty="0"/>
              <a:t> 1652 </a:t>
            </a:r>
            <a:r>
              <a:rPr lang="en-US" altLang="en-US" sz="1780" dirty="0"/>
              <a:t>році</a:t>
            </a:r>
            <a:r>
              <a:rPr lang="en-US" altLang="ru-RU" sz="1780" dirty="0"/>
              <a:t> . </a:t>
            </a:r>
            <a:r>
              <a:rPr lang="en-US" altLang="en-US" sz="1780" dirty="0"/>
              <a:t>переселенцями</a:t>
            </a:r>
            <a:r>
              <a:rPr lang="en-US" altLang="ru-RU" sz="1780" dirty="0"/>
              <a:t>, </a:t>
            </a:r>
            <a:r>
              <a:rPr lang="en-US" altLang="en-US" sz="1780" dirty="0"/>
              <a:t>які</a:t>
            </a:r>
            <a:r>
              <a:rPr lang="en-US" altLang="ru-RU" sz="1780" dirty="0"/>
              <a:t> </a:t>
            </a:r>
            <a:r>
              <a:rPr lang="en-US" altLang="en-US" sz="1780" dirty="0"/>
              <a:t>бігли</a:t>
            </a:r>
            <a:r>
              <a:rPr lang="en-US" altLang="ru-RU" sz="1780" dirty="0"/>
              <a:t> </a:t>
            </a:r>
            <a:r>
              <a:rPr lang="en-US" altLang="en-US" sz="1780" dirty="0"/>
              <a:t>від</a:t>
            </a:r>
            <a:r>
              <a:rPr lang="en-US" altLang="ru-RU" sz="1780" dirty="0"/>
              <a:t> </a:t>
            </a:r>
            <a:r>
              <a:rPr lang="en-US" altLang="en-US" sz="1780" dirty="0"/>
              <a:t>польської</a:t>
            </a:r>
            <a:r>
              <a:rPr lang="en-US" altLang="ru-RU" sz="1780" dirty="0"/>
              <a:t> </a:t>
            </a:r>
            <a:r>
              <a:rPr lang="en-US" altLang="en-US" sz="1780" dirty="0"/>
              <a:t>шляхти</a:t>
            </a:r>
            <a:r>
              <a:rPr lang="en-US" altLang="ru-RU" sz="1780" dirty="0"/>
              <a:t> </a:t>
            </a:r>
            <a:r>
              <a:rPr lang="en-US" altLang="en-US" sz="1780" dirty="0"/>
              <a:t>з</a:t>
            </a:r>
            <a:r>
              <a:rPr lang="en-US" altLang="ru-RU" sz="1780" dirty="0"/>
              <a:t> </a:t>
            </a:r>
            <a:r>
              <a:rPr lang="en-US" altLang="en-US" sz="1780" dirty="0"/>
              <a:t>Правобережної</a:t>
            </a:r>
            <a:r>
              <a:rPr lang="en-US" altLang="ru-RU" sz="1780" dirty="0"/>
              <a:t> </a:t>
            </a:r>
            <a:r>
              <a:rPr lang="en-US" altLang="en-US" sz="1780" dirty="0"/>
              <a:t>України</a:t>
            </a:r>
            <a:r>
              <a:rPr lang="en-US" altLang="ru-RU" sz="1780" dirty="0"/>
              <a:t> </a:t>
            </a:r>
            <a:r>
              <a:rPr lang="en-US" altLang="en-US" sz="1780" dirty="0"/>
              <a:t>після</a:t>
            </a:r>
            <a:r>
              <a:rPr lang="en-US" altLang="ru-RU" sz="1780" dirty="0"/>
              <a:t> </a:t>
            </a:r>
            <a:r>
              <a:rPr lang="en-US" altLang="en-US" sz="1780" dirty="0"/>
              <a:t>розгрому</a:t>
            </a:r>
            <a:r>
              <a:rPr lang="en-US" altLang="ru-RU" sz="1780" dirty="0"/>
              <a:t> </a:t>
            </a:r>
            <a:r>
              <a:rPr lang="en-US" altLang="en-US" sz="1780" dirty="0"/>
              <a:t>Козацьких</a:t>
            </a:r>
            <a:r>
              <a:rPr lang="en-US" altLang="ru-RU" sz="1780" dirty="0"/>
              <a:t> </a:t>
            </a:r>
            <a:r>
              <a:rPr lang="en-US" altLang="en-US" sz="1780" dirty="0"/>
              <a:t>військ</a:t>
            </a:r>
            <a:r>
              <a:rPr lang="en-US" altLang="ru-RU" sz="1780" dirty="0"/>
              <a:t> </a:t>
            </a:r>
            <a:r>
              <a:rPr lang="en-US" altLang="en-US" sz="1780" dirty="0"/>
              <a:t>під</a:t>
            </a:r>
            <a:r>
              <a:rPr lang="en-US" altLang="ru-RU" sz="1780" dirty="0"/>
              <a:t> </a:t>
            </a:r>
            <a:r>
              <a:rPr lang="en-US" altLang="en-US" sz="1780" dirty="0"/>
              <a:t>Берестечком</a:t>
            </a:r>
            <a:r>
              <a:rPr lang="en-US" altLang="ru-RU" sz="1780" dirty="0"/>
              <a:t>. </a:t>
            </a:r>
            <a:r>
              <a:rPr lang="en-US" altLang="en-US" sz="1780" dirty="0"/>
              <a:t>Переселенці</a:t>
            </a:r>
            <a:r>
              <a:rPr lang="en-US" altLang="ru-RU" sz="1780" dirty="0"/>
              <a:t> </a:t>
            </a:r>
            <a:r>
              <a:rPr lang="en-US" altLang="en-US" sz="1780" dirty="0"/>
              <a:t>принесли</a:t>
            </a:r>
            <a:r>
              <a:rPr lang="en-US" altLang="ru-RU" sz="1780" dirty="0"/>
              <a:t> </a:t>
            </a:r>
            <a:r>
              <a:rPr lang="en-US" altLang="en-US" sz="1780" dirty="0"/>
              <a:t>назву</a:t>
            </a:r>
            <a:r>
              <a:rPr lang="en-US" altLang="ru-RU" sz="1780" dirty="0"/>
              <a:t> </a:t>
            </a:r>
            <a:r>
              <a:rPr lang="en-US" altLang="en-US" sz="1780" dirty="0"/>
              <a:t>з</a:t>
            </a:r>
            <a:r>
              <a:rPr lang="en-US" altLang="ru-RU" sz="1780" dirty="0"/>
              <a:t> </a:t>
            </a:r>
            <a:r>
              <a:rPr lang="en-US" altLang="en-US" sz="1780" dirty="0"/>
              <a:t>власного</a:t>
            </a:r>
            <a:r>
              <a:rPr lang="en-US" altLang="ru-RU" sz="1780" dirty="0"/>
              <a:t> </a:t>
            </a:r>
            <a:r>
              <a:rPr lang="en-US" altLang="en-US" sz="1780" dirty="0"/>
              <a:t>містечка</a:t>
            </a:r>
            <a:r>
              <a:rPr lang="en-US" altLang="ru-RU" sz="1780" dirty="0"/>
              <a:t> </a:t>
            </a:r>
            <a:r>
              <a:rPr lang="en-US" altLang="en-US" sz="1780" dirty="0"/>
              <a:t>на</a:t>
            </a:r>
            <a:r>
              <a:rPr lang="en-US" altLang="ru-RU" sz="1780" dirty="0"/>
              <a:t> </a:t>
            </a:r>
            <a:r>
              <a:rPr lang="en-US" altLang="en-US" sz="1780" dirty="0"/>
              <a:t>Черкащині</a:t>
            </a:r>
            <a:r>
              <a:rPr lang="en-US" altLang="ru-RU" sz="1780" dirty="0"/>
              <a:t> - </a:t>
            </a:r>
            <a:r>
              <a:rPr lang="en-US" altLang="en-US" sz="1780" dirty="0"/>
              <a:t>Лебедин</a:t>
            </a:r>
            <a:r>
              <a:rPr lang="en-US" altLang="ru-RU" sz="1780" dirty="0"/>
              <a:t>, </a:t>
            </a:r>
            <a:r>
              <a:rPr lang="en-US" altLang="en-US" sz="1780" dirty="0"/>
              <a:t>зараз</a:t>
            </a:r>
            <a:r>
              <a:rPr lang="en-US" altLang="ru-RU" sz="1780" dirty="0"/>
              <a:t> </a:t>
            </a:r>
            <a:r>
              <a:rPr lang="en-US" altLang="en-US" sz="1780" dirty="0"/>
              <a:t>село</a:t>
            </a:r>
            <a:r>
              <a:rPr lang="en-US" altLang="ru-RU" sz="1780" dirty="0"/>
              <a:t> </a:t>
            </a:r>
            <a:r>
              <a:rPr lang="en-US" altLang="en-US" sz="1780" dirty="0"/>
              <a:t>Шполянського</a:t>
            </a:r>
            <a:r>
              <a:rPr lang="en-US" altLang="ru-RU" sz="1780" dirty="0"/>
              <a:t> </a:t>
            </a:r>
            <a:r>
              <a:rPr lang="en-US" altLang="en-US" sz="1780" dirty="0"/>
              <a:t>району</a:t>
            </a:r>
            <a:r>
              <a:rPr lang="en-US" altLang="ru-RU" sz="1780" dirty="0"/>
              <a:t>). </a:t>
            </a:r>
            <a:r>
              <a:rPr lang="en-US" altLang="en-US" sz="1780" dirty="0"/>
              <a:t>З</a:t>
            </a:r>
            <a:r>
              <a:rPr lang="en-US" altLang="ru-RU" sz="1780" dirty="0"/>
              <a:t> 1659 </a:t>
            </a:r>
            <a:r>
              <a:rPr lang="en-US" altLang="en-US" sz="1780" dirty="0"/>
              <a:t>р</a:t>
            </a:r>
            <a:r>
              <a:rPr lang="en-US" altLang="ru-RU" sz="1780" dirty="0"/>
              <a:t>. </a:t>
            </a:r>
            <a:r>
              <a:rPr lang="en-US" altLang="en-US" sz="1780" dirty="0"/>
              <a:t>стає</a:t>
            </a:r>
            <a:r>
              <a:rPr lang="en-US" altLang="ru-RU" sz="1780" dirty="0"/>
              <a:t> </a:t>
            </a:r>
            <a:r>
              <a:rPr lang="en-US" altLang="en-US" sz="1780" dirty="0"/>
              <a:t>сотенним</a:t>
            </a:r>
            <a:r>
              <a:rPr lang="en-US" altLang="ru-RU" sz="1780" dirty="0"/>
              <a:t> </a:t>
            </a:r>
            <a:r>
              <a:rPr lang="en-US" altLang="en-US" sz="1780" dirty="0"/>
              <a:t>містечком</a:t>
            </a:r>
            <a:r>
              <a:rPr lang="en-US" altLang="ru-RU" sz="1780" dirty="0"/>
              <a:t> </a:t>
            </a:r>
            <a:r>
              <a:rPr lang="en-US" altLang="en-US" sz="1780" dirty="0"/>
              <a:t>Сумського</a:t>
            </a:r>
            <a:r>
              <a:rPr lang="en-US" altLang="ru-RU" sz="1780" dirty="0"/>
              <a:t> </a:t>
            </a:r>
            <a:r>
              <a:rPr lang="en-US" altLang="en-US" sz="1780" dirty="0"/>
              <a:t>слобідського</a:t>
            </a:r>
            <a:r>
              <a:rPr lang="en-US" altLang="ru-RU" sz="1780" dirty="0"/>
              <a:t> </a:t>
            </a:r>
            <a:r>
              <a:rPr lang="en-US" altLang="en-US" sz="1780" dirty="0"/>
              <a:t>козацького</a:t>
            </a:r>
            <a:r>
              <a:rPr lang="en-US" altLang="ru-RU" sz="1780" dirty="0"/>
              <a:t> </a:t>
            </a:r>
            <a:r>
              <a:rPr lang="en-US" altLang="en-US" sz="1780" dirty="0"/>
              <a:t>полку</a:t>
            </a:r>
            <a:r>
              <a:rPr lang="en-US" altLang="ru-RU" sz="1780" dirty="0"/>
              <a:t>. </a:t>
            </a:r>
            <a:r>
              <a:rPr lang="en-US" altLang="en-US" sz="1780" dirty="0"/>
              <a:t>Цей</a:t>
            </a:r>
            <a:r>
              <a:rPr lang="en-US" altLang="ru-RU" sz="1780" dirty="0"/>
              <a:t> </a:t>
            </a:r>
            <a:r>
              <a:rPr lang="en-US" altLang="en-US" sz="1780" dirty="0"/>
              <a:t>статус</a:t>
            </a:r>
            <a:r>
              <a:rPr lang="en-US" altLang="ru-RU" sz="1780" dirty="0"/>
              <a:t> </a:t>
            </a:r>
            <a:r>
              <a:rPr lang="en-US" altLang="en-US" sz="1780" dirty="0"/>
              <a:t>місто</a:t>
            </a:r>
            <a:r>
              <a:rPr lang="en-US" altLang="ru-RU" sz="1780" dirty="0"/>
              <a:t> </a:t>
            </a:r>
            <a:r>
              <a:rPr lang="en-US" altLang="en-US" sz="1780" dirty="0"/>
              <a:t>зберігало</a:t>
            </a:r>
            <a:r>
              <a:rPr lang="en-US" altLang="ru-RU" sz="1780" dirty="0"/>
              <a:t> 106 </a:t>
            </a:r>
            <a:r>
              <a:rPr lang="en-US" altLang="en-US" sz="1780" dirty="0"/>
              <a:t>років</a:t>
            </a:r>
            <a:r>
              <a:rPr lang="en-US" altLang="ru-RU" sz="1780" dirty="0"/>
              <a:t>. </a:t>
            </a:r>
            <a:r>
              <a:rPr lang="en-US" altLang="en-US" sz="1780" dirty="0"/>
              <a:t>Тут</a:t>
            </a:r>
            <a:r>
              <a:rPr lang="en-US" altLang="ru-RU" sz="1780" dirty="0"/>
              <a:t> </a:t>
            </a:r>
            <a:r>
              <a:rPr lang="en-US" altLang="en-US" sz="1780" dirty="0"/>
              <a:t>перебувало</a:t>
            </a:r>
            <a:r>
              <a:rPr lang="en-US" altLang="ru-RU" sz="1780" dirty="0"/>
              <a:t> </a:t>
            </a:r>
            <a:r>
              <a:rPr lang="en-US" altLang="en-US" sz="1780" dirty="0"/>
              <a:t>сотенне</a:t>
            </a:r>
            <a:r>
              <a:rPr lang="en-US" altLang="ru-RU" sz="1780" dirty="0"/>
              <a:t> </a:t>
            </a:r>
            <a:r>
              <a:rPr lang="en-US" altLang="en-US" sz="1780" dirty="0"/>
              <a:t>правління</a:t>
            </a:r>
            <a:r>
              <a:rPr lang="en-US" altLang="ru-RU" sz="1780" dirty="0"/>
              <a:t>. </a:t>
            </a:r>
            <a:r>
              <a:rPr lang="en-US" altLang="en-US" sz="1780" dirty="0"/>
              <a:t>Наприкінці</a:t>
            </a:r>
            <a:r>
              <a:rPr lang="en-US" altLang="ru-RU" sz="1780" dirty="0"/>
              <a:t> </a:t>
            </a:r>
            <a:r>
              <a:rPr lang="en-US" altLang="en-US" sz="1780" dirty="0"/>
              <a:t>Х</a:t>
            </a:r>
            <a:r>
              <a:rPr lang="en-US" altLang="ru-RU" sz="1780" dirty="0"/>
              <a:t>VII </a:t>
            </a:r>
            <a:r>
              <a:rPr lang="en-US" altLang="en-US" sz="1780" dirty="0"/>
              <a:t>ст</a:t>
            </a:r>
            <a:r>
              <a:rPr lang="en-US" altLang="ru-RU" sz="1780" dirty="0"/>
              <a:t>. </a:t>
            </a:r>
            <a:r>
              <a:rPr lang="en-US" altLang="en-US" sz="1780" dirty="0"/>
              <a:t>Лебединська</a:t>
            </a:r>
            <a:r>
              <a:rPr lang="en-US" altLang="ru-RU" sz="1780" dirty="0"/>
              <a:t> </a:t>
            </a:r>
            <a:r>
              <a:rPr lang="en-US" altLang="en-US" sz="1780" dirty="0"/>
              <a:t>дерев</a:t>
            </a:r>
            <a:r>
              <a:rPr lang="en-US" altLang="ru-RU" sz="1780" dirty="0"/>
              <a:t>’</a:t>
            </a:r>
            <a:r>
              <a:rPr lang="en-US" altLang="en-US" sz="1780" dirty="0"/>
              <a:t>яна</a:t>
            </a:r>
            <a:r>
              <a:rPr lang="en-US" altLang="ru-RU" sz="1780" dirty="0"/>
              <a:t> </a:t>
            </a:r>
            <a:r>
              <a:rPr lang="en-US" altLang="en-US" sz="1780" dirty="0"/>
              <a:t>фортеця</a:t>
            </a:r>
            <a:r>
              <a:rPr lang="en-US" altLang="ru-RU" sz="1780" dirty="0"/>
              <a:t> </a:t>
            </a:r>
            <a:r>
              <a:rPr lang="en-US" altLang="en-US" sz="1780" dirty="0"/>
              <a:t>вважалася</a:t>
            </a:r>
            <a:r>
              <a:rPr lang="en-US" altLang="ru-RU" sz="1780" dirty="0"/>
              <a:t> </a:t>
            </a:r>
            <a:r>
              <a:rPr lang="en-US" altLang="en-US" sz="1780" dirty="0"/>
              <a:t>найбільшою</a:t>
            </a:r>
            <a:r>
              <a:rPr lang="en-US" altLang="ru-RU" sz="1780" dirty="0"/>
              <a:t> </a:t>
            </a:r>
            <a:r>
              <a:rPr lang="en-US" altLang="en-US" sz="1780" dirty="0"/>
              <a:t>і</a:t>
            </a:r>
            <a:r>
              <a:rPr lang="en-US" altLang="ru-RU" sz="1780" dirty="0"/>
              <a:t> </a:t>
            </a:r>
            <a:r>
              <a:rPr lang="en-US" altLang="en-US" sz="1780" dirty="0"/>
              <a:t>найміцнішою</a:t>
            </a:r>
            <a:r>
              <a:rPr lang="en-US" altLang="ru-RU" sz="1780" dirty="0"/>
              <a:t> </a:t>
            </a:r>
            <a:r>
              <a:rPr lang="en-US" altLang="en-US" sz="1780" dirty="0"/>
              <a:t>серед</a:t>
            </a:r>
            <a:r>
              <a:rPr lang="en-US" altLang="ru-RU" sz="1780" dirty="0"/>
              <a:t> </a:t>
            </a:r>
            <a:r>
              <a:rPr lang="en-US" altLang="en-US" sz="1780" dirty="0"/>
              <a:t>усіх</a:t>
            </a:r>
            <a:r>
              <a:rPr lang="en-US" altLang="ru-RU" sz="1780" dirty="0"/>
              <a:t> </a:t>
            </a:r>
            <a:r>
              <a:rPr lang="en-US" altLang="en-US" sz="1780" dirty="0"/>
              <a:t>сотенних</a:t>
            </a:r>
            <a:r>
              <a:rPr lang="en-US" altLang="ru-RU" sz="1780" dirty="0"/>
              <a:t> </a:t>
            </a:r>
            <a:r>
              <a:rPr lang="en-US" altLang="en-US" sz="1780" dirty="0"/>
              <a:t>міст</a:t>
            </a:r>
            <a:r>
              <a:rPr lang="en-US" altLang="ru-RU" sz="1780" dirty="0"/>
              <a:t> </a:t>
            </a:r>
            <a:r>
              <a:rPr lang="en-US" altLang="en-US" sz="1780" dirty="0"/>
              <a:t>Слобожанщини</a:t>
            </a:r>
            <a:r>
              <a:rPr lang="en-US" altLang="ru-RU" sz="1780" dirty="0"/>
              <a:t>.</a:t>
            </a:r>
            <a:endParaRPr lang="en-US" altLang="ru-RU" sz="178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545590" y="938530"/>
            <a:ext cx="4387215" cy="531812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39545" y="302895"/>
            <a:ext cx="4908550" cy="625284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pPr algn="ctr"/>
            <a:r>
              <a:rPr lang="uk-UA" altLang="ru-RU"/>
              <a:t>Іван мазепа</a:t>
            </a:r>
            <a:br>
              <a:rPr lang="uk-UA" altLang="ru-RU"/>
            </a:br>
            <a:r>
              <a:rPr lang="uk-UA" altLang="ru-RU"/>
              <a:t>кінець 17 - початок 18 століття</a:t>
            </a:r>
            <a:endParaRPr lang="uk-UA" altLang="ru-RU"/>
          </a:p>
        </p:txBody>
      </p:sp>
      <p:pic>
        <p:nvPicPr>
          <p:cNvPr id="5" name="Замещающее содержимое 4"/>
          <p:cNvPicPr>
            <a:picLocks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121015" y="3119120"/>
            <a:ext cx="3761105" cy="3034030"/>
          </a:xfrm>
          <a:prstGeom prst="rect">
            <a:avLst/>
          </a:prstGeom>
        </p:spPr>
      </p:pic>
      <p:sp>
        <p:nvSpPr>
          <p:cNvPr id="4" name="Замещающий текст 3"/>
          <p:cNvSpPr>
            <a:spLocks noGrp="1"/>
          </p:cNvSpPr>
          <p:nvPr>
            <p:ph type="body" sz="half" idx="2"/>
          </p:nvPr>
        </p:nvSpPr>
        <p:spPr/>
        <p:txBody>
          <a:bodyPr/>
          <a:p>
            <a:r>
              <a:rPr lang="uk-UA" altLang="ru-RU"/>
              <a:t>СТРАТА МАЗЕПИНЦІВ У ЛЕБЕДИНІ</a:t>
            </a:r>
            <a:endParaRPr lang="uk-UA" altLang="ru-RU"/>
          </a:p>
          <a:p>
            <a:endParaRPr lang="uk-UA" altLang="ru-RU"/>
          </a:p>
          <a:p>
            <a:endParaRPr lang="uk-UA" alt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Замещающее содержимое 4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795655" y="1120775"/>
            <a:ext cx="6313805" cy="4429760"/>
          </a:xfrm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782560" y="976630"/>
            <a:ext cx="4145280" cy="5445760"/>
          </a:xfrm>
        </p:spPr>
        <p:txBody>
          <a:bodyPr>
            <a:noAutofit/>
          </a:bodyPr>
          <a:lstStyle/>
          <a:p>
            <a:r>
              <a:rPr lang="uk-UA" sz="2000" dirty="0"/>
              <a:t>Під час Північної війни з 20 листопада до 26 грудня 1708 року в Лебедині містилася штаб-квартира Петра І, концентрувалися російські війська. Тут же на військовій раді 3 листопада ухвалено вчинити напад на Гадяч і Ромен. У Лебедині цар приймав українських старшин, які переходили на його бік, зокрема </a:t>
            </a:r>
            <a:r>
              <a:rPr lang="uk-UA" sz="2000" dirty="0" err="1"/>
              <a:t>Гната</a:t>
            </a:r>
            <a:r>
              <a:rPr lang="uk-UA" sz="2000" dirty="0"/>
              <a:t> Ґалаґана та Данила Апостола. Тут був збірний пункт для всіх, хто відступався від свого гетьмана й Карла </a:t>
            </a:r>
            <a:r>
              <a:rPr lang="en-US" sz="2000" dirty="0"/>
              <a:t>XII </a:t>
            </a:r>
            <a:r>
              <a:rPr lang="uk-UA" sz="2000" dirty="0"/>
              <a:t>або потрапляв у полон. </a:t>
            </a:r>
            <a:endParaRPr lang="uk-UA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Замещающая рамка рисунка 4"/>
          <p:cNvPicPr>
            <a:picLocks noChangeAspect="1"/>
          </p:cNvPicPr>
          <p:nvPr>
            <p:ph type="pic" idx="1"/>
          </p:nvPr>
        </p:nvPicPr>
        <p:blipFill>
          <a:blip r:embed="rId1"/>
          <a:stretch>
            <a:fillRect/>
          </a:stretch>
        </p:blipFill>
        <p:spPr>
          <a:xfrm>
            <a:off x="1649730" y="484505"/>
            <a:ext cx="4746625" cy="613283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859395" y="332740"/>
            <a:ext cx="4097655" cy="1656080"/>
          </a:xfrm>
        </p:spPr>
        <p:txBody>
          <a:bodyPr>
            <a:normAutofit/>
          </a:bodyPr>
          <a:lstStyle/>
          <a:p>
            <a:r>
              <a:rPr lang="en-US" altLang="ru-RU"/>
              <a:t>8 </a:t>
            </a:r>
            <a:r>
              <a:rPr lang="en-US" altLang="en-US"/>
              <a:t>грудня</a:t>
            </a:r>
            <a:r>
              <a:rPr lang="en-US" altLang="ru-RU"/>
              <a:t> 1708 – </a:t>
            </a:r>
            <a:r>
              <a:rPr lang="en-US" altLang="en-US"/>
              <a:t>гетьман</a:t>
            </a:r>
            <a:r>
              <a:rPr lang="en-US" altLang="ru-RU"/>
              <a:t> </a:t>
            </a:r>
            <a:r>
              <a:rPr lang="en-US" altLang="en-US"/>
              <a:t>Іван</a:t>
            </a:r>
            <a:r>
              <a:rPr lang="en-US" altLang="ru-RU"/>
              <a:t> </a:t>
            </a:r>
            <a:r>
              <a:rPr lang="en-US" altLang="en-US"/>
              <a:t>Скоропадський</a:t>
            </a:r>
            <a:r>
              <a:rPr lang="en-US" altLang="ru-RU"/>
              <a:t> </a:t>
            </a:r>
            <a:r>
              <a:rPr lang="en-US" altLang="en-US"/>
              <a:t>підписав</a:t>
            </a:r>
            <a:r>
              <a:rPr lang="en-US" altLang="ru-RU"/>
              <a:t> </a:t>
            </a:r>
            <a:r>
              <a:rPr lang="en-US" altLang="en-US"/>
              <a:t>Універсал</a:t>
            </a:r>
            <a:r>
              <a:rPr lang="en-US" altLang="ru-RU"/>
              <a:t> </a:t>
            </a:r>
            <a:r>
              <a:rPr lang="en-US" altLang="en-US"/>
              <a:t>у</a:t>
            </a:r>
            <a:r>
              <a:rPr lang="en-US" altLang="ru-RU"/>
              <a:t> </a:t>
            </a:r>
            <a:r>
              <a:rPr lang="en-US" altLang="en-US"/>
              <a:t>Лебедині</a:t>
            </a:r>
            <a:r>
              <a:rPr lang="en-US" altLang="ru-RU"/>
              <a:t>.</a:t>
            </a:r>
            <a:endParaRPr lang="en-US" alt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782560" y="2085340"/>
            <a:ext cx="4107180" cy="4423410"/>
          </a:xfrm>
        </p:spPr>
        <p:txBody>
          <a:bodyPr>
            <a:noAutofit/>
          </a:bodyPr>
          <a:lstStyle/>
          <a:p>
            <a:r>
              <a:rPr lang="uk-UA" sz="2400" dirty="0">
                <a:sym typeface="+mn-ea"/>
              </a:rPr>
              <a:t>При цареві перебував і новопризначений гетьман Іван Скоропадський, який універсалом від 8 грудня, виданим у Лебедині, закликав поспільство й шляхту не підтримувати законного гетьмана та його союзників. </a:t>
            </a:r>
            <a:endParaRPr lang="uk-UA" sz="2400" dirty="0"/>
          </a:p>
          <a:p>
            <a:endParaRPr lang="uk-UA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ru-RU" sz="2000" dirty="0" err="1">
                <a:latin typeface="Constantia" panose="02030602050306030303" charset="0"/>
                <a:cs typeface="Constantia" panose="02030602050306030303" charset="0"/>
              </a:rPr>
              <a:t>25 </a:t>
            </a:r>
            <a:r>
              <a:rPr lang="en-US" altLang="en-US" sz="2000" dirty="0" err="1">
                <a:latin typeface="Constantia" panose="02030602050306030303" charset="0"/>
                <a:cs typeface="Constantia" panose="02030602050306030303" charset="0"/>
              </a:rPr>
              <a:t>листопада</a:t>
            </a:r>
            <a:r>
              <a:rPr lang="en-US" altLang="ru-RU" sz="2000" dirty="0" err="1">
                <a:latin typeface="Constantia" panose="02030602050306030303" charset="0"/>
                <a:cs typeface="Constantia" panose="02030602050306030303" charset="0"/>
              </a:rPr>
              <a:t> 1708 – </a:t>
            </a:r>
            <a:r>
              <a:rPr lang="en-US" altLang="en-US" sz="2000" dirty="0" err="1">
                <a:latin typeface="Constantia" panose="02030602050306030303" charset="0"/>
                <a:cs typeface="Constantia" panose="02030602050306030303" charset="0"/>
              </a:rPr>
              <a:t>цар</a:t>
            </a:r>
            <a:r>
              <a:rPr lang="en-US" altLang="ru-RU" sz="2000" dirty="0" err="1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 dirty="0" err="1">
                <a:latin typeface="Constantia" panose="02030602050306030303" charset="0"/>
                <a:cs typeface="Constantia" panose="02030602050306030303" charset="0"/>
              </a:rPr>
              <a:t>Петро</a:t>
            </a:r>
            <a:r>
              <a:rPr lang="en-US" altLang="ru-RU" sz="2000" dirty="0" err="1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 dirty="0" err="1">
                <a:latin typeface="Constantia" panose="02030602050306030303" charset="0"/>
                <a:cs typeface="Constantia" panose="02030602050306030303" charset="0"/>
              </a:rPr>
              <a:t>І</a:t>
            </a:r>
            <a:r>
              <a:rPr lang="en-US" altLang="ru-RU" sz="2000" dirty="0" err="1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 dirty="0" err="1">
                <a:latin typeface="Constantia" panose="02030602050306030303" charset="0"/>
                <a:cs typeface="Constantia" panose="02030602050306030303" charset="0"/>
              </a:rPr>
              <a:t>прибув</a:t>
            </a:r>
            <a:r>
              <a:rPr lang="en-US" altLang="ru-RU" sz="2000" dirty="0" err="1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 dirty="0" err="1">
                <a:latin typeface="Constantia" panose="02030602050306030303" charset="0"/>
                <a:cs typeface="Constantia" panose="02030602050306030303" charset="0"/>
              </a:rPr>
              <a:t>у</a:t>
            </a:r>
            <a:r>
              <a:rPr lang="en-US" altLang="ru-RU" sz="2000" dirty="0" err="1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 dirty="0" err="1">
                <a:latin typeface="Constantia" panose="02030602050306030303" charset="0"/>
                <a:cs typeface="Constantia" panose="02030602050306030303" charset="0"/>
              </a:rPr>
              <a:t>Лебедин</a:t>
            </a:r>
            <a:r>
              <a:rPr lang="en-US" altLang="ru-RU" sz="2000" dirty="0" err="1">
                <a:latin typeface="Constantia" panose="02030602050306030303" charset="0"/>
                <a:cs typeface="Constantia" panose="02030602050306030303" charset="0"/>
              </a:rPr>
              <a:t>. </a:t>
            </a:r>
            <a:r>
              <a:rPr lang="en-US" altLang="en-US" sz="2000" dirty="0" err="1">
                <a:latin typeface="Constantia" panose="02030602050306030303" charset="0"/>
                <a:cs typeface="Constantia" panose="02030602050306030303" charset="0"/>
              </a:rPr>
              <a:t>Тут</a:t>
            </a:r>
            <a:r>
              <a:rPr lang="en-US" altLang="ru-RU" sz="2000" dirty="0" err="1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 dirty="0" err="1">
                <a:latin typeface="Constantia" panose="02030602050306030303" charset="0"/>
                <a:cs typeface="Constantia" panose="02030602050306030303" charset="0"/>
              </a:rPr>
              <a:t>знаходився</a:t>
            </a:r>
            <a:r>
              <a:rPr lang="en-US" altLang="ru-RU" sz="2000" dirty="0" err="1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 dirty="0" err="1">
                <a:latin typeface="Constantia" panose="02030602050306030303" charset="0"/>
                <a:cs typeface="Constantia" panose="02030602050306030303" charset="0"/>
              </a:rPr>
              <a:t>до</a:t>
            </a:r>
            <a:r>
              <a:rPr lang="en-US" altLang="ru-RU" sz="2000" dirty="0" err="1">
                <a:latin typeface="Constantia" panose="02030602050306030303" charset="0"/>
                <a:cs typeface="Constantia" panose="02030602050306030303" charset="0"/>
              </a:rPr>
              <a:t> 26 </a:t>
            </a:r>
            <a:r>
              <a:rPr lang="en-US" altLang="en-US" sz="2000" dirty="0" err="1">
                <a:latin typeface="Constantia" panose="02030602050306030303" charset="0"/>
                <a:cs typeface="Constantia" panose="02030602050306030303" charset="0"/>
              </a:rPr>
              <a:t>грудня</a:t>
            </a:r>
            <a:r>
              <a:rPr lang="en-US" altLang="ru-RU" sz="2000" dirty="0" err="1">
                <a:latin typeface="Constantia" panose="02030602050306030303" charset="0"/>
                <a:cs typeface="Constantia" panose="02030602050306030303" charset="0"/>
              </a:rPr>
              <a:t>. </a:t>
            </a:r>
            <a:r>
              <a:rPr lang="en-US" altLang="en-US" sz="2000" dirty="0" err="1">
                <a:latin typeface="Constantia" panose="02030602050306030303" charset="0"/>
                <a:cs typeface="Constantia" panose="02030602050306030303" charset="0"/>
              </a:rPr>
              <a:t>Його</a:t>
            </a:r>
            <a:r>
              <a:rPr lang="en-US" altLang="ru-RU" sz="2000" dirty="0" err="1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 dirty="0" err="1">
                <a:latin typeface="Constantia" panose="02030602050306030303" charset="0"/>
                <a:cs typeface="Constantia" panose="02030602050306030303" charset="0"/>
              </a:rPr>
              <a:t>супроводжували</a:t>
            </a:r>
            <a:r>
              <a:rPr lang="en-US" altLang="ru-RU" sz="2000" dirty="0" err="1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 dirty="0" err="1">
                <a:latin typeface="Constantia" panose="02030602050306030303" charset="0"/>
                <a:cs typeface="Constantia" panose="02030602050306030303" charset="0"/>
              </a:rPr>
              <a:t>гетьман</a:t>
            </a:r>
            <a:r>
              <a:rPr lang="en-US" altLang="ru-RU" sz="2000" dirty="0" err="1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 dirty="0" err="1">
                <a:latin typeface="Constantia" panose="02030602050306030303" charset="0"/>
                <a:cs typeface="Constantia" panose="02030602050306030303" charset="0"/>
              </a:rPr>
              <a:t>Іван</a:t>
            </a:r>
            <a:r>
              <a:rPr lang="en-US" altLang="ru-RU" sz="2000" dirty="0" err="1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 dirty="0" err="1">
                <a:latin typeface="Constantia" panose="02030602050306030303" charset="0"/>
                <a:cs typeface="Constantia" panose="02030602050306030303" charset="0"/>
              </a:rPr>
              <a:t>Скоропадський</a:t>
            </a:r>
            <a:r>
              <a:rPr lang="en-US" altLang="ru-RU" sz="2000" dirty="0" err="1">
                <a:latin typeface="Constantia" panose="02030602050306030303" charset="0"/>
                <a:cs typeface="Constantia" panose="02030602050306030303" charset="0"/>
              </a:rPr>
              <a:t>, </a:t>
            </a:r>
            <a:r>
              <a:rPr lang="en-US" altLang="en-US" sz="2000" dirty="0" err="1">
                <a:latin typeface="Constantia" panose="02030602050306030303" charset="0"/>
                <a:cs typeface="Constantia" panose="02030602050306030303" charset="0"/>
              </a:rPr>
              <a:t>князь</a:t>
            </a:r>
            <a:r>
              <a:rPr lang="en-US" altLang="ru-RU" sz="2000" dirty="0" err="1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 dirty="0" err="1">
                <a:latin typeface="Constantia" panose="02030602050306030303" charset="0"/>
                <a:cs typeface="Constantia" panose="02030602050306030303" charset="0"/>
              </a:rPr>
              <a:t>Олександр</a:t>
            </a:r>
            <a:r>
              <a:rPr lang="en-US" altLang="ru-RU" sz="2000" dirty="0" err="1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 dirty="0" err="1">
                <a:latin typeface="Constantia" panose="02030602050306030303" charset="0"/>
                <a:cs typeface="Constantia" panose="02030602050306030303" charset="0"/>
              </a:rPr>
              <a:t>Меншиков</a:t>
            </a:r>
            <a:r>
              <a:rPr lang="en-US" altLang="ru-RU" sz="2000" dirty="0" err="1">
                <a:latin typeface="Constantia" panose="02030602050306030303" charset="0"/>
                <a:cs typeface="Constantia" panose="02030602050306030303" charset="0"/>
              </a:rPr>
              <a:t>.</a:t>
            </a:r>
            <a:br>
              <a:rPr lang="ru-RU" sz="2000" dirty="0" err="1">
                <a:latin typeface="Constantia" panose="02030602050306030303" charset="0"/>
                <a:cs typeface="Constantia" panose="02030602050306030303" charset="0"/>
              </a:rPr>
            </a:br>
            <a:endParaRPr lang="uk-UA" sz="2000" dirty="0">
              <a:latin typeface="Constantia" panose="02030602050306030303" charset="0"/>
              <a:cs typeface="Constantia" panose="02030602050306030303" charset="0"/>
            </a:endParaRPr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16050" y="1602105"/>
            <a:ext cx="3737610" cy="5031740"/>
          </a:xfrm>
          <a:prstGeom prst="rect">
            <a:avLst/>
          </a:prstGeom>
        </p:spPr>
      </p:pic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7675" y="1745615"/>
            <a:ext cx="571500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Микола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Маркевич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так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описує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ці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події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:</a:t>
            </a:r>
            <a:br>
              <a:rPr lang="en-US" altLang="ru-RU" sz="2000">
                <a:latin typeface="Constantia" panose="02030602050306030303" charset="0"/>
                <a:cs typeface="Constantia" panose="02030602050306030303" charset="0"/>
              </a:rPr>
            </a:br>
            <a:br>
              <a:rPr lang="en-US" altLang="ru-RU" sz="2000">
                <a:latin typeface="Constantia" panose="02030602050306030303" charset="0"/>
                <a:cs typeface="Constantia" panose="02030602050306030303" charset="0"/>
              </a:rPr>
            </a:b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Підозрювані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у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вірності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до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Мазепи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,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всі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що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не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з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'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явилися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на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Глухівську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Раду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були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витребувані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в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Лебедин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-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тортури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і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страта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була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їхня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участь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.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Ось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опис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катувань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,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запозичене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від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слова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до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слова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у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Архієпископа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Конісскаго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: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«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Страта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ця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була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звичайна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Меньшикова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ремесла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: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колесувати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,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на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кіл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садити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,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а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сама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найлегша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,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вважалася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за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іграшку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, -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це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вішати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й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голови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рубати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.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Провини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їх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вишукувалися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від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визнання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їх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самих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,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і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тому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надійним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засобом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служило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препохвальне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тоді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таїнство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-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тортури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,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догмат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якої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і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донині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відомий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з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цього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прислів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'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я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Руського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: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батог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не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Янгол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,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душі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не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витягне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,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а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правду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скаже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,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і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які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були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зроблені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з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усією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акуратністю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і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по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вказівці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Соборного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Уложенія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,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сиріч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: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ступенями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і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по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порядку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-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батогом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,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батогом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і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шиною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,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тобто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розпеченим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залізом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,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що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водиться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з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тихістю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і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повільно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ще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не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померлої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людини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,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які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від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того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кипіли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,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зварювалися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і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підіймалися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.</a:t>
            </a:r>
            <a:br>
              <a:rPr lang="en-US" altLang="ru-RU" sz="2000">
                <a:latin typeface="Constantia" panose="02030602050306030303" charset="0"/>
                <a:cs typeface="Constantia" panose="02030602050306030303" charset="0"/>
              </a:rPr>
            </a:b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Минулий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одне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випробування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,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спробував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вступити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до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другого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,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а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хто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всіх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їх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не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витримав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,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такі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шанувалися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,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вважалися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винними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і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їх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зразу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вели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на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страту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.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Постраждало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таким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чином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,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не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перенесших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тортури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,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до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дев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'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ятисот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осіб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;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число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це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,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можливо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,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збільшено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,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але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,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судячи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з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кладовища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,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відлученого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від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Християнського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і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відомому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під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назвою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«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Цвинтаря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Гетманців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»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,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можна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стверджувати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,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що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закопано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їх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тут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дуже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не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мало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»</a:t>
            </a:r>
            <a:endParaRPr lang="en-US" altLang="en-US" sz="2000">
              <a:latin typeface="Constantia" panose="02030602050306030303" charset="0"/>
              <a:cs typeface="Constantia" panose="02030602050306030303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1585" y="382270"/>
            <a:ext cx="10178415" cy="582295"/>
          </a:xfrm>
        </p:spPr>
        <p:txBody>
          <a:bodyPr>
            <a:normAutofit/>
          </a:bodyPr>
          <a:p>
            <a:pPr algn="ctr"/>
            <a:r>
              <a:rPr lang="uk-UA" altLang="ru-RU" sz="2665">
                <a:latin typeface="Constantia" panose="02030602050306030303" charset="0"/>
                <a:cs typeface="Constantia" panose="02030602050306030303" charset="0"/>
              </a:rPr>
              <a:t>у память про події 1708 року</a:t>
            </a:r>
            <a:endParaRPr lang="uk-UA" altLang="ru-RU" sz="2665">
              <a:latin typeface="Constantia" panose="02030602050306030303" charset="0"/>
              <a:cs typeface="Constantia" panose="02030602050306030303" charset="0"/>
            </a:endParaRPr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4860" y="963930"/>
            <a:ext cx="8572500" cy="5715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sz="2400"/>
              <a:t>Павло полуботок</a:t>
            </a:r>
            <a:br>
              <a:rPr lang="uk-UA" sz="2400"/>
            </a:br>
            <a:r>
              <a:rPr lang="uk-UA" sz="2400"/>
              <a:t>наказний гетьман</a:t>
            </a:r>
            <a:br>
              <a:rPr lang="uk-UA" sz="2400"/>
            </a:br>
            <a:r>
              <a:rPr lang="uk-UA" sz="2400"/>
              <a:t>початок 18 століття</a:t>
            </a:r>
            <a:endParaRPr lang="uk-UA" sz="24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en-US" altLang="ru-RU" sz="2665">
                <a:latin typeface="Constantia" panose="02030602050306030303" charset="0"/>
                <a:cs typeface="Constantia" panose="02030602050306030303" charset="0"/>
              </a:rPr>
              <a:t>14 </a:t>
            </a:r>
            <a:r>
              <a:rPr lang="en-US" altLang="en-US" sz="2665">
                <a:latin typeface="Constantia" panose="02030602050306030303" charset="0"/>
                <a:cs typeface="Constantia" panose="02030602050306030303" charset="0"/>
              </a:rPr>
              <a:t>листопада</a:t>
            </a:r>
            <a:r>
              <a:rPr lang="en-US" altLang="ru-RU" sz="2665">
                <a:latin typeface="Constantia" panose="02030602050306030303" charset="0"/>
                <a:cs typeface="Constantia" panose="02030602050306030303" charset="0"/>
              </a:rPr>
              <a:t> 1708 – </a:t>
            </a:r>
            <a:r>
              <a:rPr lang="en-US" altLang="en-US" sz="2665">
                <a:latin typeface="Constantia" panose="02030602050306030303" charset="0"/>
                <a:cs typeface="Constantia" panose="02030602050306030303" charset="0"/>
              </a:rPr>
              <a:t>жалувана</a:t>
            </a:r>
            <a:r>
              <a:rPr lang="en-US" altLang="ru-RU" sz="2665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665">
                <a:latin typeface="Constantia" panose="02030602050306030303" charset="0"/>
                <a:cs typeface="Constantia" panose="02030602050306030303" charset="0"/>
              </a:rPr>
              <a:t>грамота</a:t>
            </a:r>
            <a:r>
              <a:rPr lang="en-US" altLang="ru-RU" sz="2665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665">
                <a:latin typeface="Constantia" panose="02030602050306030303" charset="0"/>
                <a:cs typeface="Constantia" panose="02030602050306030303" charset="0"/>
              </a:rPr>
              <a:t>царя</a:t>
            </a:r>
            <a:r>
              <a:rPr lang="en-US" altLang="ru-RU" sz="2665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665">
                <a:latin typeface="Constantia" panose="02030602050306030303" charset="0"/>
                <a:cs typeface="Constantia" panose="02030602050306030303" charset="0"/>
              </a:rPr>
              <a:t>Петра</a:t>
            </a:r>
            <a:r>
              <a:rPr lang="en-US" altLang="ru-RU" sz="2665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665">
                <a:latin typeface="Constantia" panose="02030602050306030303" charset="0"/>
                <a:cs typeface="Constantia" panose="02030602050306030303" charset="0"/>
              </a:rPr>
              <a:t>І</a:t>
            </a:r>
            <a:r>
              <a:rPr lang="en-US" altLang="ru-RU" sz="2665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665">
                <a:latin typeface="Constantia" panose="02030602050306030303" charset="0"/>
                <a:cs typeface="Constantia" panose="02030602050306030303" charset="0"/>
              </a:rPr>
              <a:t>Павлу</a:t>
            </a:r>
            <a:r>
              <a:rPr lang="en-US" altLang="ru-RU" sz="2665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665">
                <a:latin typeface="Constantia" panose="02030602050306030303" charset="0"/>
                <a:cs typeface="Constantia" panose="02030602050306030303" charset="0"/>
              </a:rPr>
              <a:t>Полуботку</a:t>
            </a:r>
            <a:r>
              <a:rPr lang="en-US" altLang="ru-RU" sz="2665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665">
                <a:latin typeface="Constantia" panose="02030602050306030303" charset="0"/>
                <a:cs typeface="Constantia" panose="02030602050306030303" charset="0"/>
              </a:rPr>
              <a:t>на</a:t>
            </a:r>
            <a:r>
              <a:rPr lang="en-US" altLang="ru-RU" sz="2665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665">
                <a:latin typeface="Constantia" panose="02030602050306030303" charset="0"/>
                <a:cs typeface="Constantia" panose="02030602050306030303" charset="0"/>
              </a:rPr>
              <a:t>маєток</a:t>
            </a:r>
            <a:r>
              <a:rPr lang="en-US" altLang="ru-RU" sz="2665">
                <a:latin typeface="Constantia" panose="02030602050306030303" charset="0"/>
                <a:cs typeface="Constantia" panose="02030602050306030303" charset="0"/>
              </a:rPr>
              <a:t>, </a:t>
            </a:r>
            <a:r>
              <a:rPr lang="en-US" altLang="en-US" sz="2665">
                <a:latin typeface="Constantia" panose="02030602050306030303" charset="0"/>
                <a:cs typeface="Constantia" panose="02030602050306030303" charset="0"/>
              </a:rPr>
              <a:t>села</a:t>
            </a:r>
            <a:r>
              <a:rPr lang="en-US" altLang="ru-RU" sz="2665">
                <a:latin typeface="Constantia" panose="02030602050306030303" charset="0"/>
                <a:cs typeface="Constantia" panose="02030602050306030303" charset="0"/>
              </a:rPr>
              <a:t>, </a:t>
            </a:r>
            <a:r>
              <a:rPr lang="en-US" altLang="en-US" sz="2665">
                <a:latin typeface="Constantia" panose="02030602050306030303" charset="0"/>
                <a:cs typeface="Constantia" panose="02030602050306030303" charset="0"/>
              </a:rPr>
              <a:t>сінокоси</a:t>
            </a:r>
            <a:r>
              <a:rPr lang="en-US" altLang="ru-RU" sz="2665">
                <a:latin typeface="Constantia" panose="02030602050306030303" charset="0"/>
                <a:cs typeface="Constantia" panose="02030602050306030303" charset="0"/>
              </a:rPr>
              <a:t>, </a:t>
            </a:r>
            <a:r>
              <a:rPr lang="en-US" altLang="en-US" sz="2665">
                <a:latin typeface="Constantia" panose="02030602050306030303" charset="0"/>
                <a:cs typeface="Constantia" panose="02030602050306030303" charset="0"/>
              </a:rPr>
              <a:t>лісові</a:t>
            </a:r>
            <a:r>
              <a:rPr lang="en-US" altLang="ru-RU" sz="2665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665">
                <a:latin typeface="Constantia" panose="02030602050306030303" charset="0"/>
                <a:cs typeface="Constantia" panose="02030602050306030303" charset="0"/>
              </a:rPr>
              <a:t>та</a:t>
            </a:r>
            <a:r>
              <a:rPr lang="en-US" altLang="ru-RU" sz="2665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665">
                <a:latin typeface="Constantia" panose="02030602050306030303" charset="0"/>
                <a:cs typeface="Constantia" panose="02030602050306030303" charset="0"/>
              </a:rPr>
              <a:t>болотні</a:t>
            </a:r>
            <a:r>
              <a:rPr lang="en-US" altLang="ru-RU" sz="2665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665">
                <a:latin typeface="Constantia" panose="02030602050306030303" charset="0"/>
                <a:cs typeface="Constantia" panose="02030602050306030303" charset="0"/>
              </a:rPr>
              <a:t>угіддя</a:t>
            </a:r>
            <a:r>
              <a:rPr lang="en-US" altLang="ru-RU" sz="2665">
                <a:latin typeface="Constantia" panose="02030602050306030303" charset="0"/>
                <a:cs typeface="Constantia" panose="02030602050306030303" charset="0"/>
              </a:rPr>
              <a:t>: </a:t>
            </a:r>
            <a:r>
              <a:rPr lang="en-US" altLang="en-US" sz="2665">
                <a:latin typeface="Constantia" panose="02030602050306030303" charset="0"/>
                <a:cs typeface="Constantia" panose="02030602050306030303" charset="0"/>
              </a:rPr>
              <a:t>«</a:t>
            </a:r>
            <a:r>
              <a:rPr lang="en-US" altLang="en-US" sz="2665">
                <a:latin typeface="Constantia" panose="02030602050306030303" charset="0"/>
                <a:cs typeface="Constantia" panose="02030602050306030303" charset="0"/>
              </a:rPr>
              <a:t>Село</a:t>
            </a:r>
            <a:r>
              <a:rPr lang="en-US" altLang="ru-RU" sz="2665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665">
                <a:latin typeface="Constantia" panose="02030602050306030303" charset="0"/>
                <a:cs typeface="Constantia" panose="02030602050306030303" charset="0"/>
              </a:rPr>
              <a:t>Михайловку</a:t>
            </a:r>
            <a:r>
              <a:rPr lang="en-US" altLang="ru-RU" sz="2665">
                <a:latin typeface="Constantia" panose="02030602050306030303" charset="0"/>
                <a:cs typeface="Constantia" panose="02030602050306030303" charset="0"/>
              </a:rPr>
              <a:t> 1708 </a:t>
            </a:r>
            <a:r>
              <a:rPr lang="en-US" altLang="en-US" sz="2665">
                <a:latin typeface="Constantia" panose="02030602050306030303" charset="0"/>
                <a:cs typeface="Constantia" panose="02030602050306030303" charset="0"/>
              </a:rPr>
              <a:t>году</a:t>
            </a:r>
            <a:r>
              <a:rPr lang="en-US" altLang="ru-RU" sz="2665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665">
                <a:latin typeface="Constantia" panose="02030602050306030303" charset="0"/>
                <a:cs typeface="Constantia" panose="02030602050306030303" charset="0"/>
              </a:rPr>
              <a:t>поверено</a:t>
            </a:r>
            <a:r>
              <a:rPr lang="en-US" altLang="ru-RU" sz="2665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665">
                <a:latin typeface="Constantia" panose="02030602050306030303" charset="0"/>
                <a:cs typeface="Constantia" panose="02030602050306030303" charset="0"/>
              </a:rPr>
              <a:t>царем</a:t>
            </a:r>
            <a:r>
              <a:rPr lang="en-US" altLang="ru-RU" sz="2665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665">
                <a:latin typeface="Constantia" panose="02030602050306030303" charset="0"/>
                <a:cs typeface="Constantia" panose="02030602050306030303" charset="0"/>
              </a:rPr>
              <a:t>Петром</a:t>
            </a:r>
            <a:r>
              <a:rPr lang="en-US" altLang="ru-RU" sz="2665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665">
                <a:latin typeface="Constantia" panose="02030602050306030303" charset="0"/>
                <a:cs typeface="Constantia" panose="02030602050306030303" charset="0"/>
              </a:rPr>
              <a:t>Алексеевичем</a:t>
            </a:r>
            <a:r>
              <a:rPr lang="en-US" altLang="ru-RU" sz="2665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665">
                <a:latin typeface="Constantia" panose="02030602050306030303" charset="0"/>
                <a:cs typeface="Constantia" panose="02030602050306030303" charset="0"/>
              </a:rPr>
              <a:t>отнятую</a:t>
            </a:r>
            <a:r>
              <a:rPr lang="en-US" altLang="ru-RU" sz="2665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665">
                <a:latin typeface="Constantia" panose="02030602050306030303" charset="0"/>
                <a:cs typeface="Constantia" panose="02030602050306030303" charset="0"/>
              </a:rPr>
              <a:t>у</a:t>
            </a:r>
            <a:r>
              <a:rPr lang="en-US" altLang="ru-RU" sz="2665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665">
                <a:latin typeface="Constantia" panose="02030602050306030303" charset="0"/>
                <a:cs typeface="Constantia" panose="02030602050306030303" charset="0"/>
              </a:rPr>
              <a:t>племянника</a:t>
            </a:r>
            <a:r>
              <a:rPr lang="en-US" altLang="ru-RU" sz="2665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665">
                <a:latin typeface="Constantia" panose="02030602050306030303" charset="0"/>
                <a:cs typeface="Constantia" panose="02030602050306030303" charset="0"/>
              </a:rPr>
              <a:t>Мазепы</a:t>
            </a:r>
            <a:r>
              <a:rPr lang="en-US" altLang="ru-RU" sz="2665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665">
                <a:latin typeface="Constantia" panose="02030602050306030303" charset="0"/>
                <a:cs typeface="Constantia" panose="02030602050306030303" charset="0"/>
              </a:rPr>
              <a:t>Обидовского</a:t>
            </a:r>
            <a:r>
              <a:rPr lang="en-US" altLang="en-US" sz="2665">
                <a:latin typeface="Constantia" panose="02030602050306030303" charset="0"/>
                <a:cs typeface="Constantia" panose="02030602050306030303" charset="0"/>
              </a:rPr>
              <a:t>»</a:t>
            </a:r>
            <a:r>
              <a:rPr lang="en-US" altLang="ru-RU" sz="2665">
                <a:latin typeface="Constantia" panose="02030602050306030303" charset="0"/>
                <a:cs typeface="Constantia" panose="02030602050306030303" charset="0"/>
              </a:rPr>
              <a:t>.</a:t>
            </a:r>
            <a:endParaRPr lang="en-US" altLang="ru-RU" sz="2665">
              <a:latin typeface="Constantia" panose="02030602050306030303" charset="0"/>
              <a:cs typeface="Constantia" panose="02030602050306030303" charset="0"/>
            </a:endParaRPr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1885" y="2411095"/>
            <a:ext cx="3061335" cy="4016375"/>
          </a:xfrm>
          <a:prstGeom prst="rect">
            <a:avLst/>
          </a:prstGeom>
        </p:spPr>
      </p:pic>
      <p:sp>
        <p:nvSpPr>
          <p:cNvPr id="9" name="Текстовое поле 8"/>
          <p:cNvSpPr txBox="1"/>
          <p:nvPr/>
        </p:nvSpPr>
        <p:spPr>
          <a:xfrm>
            <a:off x="4504055" y="3507105"/>
            <a:ext cx="6925945" cy="181483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>
              <a:spcBef>
                <a:spcPct val="0"/>
              </a:spcBef>
              <a:spcAft>
                <a:spcPct val="0"/>
              </a:spcAft>
            </a:pPr>
            <a:r>
              <a:rPr lang="uk-UA" sz="1600" b="0" i="1">
                <a:solidFill>
                  <a:srgbClr val="555555"/>
                </a:solidFill>
                <a:latin typeface="roboto"/>
                <a:ea typeface="roboto"/>
              </a:rPr>
              <a:t>т</a:t>
            </a:r>
            <a:r>
              <a:rPr sz="1600" b="0" i="1">
                <a:solidFill>
                  <a:srgbClr val="555555"/>
                </a:solidFill>
                <a:latin typeface="roboto"/>
                <a:ea typeface="roboto"/>
              </a:rPr>
              <a:t>оргував зерном і тютюном. На виручені кошти Полуботок скуповував нові маєтки в сусідніх полках. На початок 1720-х років став одним із найбільших магнатів в тогочасній Гетьманській і Слобідській Україні.</a:t>
            </a:r>
            <a:endParaRPr sz="1600" b="0" i="1">
              <a:solidFill>
                <a:srgbClr val="555555"/>
              </a:solidFill>
              <a:latin typeface="roboto"/>
              <a:ea typeface="roboto"/>
            </a:endParaRPr>
          </a:p>
          <a:p>
            <a:pPr marL="0" indent="0">
              <a:spcBef>
                <a:spcPct val="0"/>
              </a:spcBef>
              <a:spcAft>
                <a:spcPct val="0"/>
              </a:spcAft>
            </a:pPr>
            <a:r>
              <a:rPr sz="1600" b="0" i="1">
                <a:solidFill>
                  <a:srgbClr val="555555"/>
                </a:solidFill>
                <a:latin typeface="roboto"/>
                <a:ea typeface="roboto"/>
              </a:rPr>
              <a:t>Йому належало близько 2 тисяч селянських дворів, садиби у Чернігові, Гадячі, Любечі, Лебедині, Михайлівці, Коровинцях, Оболоні, Боровичах.</a:t>
            </a:r>
            <a:endParaRPr sz="1600" b="0" i="1">
              <a:solidFill>
                <a:srgbClr val="555555"/>
              </a:solidFill>
              <a:latin typeface="roboto"/>
              <a:ea typeface="robo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Лебединська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міська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садиба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Полуботка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розміщувалася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: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по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«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парній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»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стороні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нинішньої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вулиці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Героїв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Майдану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(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раніше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Нижня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Сумська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),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а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саме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на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території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колишнього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повітового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училища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(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згодом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–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районного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будинку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дитячої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та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юнацької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творчості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),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готелю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й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ресторану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«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Лебедин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»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та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прилеглої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паркової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зони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;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по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«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непарній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»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стороні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вулиці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,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де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знаходилося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управління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агропромислового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комплексу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(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колишній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будинок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графа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Капніста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);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та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поблизу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будівлі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Лебединської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друкарні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та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редакції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газети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«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Життя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 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Лебединщини</a:t>
            </a:r>
            <a:r>
              <a:rPr lang="en-US" altLang="en-US" sz="2000">
                <a:latin typeface="Constantia" panose="02030602050306030303" charset="0"/>
                <a:cs typeface="Constantia" panose="02030602050306030303" charset="0"/>
              </a:rPr>
              <a:t>»</a:t>
            </a:r>
            <a:r>
              <a:rPr lang="en-US" altLang="ru-RU" sz="2000">
                <a:latin typeface="Constantia" panose="02030602050306030303" charset="0"/>
                <a:cs typeface="Constantia" panose="02030602050306030303" charset="0"/>
              </a:rPr>
              <a:t>. </a:t>
            </a:r>
            <a:endParaRPr lang="en-US" altLang="ru-RU" sz="2000">
              <a:latin typeface="Constantia" panose="02030602050306030303" charset="0"/>
              <a:cs typeface="Constantia" panose="02030602050306030303" charset="0"/>
            </a:endParaRPr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3380" y="2701290"/>
            <a:ext cx="2783840" cy="3939540"/>
          </a:xfrm>
          <a:prstGeom prst="rect">
            <a:avLst/>
          </a:prstGeom>
        </p:spPr>
      </p:pic>
      <p:sp>
        <p:nvSpPr>
          <p:cNvPr id="4" name="Текстовое поле 3"/>
          <p:cNvSpPr txBox="1"/>
          <p:nvPr/>
        </p:nvSpPr>
        <p:spPr>
          <a:xfrm>
            <a:off x="4667885" y="5788025"/>
            <a:ext cx="3968115" cy="852805"/>
          </a:xfrm>
          <a:prstGeom prst="rect">
            <a:avLst/>
          </a:prstGeom>
        </p:spPr>
        <p:txBody>
          <a:bodyPr wrap="square">
            <a:noAutofit/>
          </a:bodyPr>
          <a:p>
            <a:pPr marL="0" indent="0" algn="ctr">
              <a:spcBef>
                <a:spcPct val="0"/>
              </a:spcBef>
              <a:spcAft>
                <a:spcPts val="1200"/>
              </a:spcAft>
            </a:pPr>
            <a:r>
              <a:rPr sz="2000" b="1" i="0">
                <a:solidFill>
                  <a:srgbClr val="212529"/>
                </a:solidFill>
                <a:latin typeface="popins"/>
                <a:ea typeface="popins"/>
              </a:rPr>
              <a:t>Туристична локація: дуб Павла Полуботка</a:t>
            </a:r>
            <a:endParaRPr sz="2000" b="1" i="0">
              <a:solidFill>
                <a:srgbClr val="212529"/>
              </a:solidFill>
              <a:latin typeface="popins"/>
              <a:ea typeface="popins"/>
            </a:endParaRPr>
          </a:p>
        </p:txBody>
      </p:sp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1045" y="2853690"/>
            <a:ext cx="3068955" cy="3787140"/>
          </a:xfrm>
          <a:prstGeom prst="rect">
            <a:avLst/>
          </a:prstGeom>
        </p:spPr>
      </p:pic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2640" y="3147060"/>
            <a:ext cx="3553460" cy="226441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sz="2400" dirty="0"/>
              <a:t>ДАНИЛО АПОСТОЛ</a:t>
            </a:r>
            <a:br>
              <a:rPr lang="uk-UA" sz="2400" dirty="0"/>
            </a:br>
            <a:r>
              <a:rPr lang="uk-UA" sz="2400" dirty="0"/>
              <a:t>ГЕТЬМАН ЛІВОБЕРЕЖЖЯ</a:t>
            </a:r>
            <a:br>
              <a:rPr lang="uk-UA" sz="2400" dirty="0"/>
            </a:br>
            <a:r>
              <a:rPr lang="uk-UA" sz="2400" dirty="0"/>
              <a:t>1727 - 1734</a:t>
            </a:r>
            <a:endParaRPr lang="uk-UA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Є КІЛЬКА НЕПРЯМИХ ІСТОРИЧНИХ ЗВ</a:t>
            </a:r>
            <a:r>
              <a:rPr lang="en-US" altLang="uk-UA" dirty="0"/>
              <a:t>’</a:t>
            </a:r>
            <a:r>
              <a:rPr lang="uk-UA" dirty="0"/>
              <a:t>ЯЗКІВ ІЗ ГЕТЬМАНОМ.</a:t>
            </a:r>
            <a:endParaRPr lang="uk-UA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879080" y="1741170"/>
            <a:ext cx="3550920" cy="4709795"/>
          </a:xfrm>
        </p:spPr>
        <p:txBody>
          <a:bodyPr>
            <a:normAutofit lnSpcReduction="10000"/>
          </a:bodyPr>
          <a:lstStyle/>
          <a:p>
            <a:r>
              <a:rPr lang="uk-UA"/>
              <a:t>ВІВ АКТИВНУ ПОЛІТИКУ ЩОДО ВПОРЯДКУВАННЯ ПРИКОРДОННИХ ТЕРИТОРІЙ, ВКЛЮЧАЮЧИ ЛЕБЕДИН ЯК ПРИКОРДОННЕ МІСТО. </a:t>
            </a:r>
            <a:endParaRPr lang="uk-UA"/>
          </a:p>
          <a:p>
            <a:r>
              <a:rPr lang="uk-UA"/>
              <a:t>МАВ ВПЛИВ НА РОЗМІЩЕННЯ КОЗАЦЬКИХ ПОЛКІВ. ВІДБУВАЛИСЯ ВІДНОВЛЕННЯ ТОРГІВЕЛЬНИХ ЗВ</a:t>
            </a:r>
            <a:r>
              <a:rPr lang="en-US"/>
              <a:t>’</a:t>
            </a:r>
            <a:r>
              <a:rPr lang="uk-UA"/>
              <a:t>ЯЗКІВ, І ЛЕБЕДИН МІГ БУТИ ЧАСТИНОЮ ТОРГІВЕЛЬНОГО МАРШРУТУ МІЖ ГЕТЬМАНЩИНОЮ  ТА СЛОБАЖАНЩИНОЮ.</a:t>
            </a:r>
            <a:endParaRPr lang="uk-UA"/>
          </a:p>
        </p:txBody>
      </p:sp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8660" y="158115"/>
            <a:ext cx="6336030" cy="654494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TM10001106[[fn=Эмблема]]</Template>
  <TotalTime>0</TotalTime>
  <Words>4649</Words>
  <Application>WPS Presentation</Application>
  <PresentationFormat>Широкоэкранный</PresentationFormat>
  <Paragraphs>51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8" baseType="lpstr">
      <vt:lpstr>Arial</vt:lpstr>
      <vt:lpstr>SimSun</vt:lpstr>
      <vt:lpstr>Wingdings</vt:lpstr>
      <vt:lpstr>Gill Sans MT</vt:lpstr>
      <vt:lpstr>Constantia</vt:lpstr>
      <vt:lpstr>roboto</vt:lpstr>
      <vt:lpstr>Segoe Print</vt:lpstr>
      <vt:lpstr>popins</vt:lpstr>
      <vt:lpstr>Corbel</vt:lpstr>
      <vt:lpstr>Microsoft YaHei</vt:lpstr>
      <vt:lpstr>Arial Unicode MS</vt:lpstr>
      <vt:lpstr>Impact</vt:lpstr>
      <vt:lpstr>Calibri</vt:lpstr>
      <vt:lpstr>Badge</vt:lpstr>
      <vt:lpstr>СЛІДАМИ ГЕТЬМАНІВ</vt:lpstr>
      <vt:lpstr>Лебедин – місто з  багатою  історією, цікавими  пам’ятками  архітектури  та безліччю  неймовірних  місць, що можуть  стати унікальними  туристичними  локаціями. </vt:lpstr>
      <vt:lpstr>.Лебедин розташований на березі річці Вільшанка. Заснований у 1652 році . переселенцями, які бігли від польської шляхти з Правобережної України після розгрому Козацьких військ під Берестечком. Переселенці принесли назву з власного містечка на Черкащині - Лебедин, зараз село Шполянського району). З 1659 р. стає сотенним містечком Сумського слобідського козацького полку. Цей статус місто зберігало 106 років. Тут перебувало сотенне правління. Наприкінці ХVII ст. Лебединська дерев’яна фортеця вважалася найбільшою і найміцнішою серед усіх сотенних міст Слобожанщини.</vt:lpstr>
      <vt:lpstr>Іван мазепа кінець 17 - початок 18 століття</vt:lpstr>
      <vt:lpstr>PowerPoint 演示文稿</vt:lpstr>
      <vt:lpstr>8 грудня 1708 – гетьман Іван Скоропадський підписав Універсал у Лебедині.</vt:lpstr>
      <vt:lpstr>25 листопада 1708 – цар Петро І прибув у Лебедин. Тут знаходився до 26 грудня. Його супроводжували гетьман Іван Скоропадський, князь Олександр Меншиков. </vt:lpstr>
      <vt:lpstr>Микола Маркевич так описує ці події:  Підозрювані у вірності до Мазепи, всі що не з'явилися на Глухівську Раду були витребувані в Лебедин - тортури і страта була їхня участь. Ось опис катувань, запозичене від слова до слова у Архієпископа Конісскаго: «Страта ця була звичайна Меньшикова ремесла: колесувати, на кіл садити, а сама найлегша, вважалася за іграшку, - це вішати й голови рубати. Провини їх вишукувалися від визнання їх самих, і тому надійним засобом служило препохвальне тоді таїнство - тортури, догмат якої і донині відомий з цього прислів'я Руського: батог не Янгол, душі не витягне, а правду скаже, і які були зроблені з усією акуратністю і по вказівці Соборного Уложенія, сиріч: ступенями і по порядку-батогом, батогом і шиною, тобто розпеченим залізом, що водиться з тихістю і повільно ще не померлої людини, які від того кипіли, зварювалися і підіймалися. Минулий одне випробування, спробував вступити до другого, а хто всіх їх не витримав, такі шанувалися, вважалися винними і їх зразу вели на страту. Постраждало таким чином, не перенесших тортури, до дев'ятисот осіб; число це, можливо, збільшено, але, судячи з кладовища, відлученого від Християнського і відомому під назвою «Цвинтаря Гетманців», можна стверджувати, що закопано їх тут дуже не мало»</vt:lpstr>
      <vt:lpstr>у память про події 1708 року</vt:lpstr>
      <vt:lpstr>Павло полуботок наказний гетьман початок 18 століття</vt:lpstr>
      <vt:lpstr>14 листопада 1708 – жалувана грамота царя Петра І Павлу Полуботку на маєток, села, сінокоси, лісові та болотні угіддя: «Село Михайловку 1708 году поверено царем Петром Алексеевичем отнятую у племянника Мазепы Обидовского».</vt:lpstr>
      <vt:lpstr>Лебединська міська садиба Полуботка розміщувалася: по «парній» стороні нинішньої вулиці Героїв Майдану (раніше Нижня Сумська), а саме на території колишнього повітового училища (згодом – районного будинку дитячої та юнацької творчості), готелю й ресторану «Лебедин» та прилеглої паркової зони; по «непарній» стороні вулиці, де знаходилося управління агропромислового комплексу (колишній будинок графа Капніста); та поблизу будівлі Лебединської друкарні та редакції газети «Життя Лебединщини». </vt:lpstr>
      <vt:lpstr>ДАНИЛО АПОСТОЛ ГЕТЬМАН ЛІВОБЕРЕЖЖЯ 1727 - 1734</vt:lpstr>
      <vt:lpstr>Є КІЛЬКА НЕПРЯМИХ ІСТОРИЧНИХ ЗВ’ЯЗКІВ ІЗ ГЕТЬМАНОМ.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СЛІДАМИ ГЕТЬМАНІВ</dc:title>
  <dc:creator>Ірина</dc:creator>
  <cp:lastModifiedBy>Ирина Федирко</cp:lastModifiedBy>
  <cp:revision>9</cp:revision>
  <dcterms:created xsi:type="dcterms:W3CDTF">2025-04-08T20:13:00Z</dcterms:created>
  <dcterms:modified xsi:type="dcterms:W3CDTF">2025-04-20T21:12:23Z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BA8EC228FE54485A870770F60608E482_13</vt:lpwstr>
  </property>
  <property fmtid="{D5CDD505-2E9C-101B-9397-08002B2CF9AE}" pid="3" name="KSOProductBuildVer">
    <vt:lpwstr>1049-12.2.0.20795</vt:lpwstr>
  </property>
</Properties>
</file>