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Poppins Bold" panose="020B0604020202020204" charset="0"/>
      <p:regular r:id="rId16"/>
    </p:embeddedFont>
    <p:embeddedFont>
      <p:font typeface="Arimo" panose="020B0604020202020204" charset="0"/>
      <p:regular r:id="rId17"/>
    </p:embeddedFont>
    <p:embeddedFont>
      <p:font typeface="DM Sans Italics" panose="020B060402020202020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Poppins Italics" panose="020B0604020202020204" charset="0"/>
      <p:regular r:id="rId23"/>
    </p:embeddedFont>
    <p:embeddedFont>
      <p:font typeface="Open Sans 1" panose="020B0604020202020204" charset="0"/>
      <p:regular r:id="rId24"/>
    </p:embeddedFont>
    <p:embeddedFont>
      <p:font typeface="Arimo Bold Italics" panose="020B0604020202020204" charset="0"/>
      <p:regular r:id="rId25"/>
    </p:embeddedFont>
    <p:embeddedFont>
      <p:font typeface="Open Sans 2 Italics" panose="020B0604020202020204" charset="0"/>
      <p:regular r:id="rId26"/>
    </p:embeddedFont>
    <p:embeddedFont>
      <p:font typeface="Georgia Pro Condensed Bold Italics" panose="020B0604020202020204" charset="0"/>
      <p:regular r:id="rId27"/>
    </p:embeddedFont>
    <p:embeddedFont>
      <p:font typeface="Poppins" panose="020B0604020202020204" charset="0"/>
      <p:regular r:id="rId28"/>
    </p:embeddedFont>
    <p:embeddedFont>
      <p:font typeface="Arimo Bold" panose="020B0604020202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658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7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80067" y="556260"/>
            <a:ext cx="16569453" cy="734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sz="40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Всеукраїнський інтерактивний конкурс «МАН-Юніор Дослідник»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19093" y="1971948"/>
            <a:ext cx="7552380" cy="42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0"/>
              </a:lnSpc>
            </a:pPr>
            <a:r>
              <a:rPr lang="en-US" sz="2000" spc="95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НОМІНАЦІЯ: ІСТОРИК-ЮНІОР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18577" y="3264172"/>
            <a:ext cx="13692433" cy="1102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45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«ШЛЯХАМИ ПАМ’ЯТІ ТА </a:t>
            </a:r>
            <a:r>
              <a:rPr lang="en-US" sz="4500" b="1" dirty="0" smtClean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СПА</a:t>
            </a:r>
            <a:r>
              <a:rPr lang="uk-UA" sz="4500" b="1" dirty="0" smtClean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ДШИНИ</a:t>
            </a:r>
            <a:r>
              <a:rPr lang="en-US" sz="4500" b="1" dirty="0" smtClean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: </a:t>
            </a:r>
            <a:r>
              <a:rPr lang="en-US" sz="450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Зоря</a:t>
            </a:r>
            <a:r>
              <a:rPr lang="en-US" sz="45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50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крізь</a:t>
            </a:r>
            <a:r>
              <a:rPr lang="en-US" sz="45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50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роки</a:t>
            </a:r>
            <a:r>
              <a:rPr lang="en-US" sz="45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»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8943432" y="5131348"/>
            <a:ext cx="4212504" cy="2477944"/>
            <a:chOff x="0" y="0"/>
            <a:chExt cx="138176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81760" cy="812800"/>
            </a:xfrm>
            <a:custGeom>
              <a:avLst/>
              <a:gdLst/>
              <a:ahLst/>
              <a:cxnLst/>
              <a:rect l="l" t="t" r="r" b="b"/>
              <a:pathLst>
                <a:path w="1381760" h="812800">
                  <a:moveTo>
                    <a:pt x="62487" y="0"/>
                  </a:moveTo>
                  <a:lnTo>
                    <a:pt x="1319273" y="0"/>
                  </a:lnTo>
                  <a:cubicBezTo>
                    <a:pt x="1353784" y="0"/>
                    <a:pt x="1381760" y="27976"/>
                    <a:pt x="1381760" y="62487"/>
                  </a:cubicBezTo>
                  <a:lnTo>
                    <a:pt x="1381760" y="750313"/>
                  </a:lnTo>
                  <a:cubicBezTo>
                    <a:pt x="1381760" y="766886"/>
                    <a:pt x="1375177" y="782780"/>
                    <a:pt x="1363458" y="794498"/>
                  </a:cubicBezTo>
                  <a:cubicBezTo>
                    <a:pt x="1351740" y="806217"/>
                    <a:pt x="1335846" y="812800"/>
                    <a:pt x="1319273" y="812800"/>
                  </a:cubicBezTo>
                  <a:lnTo>
                    <a:pt x="62487" y="812800"/>
                  </a:lnTo>
                  <a:cubicBezTo>
                    <a:pt x="45914" y="812800"/>
                    <a:pt x="30020" y="806217"/>
                    <a:pt x="18302" y="794498"/>
                  </a:cubicBezTo>
                  <a:cubicBezTo>
                    <a:pt x="6583" y="782780"/>
                    <a:pt x="0" y="766886"/>
                    <a:pt x="0" y="750313"/>
                  </a:cubicBezTo>
                  <a:lnTo>
                    <a:pt x="0" y="62487"/>
                  </a:lnTo>
                  <a:cubicBezTo>
                    <a:pt x="0" y="45914"/>
                    <a:pt x="6583" y="30020"/>
                    <a:pt x="18302" y="18302"/>
                  </a:cubicBezTo>
                  <a:cubicBezTo>
                    <a:pt x="30020" y="6583"/>
                    <a:pt x="45914" y="0"/>
                    <a:pt x="6248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23825"/>
              <a:ext cx="1381760" cy="936625"/>
            </a:xfrm>
            <a:prstGeom prst="rect">
              <a:avLst/>
            </a:prstGeom>
          </p:spPr>
          <p:txBody>
            <a:bodyPr lIns="43208" tIns="43208" rIns="43208" bIns="43208" rtlCol="0" anchor="ctr"/>
            <a:lstStyle/>
            <a:p>
              <a:pPr algn="ctr">
                <a:lnSpc>
                  <a:spcPts val="340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144000" y="5303376"/>
            <a:ext cx="3804291" cy="2133886"/>
            <a:chOff x="0" y="0"/>
            <a:chExt cx="551958" cy="30960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51958" cy="309602"/>
            </a:xfrm>
            <a:custGeom>
              <a:avLst/>
              <a:gdLst/>
              <a:ahLst/>
              <a:cxnLst/>
              <a:rect l="l" t="t" r="r" b="b"/>
              <a:pathLst>
                <a:path w="551958" h="309602">
                  <a:moveTo>
                    <a:pt x="46806" y="0"/>
                  </a:moveTo>
                  <a:lnTo>
                    <a:pt x="505152" y="0"/>
                  </a:lnTo>
                  <a:cubicBezTo>
                    <a:pt x="531002" y="0"/>
                    <a:pt x="551958" y="20956"/>
                    <a:pt x="551958" y="46806"/>
                  </a:cubicBezTo>
                  <a:lnTo>
                    <a:pt x="551958" y="262796"/>
                  </a:lnTo>
                  <a:cubicBezTo>
                    <a:pt x="551958" y="275209"/>
                    <a:pt x="547026" y="287115"/>
                    <a:pt x="538249" y="295893"/>
                  </a:cubicBezTo>
                  <a:cubicBezTo>
                    <a:pt x="529471" y="304670"/>
                    <a:pt x="517565" y="309602"/>
                    <a:pt x="505152" y="309602"/>
                  </a:cubicBezTo>
                  <a:lnTo>
                    <a:pt x="46806" y="309602"/>
                  </a:lnTo>
                  <a:cubicBezTo>
                    <a:pt x="20956" y="309602"/>
                    <a:pt x="0" y="288646"/>
                    <a:pt x="0" y="262796"/>
                  </a:cubicBezTo>
                  <a:lnTo>
                    <a:pt x="0" y="46806"/>
                  </a:lnTo>
                  <a:cubicBezTo>
                    <a:pt x="0" y="20956"/>
                    <a:pt x="20956" y="0"/>
                    <a:pt x="46806" y="0"/>
                  </a:cubicBezTo>
                  <a:close/>
                </a:path>
              </a:pathLst>
            </a:custGeom>
            <a:blipFill>
              <a:blip r:embed="rId2"/>
              <a:stretch>
                <a:fillRect t="-16854" b="-16854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3713435" y="4236433"/>
            <a:ext cx="4212504" cy="2477944"/>
            <a:chOff x="0" y="0"/>
            <a:chExt cx="138176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81760" cy="812800"/>
            </a:xfrm>
            <a:custGeom>
              <a:avLst/>
              <a:gdLst/>
              <a:ahLst/>
              <a:cxnLst/>
              <a:rect l="l" t="t" r="r" b="b"/>
              <a:pathLst>
                <a:path w="1381760" h="812800">
                  <a:moveTo>
                    <a:pt x="62487" y="0"/>
                  </a:moveTo>
                  <a:lnTo>
                    <a:pt x="1319273" y="0"/>
                  </a:lnTo>
                  <a:cubicBezTo>
                    <a:pt x="1353784" y="0"/>
                    <a:pt x="1381760" y="27976"/>
                    <a:pt x="1381760" y="62487"/>
                  </a:cubicBezTo>
                  <a:lnTo>
                    <a:pt x="1381760" y="750313"/>
                  </a:lnTo>
                  <a:cubicBezTo>
                    <a:pt x="1381760" y="766886"/>
                    <a:pt x="1375177" y="782780"/>
                    <a:pt x="1363458" y="794498"/>
                  </a:cubicBezTo>
                  <a:cubicBezTo>
                    <a:pt x="1351740" y="806217"/>
                    <a:pt x="1335846" y="812800"/>
                    <a:pt x="1319273" y="812800"/>
                  </a:cubicBezTo>
                  <a:lnTo>
                    <a:pt x="62487" y="812800"/>
                  </a:lnTo>
                  <a:cubicBezTo>
                    <a:pt x="45914" y="812800"/>
                    <a:pt x="30020" y="806217"/>
                    <a:pt x="18302" y="794498"/>
                  </a:cubicBezTo>
                  <a:cubicBezTo>
                    <a:pt x="6583" y="782780"/>
                    <a:pt x="0" y="766886"/>
                    <a:pt x="0" y="750313"/>
                  </a:cubicBezTo>
                  <a:lnTo>
                    <a:pt x="0" y="62487"/>
                  </a:lnTo>
                  <a:cubicBezTo>
                    <a:pt x="0" y="45914"/>
                    <a:pt x="6583" y="30020"/>
                    <a:pt x="18302" y="18302"/>
                  </a:cubicBezTo>
                  <a:cubicBezTo>
                    <a:pt x="30020" y="6583"/>
                    <a:pt x="45914" y="0"/>
                    <a:pt x="6248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123825"/>
              <a:ext cx="1381760" cy="936625"/>
            </a:xfrm>
            <a:prstGeom prst="rect">
              <a:avLst/>
            </a:prstGeom>
          </p:spPr>
          <p:txBody>
            <a:bodyPr lIns="43208" tIns="43208" rIns="43208" bIns="43208" rtlCol="0" anchor="ctr"/>
            <a:lstStyle/>
            <a:p>
              <a:pPr algn="ctr">
                <a:lnSpc>
                  <a:spcPts val="340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917541" y="4408462"/>
            <a:ext cx="3804291" cy="2133886"/>
            <a:chOff x="0" y="0"/>
            <a:chExt cx="551958" cy="3096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51958" cy="309602"/>
            </a:xfrm>
            <a:custGeom>
              <a:avLst/>
              <a:gdLst/>
              <a:ahLst/>
              <a:cxnLst/>
              <a:rect l="l" t="t" r="r" b="b"/>
              <a:pathLst>
                <a:path w="551958" h="309602">
                  <a:moveTo>
                    <a:pt x="46806" y="0"/>
                  </a:moveTo>
                  <a:lnTo>
                    <a:pt x="505152" y="0"/>
                  </a:lnTo>
                  <a:cubicBezTo>
                    <a:pt x="531002" y="0"/>
                    <a:pt x="551958" y="20956"/>
                    <a:pt x="551958" y="46806"/>
                  </a:cubicBezTo>
                  <a:lnTo>
                    <a:pt x="551958" y="262796"/>
                  </a:lnTo>
                  <a:cubicBezTo>
                    <a:pt x="551958" y="275209"/>
                    <a:pt x="547026" y="287115"/>
                    <a:pt x="538249" y="295893"/>
                  </a:cubicBezTo>
                  <a:cubicBezTo>
                    <a:pt x="529471" y="304670"/>
                    <a:pt x="517565" y="309602"/>
                    <a:pt x="505152" y="309602"/>
                  </a:cubicBezTo>
                  <a:lnTo>
                    <a:pt x="46806" y="309602"/>
                  </a:lnTo>
                  <a:cubicBezTo>
                    <a:pt x="20956" y="309602"/>
                    <a:pt x="0" y="288646"/>
                    <a:pt x="0" y="262796"/>
                  </a:cubicBezTo>
                  <a:lnTo>
                    <a:pt x="0" y="46806"/>
                  </a:lnTo>
                  <a:cubicBezTo>
                    <a:pt x="0" y="20956"/>
                    <a:pt x="20956" y="0"/>
                    <a:pt x="46806" y="0"/>
                  </a:cubicBezTo>
                  <a:close/>
                </a:path>
              </a:pathLst>
            </a:custGeom>
            <a:blipFill>
              <a:blip r:embed="rId3"/>
              <a:stretch>
                <a:fillRect t="-16854" b="-16854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028700" y="7485466"/>
            <a:ext cx="6112736" cy="213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Роботу виконала:</a:t>
            </a:r>
          </a:p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учениця 8 класу</a:t>
            </a:r>
          </a:p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Зорянського ЗЗСО ім. Героя Радянського Союзу</a:t>
            </a:r>
          </a:p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П.С.Дубрівного</a:t>
            </a:r>
          </a:p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ПАНЧЕНКО Ольга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259281" y="8340725"/>
            <a:ext cx="6666658" cy="171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Керівник проєкту: </a:t>
            </a:r>
          </a:p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ДЕКАНЕНКО Олена Ігорівна</a:t>
            </a:r>
          </a:p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вчительЗорянського ЗЗСО ім. Героя Радянського Союзу П.С.Дубрівного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315702" y="1724883"/>
            <a:ext cx="8476872" cy="6346440"/>
            <a:chOff x="0" y="0"/>
            <a:chExt cx="2877029" cy="21539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77029" cy="2153966"/>
            </a:xfrm>
            <a:custGeom>
              <a:avLst/>
              <a:gdLst/>
              <a:ahLst/>
              <a:cxnLst/>
              <a:rect l="l" t="t" r="r" b="b"/>
              <a:pathLst>
                <a:path w="2877029" h="2153966">
                  <a:moveTo>
                    <a:pt x="35879" y="0"/>
                  </a:moveTo>
                  <a:lnTo>
                    <a:pt x="2841150" y="0"/>
                  </a:lnTo>
                  <a:cubicBezTo>
                    <a:pt x="2850666" y="0"/>
                    <a:pt x="2859792" y="3780"/>
                    <a:pt x="2866521" y="10509"/>
                  </a:cubicBezTo>
                  <a:cubicBezTo>
                    <a:pt x="2873249" y="17237"/>
                    <a:pt x="2877029" y="26363"/>
                    <a:pt x="2877029" y="35879"/>
                  </a:cubicBezTo>
                  <a:lnTo>
                    <a:pt x="2877029" y="2118087"/>
                  </a:lnTo>
                  <a:cubicBezTo>
                    <a:pt x="2877029" y="2127602"/>
                    <a:pt x="2873249" y="2136728"/>
                    <a:pt x="2866521" y="2143457"/>
                  </a:cubicBezTo>
                  <a:cubicBezTo>
                    <a:pt x="2859792" y="2150186"/>
                    <a:pt x="2850666" y="2153966"/>
                    <a:pt x="2841150" y="2153966"/>
                  </a:cubicBezTo>
                  <a:lnTo>
                    <a:pt x="35879" y="2153966"/>
                  </a:lnTo>
                  <a:cubicBezTo>
                    <a:pt x="26363" y="2153966"/>
                    <a:pt x="17237" y="2150186"/>
                    <a:pt x="10509" y="2143457"/>
                  </a:cubicBezTo>
                  <a:cubicBezTo>
                    <a:pt x="3780" y="2136728"/>
                    <a:pt x="0" y="2127602"/>
                    <a:pt x="0" y="2118087"/>
                  </a:cubicBezTo>
                  <a:lnTo>
                    <a:pt x="0" y="35879"/>
                  </a:lnTo>
                  <a:cubicBezTo>
                    <a:pt x="0" y="26363"/>
                    <a:pt x="3780" y="17237"/>
                    <a:pt x="10509" y="10509"/>
                  </a:cubicBezTo>
                  <a:cubicBezTo>
                    <a:pt x="17237" y="3780"/>
                    <a:pt x="26363" y="0"/>
                    <a:pt x="35879" y="0"/>
                  </a:cubicBezTo>
                  <a:close/>
                </a:path>
              </a:pathLst>
            </a:custGeom>
            <a:solidFill>
              <a:srgbClr val="001737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877029" cy="2211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281648" y="2544421"/>
            <a:ext cx="7977652" cy="4652466"/>
            <a:chOff x="0" y="0"/>
            <a:chExt cx="596193" cy="3476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96193" cy="347692"/>
            </a:xfrm>
            <a:custGeom>
              <a:avLst/>
              <a:gdLst/>
              <a:ahLst/>
              <a:cxnLst/>
              <a:rect l="l" t="t" r="r" b="b"/>
              <a:pathLst>
                <a:path w="596193" h="347692">
                  <a:moveTo>
                    <a:pt x="22320" y="0"/>
                  </a:moveTo>
                  <a:lnTo>
                    <a:pt x="573872" y="0"/>
                  </a:lnTo>
                  <a:cubicBezTo>
                    <a:pt x="586200" y="0"/>
                    <a:pt x="596193" y="9993"/>
                    <a:pt x="596193" y="22320"/>
                  </a:cubicBezTo>
                  <a:lnTo>
                    <a:pt x="596193" y="325372"/>
                  </a:lnTo>
                  <a:cubicBezTo>
                    <a:pt x="596193" y="331292"/>
                    <a:pt x="593841" y="336969"/>
                    <a:pt x="589655" y="341155"/>
                  </a:cubicBezTo>
                  <a:cubicBezTo>
                    <a:pt x="585469" y="345341"/>
                    <a:pt x="579792" y="347692"/>
                    <a:pt x="573872" y="347692"/>
                  </a:cubicBezTo>
                  <a:lnTo>
                    <a:pt x="22320" y="347692"/>
                  </a:lnTo>
                  <a:cubicBezTo>
                    <a:pt x="16401" y="347692"/>
                    <a:pt x="10723" y="345341"/>
                    <a:pt x="6537" y="341155"/>
                  </a:cubicBezTo>
                  <a:cubicBezTo>
                    <a:pt x="2352" y="336969"/>
                    <a:pt x="0" y="331292"/>
                    <a:pt x="0" y="325372"/>
                  </a:cubicBezTo>
                  <a:lnTo>
                    <a:pt x="0" y="22320"/>
                  </a:lnTo>
                  <a:cubicBezTo>
                    <a:pt x="0" y="16401"/>
                    <a:pt x="2352" y="10723"/>
                    <a:pt x="6537" y="6537"/>
                  </a:cubicBezTo>
                  <a:cubicBezTo>
                    <a:pt x="10723" y="2352"/>
                    <a:pt x="16401" y="0"/>
                    <a:pt x="22320" y="0"/>
                  </a:cubicBezTo>
                  <a:close/>
                </a:path>
              </a:pathLst>
            </a:custGeom>
            <a:blipFill>
              <a:blip r:embed="rId2"/>
              <a:stretch>
                <a:fillRect t="-8353" b="-8353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580287" y="902606"/>
            <a:ext cx="7646450" cy="1172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20"/>
              </a:lnSpc>
            </a:pPr>
            <a:r>
              <a:rPr lang="en-US" sz="8000" b="1">
                <a:solidFill>
                  <a:srgbClr val="001737"/>
                </a:solidFill>
                <a:latin typeface="Poppins Bold"/>
                <a:ea typeface="Poppins Bold"/>
                <a:cs typeface="Poppins Bold"/>
                <a:sym typeface="Poppins Bold"/>
              </a:rPr>
              <a:t>Актуальність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9740" y="3165044"/>
            <a:ext cx="7446997" cy="4232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49"/>
              </a:lnSpc>
            </a:pP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Збереження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історичної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пам’яті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,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формування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патріотизму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та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любові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до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рідного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краю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починається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з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пізнання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його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історії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.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Селище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Зоря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має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унікальну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історичну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спадщину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,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яку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важливо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не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лише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вивчати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, а й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презентувати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громаді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та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молоді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через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екскурсійні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маршрути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.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Такий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підхід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сприяє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популяризації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місцевої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культури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,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формуванню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туристичної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привабливості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та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збереженню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національної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499" i="1" dirty="0" err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ідентичності</a:t>
            </a:r>
            <a:r>
              <a:rPr lang="en-US" sz="2499" i="1" dirty="0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38600" y="9182100"/>
            <a:ext cx="13151767" cy="5067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099" dirty="0" err="1">
                <a:solidFill>
                  <a:srgbClr val="00000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Мета</a:t>
            </a:r>
            <a:r>
              <a:rPr lang="en-US" sz="3099" dirty="0">
                <a:solidFill>
                  <a:srgbClr val="00000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проєкту</a:t>
            </a:r>
            <a:r>
              <a:rPr lang="en-US" sz="3099" dirty="0">
                <a:solidFill>
                  <a:srgbClr val="00000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– </a:t>
            </a:r>
            <a:r>
              <a:rPr lang="en-US" sz="3099" dirty="0" err="1">
                <a:solidFill>
                  <a:srgbClr val="00000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дослідити</a:t>
            </a:r>
            <a:r>
              <a:rPr lang="en-US" sz="3099" dirty="0">
                <a:solidFill>
                  <a:srgbClr val="00000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історико-культурний</a:t>
            </a:r>
            <a:r>
              <a:rPr lang="en-US" sz="3099" dirty="0">
                <a:solidFill>
                  <a:srgbClr val="00000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простір</a:t>
            </a:r>
            <a:r>
              <a:rPr lang="en-US" sz="3099" dirty="0">
                <a:solidFill>
                  <a:srgbClr val="00000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селища</a:t>
            </a:r>
            <a:r>
              <a:rPr lang="en-US" sz="3099" dirty="0">
                <a:solidFill>
                  <a:srgbClr val="00000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Зоря</a:t>
            </a:r>
            <a:r>
              <a:rPr lang="en-US" sz="3099" dirty="0">
                <a:solidFill>
                  <a:srgbClr val="000000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3048" y="-1074146"/>
            <a:ext cx="20034095" cy="6675845"/>
            <a:chOff x="0" y="0"/>
            <a:chExt cx="2127486" cy="7089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7486" cy="708930"/>
            </a:xfrm>
            <a:custGeom>
              <a:avLst/>
              <a:gdLst/>
              <a:ahLst/>
              <a:cxnLst/>
              <a:rect l="l" t="t" r="r" b="b"/>
              <a:pathLst>
                <a:path w="2127486" h="708930">
                  <a:moveTo>
                    <a:pt x="8888" y="0"/>
                  </a:moveTo>
                  <a:lnTo>
                    <a:pt x="2118598" y="0"/>
                  </a:lnTo>
                  <a:cubicBezTo>
                    <a:pt x="2123507" y="0"/>
                    <a:pt x="2127486" y="3979"/>
                    <a:pt x="2127486" y="8888"/>
                  </a:cubicBezTo>
                  <a:lnTo>
                    <a:pt x="2127486" y="700042"/>
                  </a:lnTo>
                  <a:cubicBezTo>
                    <a:pt x="2127486" y="702399"/>
                    <a:pt x="2126550" y="704660"/>
                    <a:pt x="2124883" y="706327"/>
                  </a:cubicBezTo>
                  <a:cubicBezTo>
                    <a:pt x="2123216" y="707993"/>
                    <a:pt x="2120955" y="708930"/>
                    <a:pt x="2118598" y="708930"/>
                  </a:cubicBezTo>
                  <a:lnTo>
                    <a:pt x="8888" y="708930"/>
                  </a:lnTo>
                  <a:cubicBezTo>
                    <a:pt x="3979" y="708930"/>
                    <a:pt x="0" y="704950"/>
                    <a:pt x="0" y="700042"/>
                  </a:cubicBezTo>
                  <a:lnTo>
                    <a:pt x="0" y="8888"/>
                  </a:lnTo>
                  <a:cubicBezTo>
                    <a:pt x="0" y="6531"/>
                    <a:pt x="936" y="4270"/>
                    <a:pt x="2603" y="2603"/>
                  </a:cubicBezTo>
                  <a:cubicBezTo>
                    <a:pt x="4270" y="936"/>
                    <a:pt x="6531" y="0"/>
                    <a:pt x="8888" y="0"/>
                  </a:cubicBezTo>
                  <a:close/>
                </a:path>
              </a:pathLst>
            </a:custGeom>
            <a:blipFill>
              <a:blip r:embed="rId2"/>
              <a:stretch>
                <a:fillRect t="-62536" b="-62536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028700" y="4841875"/>
            <a:ext cx="7537457" cy="4808749"/>
            <a:chOff x="0" y="0"/>
            <a:chExt cx="2558194" cy="163207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58194" cy="1632077"/>
            </a:xfrm>
            <a:custGeom>
              <a:avLst/>
              <a:gdLst/>
              <a:ahLst/>
              <a:cxnLst/>
              <a:rect l="l" t="t" r="r" b="b"/>
              <a:pathLst>
                <a:path w="2558194" h="1632077">
                  <a:moveTo>
                    <a:pt x="40351" y="0"/>
                  </a:moveTo>
                  <a:lnTo>
                    <a:pt x="2517843" y="0"/>
                  </a:lnTo>
                  <a:cubicBezTo>
                    <a:pt x="2528545" y="0"/>
                    <a:pt x="2538808" y="4251"/>
                    <a:pt x="2546376" y="11819"/>
                  </a:cubicBezTo>
                  <a:cubicBezTo>
                    <a:pt x="2553943" y="19386"/>
                    <a:pt x="2558194" y="29649"/>
                    <a:pt x="2558194" y="40351"/>
                  </a:cubicBezTo>
                  <a:lnTo>
                    <a:pt x="2558194" y="1591726"/>
                  </a:lnTo>
                  <a:cubicBezTo>
                    <a:pt x="2558194" y="1614012"/>
                    <a:pt x="2540128" y="1632077"/>
                    <a:pt x="2517843" y="1632077"/>
                  </a:cubicBezTo>
                  <a:lnTo>
                    <a:pt x="40351" y="1632077"/>
                  </a:lnTo>
                  <a:cubicBezTo>
                    <a:pt x="29649" y="1632077"/>
                    <a:pt x="19386" y="1627826"/>
                    <a:pt x="11819" y="1620259"/>
                  </a:cubicBezTo>
                  <a:cubicBezTo>
                    <a:pt x="4251" y="1612691"/>
                    <a:pt x="0" y="1602428"/>
                    <a:pt x="0" y="1591726"/>
                  </a:cubicBezTo>
                  <a:lnTo>
                    <a:pt x="0" y="40351"/>
                  </a:lnTo>
                  <a:cubicBezTo>
                    <a:pt x="0" y="18066"/>
                    <a:pt x="18066" y="0"/>
                    <a:pt x="40351" y="0"/>
                  </a:cubicBezTo>
                  <a:close/>
                </a:path>
              </a:pathLst>
            </a:custGeom>
            <a:solidFill>
              <a:srgbClr val="001737"/>
            </a:solidFill>
            <a:ln cap="rnd">
              <a:noFill/>
              <a:prstDash val="solid"/>
              <a:round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2558194" cy="16892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524450" y="4622917"/>
            <a:ext cx="7734850" cy="5107386"/>
            <a:chOff x="0" y="0"/>
            <a:chExt cx="2625189" cy="173343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625189" cy="1733434"/>
            </a:xfrm>
            <a:custGeom>
              <a:avLst/>
              <a:gdLst/>
              <a:ahLst/>
              <a:cxnLst/>
              <a:rect l="l" t="t" r="r" b="b"/>
              <a:pathLst>
                <a:path w="2625189" h="1733434">
                  <a:moveTo>
                    <a:pt x="39321" y="0"/>
                  </a:moveTo>
                  <a:lnTo>
                    <a:pt x="2585868" y="0"/>
                  </a:lnTo>
                  <a:cubicBezTo>
                    <a:pt x="2596296" y="0"/>
                    <a:pt x="2606298" y="4143"/>
                    <a:pt x="2613672" y="11517"/>
                  </a:cubicBezTo>
                  <a:cubicBezTo>
                    <a:pt x="2621046" y="18891"/>
                    <a:pt x="2625189" y="28893"/>
                    <a:pt x="2625189" y="39321"/>
                  </a:cubicBezTo>
                  <a:lnTo>
                    <a:pt x="2625189" y="1694113"/>
                  </a:lnTo>
                  <a:cubicBezTo>
                    <a:pt x="2625189" y="1704542"/>
                    <a:pt x="2621046" y="1714543"/>
                    <a:pt x="2613672" y="1721917"/>
                  </a:cubicBezTo>
                  <a:cubicBezTo>
                    <a:pt x="2606298" y="1729292"/>
                    <a:pt x="2596296" y="1733434"/>
                    <a:pt x="2585868" y="1733434"/>
                  </a:cubicBezTo>
                  <a:lnTo>
                    <a:pt x="39321" y="1733434"/>
                  </a:lnTo>
                  <a:cubicBezTo>
                    <a:pt x="28893" y="1733434"/>
                    <a:pt x="18891" y="1729292"/>
                    <a:pt x="11517" y="1721917"/>
                  </a:cubicBezTo>
                  <a:cubicBezTo>
                    <a:pt x="4143" y="1714543"/>
                    <a:pt x="0" y="1704542"/>
                    <a:pt x="0" y="1694113"/>
                  </a:cubicBezTo>
                  <a:lnTo>
                    <a:pt x="0" y="39321"/>
                  </a:lnTo>
                  <a:cubicBezTo>
                    <a:pt x="0" y="28893"/>
                    <a:pt x="4143" y="18891"/>
                    <a:pt x="11517" y="11517"/>
                  </a:cubicBezTo>
                  <a:cubicBezTo>
                    <a:pt x="18891" y="4143"/>
                    <a:pt x="28893" y="0"/>
                    <a:pt x="39321" y="0"/>
                  </a:cubicBezTo>
                  <a:close/>
                </a:path>
              </a:pathLst>
            </a:custGeom>
            <a:solidFill>
              <a:srgbClr val="001737"/>
            </a:solidFill>
            <a:ln cap="rnd">
              <a:noFill/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2625189" cy="1790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400738" y="5010150"/>
            <a:ext cx="6518546" cy="4170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49"/>
              </a:lnSpc>
            </a:pPr>
            <a:r>
              <a:rPr lang="uk-UA" sz="2499" dirty="0" smtClean="0">
                <a:solidFill>
                  <a:srgbClr val="FFFFFF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Об’єкт дослідження:</a:t>
            </a:r>
          </a:p>
          <a:p>
            <a:pPr marL="539748" lvl="1" indent="-269874" algn="just">
              <a:lnSpc>
                <a:spcPts val="4249"/>
              </a:lnSpc>
              <a:buFont typeface="Arial"/>
              <a:buChar char="•"/>
            </a:pPr>
            <a:r>
              <a:rPr lang="uk-UA" sz="2499" dirty="0" smtClean="0">
                <a:solidFill>
                  <a:srgbClr val="FFFFFF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історико-культурне середовище селища Зоря, Краматорський район, Донецька область.</a:t>
            </a:r>
          </a:p>
          <a:p>
            <a:pPr algn="just">
              <a:lnSpc>
                <a:spcPts val="4249"/>
              </a:lnSpc>
            </a:pPr>
            <a:r>
              <a:rPr lang="uk-UA" sz="2499" dirty="0" smtClean="0">
                <a:solidFill>
                  <a:srgbClr val="FFFFFF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Предмет дослідження:</a:t>
            </a:r>
          </a:p>
          <a:p>
            <a:pPr marL="539748" lvl="1" indent="-269874" algn="just">
              <a:lnSpc>
                <a:spcPts val="4249"/>
              </a:lnSpc>
              <a:buFont typeface="Arial"/>
              <a:buChar char="•"/>
            </a:pPr>
            <a:r>
              <a:rPr lang="uk-UA" sz="2499" dirty="0" smtClean="0">
                <a:solidFill>
                  <a:srgbClr val="FFFFFF"/>
                </a:solidFill>
                <a:latin typeface="Times New Roman" panose="02020603050405020304" pitchFamily="18" charset="0"/>
                <a:ea typeface="Arimo"/>
                <a:cs typeface="Times New Roman" panose="02020603050405020304" pitchFamily="18" charset="0"/>
                <a:sym typeface="Arimo"/>
              </a:rPr>
              <a:t>екскурсійний маршрут як форма пізнання історії та культури рідного селища</a:t>
            </a:r>
          </a:p>
          <a:p>
            <a:pPr algn="just">
              <a:lnSpc>
                <a:spcPts val="3400"/>
              </a:lnSpc>
            </a:pPr>
            <a:endParaRPr lang="en-US" sz="2499" dirty="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048937" y="4727575"/>
            <a:ext cx="6465791" cy="4557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69"/>
              </a:lnSpc>
            </a:pPr>
            <a:r>
              <a:rPr lang="uk-UA" sz="2100" dirty="0" smtClean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Основні завдання роботи:</a:t>
            </a:r>
          </a:p>
          <a:p>
            <a:pPr marL="453390" lvl="1" indent="-226695" algn="just">
              <a:lnSpc>
                <a:spcPts val="3569"/>
              </a:lnSpc>
              <a:buFont typeface="Arial"/>
              <a:buChar char="•"/>
            </a:pPr>
            <a:r>
              <a:rPr lang="uk-UA" sz="2100" dirty="0" smtClean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Зібрати та проаналізувати історичні відомості про селище Зоря.</a:t>
            </a:r>
          </a:p>
          <a:p>
            <a:pPr marL="453390" lvl="1" indent="-226695" algn="just">
              <a:lnSpc>
                <a:spcPts val="3569"/>
              </a:lnSpc>
              <a:buFont typeface="Arial"/>
              <a:buChar char="•"/>
            </a:pPr>
            <a:r>
              <a:rPr lang="uk-UA" sz="2100" dirty="0" smtClean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Визначити ключові об’єкти, що мають культурну, історичну або архітектурну цінність.</a:t>
            </a:r>
          </a:p>
          <a:p>
            <a:pPr marL="453390" lvl="1" indent="-226695" algn="just">
              <a:lnSpc>
                <a:spcPts val="3569"/>
              </a:lnSpc>
              <a:buFont typeface="Arial"/>
              <a:buChar char="•"/>
            </a:pPr>
            <a:r>
              <a:rPr lang="uk-UA" sz="2100" dirty="0" smtClean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Розробити </a:t>
            </a:r>
            <a:r>
              <a:rPr lang="uk-UA" sz="21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логічно</a:t>
            </a:r>
            <a:r>
              <a:rPr lang="uk-UA" sz="2100" dirty="0" smtClean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послідовний екскурсійний маршрут.</a:t>
            </a:r>
          </a:p>
          <a:p>
            <a:pPr marL="453390" lvl="1" indent="-226695" algn="just">
              <a:lnSpc>
                <a:spcPts val="3569"/>
              </a:lnSpc>
              <a:buFont typeface="Arial"/>
              <a:buChar char="•"/>
            </a:pPr>
            <a:r>
              <a:rPr lang="uk-UA" sz="2100" dirty="0" smtClean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Підготувати опис екскурсійних зупинок із коментарями та історичними довідками.</a:t>
            </a:r>
          </a:p>
          <a:p>
            <a:pPr algn="just">
              <a:lnSpc>
                <a:spcPts val="3400"/>
              </a:lnSpc>
            </a:pPr>
            <a:endParaRPr lang="en-US" sz="21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8264" y="1115011"/>
            <a:ext cx="6224828" cy="3431436"/>
          </a:xfrm>
          <a:custGeom>
            <a:avLst/>
            <a:gdLst/>
            <a:ahLst/>
            <a:cxnLst/>
            <a:rect l="l" t="t" r="r" b="b"/>
            <a:pathLst>
              <a:path w="6224828" h="3431436">
                <a:moveTo>
                  <a:pt x="0" y="0"/>
                </a:moveTo>
                <a:lnTo>
                  <a:pt x="6224828" y="0"/>
                </a:lnTo>
                <a:lnTo>
                  <a:pt x="6224828" y="3431436"/>
                </a:lnTo>
                <a:lnTo>
                  <a:pt x="0" y="34314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775137" y="4140465"/>
            <a:ext cx="6512863" cy="5860605"/>
          </a:xfrm>
          <a:custGeom>
            <a:avLst/>
            <a:gdLst/>
            <a:ahLst/>
            <a:cxnLst/>
            <a:rect l="l" t="t" r="r" b="b"/>
            <a:pathLst>
              <a:path w="6512863" h="5860605">
                <a:moveTo>
                  <a:pt x="0" y="0"/>
                </a:moveTo>
                <a:lnTo>
                  <a:pt x="6512863" y="0"/>
                </a:lnTo>
                <a:lnTo>
                  <a:pt x="6512863" y="5860605"/>
                </a:lnTo>
                <a:lnTo>
                  <a:pt x="0" y="58606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990" r="-9990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0" y="236597"/>
            <a:ext cx="17538903" cy="756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28"/>
              </a:lnSpc>
            </a:pPr>
            <a:r>
              <a:rPr lang="en-US" sz="5700" b="1" i="1" dirty="0" err="1">
                <a:solidFill>
                  <a:srgbClr val="001737"/>
                </a:solidFill>
                <a:latin typeface="Times New Roman" panose="02020603050405020304" pitchFamily="18" charset="0"/>
                <a:ea typeface="Georgia Pro Condensed Bold Italics"/>
                <a:cs typeface="Times New Roman" panose="02020603050405020304" pitchFamily="18" charset="0"/>
                <a:sym typeface="Georgia Pro Condensed Bold Italics"/>
              </a:rPr>
              <a:t>Історія</a:t>
            </a:r>
            <a:r>
              <a:rPr lang="en-US" sz="5700" b="1" i="1" dirty="0">
                <a:solidFill>
                  <a:srgbClr val="001737"/>
                </a:solidFill>
                <a:latin typeface="Times New Roman" panose="02020603050405020304" pitchFamily="18" charset="0"/>
                <a:ea typeface="Georgia Pro Condensed Bold Italics"/>
                <a:cs typeface="Times New Roman" panose="02020603050405020304" pitchFamily="18" charset="0"/>
                <a:sym typeface="Georgia Pro Condensed Bold Italics"/>
              </a:rPr>
              <a:t> </a:t>
            </a:r>
            <a:r>
              <a:rPr lang="en-US" sz="5700" b="1" i="1" dirty="0" err="1">
                <a:solidFill>
                  <a:srgbClr val="001737"/>
                </a:solidFill>
                <a:latin typeface="Times New Roman" panose="02020603050405020304" pitchFamily="18" charset="0"/>
                <a:ea typeface="Georgia Pro Condensed Bold Italics"/>
                <a:cs typeface="Times New Roman" panose="02020603050405020304" pitchFamily="18" charset="0"/>
                <a:sym typeface="Georgia Pro Condensed Bold Italics"/>
              </a:rPr>
              <a:t>селища</a:t>
            </a:r>
            <a:r>
              <a:rPr lang="en-US" sz="5700" b="1" i="1" dirty="0">
                <a:solidFill>
                  <a:srgbClr val="001737"/>
                </a:solidFill>
                <a:latin typeface="Times New Roman" panose="02020603050405020304" pitchFamily="18" charset="0"/>
                <a:ea typeface="Georgia Pro Condensed Bold Italics"/>
                <a:cs typeface="Times New Roman" panose="02020603050405020304" pitchFamily="18" charset="0"/>
                <a:sym typeface="Georgia Pro Condensed Bold Italics"/>
              </a:rPr>
              <a:t> </a:t>
            </a:r>
            <a:r>
              <a:rPr lang="en-US" sz="5700" b="1" i="1" dirty="0" err="1">
                <a:solidFill>
                  <a:srgbClr val="001737"/>
                </a:solidFill>
                <a:latin typeface="Times New Roman" panose="02020603050405020304" pitchFamily="18" charset="0"/>
                <a:ea typeface="Georgia Pro Condensed Bold Italics"/>
                <a:cs typeface="Times New Roman" panose="02020603050405020304" pitchFamily="18" charset="0"/>
                <a:sym typeface="Georgia Pro Condensed Bold Italics"/>
              </a:rPr>
              <a:t>Зоря</a:t>
            </a:r>
            <a:endParaRPr lang="en-US" sz="5700" b="1" i="1" dirty="0">
              <a:solidFill>
                <a:srgbClr val="001737"/>
              </a:solidFill>
              <a:latin typeface="Times New Roman" panose="02020603050405020304" pitchFamily="18" charset="0"/>
              <a:ea typeface="Georgia Pro Condensed Bold Italics"/>
              <a:cs typeface="Times New Roman" panose="02020603050405020304" pitchFamily="18" charset="0"/>
              <a:sym typeface="Georgia Pro Condensed Bold Italic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9848" y="4632759"/>
            <a:ext cx="11386065" cy="5330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7" lvl="1" indent="-215904" algn="just">
              <a:lnSpc>
                <a:spcPts val="2800"/>
              </a:lnSpc>
              <a:buFont typeface="Arial"/>
              <a:buChar char="•"/>
            </a:pPr>
            <a:r>
              <a:rPr lang="uk-UA" sz="20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1890 рік: Заснування села </a:t>
            </a:r>
            <a:r>
              <a:rPr lang="uk-UA" sz="2000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Олексіївка</a:t>
            </a:r>
            <a:r>
              <a:rPr lang="uk-UA" sz="20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 менонітами з колонії </a:t>
            </a:r>
            <a:r>
              <a:rPr lang="uk-UA" sz="2000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Ігнатєво</a:t>
            </a:r>
            <a:r>
              <a:rPr lang="uk-UA" sz="20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. Сюди переселилися 18 родин з селища </a:t>
            </a:r>
            <a:r>
              <a:rPr lang="uk-UA" sz="2000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Романівка</a:t>
            </a:r>
            <a:r>
              <a:rPr lang="uk-UA" sz="20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, шукаючи нові можливості для життя та господарювання. На берегах річки Калинівка був маєток колоністів братів Фішерів. У братів </a:t>
            </a:r>
            <a:r>
              <a:rPr lang="uk-UA" sz="2000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фішерів</a:t>
            </a:r>
            <a:r>
              <a:rPr lang="uk-UA" sz="20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 був цегляний завод. Північніше від маєтку Фішерів був маєток </a:t>
            </a:r>
            <a:r>
              <a:rPr lang="uk-UA" sz="2000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Погорелова</a:t>
            </a:r>
            <a:r>
              <a:rPr lang="uk-UA" sz="20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. Зараз на місці маєтку </a:t>
            </a:r>
            <a:r>
              <a:rPr lang="uk-UA" sz="2000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Погорелова</a:t>
            </a:r>
            <a:r>
              <a:rPr lang="uk-UA" sz="20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 росте “ </a:t>
            </a:r>
            <a:r>
              <a:rPr lang="uk-UA" sz="2000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Погорелов</a:t>
            </a:r>
            <a:r>
              <a:rPr lang="uk-UA" sz="20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 ліс” , який захоплює своєю красою.</a:t>
            </a:r>
          </a:p>
          <a:p>
            <a:pPr marL="431807" lvl="1" indent="-215904" algn="just">
              <a:lnSpc>
                <a:spcPts val="2800"/>
              </a:lnSpc>
              <a:buFont typeface="Arial"/>
              <a:buChar char="•"/>
            </a:pPr>
            <a:r>
              <a:rPr lang="uk-UA" sz="20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1926 рік: Радгосп </a:t>
            </a:r>
            <a:r>
              <a:rPr lang="uk-UA" sz="2000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Щербинівський</a:t>
            </a:r>
            <a:r>
              <a:rPr lang="uk-UA" sz="20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 №1 підпорядковувався </a:t>
            </a:r>
            <a:r>
              <a:rPr lang="uk-UA" sz="2000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Олександро-Калинівській</a:t>
            </a:r>
            <a:r>
              <a:rPr lang="uk-UA" sz="20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 сільській раді, колонія </a:t>
            </a:r>
            <a:r>
              <a:rPr lang="uk-UA" sz="2000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Олексіївка</a:t>
            </a:r>
            <a:r>
              <a:rPr lang="uk-UA" sz="20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 (</a:t>
            </a:r>
            <a:r>
              <a:rPr lang="uk-UA" sz="2000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Смирновка</a:t>
            </a:r>
            <a:r>
              <a:rPr lang="uk-UA" sz="20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) — Миколаївській сільраді, а хутір </a:t>
            </a:r>
            <a:r>
              <a:rPr lang="uk-UA" sz="2000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Любастрово</a:t>
            </a:r>
            <a:r>
              <a:rPr lang="uk-UA" sz="20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 — </a:t>
            </a:r>
            <a:r>
              <a:rPr lang="uk-UA" sz="2000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Неліпівській</a:t>
            </a:r>
            <a:r>
              <a:rPr lang="uk-UA" sz="20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 сільраді.​</a:t>
            </a:r>
          </a:p>
          <a:p>
            <a:pPr marL="410218" lvl="1" indent="-205109" algn="just">
              <a:lnSpc>
                <a:spcPts val="2660"/>
              </a:lnSpc>
              <a:buFont typeface="Arial"/>
              <a:buChar char="•"/>
            </a:pPr>
            <a:r>
              <a:rPr lang="uk-UA" sz="19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1936 рік: Хутір </a:t>
            </a:r>
            <a:r>
              <a:rPr lang="uk-UA" sz="1900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Любастрово</a:t>
            </a:r>
            <a:r>
              <a:rPr lang="uk-UA" sz="19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 перейшов у підпорядкування Миколаївської сільради, куди також входила колонія </a:t>
            </a:r>
            <a:r>
              <a:rPr lang="uk-UA" sz="1900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Олексіївка</a:t>
            </a:r>
            <a:r>
              <a:rPr lang="uk-UA" sz="19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, яка отримала назву радгосп </a:t>
            </a:r>
            <a:r>
              <a:rPr lang="uk-UA" sz="1900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Щербинівський</a:t>
            </a:r>
            <a:r>
              <a:rPr lang="uk-UA" sz="19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 №2.​</a:t>
            </a:r>
          </a:p>
          <a:p>
            <a:pPr marL="431807" lvl="1" indent="-215904" algn="just">
              <a:lnSpc>
                <a:spcPts val="2800"/>
              </a:lnSpc>
              <a:buFont typeface="Arial"/>
              <a:buChar char="•"/>
            </a:pPr>
            <a:r>
              <a:rPr lang="uk-UA" sz="20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30 травня 1958 року: Селище </a:t>
            </a:r>
            <a:r>
              <a:rPr lang="uk-UA" sz="2000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Щербинівського</a:t>
            </a:r>
            <a:r>
              <a:rPr lang="uk-UA" sz="20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 радгоспу отримує нову назву — Зоря.​</a:t>
            </a:r>
          </a:p>
          <a:p>
            <a:pPr marL="431807" lvl="1" indent="-215904" algn="just">
              <a:lnSpc>
                <a:spcPts val="2800"/>
              </a:lnSpc>
              <a:buFont typeface="Arial"/>
              <a:buChar char="•"/>
            </a:pPr>
            <a:r>
              <a:rPr lang="uk-UA" sz="20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27 квітня 1983 року: Об'єднання селища Зоря та села </a:t>
            </a:r>
            <a:r>
              <a:rPr lang="uk-UA" sz="2000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Олексіївка</a:t>
            </a:r>
            <a:r>
              <a:rPr lang="uk-UA" sz="20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 </a:t>
            </a:r>
            <a:r>
              <a:rPr lang="uk-UA" sz="2000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Правдівської</a:t>
            </a:r>
            <a:r>
              <a:rPr lang="uk-UA" sz="20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 сільської ради в єдине селище Зоря. ​</a:t>
            </a:r>
          </a:p>
          <a:p>
            <a:pPr marL="431807" lvl="1" indent="-215904" algn="just">
              <a:lnSpc>
                <a:spcPts val="2800"/>
              </a:lnSpc>
              <a:buFont typeface="Arial"/>
              <a:buChar char="•"/>
            </a:pPr>
            <a:r>
              <a:rPr lang="uk-UA" sz="20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11 жовтня 1989 року: Утворення </a:t>
            </a:r>
            <a:r>
              <a:rPr lang="uk-UA" sz="2000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Зорянської</a:t>
            </a:r>
            <a:r>
              <a:rPr lang="uk-UA" sz="20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 сільської ради за рахунок збільшення </a:t>
            </a:r>
            <a:r>
              <a:rPr lang="uk-UA" sz="2000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Правдівської</a:t>
            </a:r>
            <a:r>
              <a:rPr lang="uk-UA" sz="2000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1"/>
                <a:cs typeface="Times New Roman" panose="02020603050405020304" pitchFamily="18" charset="0"/>
                <a:sym typeface="Open Sans 1"/>
              </a:rPr>
              <a:t> сільради. </a:t>
            </a:r>
            <a:endParaRPr lang="uk-UA" sz="2000" dirty="0">
              <a:solidFill>
                <a:srgbClr val="001737"/>
              </a:solidFill>
              <a:latin typeface="Times New Roman" panose="02020603050405020304" pitchFamily="18" charset="0"/>
              <a:ea typeface="Open Sans 1"/>
              <a:cs typeface="Times New Roman" panose="02020603050405020304" pitchFamily="18" charset="0"/>
              <a:sym typeface="Open Sans 1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541355" y="1023249"/>
            <a:ext cx="11218900" cy="3110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59"/>
              </a:lnSpc>
              <a:spcBef>
                <a:spcPct val="0"/>
              </a:spcBef>
            </a:pPr>
            <a:r>
              <a:rPr lang="en-US" sz="2899" i="1" dirty="0">
                <a:solidFill>
                  <a:srgbClr val="001737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​     </a:t>
            </a:r>
            <a:r>
              <a:rPr lang="uk-UA" sz="2899" i="1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2 Italics"/>
                <a:cs typeface="Times New Roman" panose="02020603050405020304" pitchFamily="18" charset="0"/>
                <a:sym typeface="Open Sans 2 Italics"/>
              </a:rPr>
              <a:t>Селище Зоря (раніше відоме як </a:t>
            </a:r>
            <a:r>
              <a:rPr lang="uk-UA" sz="2899" i="1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2 Italics"/>
                <a:cs typeface="Times New Roman" panose="02020603050405020304" pitchFamily="18" charset="0"/>
                <a:sym typeface="Open Sans 2 Italics"/>
              </a:rPr>
              <a:t>Олексіївка</a:t>
            </a:r>
            <a:r>
              <a:rPr lang="uk-UA" sz="2899" i="1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2 Italics"/>
                <a:cs typeface="Times New Roman" panose="02020603050405020304" pitchFamily="18" charset="0"/>
                <a:sym typeface="Open Sans 2 Italics"/>
              </a:rPr>
              <a:t>) розташоване у Краматорському районі Донецької області має цікаву історію, пов'язану з німецькими колоністами. У 1889 році колоністи з Хортиці придбали 14 125 десятин землі в </a:t>
            </a:r>
            <a:r>
              <a:rPr lang="uk-UA" sz="2899" i="1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2 Italics"/>
                <a:cs typeface="Times New Roman" panose="02020603050405020304" pitchFamily="18" charset="0"/>
                <a:sym typeface="Open Sans 2 Italics"/>
              </a:rPr>
              <a:t>Бахмутському</a:t>
            </a:r>
            <a:r>
              <a:rPr lang="uk-UA" sz="2899" i="1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2 Italics"/>
                <a:cs typeface="Times New Roman" panose="02020603050405020304" pitchFamily="18" charset="0"/>
                <a:sym typeface="Open Sans 2 Italics"/>
              </a:rPr>
              <a:t> повіті Катеринославської губернії та заснували колонію </a:t>
            </a:r>
            <a:r>
              <a:rPr lang="uk-UA" sz="2899" i="1" dirty="0" err="1" smtClean="0">
                <a:solidFill>
                  <a:srgbClr val="001737"/>
                </a:solidFill>
                <a:latin typeface="Times New Roman" panose="02020603050405020304" pitchFamily="18" charset="0"/>
                <a:ea typeface="Open Sans 2 Italics"/>
                <a:cs typeface="Times New Roman" panose="02020603050405020304" pitchFamily="18" charset="0"/>
                <a:sym typeface="Open Sans 2 Italics"/>
              </a:rPr>
              <a:t>Ігнатьєво</a:t>
            </a:r>
            <a:r>
              <a:rPr lang="uk-UA" sz="2899" i="1" dirty="0" smtClean="0">
                <a:solidFill>
                  <a:srgbClr val="001737"/>
                </a:solidFill>
                <a:latin typeface="Times New Roman" panose="02020603050405020304" pitchFamily="18" charset="0"/>
                <a:ea typeface="Open Sans 2 Italics"/>
                <a:cs typeface="Times New Roman" panose="02020603050405020304" pitchFamily="18" charset="0"/>
                <a:sym typeface="Open Sans 2 Italics"/>
              </a:rPr>
              <a:t>, яка складалася з семи поселень. </a:t>
            </a:r>
            <a:endParaRPr lang="uk-UA" sz="2899" i="1" dirty="0">
              <a:solidFill>
                <a:srgbClr val="001737"/>
              </a:solidFill>
              <a:latin typeface="Times New Roman" panose="02020603050405020304" pitchFamily="18" charset="0"/>
              <a:ea typeface="Open Sans 2 Italics"/>
              <a:cs typeface="Times New Roman" panose="02020603050405020304" pitchFamily="18" charset="0"/>
              <a:sym typeface="Open Sans 2 Itali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21974"/>
            <a:ext cx="18288000" cy="10508974"/>
          </a:xfrm>
          <a:custGeom>
            <a:avLst/>
            <a:gdLst/>
            <a:ahLst/>
            <a:cxnLst/>
            <a:rect l="l" t="t" r="r" b="b"/>
            <a:pathLst>
              <a:path w="18288000" h="10508974">
                <a:moveTo>
                  <a:pt x="0" y="0"/>
                </a:moveTo>
                <a:lnTo>
                  <a:pt x="18288000" y="0"/>
                </a:lnTo>
                <a:lnTo>
                  <a:pt x="18288000" y="10508974"/>
                </a:lnTo>
                <a:lnTo>
                  <a:pt x="0" y="105089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30" r="-333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4241546" y="5502244"/>
            <a:ext cx="3756056" cy="3756056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29210" y="44450"/>
              <a:ext cx="6295390" cy="6300470"/>
            </a:xfrm>
            <a:custGeom>
              <a:avLst/>
              <a:gdLst/>
              <a:ahLst/>
              <a:cxnLst/>
              <a:rect l="l" t="t" r="r" b="b"/>
              <a:pathLst>
                <a:path w="6295390" h="6300470">
                  <a:moveTo>
                    <a:pt x="6295390" y="3149600"/>
                  </a:moveTo>
                  <a:cubicBezTo>
                    <a:pt x="5906770" y="3149600"/>
                    <a:pt x="6018530" y="2678430"/>
                    <a:pt x="6018530" y="2678430"/>
                  </a:cubicBezTo>
                  <a:cubicBezTo>
                    <a:pt x="6018530" y="2571750"/>
                    <a:pt x="5967730" y="2476500"/>
                    <a:pt x="5888990" y="2415540"/>
                  </a:cubicBezTo>
                  <a:cubicBezTo>
                    <a:pt x="5927090" y="2324100"/>
                    <a:pt x="5923280" y="2216150"/>
                    <a:pt x="5868670" y="2123440"/>
                  </a:cubicBezTo>
                  <a:cubicBezTo>
                    <a:pt x="5868670" y="2123440"/>
                    <a:pt x="5552440" y="1761490"/>
                    <a:pt x="5873750" y="1576070"/>
                  </a:cubicBezTo>
                  <a:cubicBezTo>
                    <a:pt x="5537200" y="1770380"/>
                    <a:pt x="5397500" y="1306830"/>
                    <a:pt x="5397500" y="1306830"/>
                  </a:cubicBezTo>
                  <a:cubicBezTo>
                    <a:pt x="5344160" y="1214120"/>
                    <a:pt x="5252720" y="1156970"/>
                    <a:pt x="5153660" y="1143000"/>
                  </a:cubicBezTo>
                  <a:cubicBezTo>
                    <a:pt x="5139690" y="1043940"/>
                    <a:pt x="5082540" y="953770"/>
                    <a:pt x="4989830" y="899160"/>
                  </a:cubicBezTo>
                  <a:cubicBezTo>
                    <a:pt x="4989830" y="899160"/>
                    <a:pt x="4535170" y="742950"/>
                    <a:pt x="4720590" y="422910"/>
                  </a:cubicBezTo>
                  <a:cubicBezTo>
                    <a:pt x="4526280" y="759460"/>
                    <a:pt x="4173220" y="426720"/>
                    <a:pt x="4173220" y="426720"/>
                  </a:cubicBezTo>
                  <a:cubicBezTo>
                    <a:pt x="4080510" y="373380"/>
                    <a:pt x="3972560" y="369570"/>
                    <a:pt x="3881120" y="406400"/>
                  </a:cubicBezTo>
                  <a:cubicBezTo>
                    <a:pt x="3820160" y="327660"/>
                    <a:pt x="3724910" y="276860"/>
                    <a:pt x="3618230" y="276860"/>
                  </a:cubicBezTo>
                  <a:cubicBezTo>
                    <a:pt x="3618230" y="276860"/>
                    <a:pt x="3147060" y="360680"/>
                    <a:pt x="3147060" y="0"/>
                  </a:cubicBezTo>
                  <a:cubicBezTo>
                    <a:pt x="3147060" y="369570"/>
                    <a:pt x="2675890" y="276860"/>
                    <a:pt x="2675890" y="276860"/>
                  </a:cubicBezTo>
                  <a:cubicBezTo>
                    <a:pt x="2569210" y="276860"/>
                    <a:pt x="2473960" y="327660"/>
                    <a:pt x="2413000" y="406400"/>
                  </a:cubicBezTo>
                  <a:cubicBezTo>
                    <a:pt x="2321560" y="368300"/>
                    <a:pt x="2213610" y="372110"/>
                    <a:pt x="2120900" y="426720"/>
                  </a:cubicBezTo>
                  <a:cubicBezTo>
                    <a:pt x="2120900" y="426720"/>
                    <a:pt x="1753870" y="734060"/>
                    <a:pt x="1573530" y="422910"/>
                  </a:cubicBezTo>
                  <a:cubicBezTo>
                    <a:pt x="1758950" y="744220"/>
                    <a:pt x="1304290" y="899160"/>
                    <a:pt x="1304290" y="899160"/>
                  </a:cubicBezTo>
                  <a:cubicBezTo>
                    <a:pt x="1211580" y="952500"/>
                    <a:pt x="1154430" y="1043940"/>
                    <a:pt x="1140460" y="1143000"/>
                  </a:cubicBezTo>
                  <a:cubicBezTo>
                    <a:pt x="1042670" y="1155700"/>
                    <a:pt x="951230" y="1212850"/>
                    <a:pt x="897890" y="1305560"/>
                  </a:cubicBezTo>
                  <a:cubicBezTo>
                    <a:pt x="897890" y="1305560"/>
                    <a:pt x="734060" y="1755140"/>
                    <a:pt x="421640" y="1574800"/>
                  </a:cubicBezTo>
                  <a:cubicBezTo>
                    <a:pt x="741680" y="1760220"/>
                    <a:pt x="426720" y="2122170"/>
                    <a:pt x="426720" y="2122170"/>
                  </a:cubicBezTo>
                  <a:cubicBezTo>
                    <a:pt x="373380" y="2214880"/>
                    <a:pt x="369570" y="2322830"/>
                    <a:pt x="406400" y="2414270"/>
                  </a:cubicBezTo>
                  <a:cubicBezTo>
                    <a:pt x="327660" y="2475230"/>
                    <a:pt x="276860" y="2570480"/>
                    <a:pt x="276860" y="2677160"/>
                  </a:cubicBezTo>
                  <a:cubicBezTo>
                    <a:pt x="276860" y="2677160"/>
                    <a:pt x="359410" y="3148330"/>
                    <a:pt x="0" y="3148330"/>
                  </a:cubicBezTo>
                  <a:cubicBezTo>
                    <a:pt x="369570" y="3148330"/>
                    <a:pt x="276860" y="3619500"/>
                    <a:pt x="276860" y="3619500"/>
                  </a:cubicBezTo>
                  <a:cubicBezTo>
                    <a:pt x="276860" y="3726180"/>
                    <a:pt x="327660" y="3821430"/>
                    <a:pt x="406400" y="3882390"/>
                  </a:cubicBezTo>
                  <a:cubicBezTo>
                    <a:pt x="368300" y="3973830"/>
                    <a:pt x="372110" y="4081780"/>
                    <a:pt x="426720" y="4174490"/>
                  </a:cubicBezTo>
                  <a:cubicBezTo>
                    <a:pt x="426720" y="4174490"/>
                    <a:pt x="734060" y="4541520"/>
                    <a:pt x="422910" y="4721860"/>
                  </a:cubicBezTo>
                  <a:cubicBezTo>
                    <a:pt x="741680" y="4538980"/>
                    <a:pt x="897890" y="4993640"/>
                    <a:pt x="897890" y="4993640"/>
                  </a:cubicBezTo>
                  <a:cubicBezTo>
                    <a:pt x="951230" y="5086350"/>
                    <a:pt x="1042670" y="5143500"/>
                    <a:pt x="1141730" y="5157470"/>
                  </a:cubicBezTo>
                  <a:cubicBezTo>
                    <a:pt x="1155700" y="5256530"/>
                    <a:pt x="1212850" y="5346700"/>
                    <a:pt x="1305560" y="5401310"/>
                  </a:cubicBezTo>
                  <a:cubicBezTo>
                    <a:pt x="1305560" y="5401310"/>
                    <a:pt x="1755140" y="5565140"/>
                    <a:pt x="1574800" y="5877560"/>
                  </a:cubicBezTo>
                  <a:cubicBezTo>
                    <a:pt x="1760220" y="5557520"/>
                    <a:pt x="2122170" y="5873750"/>
                    <a:pt x="2122170" y="5873750"/>
                  </a:cubicBezTo>
                  <a:cubicBezTo>
                    <a:pt x="2214880" y="5927090"/>
                    <a:pt x="2322830" y="5930900"/>
                    <a:pt x="2414270" y="5894070"/>
                  </a:cubicBezTo>
                  <a:cubicBezTo>
                    <a:pt x="2475230" y="5972810"/>
                    <a:pt x="2570480" y="6023610"/>
                    <a:pt x="2677160" y="6023610"/>
                  </a:cubicBezTo>
                  <a:cubicBezTo>
                    <a:pt x="2677160" y="6023610"/>
                    <a:pt x="3148330" y="5930900"/>
                    <a:pt x="3148330" y="6300470"/>
                  </a:cubicBezTo>
                  <a:cubicBezTo>
                    <a:pt x="3148330" y="5911850"/>
                    <a:pt x="3619500" y="6023610"/>
                    <a:pt x="3619500" y="6023610"/>
                  </a:cubicBezTo>
                  <a:cubicBezTo>
                    <a:pt x="3726180" y="6023610"/>
                    <a:pt x="3821430" y="5972810"/>
                    <a:pt x="3882390" y="5894070"/>
                  </a:cubicBezTo>
                  <a:cubicBezTo>
                    <a:pt x="3973830" y="5932170"/>
                    <a:pt x="4081780" y="5928360"/>
                    <a:pt x="4174490" y="5873750"/>
                  </a:cubicBezTo>
                  <a:cubicBezTo>
                    <a:pt x="4174490" y="5873750"/>
                    <a:pt x="4536440" y="5557520"/>
                    <a:pt x="4721860" y="5878830"/>
                  </a:cubicBezTo>
                  <a:cubicBezTo>
                    <a:pt x="4527550" y="5542280"/>
                    <a:pt x="4991100" y="5402580"/>
                    <a:pt x="4991100" y="5402580"/>
                  </a:cubicBezTo>
                  <a:cubicBezTo>
                    <a:pt x="5083810" y="5349240"/>
                    <a:pt x="5140960" y="5257800"/>
                    <a:pt x="5154930" y="5158740"/>
                  </a:cubicBezTo>
                  <a:cubicBezTo>
                    <a:pt x="5253990" y="5144770"/>
                    <a:pt x="5344160" y="5087620"/>
                    <a:pt x="5398770" y="4994910"/>
                  </a:cubicBezTo>
                  <a:cubicBezTo>
                    <a:pt x="5398770" y="4994910"/>
                    <a:pt x="5554980" y="4540250"/>
                    <a:pt x="5875020" y="4725670"/>
                  </a:cubicBezTo>
                  <a:cubicBezTo>
                    <a:pt x="5538470" y="4531360"/>
                    <a:pt x="5871210" y="4178300"/>
                    <a:pt x="5871210" y="4178300"/>
                  </a:cubicBezTo>
                  <a:cubicBezTo>
                    <a:pt x="5924550" y="4085590"/>
                    <a:pt x="5928360" y="3977640"/>
                    <a:pt x="5891530" y="3886200"/>
                  </a:cubicBezTo>
                  <a:cubicBezTo>
                    <a:pt x="5970270" y="3825240"/>
                    <a:pt x="6021070" y="3729990"/>
                    <a:pt x="6021070" y="3623310"/>
                  </a:cubicBezTo>
                  <a:cubicBezTo>
                    <a:pt x="6018530" y="3620770"/>
                    <a:pt x="5925820" y="3149600"/>
                    <a:pt x="6295390" y="3149600"/>
                  </a:cubicBezTo>
                  <a:close/>
                </a:path>
              </a:pathLst>
            </a:custGeom>
            <a:blipFill>
              <a:blip r:embed="rId3"/>
              <a:stretch>
                <a:fillRect l="-16720" r="-16720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4571510" y="309548"/>
            <a:ext cx="3716490" cy="3716490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29210" y="44450"/>
              <a:ext cx="6295390" cy="6300470"/>
            </a:xfrm>
            <a:custGeom>
              <a:avLst/>
              <a:gdLst/>
              <a:ahLst/>
              <a:cxnLst/>
              <a:rect l="l" t="t" r="r" b="b"/>
              <a:pathLst>
                <a:path w="6295390" h="6300470">
                  <a:moveTo>
                    <a:pt x="6295390" y="3149600"/>
                  </a:moveTo>
                  <a:cubicBezTo>
                    <a:pt x="5906770" y="3149600"/>
                    <a:pt x="6018530" y="2678430"/>
                    <a:pt x="6018530" y="2678430"/>
                  </a:cubicBezTo>
                  <a:cubicBezTo>
                    <a:pt x="6018530" y="2571750"/>
                    <a:pt x="5967730" y="2476500"/>
                    <a:pt x="5888990" y="2415540"/>
                  </a:cubicBezTo>
                  <a:cubicBezTo>
                    <a:pt x="5927090" y="2324100"/>
                    <a:pt x="5923280" y="2216150"/>
                    <a:pt x="5868670" y="2123440"/>
                  </a:cubicBezTo>
                  <a:cubicBezTo>
                    <a:pt x="5868670" y="2123440"/>
                    <a:pt x="5552440" y="1761490"/>
                    <a:pt x="5873750" y="1576070"/>
                  </a:cubicBezTo>
                  <a:cubicBezTo>
                    <a:pt x="5537200" y="1770380"/>
                    <a:pt x="5397500" y="1306830"/>
                    <a:pt x="5397500" y="1306830"/>
                  </a:cubicBezTo>
                  <a:cubicBezTo>
                    <a:pt x="5344160" y="1214120"/>
                    <a:pt x="5252720" y="1156970"/>
                    <a:pt x="5153660" y="1143000"/>
                  </a:cubicBezTo>
                  <a:cubicBezTo>
                    <a:pt x="5139690" y="1043940"/>
                    <a:pt x="5082540" y="953770"/>
                    <a:pt x="4989830" y="899160"/>
                  </a:cubicBezTo>
                  <a:cubicBezTo>
                    <a:pt x="4989830" y="899160"/>
                    <a:pt x="4535170" y="742950"/>
                    <a:pt x="4720590" y="422910"/>
                  </a:cubicBezTo>
                  <a:cubicBezTo>
                    <a:pt x="4526280" y="759460"/>
                    <a:pt x="4173220" y="426720"/>
                    <a:pt x="4173220" y="426720"/>
                  </a:cubicBezTo>
                  <a:cubicBezTo>
                    <a:pt x="4080510" y="373380"/>
                    <a:pt x="3972560" y="369570"/>
                    <a:pt x="3881120" y="406400"/>
                  </a:cubicBezTo>
                  <a:cubicBezTo>
                    <a:pt x="3820160" y="327660"/>
                    <a:pt x="3724910" y="276860"/>
                    <a:pt x="3618230" y="276860"/>
                  </a:cubicBezTo>
                  <a:cubicBezTo>
                    <a:pt x="3618230" y="276860"/>
                    <a:pt x="3147060" y="360680"/>
                    <a:pt x="3147060" y="0"/>
                  </a:cubicBezTo>
                  <a:cubicBezTo>
                    <a:pt x="3147060" y="369570"/>
                    <a:pt x="2675890" y="276860"/>
                    <a:pt x="2675890" y="276860"/>
                  </a:cubicBezTo>
                  <a:cubicBezTo>
                    <a:pt x="2569210" y="276860"/>
                    <a:pt x="2473960" y="327660"/>
                    <a:pt x="2413000" y="406400"/>
                  </a:cubicBezTo>
                  <a:cubicBezTo>
                    <a:pt x="2321560" y="368300"/>
                    <a:pt x="2213610" y="372110"/>
                    <a:pt x="2120900" y="426720"/>
                  </a:cubicBezTo>
                  <a:cubicBezTo>
                    <a:pt x="2120900" y="426720"/>
                    <a:pt x="1753870" y="734060"/>
                    <a:pt x="1573530" y="422910"/>
                  </a:cubicBezTo>
                  <a:cubicBezTo>
                    <a:pt x="1758950" y="744220"/>
                    <a:pt x="1304290" y="899160"/>
                    <a:pt x="1304290" y="899160"/>
                  </a:cubicBezTo>
                  <a:cubicBezTo>
                    <a:pt x="1211580" y="952500"/>
                    <a:pt x="1154430" y="1043940"/>
                    <a:pt x="1140460" y="1143000"/>
                  </a:cubicBezTo>
                  <a:cubicBezTo>
                    <a:pt x="1042670" y="1155700"/>
                    <a:pt x="951230" y="1212850"/>
                    <a:pt x="897890" y="1305560"/>
                  </a:cubicBezTo>
                  <a:cubicBezTo>
                    <a:pt x="897890" y="1305560"/>
                    <a:pt x="734060" y="1755140"/>
                    <a:pt x="421640" y="1574800"/>
                  </a:cubicBezTo>
                  <a:cubicBezTo>
                    <a:pt x="741680" y="1760220"/>
                    <a:pt x="426720" y="2122170"/>
                    <a:pt x="426720" y="2122170"/>
                  </a:cubicBezTo>
                  <a:cubicBezTo>
                    <a:pt x="373380" y="2214880"/>
                    <a:pt x="369570" y="2322830"/>
                    <a:pt x="406400" y="2414270"/>
                  </a:cubicBezTo>
                  <a:cubicBezTo>
                    <a:pt x="327660" y="2475230"/>
                    <a:pt x="276860" y="2570480"/>
                    <a:pt x="276860" y="2677160"/>
                  </a:cubicBezTo>
                  <a:cubicBezTo>
                    <a:pt x="276860" y="2677160"/>
                    <a:pt x="359410" y="3148330"/>
                    <a:pt x="0" y="3148330"/>
                  </a:cubicBezTo>
                  <a:cubicBezTo>
                    <a:pt x="369570" y="3148330"/>
                    <a:pt x="276860" y="3619500"/>
                    <a:pt x="276860" y="3619500"/>
                  </a:cubicBezTo>
                  <a:cubicBezTo>
                    <a:pt x="276860" y="3726180"/>
                    <a:pt x="327660" y="3821430"/>
                    <a:pt x="406400" y="3882390"/>
                  </a:cubicBezTo>
                  <a:cubicBezTo>
                    <a:pt x="368300" y="3973830"/>
                    <a:pt x="372110" y="4081780"/>
                    <a:pt x="426720" y="4174490"/>
                  </a:cubicBezTo>
                  <a:cubicBezTo>
                    <a:pt x="426720" y="4174490"/>
                    <a:pt x="734060" y="4541520"/>
                    <a:pt x="422910" y="4721860"/>
                  </a:cubicBezTo>
                  <a:cubicBezTo>
                    <a:pt x="741680" y="4538980"/>
                    <a:pt x="897890" y="4993640"/>
                    <a:pt x="897890" y="4993640"/>
                  </a:cubicBezTo>
                  <a:cubicBezTo>
                    <a:pt x="951230" y="5086350"/>
                    <a:pt x="1042670" y="5143500"/>
                    <a:pt x="1141730" y="5157470"/>
                  </a:cubicBezTo>
                  <a:cubicBezTo>
                    <a:pt x="1155700" y="5256530"/>
                    <a:pt x="1212850" y="5346700"/>
                    <a:pt x="1305560" y="5401310"/>
                  </a:cubicBezTo>
                  <a:cubicBezTo>
                    <a:pt x="1305560" y="5401310"/>
                    <a:pt x="1755140" y="5565140"/>
                    <a:pt x="1574800" y="5877560"/>
                  </a:cubicBezTo>
                  <a:cubicBezTo>
                    <a:pt x="1760220" y="5557520"/>
                    <a:pt x="2122170" y="5873750"/>
                    <a:pt x="2122170" y="5873750"/>
                  </a:cubicBezTo>
                  <a:cubicBezTo>
                    <a:pt x="2214880" y="5927090"/>
                    <a:pt x="2322830" y="5930900"/>
                    <a:pt x="2414270" y="5894070"/>
                  </a:cubicBezTo>
                  <a:cubicBezTo>
                    <a:pt x="2475230" y="5972810"/>
                    <a:pt x="2570480" y="6023610"/>
                    <a:pt x="2677160" y="6023610"/>
                  </a:cubicBezTo>
                  <a:cubicBezTo>
                    <a:pt x="2677160" y="6023610"/>
                    <a:pt x="3148330" y="5930900"/>
                    <a:pt x="3148330" y="6300470"/>
                  </a:cubicBezTo>
                  <a:cubicBezTo>
                    <a:pt x="3148330" y="5911850"/>
                    <a:pt x="3619500" y="6023610"/>
                    <a:pt x="3619500" y="6023610"/>
                  </a:cubicBezTo>
                  <a:cubicBezTo>
                    <a:pt x="3726180" y="6023610"/>
                    <a:pt x="3821430" y="5972810"/>
                    <a:pt x="3882390" y="5894070"/>
                  </a:cubicBezTo>
                  <a:cubicBezTo>
                    <a:pt x="3973830" y="5932170"/>
                    <a:pt x="4081780" y="5928360"/>
                    <a:pt x="4174490" y="5873750"/>
                  </a:cubicBezTo>
                  <a:cubicBezTo>
                    <a:pt x="4174490" y="5873750"/>
                    <a:pt x="4536440" y="5557520"/>
                    <a:pt x="4721860" y="5878830"/>
                  </a:cubicBezTo>
                  <a:cubicBezTo>
                    <a:pt x="4527550" y="5542280"/>
                    <a:pt x="4991100" y="5402580"/>
                    <a:pt x="4991100" y="5402580"/>
                  </a:cubicBezTo>
                  <a:cubicBezTo>
                    <a:pt x="5083810" y="5349240"/>
                    <a:pt x="5140960" y="5257800"/>
                    <a:pt x="5154930" y="5158740"/>
                  </a:cubicBezTo>
                  <a:cubicBezTo>
                    <a:pt x="5253990" y="5144770"/>
                    <a:pt x="5344160" y="5087620"/>
                    <a:pt x="5398770" y="4994910"/>
                  </a:cubicBezTo>
                  <a:cubicBezTo>
                    <a:pt x="5398770" y="4994910"/>
                    <a:pt x="5554980" y="4540250"/>
                    <a:pt x="5875020" y="4725670"/>
                  </a:cubicBezTo>
                  <a:cubicBezTo>
                    <a:pt x="5538470" y="4531360"/>
                    <a:pt x="5871210" y="4178300"/>
                    <a:pt x="5871210" y="4178300"/>
                  </a:cubicBezTo>
                  <a:cubicBezTo>
                    <a:pt x="5924550" y="4085590"/>
                    <a:pt x="5928360" y="3977640"/>
                    <a:pt x="5891530" y="3886200"/>
                  </a:cubicBezTo>
                  <a:cubicBezTo>
                    <a:pt x="5970270" y="3825240"/>
                    <a:pt x="6021070" y="3729990"/>
                    <a:pt x="6021070" y="3623310"/>
                  </a:cubicBezTo>
                  <a:cubicBezTo>
                    <a:pt x="6018530" y="3620770"/>
                    <a:pt x="5925820" y="3149600"/>
                    <a:pt x="6295390" y="3149600"/>
                  </a:cubicBezTo>
                  <a:close/>
                </a:path>
              </a:pathLst>
            </a:custGeom>
            <a:blipFill>
              <a:blip r:embed="rId4"/>
              <a:stretch>
                <a:fillRect t="-16612" b="-16612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8703024" y="268009"/>
            <a:ext cx="4019828" cy="4019828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29210" y="44450"/>
              <a:ext cx="6295390" cy="6300470"/>
            </a:xfrm>
            <a:custGeom>
              <a:avLst/>
              <a:gdLst/>
              <a:ahLst/>
              <a:cxnLst/>
              <a:rect l="l" t="t" r="r" b="b"/>
              <a:pathLst>
                <a:path w="6295390" h="6300470">
                  <a:moveTo>
                    <a:pt x="6295390" y="3149600"/>
                  </a:moveTo>
                  <a:cubicBezTo>
                    <a:pt x="5906770" y="3149600"/>
                    <a:pt x="6018530" y="2678430"/>
                    <a:pt x="6018530" y="2678430"/>
                  </a:cubicBezTo>
                  <a:cubicBezTo>
                    <a:pt x="6018530" y="2571750"/>
                    <a:pt x="5967730" y="2476500"/>
                    <a:pt x="5888990" y="2415540"/>
                  </a:cubicBezTo>
                  <a:cubicBezTo>
                    <a:pt x="5927090" y="2324100"/>
                    <a:pt x="5923280" y="2216150"/>
                    <a:pt x="5868670" y="2123440"/>
                  </a:cubicBezTo>
                  <a:cubicBezTo>
                    <a:pt x="5868670" y="2123440"/>
                    <a:pt x="5552440" y="1761490"/>
                    <a:pt x="5873750" y="1576070"/>
                  </a:cubicBezTo>
                  <a:cubicBezTo>
                    <a:pt x="5537200" y="1770380"/>
                    <a:pt x="5397500" y="1306830"/>
                    <a:pt x="5397500" y="1306830"/>
                  </a:cubicBezTo>
                  <a:cubicBezTo>
                    <a:pt x="5344160" y="1214120"/>
                    <a:pt x="5252720" y="1156970"/>
                    <a:pt x="5153660" y="1143000"/>
                  </a:cubicBezTo>
                  <a:cubicBezTo>
                    <a:pt x="5139690" y="1043940"/>
                    <a:pt x="5082540" y="953770"/>
                    <a:pt x="4989830" y="899160"/>
                  </a:cubicBezTo>
                  <a:cubicBezTo>
                    <a:pt x="4989830" y="899160"/>
                    <a:pt x="4535170" y="742950"/>
                    <a:pt x="4720590" y="422910"/>
                  </a:cubicBezTo>
                  <a:cubicBezTo>
                    <a:pt x="4526280" y="759460"/>
                    <a:pt x="4173220" y="426720"/>
                    <a:pt x="4173220" y="426720"/>
                  </a:cubicBezTo>
                  <a:cubicBezTo>
                    <a:pt x="4080510" y="373380"/>
                    <a:pt x="3972560" y="369570"/>
                    <a:pt x="3881120" y="406400"/>
                  </a:cubicBezTo>
                  <a:cubicBezTo>
                    <a:pt x="3820160" y="327660"/>
                    <a:pt x="3724910" y="276860"/>
                    <a:pt x="3618230" y="276860"/>
                  </a:cubicBezTo>
                  <a:cubicBezTo>
                    <a:pt x="3618230" y="276860"/>
                    <a:pt x="3147060" y="360680"/>
                    <a:pt x="3147060" y="0"/>
                  </a:cubicBezTo>
                  <a:cubicBezTo>
                    <a:pt x="3147060" y="369570"/>
                    <a:pt x="2675890" y="276860"/>
                    <a:pt x="2675890" y="276860"/>
                  </a:cubicBezTo>
                  <a:cubicBezTo>
                    <a:pt x="2569210" y="276860"/>
                    <a:pt x="2473960" y="327660"/>
                    <a:pt x="2413000" y="406400"/>
                  </a:cubicBezTo>
                  <a:cubicBezTo>
                    <a:pt x="2321560" y="368300"/>
                    <a:pt x="2213610" y="372110"/>
                    <a:pt x="2120900" y="426720"/>
                  </a:cubicBezTo>
                  <a:cubicBezTo>
                    <a:pt x="2120900" y="426720"/>
                    <a:pt x="1753870" y="734060"/>
                    <a:pt x="1573530" y="422910"/>
                  </a:cubicBezTo>
                  <a:cubicBezTo>
                    <a:pt x="1758950" y="744220"/>
                    <a:pt x="1304290" y="899160"/>
                    <a:pt x="1304290" y="899160"/>
                  </a:cubicBezTo>
                  <a:cubicBezTo>
                    <a:pt x="1211580" y="952500"/>
                    <a:pt x="1154430" y="1043940"/>
                    <a:pt x="1140460" y="1143000"/>
                  </a:cubicBezTo>
                  <a:cubicBezTo>
                    <a:pt x="1042670" y="1155700"/>
                    <a:pt x="951230" y="1212850"/>
                    <a:pt x="897890" y="1305560"/>
                  </a:cubicBezTo>
                  <a:cubicBezTo>
                    <a:pt x="897890" y="1305560"/>
                    <a:pt x="734060" y="1755140"/>
                    <a:pt x="421640" y="1574800"/>
                  </a:cubicBezTo>
                  <a:cubicBezTo>
                    <a:pt x="741680" y="1760220"/>
                    <a:pt x="426720" y="2122170"/>
                    <a:pt x="426720" y="2122170"/>
                  </a:cubicBezTo>
                  <a:cubicBezTo>
                    <a:pt x="373380" y="2214880"/>
                    <a:pt x="369570" y="2322830"/>
                    <a:pt x="406400" y="2414270"/>
                  </a:cubicBezTo>
                  <a:cubicBezTo>
                    <a:pt x="327660" y="2475230"/>
                    <a:pt x="276860" y="2570480"/>
                    <a:pt x="276860" y="2677160"/>
                  </a:cubicBezTo>
                  <a:cubicBezTo>
                    <a:pt x="276860" y="2677160"/>
                    <a:pt x="359410" y="3148330"/>
                    <a:pt x="0" y="3148330"/>
                  </a:cubicBezTo>
                  <a:cubicBezTo>
                    <a:pt x="369570" y="3148330"/>
                    <a:pt x="276860" y="3619500"/>
                    <a:pt x="276860" y="3619500"/>
                  </a:cubicBezTo>
                  <a:cubicBezTo>
                    <a:pt x="276860" y="3726180"/>
                    <a:pt x="327660" y="3821430"/>
                    <a:pt x="406400" y="3882390"/>
                  </a:cubicBezTo>
                  <a:cubicBezTo>
                    <a:pt x="368300" y="3973830"/>
                    <a:pt x="372110" y="4081780"/>
                    <a:pt x="426720" y="4174490"/>
                  </a:cubicBezTo>
                  <a:cubicBezTo>
                    <a:pt x="426720" y="4174490"/>
                    <a:pt x="734060" y="4541520"/>
                    <a:pt x="422910" y="4721860"/>
                  </a:cubicBezTo>
                  <a:cubicBezTo>
                    <a:pt x="741680" y="4538980"/>
                    <a:pt x="897890" y="4993640"/>
                    <a:pt x="897890" y="4993640"/>
                  </a:cubicBezTo>
                  <a:cubicBezTo>
                    <a:pt x="951230" y="5086350"/>
                    <a:pt x="1042670" y="5143500"/>
                    <a:pt x="1141730" y="5157470"/>
                  </a:cubicBezTo>
                  <a:cubicBezTo>
                    <a:pt x="1155700" y="5256530"/>
                    <a:pt x="1212850" y="5346700"/>
                    <a:pt x="1305560" y="5401310"/>
                  </a:cubicBezTo>
                  <a:cubicBezTo>
                    <a:pt x="1305560" y="5401310"/>
                    <a:pt x="1755140" y="5565140"/>
                    <a:pt x="1574800" y="5877560"/>
                  </a:cubicBezTo>
                  <a:cubicBezTo>
                    <a:pt x="1760220" y="5557520"/>
                    <a:pt x="2122170" y="5873750"/>
                    <a:pt x="2122170" y="5873750"/>
                  </a:cubicBezTo>
                  <a:cubicBezTo>
                    <a:pt x="2214880" y="5927090"/>
                    <a:pt x="2322830" y="5930900"/>
                    <a:pt x="2414270" y="5894070"/>
                  </a:cubicBezTo>
                  <a:cubicBezTo>
                    <a:pt x="2475230" y="5972810"/>
                    <a:pt x="2570480" y="6023610"/>
                    <a:pt x="2677160" y="6023610"/>
                  </a:cubicBezTo>
                  <a:cubicBezTo>
                    <a:pt x="2677160" y="6023610"/>
                    <a:pt x="3148330" y="5930900"/>
                    <a:pt x="3148330" y="6300470"/>
                  </a:cubicBezTo>
                  <a:cubicBezTo>
                    <a:pt x="3148330" y="5911850"/>
                    <a:pt x="3619500" y="6023610"/>
                    <a:pt x="3619500" y="6023610"/>
                  </a:cubicBezTo>
                  <a:cubicBezTo>
                    <a:pt x="3726180" y="6023610"/>
                    <a:pt x="3821430" y="5972810"/>
                    <a:pt x="3882390" y="5894070"/>
                  </a:cubicBezTo>
                  <a:cubicBezTo>
                    <a:pt x="3973830" y="5932170"/>
                    <a:pt x="4081780" y="5928360"/>
                    <a:pt x="4174490" y="5873750"/>
                  </a:cubicBezTo>
                  <a:cubicBezTo>
                    <a:pt x="4174490" y="5873750"/>
                    <a:pt x="4536440" y="5557520"/>
                    <a:pt x="4721860" y="5878830"/>
                  </a:cubicBezTo>
                  <a:cubicBezTo>
                    <a:pt x="4527550" y="5542280"/>
                    <a:pt x="4991100" y="5402580"/>
                    <a:pt x="4991100" y="5402580"/>
                  </a:cubicBezTo>
                  <a:cubicBezTo>
                    <a:pt x="5083810" y="5349240"/>
                    <a:pt x="5140960" y="5257800"/>
                    <a:pt x="5154930" y="5158740"/>
                  </a:cubicBezTo>
                  <a:cubicBezTo>
                    <a:pt x="5253990" y="5144770"/>
                    <a:pt x="5344160" y="5087620"/>
                    <a:pt x="5398770" y="4994910"/>
                  </a:cubicBezTo>
                  <a:cubicBezTo>
                    <a:pt x="5398770" y="4994910"/>
                    <a:pt x="5554980" y="4540250"/>
                    <a:pt x="5875020" y="4725670"/>
                  </a:cubicBezTo>
                  <a:cubicBezTo>
                    <a:pt x="5538470" y="4531360"/>
                    <a:pt x="5871210" y="4178300"/>
                    <a:pt x="5871210" y="4178300"/>
                  </a:cubicBezTo>
                  <a:cubicBezTo>
                    <a:pt x="5924550" y="4085590"/>
                    <a:pt x="5928360" y="3977640"/>
                    <a:pt x="5891530" y="3886200"/>
                  </a:cubicBezTo>
                  <a:cubicBezTo>
                    <a:pt x="5970270" y="3825240"/>
                    <a:pt x="6021070" y="3729990"/>
                    <a:pt x="6021070" y="3623310"/>
                  </a:cubicBezTo>
                  <a:cubicBezTo>
                    <a:pt x="6018530" y="3620770"/>
                    <a:pt x="5925820" y="3149600"/>
                    <a:pt x="6295390" y="3149600"/>
                  </a:cubicBezTo>
                  <a:close/>
                </a:path>
              </a:pathLst>
            </a:custGeom>
            <a:blipFill>
              <a:blip r:embed="rId5"/>
              <a:stretch>
                <a:fillRect t="-6292" b="-6292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2555244" y="-44352"/>
            <a:ext cx="4070390" cy="4070390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29210" y="44450"/>
              <a:ext cx="6295390" cy="6300470"/>
            </a:xfrm>
            <a:custGeom>
              <a:avLst/>
              <a:gdLst/>
              <a:ahLst/>
              <a:cxnLst/>
              <a:rect l="l" t="t" r="r" b="b"/>
              <a:pathLst>
                <a:path w="6295390" h="6300470">
                  <a:moveTo>
                    <a:pt x="6295390" y="3149600"/>
                  </a:moveTo>
                  <a:cubicBezTo>
                    <a:pt x="5906770" y="3149600"/>
                    <a:pt x="6018530" y="2678430"/>
                    <a:pt x="6018530" y="2678430"/>
                  </a:cubicBezTo>
                  <a:cubicBezTo>
                    <a:pt x="6018530" y="2571750"/>
                    <a:pt x="5967730" y="2476500"/>
                    <a:pt x="5888990" y="2415540"/>
                  </a:cubicBezTo>
                  <a:cubicBezTo>
                    <a:pt x="5927090" y="2324100"/>
                    <a:pt x="5923280" y="2216150"/>
                    <a:pt x="5868670" y="2123440"/>
                  </a:cubicBezTo>
                  <a:cubicBezTo>
                    <a:pt x="5868670" y="2123440"/>
                    <a:pt x="5552440" y="1761490"/>
                    <a:pt x="5873750" y="1576070"/>
                  </a:cubicBezTo>
                  <a:cubicBezTo>
                    <a:pt x="5537200" y="1770380"/>
                    <a:pt x="5397500" y="1306830"/>
                    <a:pt x="5397500" y="1306830"/>
                  </a:cubicBezTo>
                  <a:cubicBezTo>
                    <a:pt x="5344160" y="1214120"/>
                    <a:pt x="5252720" y="1156970"/>
                    <a:pt x="5153660" y="1143000"/>
                  </a:cubicBezTo>
                  <a:cubicBezTo>
                    <a:pt x="5139690" y="1043940"/>
                    <a:pt x="5082540" y="953770"/>
                    <a:pt x="4989830" y="899160"/>
                  </a:cubicBezTo>
                  <a:cubicBezTo>
                    <a:pt x="4989830" y="899160"/>
                    <a:pt x="4535170" y="742950"/>
                    <a:pt x="4720590" y="422910"/>
                  </a:cubicBezTo>
                  <a:cubicBezTo>
                    <a:pt x="4526280" y="759460"/>
                    <a:pt x="4173220" y="426720"/>
                    <a:pt x="4173220" y="426720"/>
                  </a:cubicBezTo>
                  <a:cubicBezTo>
                    <a:pt x="4080510" y="373380"/>
                    <a:pt x="3972560" y="369570"/>
                    <a:pt x="3881120" y="406400"/>
                  </a:cubicBezTo>
                  <a:cubicBezTo>
                    <a:pt x="3820160" y="327660"/>
                    <a:pt x="3724910" y="276860"/>
                    <a:pt x="3618230" y="276860"/>
                  </a:cubicBezTo>
                  <a:cubicBezTo>
                    <a:pt x="3618230" y="276860"/>
                    <a:pt x="3147060" y="360680"/>
                    <a:pt x="3147060" y="0"/>
                  </a:cubicBezTo>
                  <a:cubicBezTo>
                    <a:pt x="3147060" y="369570"/>
                    <a:pt x="2675890" y="276860"/>
                    <a:pt x="2675890" y="276860"/>
                  </a:cubicBezTo>
                  <a:cubicBezTo>
                    <a:pt x="2569210" y="276860"/>
                    <a:pt x="2473960" y="327660"/>
                    <a:pt x="2413000" y="406400"/>
                  </a:cubicBezTo>
                  <a:cubicBezTo>
                    <a:pt x="2321560" y="368300"/>
                    <a:pt x="2213610" y="372110"/>
                    <a:pt x="2120900" y="426720"/>
                  </a:cubicBezTo>
                  <a:cubicBezTo>
                    <a:pt x="2120900" y="426720"/>
                    <a:pt x="1753870" y="734060"/>
                    <a:pt x="1573530" y="422910"/>
                  </a:cubicBezTo>
                  <a:cubicBezTo>
                    <a:pt x="1758950" y="744220"/>
                    <a:pt x="1304290" y="899160"/>
                    <a:pt x="1304290" y="899160"/>
                  </a:cubicBezTo>
                  <a:cubicBezTo>
                    <a:pt x="1211580" y="952500"/>
                    <a:pt x="1154430" y="1043940"/>
                    <a:pt x="1140460" y="1143000"/>
                  </a:cubicBezTo>
                  <a:cubicBezTo>
                    <a:pt x="1042670" y="1155700"/>
                    <a:pt x="951230" y="1212850"/>
                    <a:pt x="897890" y="1305560"/>
                  </a:cubicBezTo>
                  <a:cubicBezTo>
                    <a:pt x="897890" y="1305560"/>
                    <a:pt x="734060" y="1755140"/>
                    <a:pt x="421640" y="1574800"/>
                  </a:cubicBezTo>
                  <a:cubicBezTo>
                    <a:pt x="741680" y="1760220"/>
                    <a:pt x="426720" y="2122170"/>
                    <a:pt x="426720" y="2122170"/>
                  </a:cubicBezTo>
                  <a:cubicBezTo>
                    <a:pt x="373380" y="2214880"/>
                    <a:pt x="369570" y="2322830"/>
                    <a:pt x="406400" y="2414270"/>
                  </a:cubicBezTo>
                  <a:cubicBezTo>
                    <a:pt x="327660" y="2475230"/>
                    <a:pt x="276860" y="2570480"/>
                    <a:pt x="276860" y="2677160"/>
                  </a:cubicBezTo>
                  <a:cubicBezTo>
                    <a:pt x="276860" y="2677160"/>
                    <a:pt x="359410" y="3148330"/>
                    <a:pt x="0" y="3148330"/>
                  </a:cubicBezTo>
                  <a:cubicBezTo>
                    <a:pt x="369570" y="3148330"/>
                    <a:pt x="276860" y="3619500"/>
                    <a:pt x="276860" y="3619500"/>
                  </a:cubicBezTo>
                  <a:cubicBezTo>
                    <a:pt x="276860" y="3726180"/>
                    <a:pt x="327660" y="3821430"/>
                    <a:pt x="406400" y="3882390"/>
                  </a:cubicBezTo>
                  <a:cubicBezTo>
                    <a:pt x="368300" y="3973830"/>
                    <a:pt x="372110" y="4081780"/>
                    <a:pt x="426720" y="4174490"/>
                  </a:cubicBezTo>
                  <a:cubicBezTo>
                    <a:pt x="426720" y="4174490"/>
                    <a:pt x="734060" y="4541520"/>
                    <a:pt x="422910" y="4721860"/>
                  </a:cubicBezTo>
                  <a:cubicBezTo>
                    <a:pt x="741680" y="4538980"/>
                    <a:pt x="897890" y="4993640"/>
                    <a:pt x="897890" y="4993640"/>
                  </a:cubicBezTo>
                  <a:cubicBezTo>
                    <a:pt x="951230" y="5086350"/>
                    <a:pt x="1042670" y="5143500"/>
                    <a:pt x="1141730" y="5157470"/>
                  </a:cubicBezTo>
                  <a:cubicBezTo>
                    <a:pt x="1155700" y="5256530"/>
                    <a:pt x="1212850" y="5346700"/>
                    <a:pt x="1305560" y="5401310"/>
                  </a:cubicBezTo>
                  <a:cubicBezTo>
                    <a:pt x="1305560" y="5401310"/>
                    <a:pt x="1755140" y="5565140"/>
                    <a:pt x="1574800" y="5877560"/>
                  </a:cubicBezTo>
                  <a:cubicBezTo>
                    <a:pt x="1760220" y="5557520"/>
                    <a:pt x="2122170" y="5873750"/>
                    <a:pt x="2122170" y="5873750"/>
                  </a:cubicBezTo>
                  <a:cubicBezTo>
                    <a:pt x="2214880" y="5927090"/>
                    <a:pt x="2322830" y="5930900"/>
                    <a:pt x="2414270" y="5894070"/>
                  </a:cubicBezTo>
                  <a:cubicBezTo>
                    <a:pt x="2475230" y="5972810"/>
                    <a:pt x="2570480" y="6023610"/>
                    <a:pt x="2677160" y="6023610"/>
                  </a:cubicBezTo>
                  <a:cubicBezTo>
                    <a:pt x="2677160" y="6023610"/>
                    <a:pt x="3148330" y="5930900"/>
                    <a:pt x="3148330" y="6300470"/>
                  </a:cubicBezTo>
                  <a:cubicBezTo>
                    <a:pt x="3148330" y="5911850"/>
                    <a:pt x="3619500" y="6023610"/>
                    <a:pt x="3619500" y="6023610"/>
                  </a:cubicBezTo>
                  <a:cubicBezTo>
                    <a:pt x="3726180" y="6023610"/>
                    <a:pt x="3821430" y="5972810"/>
                    <a:pt x="3882390" y="5894070"/>
                  </a:cubicBezTo>
                  <a:cubicBezTo>
                    <a:pt x="3973830" y="5932170"/>
                    <a:pt x="4081780" y="5928360"/>
                    <a:pt x="4174490" y="5873750"/>
                  </a:cubicBezTo>
                  <a:cubicBezTo>
                    <a:pt x="4174490" y="5873750"/>
                    <a:pt x="4536440" y="5557520"/>
                    <a:pt x="4721860" y="5878830"/>
                  </a:cubicBezTo>
                  <a:cubicBezTo>
                    <a:pt x="4527550" y="5542280"/>
                    <a:pt x="4991100" y="5402580"/>
                    <a:pt x="4991100" y="5402580"/>
                  </a:cubicBezTo>
                  <a:cubicBezTo>
                    <a:pt x="5083810" y="5349240"/>
                    <a:pt x="5140960" y="5257800"/>
                    <a:pt x="5154930" y="5158740"/>
                  </a:cubicBezTo>
                  <a:cubicBezTo>
                    <a:pt x="5253990" y="5144770"/>
                    <a:pt x="5344160" y="5087620"/>
                    <a:pt x="5398770" y="4994910"/>
                  </a:cubicBezTo>
                  <a:cubicBezTo>
                    <a:pt x="5398770" y="4994910"/>
                    <a:pt x="5554980" y="4540250"/>
                    <a:pt x="5875020" y="4725670"/>
                  </a:cubicBezTo>
                  <a:cubicBezTo>
                    <a:pt x="5538470" y="4531360"/>
                    <a:pt x="5871210" y="4178300"/>
                    <a:pt x="5871210" y="4178300"/>
                  </a:cubicBezTo>
                  <a:cubicBezTo>
                    <a:pt x="5924550" y="4085590"/>
                    <a:pt x="5928360" y="3977640"/>
                    <a:pt x="5891530" y="3886200"/>
                  </a:cubicBezTo>
                  <a:cubicBezTo>
                    <a:pt x="5970270" y="3825240"/>
                    <a:pt x="6021070" y="3729990"/>
                    <a:pt x="6021070" y="3623310"/>
                  </a:cubicBezTo>
                  <a:cubicBezTo>
                    <a:pt x="6018530" y="3620770"/>
                    <a:pt x="5925820" y="3149600"/>
                    <a:pt x="6295390" y="3149600"/>
                  </a:cubicBezTo>
                  <a:close/>
                </a:path>
              </a:pathLst>
            </a:custGeom>
            <a:blipFill>
              <a:blip r:embed="rId6"/>
              <a:stretch>
                <a:fillRect t="-147" b="-147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442212" y="4765357"/>
            <a:ext cx="4072583" cy="4072583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29210" y="44450"/>
              <a:ext cx="6295390" cy="6300470"/>
            </a:xfrm>
            <a:custGeom>
              <a:avLst/>
              <a:gdLst/>
              <a:ahLst/>
              <a:cxnLst/>
              <a:rect l="l" t="t" r="r" b="b"/>
              <a:pathLst>
                <a:path w="6295390" h="6300470">
                  <a:moveTo>
                    <a:pt x="6295390" y="3149600"/>
                  </a:moveTo>
                  <a:cubicBezTo>
                    <a:pt x="5906770" y="3149600"/>
                    <a:pt x="6018530" y="2678430"/>
                    <a:pt x="6018530" y="2678430"/>
                  </a:cubicBezTo>
                  <a:cubicBezTo>
                    <a:pt x="6018530" y="2571750"/>
                    <a:pt x="5967730" y="2476500"/>
                    <a:pt x="5888990" y="2415540"/>
                  </a:cubicBezTo>
                  <a:cubicBezTo>
                    <a:pt x="5927090" y="2324100"/>
                    <a:pt x="5923280" y="2216150"/>
                    <a:pt x="5868670" y="2123440"/>
                  </a:cubicBezTo>
                  <a:cubicBezTo>
                    <a:pt x="5868670" y="2123440"/>
                    <a:pt x="5552440" y="1761490"/>
                    <a:pt x="5873750" y="1576070"/>
                  </a:cubicBezTo>
                  <a:cubicBezTo>
                    <a:pt x="5537200" y="1770380"/>
                    <a:pt x="5397500" y="1306830"/>
                    <a:pt x="5397500" y="1306830"/>
                  </a:cubicBezTo>
                  <a:cubicBezTo>
                    <a:pt x="5344160" y="1214120"/>
                    <a:pt x="5252720" y="1156970"/>
                    <a:pt x="5153660" y="1143000"/>
                  </a:cubicBezTo>
                  <a:cubicBezTo>
                    <a:pt x="5139690" y="1043940"/>
                    <a:pt x="5082540" y="953770"/>
                    <a:pt x="4989830" y="899160"/>
                  </a:cubicBezTo>
                  <a:cubicBezTo>
                    <a:pt x="4989830" y="899160"/>
                    <a:pt x="4535170" y="742950"/>
                    <a:pt x="4720590" y="422910"/>
                  </a:cubicBezTo>
                  <a:cubicBezTo>
                    <a:pt x="4526280" y="759460"/>
                    <a:pt x="4173220" y="426720"/>
                    <a:pt x="4173220" y="426720"/>
                  </a:cubicBezTo>
                  <a:cubicBezTo>
                    <a:pt x="4080510" y="373380"/>
                    <a:pt x="3972560" y="369570"/>
                    <a:pt x="3881120" y="406400"/>
                  </a:cubicBezTo>
                  <a:cubicBezTo>
                    <a:pt x="3820160" y="327660"/>
                    <a:pt x="3724910" y="276860"/>
                    <a:pt x="3618230" y="276860"/>
                  </a:cubicBezTo>
                  <a:cubicBezTo>
                    <a:pt x="3618230" y="276860"/>
                    <a:pt x="3147060" y="360680"/>
                    <a:pt x="3147060" y="0"/>
                  </a:cubicBezTo>
                  <a:cubicBezTo>
                    <a:pt x="3147060" y="369570"/>
                    <a:pt x="2675890" y="276860"/>
                    <a:pt x="2675890" y="276860"/>
                  </a:cubicBezTo>
                  <a:cubicBezTo>
                    <a:pt x="2569210" y="276860"/>
                    <a:pt x="2473960" y="327660"/>
                    <a:pt x="2413000" y="406400"/>
                  </a:cubicBezTo>
                  <a:cubicBezTo>
                    <a:pt x="2321560" y="368300"/>
                    <a:pt x="2213610" y="372110"/>
                    <a:pt x="2120900" y="426720"/>
                  </a:cubicBezTo>
                  <a:cubicBezTo>
                    <a:pt x="2120900" y="426720"/>
                    <a:pt x="1753870" y="734060"/>
                    <a:pt x="1573530" y="422910"/>
                  </a:cubicBezTo>
                  <a:cubicBezTo>
                    <a:pt x="1758950" y="744220"/>
                    <a:pt x="1304290" y="899160"/>
                    <a:pt x="1304290" y="899160"/>
                  </a:cubicBezTo>
                  <a:cubicBezTo>
                    <a:pt x="1211580" y="952500"/>
                    <a:pt x="1154430" y="1043940"/>
                    <a:pt x="1140460" y="1143000"/>
                  </a:cubicBezTo>
                  <a:cubicBezTo>
                    <a:pt x="1042670" y="1155700"/>
                    <a:pt x="951230" y="1212850"/>
                    <a:pt x="897890" y="1305560"/>
                  </a:cubicBezTo>
                  <a:cubicBezTo>
                    <a:pt x="897890" y="1305560"/>
                    <a:pt x="734060" y="1755140"/>
                    <a:pt x="421640" y="1574800"/>
                  </a:cubicBezTo>
                  <a:cubicBezTo>
                    <a:pt x="741680" y="1760220"/>
                    <a:pt x="426720" y="2122170"/>
                    <a:pt x="426720" y="2122170"/>
                  </a:cubicBezTo>
                  <a:cubicBezTo>
                    <a:pt x="373380" y="2214880"/>
                    <a:pt x="369570" y="2322830"/>
                    <a:pt x="406400" y="2414270"/>
                  </a:cubicBezTo>
                  <a:cubicBezTo>
                    <a:pt x="327660" y="2475230"/>
                    <a:pt x="276860" y="2570480"/>
                    <a:pt x="276860" y="2677160"/>
                  </a:cubicBezTo>
                  <a:cubicBezTo>
                    <a:pt x="276860" y="2677160"/>
                    <a:pt x="359410" y="3148330"/>
                    <a:pt x="0" y="3148330"/>
                  </a:cubicBezTo>
                  <a:cubicBezTo>
                    <a:pt x="369570" y="3148330"/>
                    <a:pt x="276860" y="3619500"/>
                    <a:pt x="276860" y="3619500"/>
                  </a:cubicBezTo>
                  <a:cubicBezTo>
                    <a:pt x="276860" y="3726180"/>
                    <a:pt x="327660" y="3821430"/>
                    <a:pt x="406400" y="3882390"/>
                  </a:cubicBezTo>
                  <a:cubicBezTo>
                    <a:pt x="368300" y="3973830"/>
                    <a:pt x="372110" y="4081780"/>
                    <a:pt x="426720" y="4174490"/>
                  </a:cubicBezTo>
                  <a:cubicBezTo>
                    <a:pt x="426720" y="4174490"/>
                    <a:pt x="734060" y="4541520"/>
                    <a:pt x="422910" y="4721860"/>
                  </a:cubicBezTo>
                  <a:cubicBezTo>
                    <a:pt x="741680" y="4538980"/>
                    <a:pt x="897890" y="4993640"/>
                    <a:pt x="897890" y="4993640"/>
                  </a:cubicBezTo>
                  <a:cubicBezTo>
                    <a:pt x="951230" y="5086350"/>
                    <a:pt x="1042670" y="5143500"/>
                    <a:pt x="1141730" y="5157470"/>
                  </a:cubicBezTo>
                  <a:cubicBezTo>
                    <a:pt x="1155700" y="5256530"/>
                    <a:pt x="1212850" y="5346700"/>
                    <a:pt x="1305560" y="5401310"/>
                  </a:cubicBezTo>
                  <a:cubicBezTo>
                    <a:pt x="1305560" y="5401310"/>
                    <a:pt x="1755140" y="5565140"/>
                    <a:pt x="1574800" y="5877560"/>
                  </a:cubicBezTo>
                  <a:cubicBezTo>
                    <a:pt x="1760220" y="5557520"/>
                    <a:pt x="2122170" y="5873750"/>
                    <a:pt x="2122170" y="5873750"/>
                  </a:cubicBezTo>
                  <a:cubicBezTo>
                    <a:pt x="2214880" y="5927090"/>
                    <a:pt x="2322830" y="5930900"/>
                    <a:pt x="2414270" y="5894070"/>
                  </a:cubicBezTo>
                  <a:cubicBezTo>
                    <a:pt x="2475230" y="5972810"/>
                    <a:pt x="2570480" y="6023610"/>
                    <a:pt x="2677160" y="6023610"/>
                  </a:cubicBezTo>
                  <a:cubicBezTo>
                    <a:pt x="2677160" y="6023610"/>
                    <a:pt x="3148330" y="5930900"/>
                    <a:pt x="3148330" y="6300470"/>
                  </a:cubicBezTo>
                  <a:cubicBezTo>
                    <a:pt x="3148330" y="5911850"/>
                    <a:pt x="3619500" y="6023610"/>
                    <a:pt x="3619500" y="6023610"/>
                  </a:cubicBezTo>
                  <a:cubicBezTo>
                    <a:pt x="3726180" y="6023610"/>
                    <a:pt x="3821430" y="5972810"/>
                    <a:pt x="3882390" y="5894070"/>
                  </a:cubicBezTo>
                  <a:cubicBezTo>
                    <a:pt x="3973830" y="5932170"/>
                    <a:pt x="4081780" y="5928360"/>
                    <a:pt x="4174490" y="5873750"/>
                  </a:cubicBezTo>
                  <a:cubicBezTo>
                    <a:pt x="4174490" y="5873750"/>
                    <a:pt x="4536440" y="5557520"/>
                    <a:pt x="4721860" y="5878830"/>
                  </a:cubicBezTo>
                  <a:cubicBezTo>
                    <a:pt x="4527550" y="5542280"/>
                    <a:pt x="4991100" y="5402580"/>
                    <a:pt x="4991100" y="5402580"/>
                  </a:cubicBezTo>
                  <a:cubicBezTo>
                    <a:pt x="5083810" y="5349240"/>
                    <a:pt x="5140960" y="5257800"/>
                    <a:pt x="5154930" y="5158740"/>
                  </a:cubicBezTo>
                  <a:cubicBezTo>
                    <a:pt x="5253990" y="5144770"/>
                    <a:pt x="5344160" y="5087620"/>
                    <a:pt x="5398770" y="4994910"/>
                  </a:cubicBezTo>
                  <a:cubicBezTo>
                    <a:pt x="5398770" y="4994910"/>
                    <a:pt x="5554980" y="4540250"/>
                    <a:pt x="5875020" y="4725670"/>
                  </a:cubicBezTo>
                  <a:cubicBezTo>
                    <a:pt x="5538470" y="4531360"/>
                    <a:pt x="5871210" y="4178300"/>
                    <a:pt x="5871210" y="4178300"/>
                  </a:cubicBezTo>
                  <a:cubicBezTo>
                    <a:pt x="5924550" y="4085590"/>
                    <a:pt x="5928360" y="3977640"/>
                    <a:pt x="5891530" y="3886200"/>
                  </a:cubicBezTo>
                  <a:cubicBezTo>
                    <a:pt x="5970270" y="3825240"/>
                    <a:pt x="6021070" y="3729990"/>
                    <a:pt x="6021070" y="3623310"/>
                  </a:cubicBezTo>
                  <a:cubicBezTo>
                    <a:pt x="6018530" y="3620770"/>
                    <a:pt x="5925820" y="3149600"/>
                    <a:pt x="6295390" y="3149600"/>
                  </a:cubicBezTo>
                  <a:close/>
                </a:path>
              </a:pathLst>
            </a:custGeom>
            <a:blipFill>
              <a:blip r:embed="rId7"/>
              <a:stretch>
                <a:fillRect l="-16720" r="-1672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7376495" y="5232697"/>
            <a:ext cx="3756056" cy="3756056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29210" y="44450"/>
              <a:ext cx="6295390" cy="6300470"/>
            </a:xfrm>
            <a:custGeom>
              <a:avLst/>
              <a:gdLst/>
              <a:ahLst/>
              <a:cxnLst/>
              <a:rect l="l" t="t" r="r" b="b"/>
              <a:pathLst>
                <a:path w="6295390" h="6300470">
                  <a:moveTo>
                    <a:pt x="6295390" y="3149600"/>
                  </a:moveTo>
                  <a:cubicBezTo>
                    <a:pt x="5906770" y="3149600"/>
                    <a:pt x="6018530" y="2678430"/>
                    <a:pt x="6018530" y="2678430"/>
                  </a:cubicBezTo>
                  <a:cubicBezTo>
                    <a:pt x="6018530" y="2571750"/>
                    <a:pt x="5967730" y="2476500"/>
                    <a:pt x="5888990" y="2415540"/>
                  </a:cubicBezTo>
                  <a:cubicBezTo>
                    <a:pt x="5927090" y="2324100"/>
                    <a:pt x="5923280" y="2216150"/>
                    <a:pt x="5868670" y="2123440"/>
                  </a:cubicBezTo>
                  <a:cubicBezTo>
                    <a:pt x="5868670" y="2123440"/>
                    <a:pt x="5552440" y="1761490"/>
                    <a:pt x="5873750" y="1576070"/>
                  </a:cubicBezTo>
                  <a:cubicBezTo>
                    <a:pt x="5537200" y="1770380"/>
                    <a:pt x="5397500" y="1306830"/>
                    <a:pt x="5397500" y="1306830"/>
                  </a:cubicBezTo>
                  <a:cubicBezTo>
                    <a:pt x="5344160" y="1214120"/>
                    <a:pt x="5252720" y="1156970"/>
                    <a:pt x="5153660" y="1143000"/>
                  </a:cubicBezTo>
                  <a:cubicBezTo>
                    <a:pt x="5139690" y="1043940"/>
                    <a:pt x="5082540" y="953770"/>
                    <a:pt x="4989830" y="899160"/>
                  </a:cubicBezTo>
                  <a:cubicBezTo>
                    <a:pt x="4989830" y="899160"/>
                    <a:pt x="4535170" y="742950"/>
                    <a:pt x="4720590" y="422910"/>
                  </a:cubicBezTo>
                  <a:cubicBezTo>
                    <a:pt x="4526280" y="759460"/>
                    <a:pt x="4173220" y="426720"/>
                    <a:pt x="4173220" y="426720"/>
                  </a:cubicBezTo>
                  <a:cubicBezTo>
                    <a:pt x="4080510" y="373380"/>
                    <a:pt x="3972560" y="369570"/>
                    <a:pt x="3881120" y="406400"/>
                  </a:cubicBezTo>
                  <a:cubicBezTo>
                    <a:pt x="3820160" y="327660"/>
                    <a:pt x="3724910" y="276860"/>
                    <a:pt x="3618230" y="276860"/>
                  </a:cubicBezTo>
                  <a:cubicBezTo>
                    <a:pt x="3618230" y="276860"/>
                    <a:pt x="3147060" y="360680"/>
                    <a:pt x="3147060" y="0"/>
                  </a:cubicBezTo>
                  <a:cubicBezTo>
                    <a:pt x="3147060" y="369570"/>
                    <a:pt x="2675890" y="276860"/>
                    <a:pt x="2675890" y="276860"/>
                  </a:cubicBezTo>
                  <a:cubicBezTo>
                    <a:pt x="2569210" y="276860"/>
                    <a:pt x="2473960" y="327660"/>
                    <a:pt x="2413000" y="406400"/>
                  </a:cubicBezTo>
                  <a:cubicBezTo>
                    <a:pt x="2321560" y="368300"/>
                    <a:pt x="2213610" y="372110"/>
                    <a:pt x="2120900" y="426720"/>
                  </a:cubicBezTo>
                  <a:cubicBezTo>
                    <a:pt x="2120900" y="426720"/>
                    <a:pt x="1753870" y="734060"/>
                    <a:pt x="1573530" y="422910"/>
                  </a:cubicBezTo>
                  <a:cubicBezTo>
                    <a:pt x="1758950" y="744220"/>
                    <a:pt x="1304290" y="899160"/>
                    <a:pt x="1304290" y="899160"/>
                  </a:cubicBezTo>
                  <a:cubicBezTo>
                    <a:pt x="1211580" y="952500"/>
                    <a:pt x="1154430" y="1043940"/>
                    <a:pt x="1140460" y="1143000"/>
                  </a:cubicBezTo>
                  <a:cubicBezTo>
                    <a:pt x="1042670" y="1155700"/>
                    <a:pt x="951230" y="1212850"/>
                    <a:pt x="897890" y="1305560"/>
                  </a:cubicBezTo>
                  <a:cubicBezTo>
                    <a:pt x="897890" y="1305560"/>
                    <a:pt x="734060" y="1755140"/>
                    <a:pt x="421640" y="1574800"/>
                  </a:cubicBezTo>
                  <a:cubicBezTo>
                    <a:pt x="741680" y="1760220"/>
                    <a:pt x="426720" y="2122170"/>
                    <a:pt x="426720" y="2122170"/>
                  </a:cubicBezTo>
                  <a:cubicBezTo>
                    <a:pt x="373380" y="2214880"/>
                    <a:pt x="369570" y="2322830"/>
                    <a:pt x="406400" y="2414270"/>
                  </a:cubicBezTo>
                  <a:cubicBezTo>
                    <a:pt x="327660" y="2475230"/>
                    <a:pt x="276860" y="2570480"/>
                    <a:pt x="276860" y="2677160"/>
                  </a:cubicBezTo>
                  <a:cubicBezTo>
                    <a:pt x="276860" y="2677160"/>
                    <a:pt x="359410" y="3148330"/>
                    <a:pt x="0" y="3148330"/>
                  </a:cubicBezTo>
                  <a:cubicBezTo>
                    <a:pt x="369570" y="3148330"/>
                    <a:pt x="276860" y="3619500"/>
                    <a:pt x="276860" y="3619500"/>
                  </a:cubicBezTo>
                  <a:cubicBezTo>
                    <a:pt x="276860" y="3726180"/>
                    <a:pt x="327660" y="3821430"/>
                    <a:pt x="406400" y="3882390"/>
                  </a:cubicBezTo>
                  <a:cubicBezTo>
                    <a:pt x="368300" y="3973830"/>
                    <a:pt x="372110" y="4081780"/>
                    <a:pt x="426720" y="4174490"/>
                  </a:cubicBezTo>
                  <a:cubicBezTo>
                    <a:pt x="426720" y="4174490"/>
                    <a:pt x="734060" y="4541520"/>
                    <a:pt x="422910" y="4721860"/>
                  </a:cubicBezTo>
                  <a:cubicBezTo>
                    <a:pt x="741680" y="4538980"/>
                    <a:pt x="897890" y="4993640"/>
                    <a:pt x="897890" y="4993640"/>
                  </a:cubicBezTo>
                  <a:cubicBezTo>
                    <a:pt x="951230" y="5086350"/>
                    <a:pt x="1042670" y="5143500"/>
                    <a:pt x="1141730" y="5157470"/>
                  </a:cubicBezTo>
                  <a:cubicBezTo>
                    <a:pt x="1155700" y="5256530"/>
                    <a:pt x="1212850" y="5346700"/>
                    <a:pt x="1305560" y="5401310"/>
                  </a:cubicBezTo>
                  <a:cubicBezTo>
                    <a:pt x="1305560" y="5401310"/>
                    <a:pt x="1755140" y="5565140"/>
                    <a:pt x="1574800" y="5877560"/>
                  </a:cubicBezTo>
                  <a:cubicBezTo>
                    <a:pt x="1760220" y="5557520"/>
                    <a:pt x="2122170" y="5873750"/>
                    <a:pt x="2122170" y="5873750"/>
                  </a:cubicBezTo>
                  <a:cubicBezTo>
                    <a:pt x="2214880" y="5927090"/>
                    <a:pt x="2322830" y="5930900"/>
                    <a:pt x="2414270" y="5894070"/>
                  </a:cubicBezTo>
                  <a:cubicBezTo>
                    <a:pt x="2475230" y="5972810"/>
                    <a:pt x="2570480" y="6023610"/>
                    <a:pt x="2677160" y="6023610"/>
                  </a:cubicBezTo>
                  <a:cubicBezTo>
                    <a:pt x="2677160" y="6023610"/>
                    <a:pt x="3148330" y="5930900"/>
                    <a:pt x="3148330" y="6300470"/>
                  </a:cubicBezTo>
                  <a:cubicBezTo>
                    <a:pt x="3148330" y="5911850"/>
                    <a:pt x="3619500" y="6023610"/>
                    <a:pt x="3619500" y="6023610"/>
                  </a:cubicBezTo>
                  <a:cubicBezTo>
                    <a:pt x="3726180" y="6023610"/>
                    <a:pt x="3821430" y="5972810"/>
                    <a:pt x="3882390" y="5894070"/>
                  </a:cubicBezTo>
                  <a:cubicBezTo>
                    <a:pt x="3973830" y="5932170"/>
                    <a:pt x="4081780" y="5928360"/>
                    <a:pt x="4174490" y="5873750"/>
                  </a:cubicBezTo>
                  <a:cubicBezTo>
                    <a:pt x="4174490" y="5873750"/>
                    <a:pt x="4536440" y="5557520"/>
                    <a:pt x="4721860" y="5878830"/>
                  </a:cubicBezTo>
                  <a:cubicBezTo>
                    <a:pt x="4527550" y="5542280"/>
                    <a:pt x="4991100" y="5402580"/>
                    <a:pt x="4991100" y="5402580"/>
                  </a:cubicBezTo>
                  <a:cubicBezTo>
                    <a:pt x="5083810" y="5349240"/>
                    <a:pt x="5140960" y="5257800"/>
                    <a:pt x="5154930" y="5158740"/>
                  </a:cubicBezTo>
                  <a:cubicBezTo>
                    <a:pt x="5253990" y="5144770"/>
                    <a:pt x="5344160" y="5087620"/>
                    <a:pt x="5398770" y="4994910"/>
                  </a:cubicBezTo>
                  <a:cubicBezTo>
                    <a:pt x="5398770" y="4994910"/>
                    <a:pt x="5554980" y="4540250"/>
                    <a:pt x="5875020" y="4725670"/>
                  </a:cubicBezTo>
                  <a:cubicBezTo>
                    <a:pt x="5538470" y="4531360"/>
                    <a:pt x="5871210" y="4178300"/>
                    <a:pt x="5871210" y="4178300"/>
                  </a:cubicBezTo>
                  <a:cubicBezTo>
                    <a:pt x="5924550" y="4085590"/>
                    <a:pt x="5928360" y="3977640"/>
                    <a:pt x="5891530" y="3886200"/>
                  </a:cubicBezTo>
                  <a:cubicBezTo>
                    <a:pt x="5970270" y="3825240"/>
                    <a:pt x="6021070" y="3729990"/>
                    <a:pt x="6021070" y="3623310"/>
                  </a:cubicBezTo>
                  <a:cubicBezTo>
                    <a:pt x="6018530" y="3620770"/>
                    <a:pt x="5925820" y="3149600"/>
                    <a:pt x="6295390" y="3149600"/>
                  </a:cubicBezTo>
                  <a:close/>
                </a:path>
              </a:pathLst>
            </a:custGeom>
            <a:blipFill>
              <a:blip r:embed="rId8"/>
              <a:stretch>
                <a:fillRect t="-16612" b="-16612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028700" y="8780790"/>
            <a:ext cx="1937861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Перша зупинка</a:t>
            </a:r>
          </a:p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Громадний дім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555244" y="3968888"/>
            <a:ext cx="3919101" cy="106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Друга зупинка </a:t>
            </a:r>
          </a:p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Торговельно-розважальний комплекс «Family»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19136" y="4029848"/>
            <a:ext cx="5103716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Третя зупинка</a:t>
            </a:r>
          </a:p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«Зорянський заклад загальної середньої освіти </a:t>
            </a:r>
          </a:p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імені Героя Радянського Союзу Петра Савелійовича Дубрівного»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69860" y="3810952"/>
            <a:ext cx="3727742" cy="954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Четверта зупинка 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Заклад дошкільної освіти № 15 «Малюк» і ФАП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329834" y="8931603"/>
            <a:ext cx="3607793" cy="106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П’ята зупинка </a:t>
            </a:r>
          </a:p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пам’ятник загиблим у роки Другої світової війни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75969" y="9133215"/>
            <a:ext cx="373606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Шоста зупинка – водоймище.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07877"/>
            <a:ext cx="5496244" cy="4130752"/>
            <a:chOff x="0" y="0"/>
            <a:chExt cx="1865412" cy="14019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65412" cy="1401967"/>
            </a:xfrm>
            <a:custGeom>
              <a:avLst/>
              <a:gdLst/>
              <a:ahLst/>
              <a:cxnLst/>
              <a:rect l="l" t="t" r="r" b="b"/>
              <a:pathLst>
                <a:path w="1865412" h="1401967">
                  <a:moveTo>
                    <a:pt x="55337" y="0"/>
                  </a:moveTo>
                  <a:lnTo>
                    <a:pt x="1810075" y="0"/>
                  </a:lnTo>
                  <a:cubicBezTo>
                    <a:pt x="1840637" y="0"/>
                    <a:pt x="1865412" y="24775"/>
                    <a:pt x="1865412" y="55337"/>
                  </a:cubicBezTo>
                  <a:lnTo>
                    <a:pt x="1865412" y="1346630"/>
                  </a:lnTo>
                  <a:cubicBezTo>
                    <a:pt x="1865412" y="1377192"/>
                    <a:pt x="1840637" y="1401967"/>
                    <a:pt x="1810075" y="1401967"/>
                  </a:cubicBezTo>
                  <a:lnTo>
                    <a:pt x="55337" y="1401967"/>
                  </a:lnTo>
                  <a:cubicBezTo>
                    <a:pt x="40660" y="1401967"/>
                    <a:pt x="26585" y="1396137"/>
                    <a:pt x="16208" y="1385759"/>
                  </a:cubicBezTo>
                  <a:cubicBezTo>
                    <a:pt x="5830" y="1375382"/>
                    <a:pt x="0" y="1361307"/>
                    <a:pt x="0" y="1346630"/>
                  </a:cubicBezTo>
                  <a:lnTo>
                    <a:pt x="0" y="55337"/>
                  </a:lnTo>
                  <a:cubicBezTo>
                    <a:pt x="0" y="24775"/>
                    <a:pt x="24775" y="0"/>
                    <a:pt x="55337" y="0"/>
                  </a:cubicBezTo>
                  <a:close/>
                </a:path>
              </a:pathLst>
            </a:custGeom>
            <a:solidFill>
              <a:srgbClr val="001737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865412" cy="1459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81306" y="527201"/>
            <a:ext cx="6330905" cy="3692104"/>
            <a:chOff x="0" y="0"/>
            <a:chExt cx="596193" cy="3476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96193" cy="347692"/>
            </a:xfrm>
            <a:custGeom>
              <a:avLst/>
              <a:gdLst/>
              <a:ahLst/>
              <a:cxnLst/>
              <a:rect l="l" t="t" r="r" b="b"/>
              <a:pathLst>
                <a:path w="596193" h="347692">
                  <a:moveTo>
                    <a:pt x="28126" y="0"/>
                  </a:moveTo>
                  <a:lnTo>
                    <a:pt x="568067" y="0"/>
                  </a:lnTo>
                  <a:cubicBezTo>
                    <a:pt x="583600" y="0"/>
                    <a:pt x="596193" y="12593"/>
                    <a:pt x="596193" y="28126"/>
                  </a:cubicBezTo>
                  <a:lnTo>
                    <a:pt x="596193" y="319566"/>
                  </a:lnTo>
                  <a:cubicBezTo>
                    <a:pt x="596193" y="335100"/>
                    <a:pt x="583600" y="347692"/>
                    <a:pt x="568067" y="347692"/>
                  </a:cubicBezTo>
                  <a:lnTo>
                    <a:pt x="28126" y="347692"/>
                  </a:lnTo>
                  <a:cubicBezTo>
                    <a:pt x="12593" y="347692"/>
                    <a:pt x="0" y="335100"/>
                    <a:pt x="0" y="319566"/>
                  </a:cubicBezTo>
                  <a:lnTo>
                    <a:pt x="0" y="28126"/>
                  </a:lnTo>
                  <a:cubicBezTo>
                    <a:pt x="0" y="12593"/>
                    <a:pt x="12593" y="0"/>
                    <a:pt x="28126" y="0"/>
                  </a:cubicBezTo>
                  <a:close/>
                </a:path>
              </a:pathLst>
            </a:custGeom>
            <a:blipFill>
              <a:blip r:embed="rId2"/>
              <a:stretch>
                <a:fillRect t="-64314" b="-64314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6950910" y="3079548"/>
            <a:ext cx="3586447" cy="3428801"/>
          </a:xfrm>
          <a:custGeom>
            <a:avLst/>
            <a:gdLst/>
            <a:ahLst/>
            <a:cxnLst/>
            <a:rect l="l" t="t" r="r" b="b"/>
            <a:pathLst>
              <a:path w="3586447" h="3428801">
                <a:moveTo>
                  <a:pt x="0" y="0"/>
                </a:moveTo>
                <a:lnTo>
                  <a:pt x="3586447" y="0"/>
                </a:lnTo>
                <a:lnTo>
                  <a:pt x="3586447" y="3428801"/>
                </a:lnTo>
                <a:lnTo>
                  <a:pt x="0" y="34288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37395" y="6508349"/>
            <a:ext cx="2748122" cy="3664163"/>
          </a:xfrm>
          <a:custGeom>
            <a:avLst/>
            <a:gdLst/>
            <a:ahLst/>
            <a:cxnLst/>
            <a:rect l="l" t="t" r="r" b="b"/>
            <a:pathLst>
              <a:path w="2748122" h="3664163">
                <a:moveTo>
                  <a:pt x="0" y="0"/>
                </a:moveTo>
                <a:lnTo>
                  <a:pt x="2748122" y="0"/>
                </a:lnTo>
                <a:lnTo>
                  <a:pt x="2748122" y="3664163"/>
                </a:lnTo>
                <a:lnTo>
                  <a:pt x="0" y="36641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952229" y="6508349"/>
            <a:ext cx="4191771" cy="2357871"/>
          </a:xfrm>
          <a:custGeom>
            <a:avLst/>
            <a:gdLst/>
            <a:ahLst/>
            <a:cxnLst/>
            <a:rect l="l" t="t" r="r" b="b"/>
            <a:pathLst>
              <a:path w="4191771" h="2357871">
                <a:moveTo>
                  <a:pt x="0" y="0"/>
                </a:moveTo>
                <a:lnTo>
                  <a:pt x="4191771" y="0"/>
                </a:lnTo>
                <a:lnTo>
                  <a:pt x="4191771" y="2357871"/>
                </a:lnTo>
                <a:lnTo>
                  <a:pt x="0" y="23578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950910" y="57150"/>
            <a:ext cx="11337090" cy="22698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28"/>
              </a:lnSpc>
            </a:pPr>
            <a:r>
              <a:rPr lang="uk-UA" sz="48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mo Bold Italics"/>
                <a:cs typeface="Times New Roman" panose="02020603050405020304" pitchFamily="18" charset="0"/>
                <a:sym typeface="Arimo Bold Italics"/>
              </a:rPr>
              <a:t> Перша зупинка</a:t>
            </a:r>
          </a:p>
          <a:p>
            <a:pPr algn="ctr">
              <a:lnSpc>
                <a:spcPts val="5928"/>
              </a:lnSpc>
            </a:pPr>
            <a:r>
              <a:rPr lang="uk-UA" sz="48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mo Bold Italics"/>
                <a:cs typeface="Times New Roman" panose="02020603050405020304" pitchFamily="18" charset="0"/>
                <a:sym typeface="Arimo Bold Italics"/>
              </a:rPr>
              <a:t> Адміністративна будівля селища Зоря, так званий «</a:t>
            </a:r>
            <a:r>
              <a:rPr lang="uk-UA" sz="4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Arimo Bold Italics"/>
                <a:cs typeface="Times New Roman" panose="02020603050405020304" pitchFamily="18" charset="0"/>
                <a:sym typeface="Arimo Bold Italics"/>
              </a:rPr>
              <a:t>Громадний</a:t>
            </a:r>
            <a:r>
              <a:rPr lang="uk-UA" sz="48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mo Bold Italics"/>
                <a:cs typeface="Times New Roman" panose="02020603050405020304" pitchFamily="18" charset="0"/>
                <a:sym typeface="Arimo Bold Italics"/>
              </a:rPr>
              <a:t> дім»</a:t>
            </a:r>
            <a:endParaRPr lang="uk-UA" sz="4800" b="1" i="1" dirty="0">
              <a:solidFill>
                <a:srgbClr val="002060"/>
              </a:solidFill>
              <a:latin typeface="Times New Roman" panose="02020603050405020304" pitchFamily="18" charset="0"/>
              <a:ea typeface="Arimo Bold Italics"/>
              <a:cs typeface="Times New Roman" panose="02020603050405020304" pitchFamily="18" charset="0"/>
              <a:sym typeface="Arimo Bold Itali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98239" y="4556425"/>
            <a:ext cx="6513972" cy="171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В минулому це була адміністративна будівля підприємства, яке працювало в нашому селі і було відоме не лише в Костянтинівському районі, а й за його межами, – </a:t>
            </a:r>
            <a:r>
              <a:rPr lang="uk-UA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Щербинівська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птахофабрика</a:t>
            </a:r>
            <a:endParaRPr lang="uk-UA" sz="2000" dirty="0">
              <a:solidFill>
                <a:srgbClr val="000000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575457" y="3700127"/>
            <a:ext cx="7446560" cy="4737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Само тому на гербі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Зорянської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сільської ради ви бачите курку, яка несла для нашого села «золоті яєчка». Це було підприємство, яке забезпечувало своєю продукцією велику частину Донецької області.</a:t>
            </a:r>
          </a:p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Згодом, коли птахофабрика припинила своє існування, будівлю було перепрофільовано: вона стала будівлею тодішньої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Зорянської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сільської ради, яка була утворена 14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марта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1990 року. Першим сільським головою стала депутат Верховної Ради УРСР Х та ХІ скликання, «Почесний громадянин Костянтинівського району»,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Синельнікова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Алла Миколаївна, яка була беззмінним сільським головою до 2011 року.</a:t>
            </a:r>
            <a:endParaRPr lang="uk-UA" sz="2400" dirty="0">
              <a:solidFill>
                <a:srgbClr val="000000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655225" y="9178272"/>
            <a:ext cx="14258227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uk-UA" sz="1999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В ході децентралізації та створення у 2016 році Іллінівської ОТГ був утворений </a:t>
            </a:r>
            <a:r>
              <a:rPr lang="uk-UA" sz="1999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Зорянський</a:t>
            </a:r>
            <a:r>
              <a:rPr lang="uk-UA" sz="1999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старостівський округ. Сьогодні в адміністративній будівлі на першому поверсі є молодіжний центр і сільська бібліотека. </a:t>
            </a:r>
            <a:endParaRPr lang="uk-UA" sz="1999" dirty="0">
              <a:solidFill>
                <a:srgbClr val="000000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7395" y="290793"/>
            <a:ext cx="3346712" cy="3271178"/>
            <a:chOff x="0" y="0"/>
            <a:chExt cx="316948" cy="3097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6948" cy="309795"/>
            </a:xfrm>
            <a:custGeom>
              <a:avLst/>
              <a:gdLst/>
              <a:ahLst/>
              <a:cxnLst/>
              <a:rect l="l" t="t" r="r" b="b"/>
              <a:pathLst>
                <a:path w="316948" h="309795">
                  <a:moveTo>
                    <a:pt x="53206" y="0"/>
                  </a:moveTo>
                  <a:lnTo>
                    <a:pt x="263742" y="0"/>
                  </a:lnTo>
                  <a:cubicBezTo>
                    <a:pt x="277853" y="0"/>
                    <a:pt x="291387" y="5606"/>
                    <a:pt x="301365" y="15584"/>
                  </a:cubicBezTo>
                  <a:cubicBezTo>
                    <a:pt x="311343" y="25562"/>
                    <a:pt x="316948" y="39095"/>
                    <a:pt x="316948" y="53206"/>
                  </a:cubicBezTo>
                  <a:lnTo>
                    <a:pt x="316948" y="256589"/>
                  </a:lnTo>
                  <a:cubicBezTo>
                    <a:pt x="316948" y="270700"/>
                    <a:pt x="311343" y="284233"/>
                    <a:pt x="301365" y="294211"/>
                  </a:cubicBezTo>
                  <a:cubicBezTo>
                    <a:pt x="291387" y="304189"/>
                    <a:pt x="277853" y="309795"/>
                    <a:pt x="263742" y="309795"/>
                  </a:cubicBezTo>
                  <a:lnTo>
                    <a:pt x="53206" y="309795"/>
                  </a:lnTo>
                  <a:cubicBezTo>
                    <a:pt x="23821" y="309795"/>
                    <a:pt x="0" y="285974"/>
                    <a:pt x="0" y="256589"/>
                  </a:cubicBezTo>
                  <a:lnTo>
                    <a:pt x="0" y="53206"/>
                  </a:lnTo>
                  <a:cubicBezTo>
                    <a:pt x="0" y="23821"/>
                    <a:pt x="23821" y="0"/>
                    <a:pt x="53206" y="0"/>
                  </a:cubicBezTo>
                  <a:close/>
                </a:path>
              </a:pathLst>
            </a:custGeom>
            <a:blipFill>
              <a:blip r:embed="rId2"/>
              <a:stretch>
                <a:fillRect l="-3557" r="-3557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4399882" y="5786994"/>
            <a:ext cx="3458288" cy="3471306"/>
          </a:xfrm>
          <a:custGeom>
            <a:avLst/>
            <a:gdLst/>
            <a:ahLst/>
            <a:cxnLst/>
            <a:rect l="l" t="t" r="r" b="b"/>
            <a:pathLst>
              <a:path w="3458288" h="3471306">
                <a:moveTo>
                  <a:pt x="0" y="0"/>
                </a:moveTo>
                <a:lnTo>
                  <a:pt x="3458288" y="0"/>
                </a:lnTo>
                <a:lnTo>
                  <a:pt x="3458288" y="3471306"/>
                </a:lnTo>
                <a:lnTo>
                  <a:pt x="0" y="34713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848626" y="2317430"/>
            <a:ext cx="4347744" cy="2489083"/>
          </a:xfrm>
          <a:custGeom>
            <a:avLst/>
            <a:gdLst/>
            <a:ahLst/>
            <a:cxnLst/>
            <a:rect l="l" t="t" r="r" b="b"/>
            <a:pathLst>
              <a:path w="4347744" h="2489083">
                <a:moveTo>
                  <a:pt x="0" y="0"/>
                </a:moveTo>
                <a:lnTo>
                  <a:pt x="4347744" y="0"/>
                </a:lnTo>
                <a:lnTo>
                  <a:pt x="4347744" y="2489083"/>
                </a:lnTo>
                <a:lnTo>
                  <a:pt x="0" y="24890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957" y="4010502"/>
            <a:ext cx="2880466" cy="2271967"/>
          </a:xfrm>
          <a:custGeom>
            <a:avLst/>
            <a:gdLst/>
            <a:ahLst/>
            <a:cxnLst/>
            <a:rect l="l" t="t" r="r" b="b"/>
            <a:pathLst>
              <a:path w="2880466" h="2271967">
                <a:moveTo>
                  <a:pt x="0" y="0"/>
                </a:moveTo>
                <a:lnTo>
                  <a:pt x="2880466" y="0"/>
                </a:lnTo>
                <a:lnTo>
                  <a:pt x="2880466" y="2271967"/>
                </a:lnTo>
                <a:lnTo>
                  <a:pt x="0" y="22719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13735" y="6731000"/>
            <a:ext cx="2770372" cy="3556000"/>
          </a:xfrm>
          <a:custGeom>
            <a:avLst/>
            <a:gdLst/>
            <a:ahLst/>
            <a:cxnLst/>
            <a:rect l="l" t="t" r="r" b="b"/>
            <a:pathLst>
              <a:path w="2770372" h="3556000">
                <a:moveTo>
                  <a:pt x="0" y="0"/>
                </a:moveTo>
                <a:lnTo>
                  <a:pt x="2770373" y="0"/>
                </a:lnTo>
                <a:lnTo>
                  <a:pt x="2770373" y="3556000"/>
                </a:lnTo>
                <a:lnTo>
                  <a:pt x="0" y="3556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724401" y="173097"/>
            <a:ext cx="13563600" cy="14683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28"/>
              </a:lnSpc>
            </a:pPr>
            <a:r>
              <a:rPr lang="en-US" sz="4800" b="1" dirty="0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uk-UA" sz="4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Друга зупинка </a:t>
            </a:r>
          </a:p>
          <a:p>
            <a:pPr algn="ctr">
              <a:lnSpc>
                <a:spcPts val="5928"/>
              </a:lnSpc>
            </a:pPr>
            <a:r>
              <a:rPr lang="uk-UA" sz="4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Торговельно-розважальний комплекс «</a:t>
            </a:r>
            <a:r>
              <a:rPr lang="uk-UA" sz="4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Family</a:t>
            </a:r>
            <a:r>
              <a:rPr lang="uk-UA" sz="4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»</a:t>
            </a:r>
            <a:endParaRPr lang="uk-UA" sz="4800" b="1" dirty="0">
              <a:solidFill>
                <a:srgbClr val="002060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584108" y="2403475"/>
            <a:ext cx="10129974" cy="7523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39"/>
              </a:lnSpc>
            </a:pPr>
            <a:r>
              <a:rPr lang="en-US" sz="21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    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Приватна крамниця «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Ксюша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». Це звичайний сільський магазин, у якому є все, що потрібно для господарства. Незвичайність його полягає в тому, що він є частиною цілого інфраструктурного комплексу, створеного сім’єю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Макоєд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Оксани та Олександра,  до якого входить окрім згаданого магазину ще кафе «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Family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», у якому кожен клієнт знайде для себе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смаколики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страв української домашньої кухні та пекарня.   </a:t>
            </a:r>
          </a:p>
          <a:p>
            <a:pPr algn="just">
              <a:lnSpc>
                <a:spcPts val="3739"/>
              </a:lnSpc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    З 1953 року в Зорі була пекарня, яка славилася своїм хлібом не лише в селі. По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зорянський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хліб приїздили мешканці інших сіл та міст. Пекарем був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Зашивайко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Леонід Олексійович. Славу запашного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зорянського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хлібу продовжив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Макоєд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Вадим Олександрович, який відкрив у самому центрі Зорі свій пекарський цех, що випікає хліб за старим відродженим рецептом. Хліб, булочки та батони  з цієї пекарні користуються попитом в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Іллінівській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громаді, Покровському районі та містах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Торецьк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та Костянтинівка. Працюють тут і чоловіки, і жінки. А ввечері приємний аромат свіжоспеченого хлібу розповсюджується селом. </a:t>
            </a:r>
          </a:p>
          <a:p>
            <a:pPr algn="just">
              <a:lnSpc>
                <a:spcPts val="3400"/>
              </a:lnSpc>
            </a:pPr>
            <a:endParaRPr lang="en-US" sz="2199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4983" y="0"/>
            <a:ext cx="5349608" cy="3076961"/>
            <a:chOff x="0" y="0"/>
            <a:chExt cx="675031" cy="3882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5031" cy="388261"/>
            </a:xfrm>
            <a:custGeom>
              <a:avLst/>
              <a:gdLst/>
              <a:ahLst/>
              <a:cxnLst/>
              <a:rect l="l" t="t" r="r" b="b"/>
              <a:pathLst>
                <a:path w="675031" h="388261">
                  <a:moveTo>
                    <a:pt x="33285" y="0"/>
                  </a:moveTo>
                  <a:lnTo>
                    <a:pt x="641746" y="0"/>
                  </a:lnTo>
                  <a:cubicBezTo>
                    <a:pt x="660129" y="0"/>
                    <a:pt x="675031" y="14902"/>
                    <a:pt x="675031" y="33285"/>
                  </a:cubicBezTo>
                  <a:lnTo>
                    <a:pt x="675031" y="354976"/>
                  </a:lnTo>
                  <a:cubicBezTo>
                    <a:pt x="675031" y="373359"/>
                    <a:pt x="660129" y="388261"/>
                    <a:pt x="641746" y="388261"/>
                  </a:cubicBezTo>
                  <a:lnTo>
                    <a:pt x="33285" y="388261"/>
                  </a:lnTo>
                  <a:cubicBezTo>
                    <a:pt x="14902" y="388261"/>
                    <a:pt x="0" y="373359"/>
                    <a:pt x="0" y="354976"/>
                  </a:cubicBezTo>
                  <a:lnTo>
                    <a:pt x="0" y="33285"/>
                  </a:lnTo>
                  <a:cubicBezTo>
                    <a:pt x="0" y="14902"/>
                    <a:pt x="14902" y="0"/>
                    <a:pt x="33285" y="0"/>
                  </a:cubicBezTo>
                  <a:close/>
                </a:path>
              </a:pathLst>
            </a:custGeom>
            <a:blipFill>
              <a:blip r:embed="rId2"/>
              <a:stretch>
                <a:fillRect t="-17612" b="-17612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1155727">
            <a:off x="14024490" y="2518652"/>
            <a:ext cx="3885959" cy="2235107"/>
            <a:chOff x="0" y="0"/>
            <a:chExt cx="675031" cy="38826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75031" cy="388261"/>
            </a:xfrm>
            <a:custGeom>
              <a:avLst/>
              <a:gdLst/>
              <a:ahLst/>
              <a:cxnLst/>
              <a:rect l="l" t="t" r="r" b="b"/>
              <a:pathLst>
                <a:path w="675031" h="388261">
                  <a:moveTo>
                    <a:pt x="45822" y="0"/>
                  </a:moveTo>
                  <a:lnTo>
                    <a:pt x="629209" y="0"/>
                  </a:lnTo>
                  <a:cubicBezTo>
                    <a:pt x="654516" y="0"/>
                    <a:pt x="675031" y="20515"/>
                    <a:pt x="675031" y="45822"/>
                  </a:cubicBezTo>
                  <a:lnTo>
                    <a:pt x="675031" y="342439"/>
                  </a:lnTo>
                  <a:cubicBezTo>
                    <a:pt x="675031" y="367746"/>
                    <a:pt x="654516" y="388261"/>
                    <a:pt x="629209" y="388261"/>
                  </a:cubicBezTo>
                  <a:lnTo>
                    <a:pt x="45822" y="388261"/>
                  </a:lnTo>
                  <a:cubicBezTo>
                    <a:pt x="20515" y="388261"/>
                    <a:pt x="0" y="367746"/>
                    <a:pt x="0" y="342439"/>
                  </a:cubicBezTo>
                  <a:lnTo>
                    <a:pt x="0" y="45822"/>
                  </a:lnTo>
                  <a:cubicBezTo>
                    <a:pt x="0" y="20515"/>
                    <a:pt x="20515" y="0"/>
                    <a:pt x="45822" y="0"/>
                  </a:cubicBezTo>
                  <a:close/>
                </a:path>
              </a:pathLst>
            </a:custGeom>
            <a:blipFill>
              <a:blip r:embed="rId3"/>
              <a:stretch>
                <a:fillRect l="-13731" r="-13731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590833" y="3988630"/>
            <a:ext cx="3526783" cy="1983815"/>
          </a:xfrm>
          <a:custGeom>
            <a:avLst/>
            <a:gdLst/>
            <a:ahLst/>
            <a:cxnLst/>
            <a:rect l="l" t="t" r="r" b="b"/>
            <a:pathLst>
              <a:path w="3526783" h="1983815">
                <a:moveTo>
                  <a:pt x="0" y="0"/>
                </a:moveTo>
                <a:lnTo>
                  <a:pt x="3526783" y="0"/>
                </a:lnTo>
                <a:lnTo>
                  <a:pt x="3526783" y="1983816"/>
                </a:lnTo>
                <a:lnTo>
                  <a:pt x="0" y="19838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606008" y="6134053"/>
            <a:ext cx="3326918" cy="1871391"/>
          </a:xfrm>
          <a:custGeom>
            <a:avLst/>
            <a:gdLst/>
            <a:ahLst/>
            <a:cxnLst/>
            <a:rect l="l" t="t" r="r" b="b"/>
            <a:pathLst>
              <a:path w="3326918" h="1871391">
                <a:moveTo>
                  <a:pt x="0" y="0"/>
                </a:moveTo>
                <a:lnTo>
                  <a:pt x="3326918" y="0"/>
                </a:lnTo>
                <a:lnTo>
                  <a:pt x="3326918" y="1871392"/>
                </a:lnTo>
                <a:lnTo>
                  <a:pt x="0" y="18713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23021" y="8005445"/>
            <a:ext cx="3862408" cy="2172604"/>
          </a:xfrm>
          <a:custGeom>
            <a:avLst/>
            <a:gdLst/>
            <a:ahLst/>
            <a:cxnLst/>
            <a:rect l="l" t="t" r="r" b="b"/>
            <a:pathLst>
              <a:path w="3862408" h="2172604">
                <a:moveTo>
                  <a:pt x="0" y="0"/>
                </a:moveTo>
                <a:lnTo>
                  <a:pt x="3862408" y="0"/>
                </a:lnTo>
                <a:lnTo>
                  <a:pt x="3862408" y="2172604"/>
                </a:lnTo>
                <a:lnTo>
                  <a:pt x="0" y="21726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085888" y="5446312"/>
            <a:ext cx="3763165" cy="2822373"/>
          </a:xfrm>
          <a:custGeom>
            <a:avLst/>
            <a:gdLst/>
            <a:ahLst/>
            <a:cxnLst/>
            <a:rect l="l" t="t" r="r" b="b"/>
            <a:pathLst>
              <a:path w="3763165" h="2822373">
                <a:moveTo>
                  <a:pt x="0" y="0"/>
                </a:moveTo>
                <a:lnTo>
                  <a:pt x="3763164" y="0"/>
                </a:lnTo>
                <a:lnTo>
                  <a:pt x="3763164" y="2822374"/>
                </a:lnTo>
                <a:lnTo>
                  <a:pt x="0" y="28223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163256" y="2228734"/>
            <a:ext cx="3012668" cy="1696454"/>
          </a:xfrm>
          <a:custGeom>
            <a:avLst/>
            <a:gdLst/>
            <a:ahLst/>
            <a:cxnLst/>
            <a:rect l="l" t="t" r="r" b="b"/>
            <a:pathLst>
              <a:path w="3012668" h="1696454">
                <a:moveTo>
                  <a:pt x="0" y="0"/>
                </a:moveTo>
                <a:lnTo>
                  <a:pt x="3012668" y="0"/>
                </a:lnTo>
                <a:lnTo>
                  <a:pt x="3012668" y="1696454"/>
                </a:lnTo>
                <a:lnTo>
                  <a:pt x="0" y="16964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59773" y="5972446"/>
            <a:ext cx="3504817" cy="2032999"/>
          </a:xfrm>
          <a:custGeom>
            <a:avLst/>
            <a:gdLst/>
            <a:ahLst/>
            <a:cxnLst/>
            <a:rect l="l" t="t" r="r" b="b"/>
            <a:pathLst>
              <a:path w="3504817" h="2032999">
                <a:moveTo>
                  <a:pt x="0" y="0"/>
                </a:moveTo>
                <a:lnTo>
                  <a:pt x="3504817" y="0"/>
                </a:lnTo>
                <a:lnTo>
                  <a:pt x="3504817" y="2032999"/>
                </a:lnTo>
                <a:lnTo>
                  <a:pt x="0" y="203299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3010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606008" y="4112455"/>
            <a:ext cx="9328927" cy="1990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79"/>
              </a:lnSpc>
            </a:pPr>
            <a:r>
              <a:rPr lang="uk-UA" sz="2399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В 1981 році було збудовано нову школу, яка у 2007 році отримала ім’я славетного земляка. За роки існування </a:t>
            </a:r>
            <a:r>
              <a:rPr lang="uk-UA" sz="2399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Зорянської</a:t>
            </a:r>
            <a:r>
              <a:rPr lang="uk-UA" sz="2399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школи її закінчили понад 20 000 учнів.</a:t>
            </a:r>
          </a:p>
          <a:p>
            <a:pPr algn="just">
              <a:lnSpc>
                <a:spcPts val="3400"/>
              </a:lnSpc>
            </a:pPr>
            <a:endParaRPr lang="en-US" sz="2399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90833" y="3277430"/>
            <a:ext cx="4520291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Перлиною нашого села вважається нова школа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111125" y="8316155"/>
            <a:ext cx="12590406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uk-UA" sz="2499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На даний момент у школі навчається 107 учнів, працює 19 педагогічних працівників, серед яких 9 – випускники місцевої школи</a:t>
            </a:r>
            <a:endParaRPr lang="uk-UA" sz="2499" dirty="0">
              <a:solidFill>
                <a:srgbClr val="000000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486400" y="339027"/>
            <a:ext cx="12598455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52"/>
              </a:lnSpc>
            </a:pP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Третя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зупинка</a:t>
            </a:r>
            <a:endParaRPr lang="en-US" sz="4000" b="1" dirty="0">
              <a:solidFill>
                <a:srgbClr val="002060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  <a:p>
            <a:pPr algn="ctr">
              <a:lnSpc>
                <a:spcPts val="3952"/>
              </a:lnSpc>
            </a:pP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«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Зорянський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заклад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загальної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середньої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освіти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 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імені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Героя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Радянського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Союзу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П. 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С.Дубрівного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9522" y="357182"/>
            <a:ext cx="3500136" cy="4582829"/>
          </a:xfrm>
          <a:custGeom>
            <a:avLst/>
            <a:gdLst/>
            <a:ahLst/>
            <a:cxnLst/>
            <a:rect l="l" t="t" r="r" b="b"/>
            <a:pathLst>
              <a:path w="3500136" h="4582829">
                <a:moveTo>
                  <a:pt x="0" y="0"/>
                </a:moveTo>
                <a:lnTo>
                  <a:pt x="3500135" y="0"/>
                </a:lnTo>
                <a:lnTo>
                  <a:pt x="3500135" y="4582829"/>
                </a:lnTo>
                <a:lnTo>
                  <a:pt x="0" y="45828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00790" y="3586121"/>
            <a:ext cx="4643693" cy="3482770"/>
          </a:xfrm>
          <a:custGeom>
            <a:avLst/>
            <a:gdLst/>
            <a:ahLst/>
            <a:cxnLst/>
            <a:rect l="l" t="t" r="r" b="b"/>
            <a:pathLst>
              <a:path w="4643693" h="3482770">
                <a:moveTo>
                  <a:pt x="0" y="0"/>
                </a:moveTo>
                <a:lnTo>
                  <a:pt x="4643693" y="0"/>
                </a:lnTo>
                <a:lnTo>
                  <a:pt x="4643693" y="3482770"/>
                </a:lnTo>
                <a:lnTo>
                  <a:pt x="0" y="3482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43258" y="7407275"/>
            <a:ext cx="2717689" cy="2717689"/>
          </a:xfrm>
          <a:custGeom>
            <a:avLst/>
            <a:gdLst/>
            <a:ahLst/>
            <a:cxnLst/>
            <a:rect l="l" t="t" r="r" b="b"/>
            <a:pathLst>
              <a:path w="2717689" h="2717689">
                <a:moveTo>
                  <a:pt x="0" y="0"/>
                </a:moveTo>
                <a:lnTo>
                  <a:pt x="2717689" y="0"/>
                </a:lnTo>
                <a:lnTo>
                  <a:pt x="2717689" y="2717690"/>
                </a:lnTo>
                <a:lnTo>
                  <a:pt x="0" y="27176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115090" y="7407275"/>
            <a:ext cx="2485954" cy="2485954"/>
          </a:xfrm>
          <a:custGeom>
            <a:avLst/>
            <a:gdLst/>
            <a:ahLst/>
            <a:cxnLst/>
            <a:rect l="l" t="t" r="r" b="b"/>
            <a:pathLst>
              <a:path w="2485954" h="2485954">
                <a:moveTo>
                  <a:pt x="0" y="0"/>
                </a:moveTo>
                <a:lnTo>
                  <a:pt x="2485954" y="0"/>
                </a:lnTo>
                <a:lnTo>
                  <a:pt x="2485954" y="2485954"/>
                </a:lnTo>
                <a:lnTo>
                  <a:pt x="0" y="24859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495112" y="46779"/>
            <a:ext cx="1963842" cy="1963842"/>
          </a:xfrm>
          <a:custGeom>
            <a:avLst/>
            <a:gdLst/>
            <a:ahLst/>
            <a:cxnLst/>
            <a:rect l="l" t="t" r="r" b="b"/>
            <a:pathLst>
              <a:path w="1963842" h="1963842">
                <a:moveTo>
                  <a:pt x="0" y="0"/>
                </a:moveTo>
                <a:lnTo>
                  <a:pt x="1963843" y="0"/>
                </a:lnTo>
                <a:lnTo>
                  <a:pt x="1963843" y="1963842"/>
                </a:lnTo>
                <a:lnTo>
                  <a:pt x="0" y="19638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880704">
            <a:off x="4580308" y="3666476"/>
            <a:ext cx="2954049" cy="2954049"/>
          </a:xfrm>
          <a:custGeom>
            <a:avLst/>
            <a:gdLst/>
            <a:ahLst/>
            <a:cxnLst/>
            <a:rect l="l" t="t" r="r" b="b"/>
            <a:pathLst>
              <a:path w="2954049" h="2954049">
                <a:moveTo>
                  <a:pt x="0" y="0"/>
                </a:moveTo>
                <a:lnTo>
                  <a:pt x="2954049" y="0"/>
                </a:lnTo>
                <a:lnTo>
                  <a:pt x="2954049" y="2954048"/>
                </a:lnTo>
                <a:lnTo>
                  <a:pt x="0" y="29540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85728">
            <a:off x="9108273" y="3779509"/>
            <a:ext cx="3362896" cy="3362896"/>
          </a:xfrm>
          <a:custGeom>
            <a:avLst/>
            <a:gdLst/>
            <a:ahLst/>
            <a:cxnLst/>
            <a:rect l="l" t="t" r="r" b="b"/>
            <a:pathLst>
              <a:path w="3362896" h="3362896">
                <a:moveTo>
                  <a:pt x="0" y="0"/>
                </a:moveTo>
                <a:lnTo>
                  <a:pt x="3362896" y="0"/>
                </a:lnTo>
                <a:lnTo>
                  <a:pt x="3362896" y="3362896"/>
                </a:lnTo>
                <a:lnTo>
                  <a:pt x="0" y="336289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722535" y="6946588"/>
            <a:ext cx="2946641" cy="2946641"/>
          </a:xfrm>
          <a:custGeom>
            <a:avLst/>
            <a:gdLst/>
            <a:ahLst/>
            <a:cxnLst/>
            <a:rect l="l" t="t" r="r" b="b"/>
            <a:pathLst>
              <a:path w="2946641" h="2946641">
                <a:moveTo>
                  <a:pt x="0" y="0"/>
                </a:moveTo>
                <a:lnTo>
                  <a:pt x="2946641" y="0"/>
                </a:lnTo>
                <a:lnTo>
                  <a:pt x="2946641" y="2946641"/>
                </a:lnTo>
                <a:lnTo>
                  <a:pt x="0" y="294664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980641" y="139906"/>
            <a:ext cx="1963842" cy="1963842"/>
          </a:xfrm>
          <a:custGeom>
            <a:avLst/>
            <a:gdLst/>
            <a:ahLst/>
            <a:cxnLst/>
            <a:rect l="l" t="t" r="r" b="b"/>
            <a:pathLst>
              <a:path w="1963842" h="1963842">
                <a:moveTo>
                  <a:pt x="0" y="0"/>
                </a:moveTo>
                <a:lnTo>
                  <a:pt x="1963842" y="0"/>
                </a:lnTo>
                <a:lnTo>
                  <a:pt x="1963842" y="1963842"/>
                </a:lnTo>
                <a:lnTo>
                  <a:pt x="0" y="196384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2164687" y="2888250"/>
            <a:ext cx="1441239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  <a:spcBef>
                <a:spcPct val="0"/>
              </a:spcBef>
            </a:pPr>
            <a:r>
              <a:rPr lang="en-US" sz="19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2023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72094" y="261932"/>
            <a:ext cx="8895407" cy="1660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4800" dirty="0" err="1">
                <a:solidFill>
                  <a:srgbClr val="00206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Четверта</a:t>
            </a:r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зупинка</a:t>
            </a:r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</a:p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4800" dirty="0" err="1">
                <a:solidFill>
                  <a:srgbClr val="00206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заклад</a:t>
            </a:r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дошкільної</a:t>
            </a:r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освіти</a:t>
            </a:r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№ 15 «</a:t>
            </a:r>
            <a:r>
              <a:rPr lang="en-US" sz="4800" dirty="0" err="1">
                <a:solidFill>
                  <a:srgbClr val="00206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Малюк</a:t>
            </a:r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» і ФАП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254245" y="2218048"/>
            <a:ext cx="13329079" cy="1198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2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uk-UA" sz="2299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Заклад функціонує в даній будівлі з 1982 року, гостинно відчиняє двері для маленьких мешканців нашого села. Заклад функціонує з 1982 року. Ось уже 38 </a:t>
            </a:r>
            <a:r>
              <a:rPr lang="uk-UA" sz="2299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роів</a:t>
            </a:r>
            <a:r>
              <a:rPr lang="uk-UA" sz="2299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, як він гостинно відчиняє двері для маленьких мешканців нашого села</a:t>
            </a:r>
            <a:r>
              <a:rPr lang="en-US" sz="2299" dirty="0" smtClean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endParaRPr lang="en-US" sz="2299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59522" y="5086350"/>
            <a:ext cx="3500136" cy="1765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uk-UA" sz="1999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На території ЗДО знаходяться майданчики для організації прогулянок з дітьми, з альтанками, обладнаний спортивний майданчик</a:t>
            </a:r>
            <a:endParaRPr lang="uk-UA" sz="1999" dirty="0">
              <a:solidFill>
                <a:srgbClr val="000000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758391" y="7635695"/>
            <a:ext cx="6178167" cy="1406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uk-UA" sz="1999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В 2019 році за підтримки Донецької обладміністрації було реалізовано проект з капітального ремонту та </a:t>
            </a:r>
            <a:r>
              <a:rPr lang="uk-UA" sz="1999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теплосанації</a:t>
            </a:r>
            <a:r>
              <a:rPr lang="uk-UA" sz="1999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будівлі. Південне крило будівлі займає ФАП, який обслуговує до 950 осіб на рік</a:t>
            </a:r>
            <a:endParaRPr lang="uk-UA" sz="1999" dirty="0">
              <a:solidFill>
                <a:srgbClr val="000000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83698" y="-452603"/>
            <a:ext cx="5783366" cy="11431988"/>
            <a:chOff x="0" y="0"/>
            <a:chExt cx="1962860" cy="38799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62860" cy="3879988"/>
            </a:xfrm>
            <a:custGeom>
              <a:avLst/>
              <a:gdLst/>
              <a:ahLst/>
              <a:cxnLst/>
              <a:rect l="l" t="t" r="r" b="b"/>
              <a:pathLst>
                <a:path w="1962860" h="3879988">
                  <a:moveTo>
                    <a:pt x="52589" y="0"/>
                  </a:moveTo>
                  <a:lnTo>
                    <a:pt x="1910271" y="0"/>
                  </a:lnTo>
                  <a:cubicBezTo>
                    <a:pt x="1939315" y="0"/>
                    <a:pt x="1962860" y="23545"/>
                    <a:pt x="1962860" y="52589"/>
                  </a:cubicBezTo>
                  <a:lnTo>
                    <a:pt x="1962860" y="3827399"/>
                  </a:lnTo>
                  <a:cubicBezTo>
                    <a:pt x="1962860" y="3841347"/>
                    <a:pt x="1957320" y="3854723"/>
                    <a:pt x="1947457" y="3864585"/>
                  </a:cubicBezTo>
                  <a:cubicBezTo>
                    <a:pt x="1937595" y="3874448"/>
                    <a:pt x="1924218" y="3879988"/>
                    <a:pt x="1910271" y="3879988"/>
                  </a:cubicBezTo>
                  <a:lnTo>
                    <a:pt x="52589" y="3879988"/>
                  </a:lnTo>
                  <a:cubicBezTo>
                    <a:pt x="38642" y="3879988"/>
                    <a:pt x="25265" y="3874448"/>
                    <a:pt x="15403" y="3864585"/>
                  </a:cubicBezTo>
                  <a:cubicBezTo>
                    <a:pt x="5541" y="3854723"/>
                    <a:pt x="0" y="3841347"/>
                    <a:pt x="0" y="3827399"/>
                  </a:cubicBezTo>
                  <a:lnTo>
                    <a:pt x="0" y="52589"/>
                  </a:lnTo>
                  <a:cubicBezTo>
                    <a:pt x="0" y="38642"/>
                    <a:pt x="5541" y="25265"/>
                    <a:pt x="15403" y="15403"/>
                  </a:cubicBezTo>
                  <a:cubicBezTo>
                    <a:pt x="25265" y="5541"/>
                    <a:pt x="38642" y="0"/>
                    <a:pt x="52589" y="0"/>
                  </a:cubicBezTo>
                  <a:close/>
                </a:path>
              </a:pathLst>
            </a:custGeom>
            <a:solidFill>
              <a:srgbClr val="001737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962860" cy="39371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330688"/>
            <a:ext cx="4631940" cy="1911167"/>
            <a:chOff x="0" y="0"/>
            <a:chExt cx="770061" cy="3177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70061" cy="317732"/>
            </a:xfrm>
            <a:custGeom>
              <a:avLst/>
              <a:gdLst/>
              <a:ahLst/>
              <a:cxnLst/>
              <a:rect l="l" t="t" r="r" b="b"/>
              <a:pathLst>
                <a:path w="770061" h="317732">
                  <a:moveTo>
                    <a:pt x="38443" y="0"/>
                  </a:moveTo>
                  <a:lnTo>
                    <a:pt x="731618" y="0"/>
                  </a:lnTo>
                  <a:cubicBezTo>
                    <a:pt x="741814" y="0"/>
                    <a:pt x="751592" y="4050"/>
                    <a:pt x="758801" y="11260"/>
                  </a:cubicBezTo>
                  <a:cubicBezTo>
                    <a:pt x="766011" y="18469"/>
                    <a:pt x="770061" y="28247"/>
                    <a:pt x="770061" y="38443"/>
                  </a:cubicBezTo>
                  <a:lnTo>
                    <a:pt x="770061" y="279289"/>
                  </a:lnTo>
                  <a:cubicBezTo>
                    <a:pt x="770061" y="300520"/>
                    <a:pt x="752849" y="317732"/>
                    <a:pt x="731618" y="317732"/>
                  </a:cubicBezTo>
                  <a:lnTo>
                    <a:pt x="38443" y="317732"/>
                  </a:lnTo>
                  <a:cubicBezTo>
                    <a:pt x="17211" y="317732"/>
                    <a:pt x="0" y="300520"/>
                    <a:pt x="0" y="279289"/>
                  </a:cubicBezTo>
                  <a:lnTo>
                    <a:pt x="0" y="38443"/>
                  </a:lnTo>
                  <a:cubicBezTo>
                    <a:pt x="0" y="17211"/>
                    <a:pt x="17211" y="0"/>
                    <a:pt x="38443" y="0"/>
                  </a:cubicBezTo>
                  <a:close/>
                </a:path>
              </a:pathLst>
            </a:custGeom>
            <a:blipFill>
              <a:blip r:embed="rId2"/>
              <a:stretch>
                <a:fillRect t="-18164" b="-18164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619859" y="3035605"/>
            <a:ext cx="5449622" cy="2248547"/>
            <a:chOff x="0" y="0"/>
            <a:chExt cx="770061" cy="31773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70061" cy="317732"/>
            </a:xfrm>
            <a:custGeom>
              <a:avLst/>
              <a:gdLst/>
              <a:ahLst/>
              <a:cxnLst/>
              <a:rect l="l" t="t" r="r" b="b"/>
              <a:pathLst>
                <a:path w="770061" h="317732">
                  <a:moveTo>
                    <a:pt x="32675" y="0"/>
                  </a:moveTo>
                  <a:lnTo>
                    <a:pt x="737386" y="0"/>
                  </a:lnTo>
                  <a:cubicBezTo>
                    <a:pt x="746052" y="0"/>
                    <a:pt x="754363" y="3442"/>
                    <a:pt x="760491" y="9570"/>
                  </a:cubicBezTo>
                  <a:cubicBezTo>
                    <a:pt x="766618" y="15698"/>
                    <a:pt x="770061" y="24009"/>
                    <a:pt x="770061" y="32675"/>
                  </a:cubicBezTo>
                  <a:lnTo>
                    <a:pt x="770061" y="285057"/>
                  </a:lnTo>
                  <a:cubicBezTo>
                    <a:pt x="770061" y="293723"/>
                    <a:pt x="766618" y="302034"/>
                    <a:pt x="760491" y="308162"/>
                  </a:cubicBezTo>
                  <a:cubicBezTo>
                    <a:pt x="754363" y="314289"/>
                    <a:pt x="746052" y="317732"/>
                    <a:pt x="737386" y="317732"/>
                  </a:cubicBezTo>
                  <a:lnTo>
                    <a:pt x="32675" y="317732"/>
                  </a:lnTo>
                  <a:cubicBezTo>
                    <a:pt x="14629" y="317732"/>
                    <a:pt x="0" y="303103"/>
                    <a:pt x="0" y="285057"/>
                  </a:cubicBezTo>
                  <a:lnTo>
                    <a:pt x="0" y="32675"/>
                  </a:lnTo>
                  <a:cubicBezTo>
                    <a:pt x="0" y="24009"/>
                    <a:pt x="3442" y="15698"/>
                    <a:pt x="9570" y="9570"/>
                  </a:cubicBezTo>
                  <a:cubicBezTo>
                    <a:pt x="15698" y="3442"/>
                    <a:pt x="24009" y="0"/>
                    <a:pt x="32675" y="0"/>
                  </a:cubicBezTo>
                  <a:close/>
                </a:path>
              </a:pathLst>
            </a:custGeom>
            <a:blipFill>
              <a:blip r:embed="rId3"/>
              <a:stretch>
                <a:fillRect t="-18164" b="-18164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5443106" y="6534591"/>
            <a:ext cx="2616401" cy="3488535"/>
          </a:xfrm>
          <a:custGeom>
            <a:avLst/>
            <a:gdLst/>
            <a:ahLst/>
            <a:cxnLst/>
            <a:rect l="l" t="t" r="r" b="b"/>
            <a:pathLst>
              <a:path w="2616401" h="3488535">
                <a:moveTo>
                  <a:pt x="0" y="0"/>
                </a:moveTo>
                <a:lnTo>
                  <a:pt x="2616401" y="0"/>
                </a:lnTo>
                <a:lnTo>
                  <a:pt x="2616401" y="3488535"/>
                </a:lnTo>
                <a:lnTo>
                  <a:pt x="0" y="34885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859816" y="1586269"/>
            <a:ext cx="3199691" cy="2373397"/>
          </a:xfrm>
          <a:custGeom>
            <a:avLst/>
            <a:gdLst/>
            <a:ahLst/>
            <a:cxnLst/>
            <a:rect l="l" t="t" r="r" b="b"/>
            <a:pathLst>
              <a:path w="3199691" h="2373397">
                <a:moveTo>
                  <a:pt x="0" y="0"/>
                </a:moveTo>
                <a:lnTo>
                  <a:pt x="3199691" y="0"/>
                </a:lnTo>
                <a:lnTo>
                  <a:pt x="3199691" y="2373397"/>
                </a:lnTo>
                <a:lnTo>
                  <a:pt x="0" y="23733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68543" y="5646738"/>
            <a:ext cx="2831125" cy="3963575"/>
          </a:xfrm>
          <a:custGeom>
            <a:avLst/>
            <a:gdLst/>
            <a:ahLst/>
            <a:cxnLst/>
            <a:rect l="l" t="t" r="r" b="b"/>
            <a:pathLst>
              <a:path w="2831125" h="3963575">
                <a:moveTo>
                  <a:pt x="0" y="0"/>
                </a:moveTo>
                <a:lnTo>
                  <a:pt x="2831125" y="0"/>
                </a:lnTo>
                <a:lnTo>
                  <a:pt x="2831125" y="3963574"/>
                </a:lnTo>
                <a:lnTo>
                  <a:pt x="0" y="39635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210948" y="221298"/>
            <a:ext cx="11848559" cy="16338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uk-UA" sz="4800" b="1" dirty="0" smtClean="0">
                <a:solidFill>
                  <a:srgbClr val="001737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П’ята зупинка </a:t>
            </a:r>
          </a:p>
          <a:p>
            <a:pPr algn="ctr">
              <a:lnSpc>
                <a:spcPts val="4159"/>
              </a:lnSpc>
            </a:pPr>
            <a:r>
              <a:rPr lang="uk-UA" sz="4800" b="1" dirty="0" smtClean="0">
                <a:solidFill>
                  <a:srgbClr val="001737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пам’ятник загиблим у роки Другої світової війни</a:t>
            </a:r>
            <a:endParaRPr lang="uk-UA" sz="4800" b="1" dirty="0">
              <a:solidFill>
                <a:srgbClr val="001737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200385" y="2118030"/>
            <a:ext cx="8659431" cy="1259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У 1941 році разом з усією країною </a:t>
            </a:r>
            <a:r>
              <a:rPr lang="uk-UA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зарянці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зустріли війну. З села на фронт пішло понад сто осіб. Безпосередньо вона прийшла восени 1941 року, коли було окуповано село. Німецькі солдати стояли в районі села Миколаївка. </a:t>
            </a:r>
            <a:endParaRPr lang="uk-UA" sz="2000" dirty="0">
              <a:solidFill>
                <a:srgbClr val="000000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210948" y="4102728"/>
            <a:ext cx="11521916" cy="329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uk-UA" sz="1999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На фронтах Другої світової війни загинуло 66 односельців. Повернулися 34 учасники війни.</a:t>
            </a:r>
            <a:endParaRPr lang="uk-UA" sz="1999" dirty="0">
              <a:solidFill>
                <a:srgbClr val="000000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210948" y="4583112"/>
            <a:ext cx="11848559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uk-UA" sz="1999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Військова сторінка в історії села навіки відбита в меморіальному комплексі, який був споруджений на честь 40 - річчя перемоги над фашистськими загарбниками в 1985 році. На стелі викарбувані імена 48 односельців, які загинули на фронтах Другої Світової війни.</a:t>
            </a:r>
            <a:endParaRPr lang="uk-UA" sz="1999" dirty="0">
              <a:solidFill>
                <a:srgbClr val="000000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641640" y="5980113"/>
            <a:ext cx="10559493" cy="4090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39"/>
              </a:lnSpc>
              <a:spcBef>
                <a:spcPct val="0"/>
              </a:spcBef>
            </a:pPr>
            <a:r>
              <a:rPr lang="en-US" sz="20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Особливе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місце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відведено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пам'яті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Героя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Радянського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Союзу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Дубрівного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Петра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Савелійовича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,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який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народився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18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травня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1911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року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в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селі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Мосеївка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Веселівського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району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Дніпропетровської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області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, а з 1931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року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жив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в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нашому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селі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.  З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вересня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1941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року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-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учасник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бойових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дій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.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Мав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два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поранення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.  3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лютого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1945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року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під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сильним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артилерійським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мінометним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вогнем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і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бомбардуванням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він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один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з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перших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переправився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по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льоду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через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річку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Одер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і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вогнем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своєї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гармати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забезпечив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піхоті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переправу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через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річку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Одер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та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заняття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плацдарму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на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західному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березі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,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за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що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і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був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удостоєний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звання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Героя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Радянського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Союзу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.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Нині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його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ім’я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носить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наша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школа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та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вулиця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в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селі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. 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Сьогодні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правнук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гідно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продовжує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його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військову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справу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,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захищаючи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Україну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на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сучасній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війні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—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зі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сміливістю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в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серці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та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честю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предків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у </a:t>
            </a:r>
            <a:r>
              <a:rPr lang="en-US" sz="209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душі</a:t>
            </a:r>
            <a:r>
              <a:rPr lang="en-US" sz="209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187673" y="-640182"/>
            <a:ext cx="8552135" cy="5078175"/>
            <a:chOff x="0" y="0"/>
            <a:chExt cx="2902573" cy="17235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02573" cy="1723520"/>
            </a:xfrm>
            <a:custGeom>
              <a:avLst/>
              <a:gdLst/>
              <a:ahLst/>
              <a:cxnLst/>
              <a:rect l="l" t="t" r="r" b="b"/>
              <a:pathLst>
                <a:path w="2902573" h="1723520">
                  <a:moveTo>
                    <a:pt x="35563" y="0"/>
                  </a:moveTo>
                  <a:lnTo>
                    <a:pt x="2867010" y="0"/>
                  </a:lnTo>
                  <a:cubicBezTo>
                    <a:pt x="2886651" y="0"/>
                    <a:pt x="2902573" y="15922"/>
                    <a:pt x="2902573" y="35563"/>
                  </a:cubicBezTo>
                  <a:lnTo>
                    <a:pt x="2902573" y="1687956"/>
                  </a:lnTo>
                  <a:cubicBezTo>
                    <a:pt x="2902573" y="1707598"/>
                    <a:pt x="2886651" y="1723520"/>
                    <a:pt x="2867010" y="1723520"/>
                  </a:cubicBezTo>
                  <a:lnTo>
                    <a:pt x="35563" y="1723520"/>
                  </a:lnTo>
                  <a:cubicBezTo>
                    <a:pt x="15922" y="1723520"/>
                    <a:pt x="0" y="1707598"/>
                    <a:pt x="0" y="1687956"/>
                  </a:cubicBezTo>
                  <a:lnTo>
                    <a:pt x="0" y="35563"/>
                  </a:lnTo>
                  <a:cubicBezTo>
                    <a:pt x="0" y="15922"/>
                    <a:pt x="15922" y="0"/>
                    <a:pt x="35563" y="0"/>
                  </a:cubicBezTo>
                  <a:close/>
                </a:path>
              </a:pathLst>
            </a:custGeom>
            <a:solidFill>
              <a:srgbClr val="001737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902573" cy="1780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20379" y="1028700"/>
            <a:ext cx="7251502" cy="4820307"/>
            <a:chOff x="0" y="0"/>
            <a:chExt cx="770061" cy="51188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70061" cy="511884"/>
            </a:xfrm>
            <a:custGeom>
              <a:avLst/>
              <a:gdLst/>
              <a:ahLst/>
              <a:cxnLst/>
              <a:rect l="l" t="t" r="r" b="b"/>
              <a:pathLst>
                <a:path w="770061" h="511884">
                  <a:moveTo>
                    <a:pt x="24555" y="0"/>
                  </a:moveTo>
                  <a:lnTo>
                    <a:pt x="745505" y="0"/>
                  </a:lnTo>
                  <a:cubicBezTo>
                    <a:pt x="752018" y="0"/>
                    <a:pt x="758264" y="2587"/>
                    <a:pt x="762869" y="7192"/>
                  </a:cubicBezTo>
                  <a:cubicBezTo>
                    <a:pt x="767474" y="11797"/>
                    <a:pt x="770061" y="18043"/>
                    <a:pt x="770061" y="24555"/>
                  </a:cubicBezTo>
                  <a:lnTo>
                    <a:pt x="770061" y="487329"/>
                  </a:lnTo>
                  <a:cubicBezTo>
                    <a:pt x="770061" y="500890"/>
                    <a:pt x="759067" y="511884"/>
                    <a:pt x="745505" y="511884"/>
                  </a:cubicBezTo>
                  <a:lnTo>
                    <a:pt x="24555" y="511884"/>
                  </a:lnTo>
                  <a:cubicBezTo>
                    <a:pt x="10994" y="511884"/>
                    <a:pt x="0" y="500890"/>
                    <a:pt x="0" y="487329"/>
                  </a:cubicBezTo>
                  <a:lnTo>
                    <a:pt x="0" y="24555"/>
                  </a:lnTo>
                  <a:cubicBezTo>
                    <a:pt x="0" y="10994"/>
                    <a:pt x="10994" y="0"/>
                    <a:pt x="24555" y="0"/>
                  </a:cubicBezTo>
                  <a:close/>
                </a:path>
              </a:pathLst>
            </a:custGeom>
            <a:blipFill>
              <a:blip r:embed="rId2"/>
              <a:stretch>
                <a:fillRect t="-50291" b="-50291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2498844" y="6702661"/>
            <a:ext cx="4836691" cy="3125809"/>
          </a:xfrm>
          <a:custGeom>
            <a:avLst/>
            <a:gdLst/>
            <a:ahLst/>
            <a:cxnLst/>
            <a:rect l="l" t="t" r="r" b="b"/>
            <a:pathLst>
              <a:path w="4836691" h="3125809">
                <a:moveTo>
                  <a:pt x="0" y="0"/>
                </a:moveTo>
                <a:lnTo>
                  <a:pt x="4836690" y="0"/>
                </a:lnTo>
                <a:lnTo>
                  <a:pt x="4836690" y="3125809"/>
                </a:lnTo>
                <a:lnTo>
                  <a:pt x="0" y="312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95007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509902" y="6551848"/>
            <a:ext cx="4575836" cy="3431877"/>
          </a:xfrm>
          <a:custGeom>
            <a:avLst/>
            <a:gdLst/>
            <a:ahLst/>
            <a:cxnLst/>
            <a:rect l="l" t="t" r="r" b="b"/>
            <a:pathLst>
              <a:path w="4575836" h="3431877">
                <a:moveTo>
                  <a:pt x="0" y="0"/>
                </a:moveTo>
                <a:lnTo>
                  <a:pt x="4575837" y="0"/>
                </a:lnTo>
                <a:lnTo>
                  <a:pt x="4575837" y="3431878"/>
                </a:lnTo>
                <a:lnTo>
                  <a:pt x="0" y="34318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81965" y="361557"/>
            <a:ext cx="9333674" cy="548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59"/>
              </a:lnSpc>
            </a:pPr>
            <a:r>
              <a:rPr lang="uk-UA" sz="4800" b="1" dirty="0" smtClean="0">
                <a:solidFill>
                  <a:srgbClr val="001737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Шоста зупинка – водоймище.</a:t>
            </a:r>
            <a:endParaRPr lang="uk-UA" sz="4800" b="1" dirty="0">
              <a:solidFill>
                <a:srgbClr val="001737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81965" y="1562336"/>
            <a:ext cx="8870448" cy="4311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    Одним з найулюбленіших місць відпочинку в нашому селі є ставок, який впадає в річку Калинівку. В ньому розводять рибу: карпів, </a:t>
            </a:r>
            <a:r>
              <a:rPr lang="uk-UA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товстолобів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, </a:t>
            </a:r>
            <a:r>
              <a:rPr lang="uk-UA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лещів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, судака, щуку, а нещодавно з’ясувалося, що тут трапляються навіть велетенські соми; на берегах живуть чаплі, чайки, дикі качки та гуси, орли, бик – птах. Кожної весни до нашого водоймища прилітає пара білих лебедів, яка вже давно облюбувала наш ставок, живе тут усе літо, вирощує потомство і восени з поповненням відлітає у вирій, щоб наступної весни повернутися знову. Вони настільки звикають до того, що це місце є для них безпечним, що підпливають зовсім близько до людей, дозволяють годувати їх з рук, дозволяють фотографуватися з ними. </a:t>
            </a:r>
            <a:endParaRPr lang="uk-UA" sz="2000" dirty="0">
              <a:solidFill>
                <a:srgbClr val="000000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061692" y="6494698"/>
            <a:ext cx="1860568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Learn More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16667" y="6959836"/>
            <a:ext cx="5412102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uk-UA" sz="1999" dirty="0" smtClean="0">
                <a:solidFill>
                  <a:srgbClr val="0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На території нашого водоймища проводять змагання з рибальства. Мальовнича в нас природа, є на що подивитися, де відпочити. До війни багато охочих приїздило сюди порибалити, скупатися у ставку, на полювання. </a:t>
            </a:r>
            <a:endParaRPr lang="uk-UA" sz="1999" dirty="0">
              <a:solidFill>
                <a:srgbClr val="000000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26531" y="0"/>
            <a:ext cx="18914531" cy="5646268"/>
          </a:xfrm>
          <a:custGeom>
            <a:avLst/>
            <a:gdLst/>
            <a:ahLst/>
            <a:cxnLst/>
            <a:rect l="l" t="t" r="r" b="b"/>
            <a:pathLst>
              <a:path w="18914531" h="5646268">
                <a:moveTo>
                  <a:pt x="0" y="0"/>
                </a:moveTo>
                <a:lnTo>
                  <a:pt x="18914531" y="0"/>
                </a:lnTo>
                <a:lnTo>
                  <a:pt x="18914531" y="5646268"/>
                </a:lnTo>
                <a:lnTo>
                  <a:pt x="0" y="56462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4706" b="-5675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873048" y="-1074146"/>
            <a:ext cx="20034095" cy="6675845"/>
            <a:chOff x="0" y="0"/>
            <a:chExt cx="2127486" cy="7089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27486" cy="708930"/>
            </a:xfrm>
            <a:custGeom>
              <a:avLst/>
              <a:gdLst/>
              <a:ahLst/>
              <a:cxnLst/>
              <a:rect l="l" t="t" r="r" b="b"/>
              <a:pathLst>
                <a:path w="2127486" h="708930">
                  <a:moveTo>
                    <a:pt x="8888" y="0"/>
                  </a:moveTo>
                  <a:lnTo>
                    <a:pt x="2118598" y="0"/>
                  </a:lnTo>
                  <a:cubicBezTo>
                    <a:pt x="2123507" y="0"/>
                    <a:pt x="2127486" y="3979"/>
                    <a:pt x="2127486" y="8888"/>
                  </a:cubicBezTo>
                  <a:lnTo>
                    <a:pt x="2127486" y="700042"/>
                  </a:lnTo>
                  <a:cubicBezTo>
                    <a:pt x="2127486" y="702399"/>
                    <a:pt x="2126550" y="704660"/>
                    <a:pt x="2124883" y="706327"/>
                  </a:cubicBezTo>
                  <a:cubicBezTo>
                    <a:pt x="2123216" y="707993"/>
                    <a:pt x="2120955" y="708930"/>
                    <a:pt x="2118598" y="708930"/>
                  </a:cubicBezTo>
                  <a:lnTo>
                    <a:pt x="8888" y="708930"/>
                  </a:lnTo>
                  <a:cubicBezTo>
                    <a:pt x="3979" y="708930"/>
                    <a:pt x="0" y="704950"/>
                    <a:pt x="0" y="700042"/>
                  </a:cubicBezTo>
                  <a:lnTo>
                    <a:pt x="0" y="8888"/>
                  </a:lnTo>
                  <a:cubicBezTo>
                    <a:pt x="0" y="6531"/>
                    <a:pt x="936" y="4270"/>
                    <a:pt x="2603" y="2603"/>
                  </a:cubicBezTo>
                  <a:cubicBezTo>
                    <a:pt x="4270" y="936"/>
                    <a:pt x="6531" y="0"/>
                    <a:pt x="8888" y="0"/>
                  </a:cubicBezTo>
                  <a:close/>
                </a:path>
              </a:pathLst>
            </a:custGeom>
            <a:blipFill>
              <a:blip r:embed="rId2"/>
              <a:stretch>
                <a:fillRect t="-44718" b="-4471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299913" y="5753100"/>
            <a:ext cx="12551881" cy="3656602"/>
            <a:chOff x="0" y="0"/>
            <a:chExt cx="4260077" cy="12410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60077" cy="1241041"/>
            </a:xfrm>
            <a:custGeom>
              <a:avLst/>
              <a:gdLst/>
              <a:ahLst/>
              <a:cxnLst/>
              <a:rect l="l" t="t" r="r" b="b"/>
              <a:pathLst>
                <a:path w="4260077" h="1241041">
                  <a:moveTo>
                    <a:pt x="24231" y="0"/>
                  </a:moveTo>
                  <a:lnTo>
                    <a:pt x="4235846" y="0"/>
                  </a:lnTo>
                  <a:cubicBezTo>
                    <a:pt x="4242273" y="0"/>
                    <a:pt x="4248436" y="2553"/>
                    <a:pt x="4252980" y="7097"/>
                  </a:cubicBezTo>
                  <a:cubicBezTo>
                    <a:pt x="4257524" y="11641"/>
                    <a:pt x="4260077" y="17804"/>
                    <a:pt x="4260077" y="24231"/>
                  </a:cubicBezTo>
                  <a:lnTo>
                    <a:pt x="4260077" y="1216811"/>
                  </a:lnTo>
                  <a:cubicBezTo>
                    <a:pt x="4260077" y="1223237"/>
                    <a:pt x="4257524" y="1229400"/>
                    <a:pt x="4252980" y="1233944"/>
                  </a:cubicBezTo>
                  <a:cubicBezTo>
                    <a:pt x="4248436" y="1238489"/>
                    <a:pt x="4242273" y="1241041"/>
                    <a:pt x="4235846" y="1241041"/>
                  </a:cubicBezTo>
                  <a:lnTo>
                    <a:pt x="24231" y="1241041"/>
                  </a:lnTo>
                  <a:cubicBezTo>
                    <a:pt x="17804" y="1241041"/>
                    <a:pt x="11641" y="1238489"/>
                    <a:pt x="7097" y="1233944"/>
                  </a:cubicBezTo>
                  <a:cubicBezTo>
                    <a:pt x="2553" y="1229400"/>
                    <a:pt x="0" y="1223237"/>
                    <a:pt x="0" y="1216811"/>
                  </a:cubicBezTo>
                  <a:lnTo>
                    <a:pt x="0" y="24231"/>
                  </a:lnTo>
                  <a:cubicBezTo>
                    <a:pt x="0" y="17804"/>
                    <a:pt x="2553" y="11641"/>
                    <a:pt x="7097" y="7097"/>
                  </a:cubicBezTo>
                  <a:cubicBezTo>
                    <a:pt x="11641" y="2553"/>
                    <a:pt x="17804" y="0"/>
                    <a:pt x="24231" y="0"/>
                  </a:cubicBezTo>
                  <a:close/>
                </a:path>
              </a:pathLst>
            </a:custGeom>
            <a:solidFill>
              <a:srgbClr val="001737"/>
            </a:solidFill>
            <a:ln cap="rnd">
              <a:noFill/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4260077" cy="1298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620931" y="1066800"/>
            <a:ext cx="6880590" cy="1172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20"/>
              </a:lnSpc>
            </a:pPr>
            <a:r>
              <a:rPr lang="en-US" sz="80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ВИСНОВОК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04437" y="6208251"/>
            <a:ext cx="11342834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09"/>
              </a:lnSpc>
            </a:pPr>
            <a:r>
              <a:rPr lang="uk-UA" sz="2299" dirty="0" smtClean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Розробка історичного маршруту селищем Зоря — важливий крок у збереженні та популяризації історико-культурної спадщини. Такий маршрут може стати не лише навчальним інструментом, а й основою для розвитку місцевого туризму. Це також ефективний засіб патріотичного виховання молоді та активізації громадської участі у вивченні рідного краю.</a:t>
            </a:r>
            <a:endParaRPr lang="uk-UA" sz="2299" dirty="0">
              <a:solidFill>
                <a:srgbClr val="FFFFFF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7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31970"/>
            <a:ext cx="18288000" cy="10503243"/>
          </a:xfrm>
          <a:custGeom>
            <a:avLst/>
            <a:gdLst/>
            <a:ahLst/>
            <a:cxnLst/>
            <a:rect l="l" t="t" r="r" b="b"/>
            <a:pathLst>
              <a:path w="18288000" h="10503243">
                <a:moveTo>
                  <a:pt x="0" y="0"/>
                </a:moveTo>
                <a:lnTo>
                  <a:pt x="18288000" y="0"/>
                </a:lnTo>
                <a:lnTo>
                  <a:pt x="18288000" y="10503244"/>
                </a:lnTo>
                <a:lnTo>
                  <a:pt x="0" y="105032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454386" y="2297994"/>
            <a:ext cx="13235192" cy="4275324"/>
            <a:chOff x="0" y="0"/>
            <a:chExt cx="1865573" cy="6026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65573" cy="602631"/>
            </a:xfrm>
            <a:custGeom>
              <a:avLst/>
              <a:gdLst/>
              <a:ahLst/>
              <a:cxnLst/>
              <a:rect l="l" t="t" r="r" b="b"/>
              <a:pathLst>
                <a:path w="1865573" h="602631">
                  <a:moveTo>
                    <a:pt x="27493" y="0"/>
                  </a:moveTo>
                  <a:lnTo>
                    <a:pt x="1838081" y="0"/>
                  </a:lnTo>
                  <a:cubicBezTo>
                    <a:pt x="1853264" y="0"/>
                    <a:pt x="1865573" y="12309"/>
                    <a:pt x="1865573" y="27493"/>
                  </a:cubicBezTo>
                  <a:lnTo>
                    <a:pt x="1865573" y="575138"/>
                  </a:lnTo>
                  <a:cubicBezTo>
                    <a:pt x="1865573" y="582429"/>
                    <a:pt x="1862677" y="589422"/>
                    <a:pt x="1857521" y="594578"/>
                  </a:cubicBezTo>
                  <a:cubicBezTo>
                    <a:pt x="1852365" y="599734"/>
                    <a:pt x="1845372" y="602631"/>
                    <a:pt x="1838081" y="602631"/>
                  </a:cubicBezTo>
                  <a:lnTo>
                    <a:pt x="27493" y="602631"/>
                  </a:lnTo>
                  <a:cubicBezTo>
                    <a:pt x="12309" y="602631"/>
                    <a:pt x="0" y="590322"/>
                    <a:pt x="0" y="575138"/>
                  </a:cubicBezTo>
                  <a:lnTo>
                    <a:pt x="0" y="27493"/>
                  </a:lnTo>
                  <a:cubicBezTo>
                    <a:pt x="0" y="12309"/>
                    <a:pt x="12309" y="0"/>
                    <a:pt x="27493" y="0"/>
                  </a:cubicBezTo>
                  <a:close/>
                </a:path>
              </a:pathLst>
            </a:custGeom>
            <a:solidFill>
              <a:srgbClr val="0070AF"/>
            </a:solidFill>
            <a:ln cap="rnd">
              <a:noFill/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865573" cy="659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407814" y="2937228"/>
            <a:ext cx="11472373" cy="3636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2"/>
              </a:lnSpc>
            </a:pPr>
            <a:r>
              <a:rPr lang="en-US" sz="1398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ДЯКУЮ ЗА УВАГУ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7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699255" y="876300"/>
            <a:ext cx="7359611" cy="984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Використані джерела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4350" y="3260968"/>
            <a:ext cx="17166973" cy="2207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uk-UA" sz="2499" dirty="0" smtClean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1.Зоря (Краматорський район) [Електронний ресурс] // </a:t>
            </a:r>
            <a:r>
              <a:rPr lang="uk-UA" sz="2499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Вікіпедія</a:t>
            </a:r>
            <a:r>
              <a:rPr lang="uk-UA" sz="2499" dirty="0" smtClean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: вільна енциклопедія. – Режим доступу: https://uk.wikipedia.org/wiki/Зоря_(Краматорський_район).</a:t>
            </a: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uk-UA" sz="2499" dirty="0" smtClean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2. </a:t>
            </a:r>
            <a:r>
              <a:rPr lang="uk-UA" sz="2499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Зорянська</a:t>
            </a:r>
            <a:r>
              <a:rPr lang="uk-UA" sz="2499" dirty="0" smtClean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сільська територіальна громада [Електронний ресурс]. – Режим доступу: https://zoryanska-gromada.gov.ua.</a:t>
            </a: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uk-UA" sz="2499" dirty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3</a:t>
            </a:r>
            <a:r>
              <a:rPr lang="uk-UA" sz="2499" dirty="0" smtClean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. Архівні спогади жителів громади (усна історія) // </a:t>
            </a:r>
            <a:r>
              <a:rPr lang="uk-UA" sz="2499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Устна</a:t>
            </a:r>
            <a:r>
              <a:rPr lang="uk-UA" sz="2499" dirty="0" smtClean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народна творчість / Записи місцевих краєзнавців, архів сільської ради. – Зберігається в особистому архіві автора / місцевому архіві. – Неопубліковане джерело.</a:t>
            </a:r>
            <a:endParaRPr lang="uk-UA" sz="2499" dirty="0">
              <a:solidFill>
                <a:srgbClr val="FFFFFF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1530</Words>
  <Application>Microsoft Office PowerPoint</Application>
  <PresentationFormat>Довільний</PresentationFormat>
  <Paragraphs>81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8" baseType="lpstr">
      <vt:lpstr>Poppins Bold</vt:lpstr>
      <vt:lpstr>Arimo</vt:lpstr>
      <vt:lpstr>Times New Roman</vt:lpstr>
      <vt:lpstr>DM Sans Italics</vt:lpstr>
      <vt:lpstr>Calibri</vt:lpstr>
      <vt:lpstr>Poppins Italics</vt:lpstr>
      <vt:lpstr>Open Sans 1</vt:lpstr>
      <vt:lpstr>Arimo Bold Italics</vt:lpstr>
      <vt:lpstr>Open Sans 2 Italics</vt:lpstr>
      <vt:lpstr>Arial</vt:lpstr>
      <vt:lpstr>Georgia Pro Condensed Bold Italics</vt:lpstr>
      <vt:lpstr>Poppins</vt:lpstr>
      <vt:lpstr>Arimo Bold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Громадний дім</dc:title>
  <cp:lastModifiedBy>ASUS</cp:lastModifiedBy>
  <cp:revision>3</cp:revision>
  <dcterms:created xsi:type="dcterms:W3CDTF">2006-08-16T00:00:00Z</dcterms:created>
  <dcterms:modified xsi:type="dcterms:W3CDTF">2025-04-14T18:35:16Z</dcterms:modified>
  <dc:identifier>DAGkU_a7nuI</dc:identifier>
</cp:coreProperties>
</file>