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2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2" d="100"/>
          <a:sy n="72" d="100"/>
        </p:scale>
        <p:origin x="14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7F49C7-6043-4F55-AB5B-99A18F7F66AE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UA"/>
        </a:p>
      </dgm:t>
    </dgm:pt>
    <dgm:pt modelId="{08EAAA55-F446-4E7B-884F-3E728300125D}">
      <dgm:prSet phldrT="[Текст]" phldr="1"/>
      <dgm:spPr>
        <a:blipFill rotWithShape="0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UA" dirty="0"/>
        </a:p>
      </dgm:t>
    </dgm:pt>
    <dgm:pt modelId="{508DC6D4-61A4-4606-987D-D54568DE3BDC}" type="parTrans" cxnId="{0B9A0B38-9FF3-4B19-A318-DB8EDA570F9E}">
      <dgm:prSet/>
      <dgm:spPr/>
      <dgm:t>
        <a:bodyPr/>
        <a:lstStyle/>
        <a:p>
          <a:endParaRPr lang="ru-UA"/>
        </a:p>
      </dgm:t>
    </dgm:pt>
    <dgm:pt modelId="{89368F7E-D0B1-413C-8ED5-12E6DB3813E3}" type="sibTrans" cxnId="{0B9A0B38-9FF3-4B19-A318-DB8EDA570F9E}">
      <dgm:prSet/>
      <dgm:spPr/>
      <dgm:t>
        <a:bodyPr/>
        <a:lstStyle/>
        <a:p>
          <a:endParaRPr lang="ru-UA"/>
        </a:p>
      </dgm:t>
    </dgm:pt>
    <dgm:pt modelId="{CA0FD607-1DCF-454B-A942-63009361FACF}">
      <dgm:prSet phldrT="[Текст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uk-UA" dirty="0"/>
            <a:t>провести візуально-тактильний аналіз ґрунту на наявність вологості і механічного складу; </a:t>
          </a:r>
          <a:endParaRPr lang="ru-UA" dirty="0"/>
        </a:p>
      </dgm:t>
    </dgm:pt>
    <dgm:pt modelId="{2A5576C1-C890-4988-B8EC-7441D4138529}" type="parTrans" cxnId="{C000332D-A694-4B0F-8933-40A2347649EF}">
      <dgm:prSet/>
      <dgm:spPr/>
      <dgm:t>
        <a:bodyPr/>
        <a:lstStyle/>
        <a:p>
          <a:endParaRPr lang="ru-UA"/>
        </a:p>
      </dgm:t>
    </dgm:pt>
    <dgm:pt modelId="{44A8BAE3-1C5D-40DE-B3AE-3D335559CEB7}" type="sibTrans" cxnId="{C000332D-A694-4B0F-8933-40A2347649EF}">
      <dgm:prSet/>
      <dgm:spPr/>
      <dgm:t>
        <a:bodyPr/>
        <a:lstStyle/>
        <a:p>
          <a:endParaRPr lang="ru-UA"/>
        </a:p>
      </dgm:t>
    </dgm:pt>
    <dgm:pt modelId="{A8D71696-392B-4F34-9B42-48CC46257F25}">
      <dgm:prSet phldrT="[Текст]" phldr="1"/>
      <dgm:spPr>
        <a:blipFill rotWithShape="0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UA" dirty="0"/>
        </a:p>
      </dgm:t>
    </dgm:pt>
    <dgm:pt modelId="{E845F614-8204-4FB3-B8FF-040A224EF5F2}" type="parTrans" cxnId="{1ED06A04-E4E4-4DF6-89A5-0434AA2F518F}">
      <dgm:prSet/>
      <dgm:spPr/>
      <dgm:t>
        <a:bodyPr/>
        <a:lstStyle/>
        <a:p>
          <a:endParaRPr lang="ru-UA"/>
        </a:p>
      </dgm:t>
    </dgm:pt>
    <dgm:pt modelId="{5A0A2373-4C5A-4D31-BC12-E41067AC0A1E}" type="sibTrans" cxnId="{1ED06A04-E4E4-4DF6-89A5-0434AA2F518F}">
      <dgm:prSet/>
      <dgm:spPr/>
      <dgm:t>
        <a:bodyPr/>
        <a:lstStyle/>
        <a:p>
          <a:endParaRPr lang="ru-UA"/>
        </a:p>
      </dgm:t>
    </dgm:pt>
    <dgm:pt modelId="{281C62DF-23BD-43D9-9581-BA0886799A09}">
      <dgm:prSet phldrT="[Текст]"/>
      <dgm:spPr/>
      <dgm:t>
        <a:bodyPr/>
        <a:lstStyle/>
        <a:p>
          <a:r>
            <a:rPr lang="uk-UA" dirty="0"/>
            <a:t>провести геоботанічний опис трав’янистих рослин у </a:t>
          </a:r>
          <a:r>
            <a:rPr lang="uk-UA" dirty="0" err="1"/>
            <a:t>лісорослинних</a:t>
          </a:r>
          <a:r>
            <a:rPr lang="uk-UA" dirty="0"/>
            <a:t> умовах: свіжий бір А</a:t>
          </a:r>
          <a:r>
            <a:rPr lang="uk-UA" baseline="-25000" dirty="0"/>
            <a:t>2</a:t>
          </a:r>
          <a:r>
            <a:rPr lang="uk-UA" dirty="0"/>
            <a:t>, свіжий субір В</a:t>
          </a:r>
          <a:r>
            <a:rPr lang="uk-UA" baseline="-25000" dirty="0"/>
            <a:t>2</a:t>
          </a:r>
          <a:r>
            <a:rPr lang="uk-UA" dirty="0"/>
            <a:t>, свіжий </a:t>
          </a:r>
          <a:r>
            <a:rPr lang="uk-UA" dirty="0" err="1"/>
            <a:t>сугруд</a:t>
          </a:r>
          <a:r>
            <a:rPr lang="uk-UA" dirty="0"/>
            <a:t> С</a:t>
          </a:r>
          <a:r>
            <a:rPr lang="uk-UA" baseline="-25000" dirty="0"/>
            <a:t>2</a:t>
          </a:r>
          <a:r>
            <a:rPr lang="uk-UA" dirty="0"/>
            <a:t>;</a:t>
          </a:r>
          <a:endParaRPr lang="ru-UA" dirty="0"/>
        </a:p>
      </dgm:t>
    </dgm:pt>
    <dgm:pt modelId="{4188DF02-C627-4BC4-8A4B-87982028D669}" type="parTrans" cxnId="{7A92E553-AB69-405F-8664-AF9389B36602}">
      <dgm:prSet/>
      <dgm:spPr/>
      <dgm:t>
        <a:bodyPr/>
        <a:lstStyle/>
        <a:p>
          <a:endParaRPr lang="ru-UA"/>
        </a:p>
      </dgm:t>
    </dgm:pt>
    <dgm:pt modelId="{A30B0B62-45C2-4422-A58D-7BEB613BC037}" type="sibTrans" cxnId="{7A92E553-AB69-405F-8664-AF9389B36602}">
      <dgm:prSet/>
      <dgm:spPr/>
      <dgm:t>
        <a:bodyPr/>
        <a:lstStyle/>
        <a:p>
          <a:endParaRPr lang="ru-UA"/>
        </a:p>
      </dgm:t>
    </dgm:pt>
    <dgm:pt modelId="{8313E73E-882F-47ED-8EAE-304782274EFC}">
      <dgm:prSet phldrT="[Текст]" phldr="1"/>
      <dgm:spPr>
        <a:blipFill rotWithShape="0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UA" dirty="0"/>
        </a:p>
      </dgm:t>
    </dgm:pt>
    <dgm:pt modelId="{F001BA99-FC6E-437D-8A72-49FF3194A6E7}" type="parTrans" cxnId="{3922528D-E3D3-4569-85B1-1D0781B839E6}">
      <dgm:prSet/>
      <dgm:spPr/>
      <dgm:t>
        <a:bodyPr/>
        <a:lstStyle/>
        <a:p>
          <a:endParaRPr lang="ru-UA"/>
        </a:p>
      </dgm:t>
    </dgm:pt>
    <dgm:pt modelId="{F108DA0B-B2C3-4693-AB1C-0B78F9B1BAA4}" type="sibTrans" cxnId="{3922528D-E3D3-4569-85B1-1D0781B839E6}">
      <dgm:prSet/>
      <dgm:spPr/>
      <dgm:t>
        <a:bodyPr/>
        <a:lstStyle/>
        <a:p>
          <a:endParaRPr lang="ru-UA"/>
        </a:p>
      </dgm:t>
    </dgm:pt>
    <dgm:pt modelId="{187B3F0F-317A-4532-B027-89F919FD8A87}">
      <dgm:prSet phldrT="[Текст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uk-UA" dirty="0"/>
            <a:t>за видами- </a:t>
          </a:r>
          <a:r>
            <a:rPr lang="uk-UA" dirty="0" err="1"/>
            <a:t>фітоіндикаторіами</a:t>
          </a:r>
          <a:r>
            <a:rPr lang="uk-UA" dirty="0"/>
            <a:t> </a:t>
          </a:r>
          <a:r>
            <a:rPr lang="uk-UA" dirty="0" err="1"/>
            <a:t>лісорослинних</a:t>
          </a:r>
          <a:r>
            <a:rPr lang="uk-UA" dirty="0"/>
            <a:t> умов охарактеризувати ґрунти щодо вологості, кислотності, наявності мінерального Нітрогену; </a:t>
          </a:r>
          <a:endParaRPr lang="ru-UA" dirty="0"/>
        </a:p>
      </dgm:t>
    </dgm:pt>
    <dgm:pt modelId="{D94FB1BC-8D15-432C-8D96-EAEBA2F1A4F4}" type="parTrans" cxnId="{62BDEC23-6B3E-4E55-964D-803733263C70}">
      <dgm:prSet/>
      <dgm:spPr/>
      <dgm:t>
        <a:bodyPr/>
        <a:lstStyle/>
        <a:p>
          <a:endParaRPr lang="ru-UA"/>
        </a:p>
      </dgm:t>
    </dgm:pt>
    <dgm:pt modelId="{6E98C7A8-55F6-4DF3-A10E-F679A52E30C9}" type="sibTrans" cxnId="{62BDEC23-6B3E-4E55-964D-803733263C70}">
      <dgm:prSet/>
      <dgm:spPr/>
      <dgm:t>
        <a:bodyPr/>
        <a:lstStyle/>
        <a:p>
          <a:endParaRPr lang="ru-UA"/>
        </a:p>
      </dgm:t>
    </dgm:pt>
    <dgm:pt modelId="{FB5180FF-3BBD-4287-8CF9-84C3A994DE38}" type="pres">
      <dgm:prSet presAssocID="{3B7F49C7-6043-4F55-AB5B-99A18F7F66AE}" presName="linearFlow" presStyleCnt="0">
        <dgm:presLayoutVars>
          <dgm:dir/>
          <dgm:animLvl val="lvl"/>
          <dgm:resizeHandles val="exact"/>
        </dgm:presLayoutVars>
      </dgm:prSet>
      <dgm:spPr/>
    </dgm:pt>
    <dgm:pt modelId="{AAED376A-0351-438F-BC33-BC698EBD0C55}" type="pres">
      <dgm:prSet presAssocID="{08EAAA55-F446-4E7B-884F-3E728300125D}" presName="composite" presStyleCnt="0"/>
      <dgm:spPr/>
    </dgm:pt>
    <dgm:pt modelId="{9F52640F-82F7-4736-9C9A-AC1216F427EF}" type="pres">
      <dgm:prSet presAssocID="{08EAAA55-F446-4E7B-884F-3E728300125D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FFC8C49F-8EB0-4655-AC61-8A3542529FFA}" type="pres">
      <dgm:prSet presAssocID="{08EAAA55-F446-4E7B-884F-3E728300125D}" presName="descendantText" presStyleLbl="alignAcc1" presStyleIdx="0" presStyleCnt="3">
        <dgm:presLayoutVars>
          <dgm:bulletEnabled val="1"/>
        </dgm:presLayoutVars>
      </dgm:prSet>
      <dgm:spPr/>
    </dgm:pt>
    <dgm:pt modelId="{677CCF90-F90C-443B-8B7C-03BA5127AE07}" type="pres">
      <dgm:prSet presAssocID="{89368F7E-D0B1-413C-8ED5-12E6DB3813E3}" presName="sp" presStyleCnt="0"/>
      <dgm:spPr/>
    </dgm:pt>
    <dgm:pt modelId="{72889C99-B700-4444-B55D-E80EDAF6D48E}" type="pres">
      <dgm:prSet presAssocID="{A8D71696-392B-4F34-9B42-48CC46257F25}" presName="composite" presStyleCnt="0"/>
      <dgm:spPr/>
    </dgm:pt>
    <dgm:pt modelId="{061FB149-F87F-4BFE-AA2E-00D7E8FCC29D}" type="pres">
      <dgm:prSet presAssocID="{A8D71696-392B-4F34-9B42-48CC46257F25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0D9A8336-39D4-4995-87C3-50A76BBEF4D3}" type="pres">
      <dgm:prSet presAssocID="{A8D71696-392B-4F34-9B42-48CC46257F25}" presName="descendantText" presStyleLbl="alignAcc1" presStyleIdx="1" presStyleCnt="3">
        <dgm:presLayoutVars>
          <dgm:bulletEnabled val="1"/>
        </dgm:presLayoutVars>
      </dgm:prSet>
      <dgm:spPr/>
    </dgm:pt>
    <dgm:pt modelId="{CBBEE11B-5E76-4253-866D-B1001AE34046}" type="pres">
      <dgm:prSet presAssocID="{5A0A2373-4C5A-4D31-BC12-E41067AC0A1E}" presName="sp" presStyleCnt="0"/>
      <dgm:spPr/>
    </dgm:pt>
    <dgm:pt modelId="{DA22E749-F26F-4221-8E4E-80915F592586}" type="pres">
      <dgm:prSet presAssocID="{8313E73E-882F-47ED-8EAE-304782274EFC}" presName="composite" presStyleCnt="0"/>
      <dgm:spPr/>
    </dgm:pt>
    <dgm:pt modelId="{29C95C66-A5C7-4861-BD80-DFCCFC18CEB8}" type="pres">
      <dgm:prSet presAssocID="{8313E73E-882F-47ED-8EAE-304782274EFC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AB857E49-B63F-4A78-AC3D-4810638AE886}" type="pres">
      <dgm:prSet presAssocID="{8313E73E-882F-47ED-8EAE-304782274EFC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1ED06A04-E4E4-4DF6-89A5-0434AA2F518F}" srcId="{3B7F49C7-6043-4F55-AB5B-99A18F7F66AE}" destId="{A8D71696-392B-4F34-9B42-48CC46257F25}" srcOrd="1" destOrd="0" parTransId="{E845F614-8204-4FB3-B8FF-040A224EF5F2}" sibTransId="{5A0A2373-4C5A-4D31-BC12-E41067AC0A1E}"/>
    <dgm:cxn modelId="{9234EC11-89D1-4B3B-A577-3EC9B1E7274E}" type="presOf" srcId="{CA0FD607-1DCF-454B-A942-63009361FACF}" destId="{FFC8C49F-8EB0-4655-AC61-8A3542529FFA}" srcOrd="0" destOrd="0" presId="urn:microsoft.com/office/officeart/2005/8/layout/chevron2"/>
    <dgm:cxn modelId="{62BDEC23-6B3E-4E55-964D-803733263C70}" srcId="{8313E73E-882F-47ED-8EAE-304782274EFC}" destId="{187B3F0F-317A-4532-B027-89F919FD8A87}" srcOrd="0" destOrd="0" parTransId="{D94FB1BC-8D15-432C-8D96-EAEBA2F1A4F4}" sibTransId="{6E98C7A8-55F6-4DF3-A10E-F679A52E30C9}"/>
    <dgm:cxn modelId="{C000332D-A694-4B0F-8933-40A2347649EF}" srcId="{08EAAA55-F446-4E7B-884F-3E728300125D}" destId="{CA0FD607-1DCF-454B-A942-63009361FACF}" srcOrd="0" destOrd="0" parTransId="{2A5576C1-C890-4988-B8EC-7441D4138529}" sibTransId="{44A8BAE3-1C5D-40DE-B3AE-3D335559CEB7}"/>
    <dgm:cxn modelId="{4FA44B33-4771-4C3E-8863-79A8AB0F1D0F}" type="presOf" srcId="{187B3F0F-317A-4532-B027-89F919FD8A87}" destId="{AB857E49-B63F-4A78-AC3D-4810638AE886}" srcOrd="0" destOrd="0" presId="urn:microsoft.com/office/officeart/2005/8/layout/chevron2"/>
    <dgm:cxn modelId="{0B9A0B38-9FF3-4B19-A318-DB8EDA570F9E}" srcId="{3B7F49C7-6043-4F55-AB5B-99A18F7F66AE}" destId="{08EAAA55-F446-4E7B-884F-3E728300125D}" srcOrd="0" destOrd="0" parTransId="{508DC6D4-61A4-4606-987D-D54568DE3BDC}" sibTransId="{89368F7E-D0B1-413C-8ED5-12E6DB3813E3}"/>
    <dgm:cxn modelId="{1BBD646A-C5FE-4D96-8A28-25EAE922A0A5}" type="presOf" srcId="{08EAAA55-F446-4E7B-884F-3E728300125D}" destId="{9F52640F-82F7-4736-9C9A-AC1216F427EF}" srcOrd="0" destOrd="0" presId="urn:microsoft.com/office/officeart/2005/8/layout/chevron2"/>
    <dgm:cxn modelId="{7A92E553-AB69-405F-8664-AF9389B36602}" srcId="{A8D71696-392B-4F34-9B42-48CC46257F25}" destId="{281C62DF-23BD-43D9-9581-BA0886799A09}" srcOrd="0" destOrd="0" parTransId="{4188DF02-C627-4BC4-8A4B-87982028D669}" sibTransId="{A30B0B62-45C2-4422-A58D-7BEB613BC037}"/>
    <dgm:cxn modelId="{3922528D-E3D3-4569-85B1-1D0781B839E6}" srcId="{3B7F49C7-6043-4F55-AB5B-99A18F7F66AE}" destId="{8313E73E-882F-47ED-8EAE-304782274EFC}" srcOrd="2" destOrd="0" parTransId="{F001BA99-FC6E-437D-8A72-49FF3194A6E7}" sibTransId="{F108DA0B-B2C3-4693-AB1C-0B78F9B1BAA4}"/>
    <dgm:cxn modelId="{4962E2AC-2CD4-42D1-AE61-9F43C8C3E7DB}" type="presOf" srcId="{8313E73E-882F-47ED-8EAE-304782274EFC}" destId="{29C95C66-A5C7-4861-BD80-DFCCFC18CEB8}" srcOrd="0" destOrd="0" presId="urn:microsoft.com/office/officeart/2005/8/layout/chevron2"/>
    <dgm:cxn modelId="{4FFA09C6-9C13-4F20-9A15-089A895CE319}" type="presOf" srcId="{281C62DF-23BD-43D9-9581-BA0886799A09}" destId="{0D9A8336-39D4-4995-87C3-50A76BBEF4D3}" srcOrd="0" destOrd="0" presId="urn:microsoft.com/office/officeart/2005/8/layout/chevron2"/>
    <dgm:cxn modelId="{BB4836CF-941B-430D-8DA8-E47A860EDD48}" type="presOf" srcId="{A8D71696-392B-4F34-9B42-48CC46257F25}" destId="{061FB149-F87F-4BFE-AA2E-00D7E8FCC29D}" srcOrd="0" destOrd="0" presId="urn:microsoft.com/office/officeart/2005/8/layout/chevron2"/>
    <dgm:cxn modelId="{70FD40DE-D74B-4B2F-953B-71ABDD4FC6E9}" type="presOf" srcId="{3B7F49C7-6043-4F55-AB5B-99A18F7F66AE}" destId="{FB5180FF-3BBD-4287-8CF9-84C3A994DE38}" srcOrd="0" destOrd="0" presId="urn:microsoft.com/office/officeart/2005/8/layout/chevron2"/>
    <dgm:cxn modelId="{EF3D2309-3CAA-4DFB-BEE7-264355A5C466}" type="presParOf" srcId="{FB5180FF-3BBD-4287-8CF9-84C3A994DE38}" destId="{AAED376A-0351-438F-BC33-BC698EBD0C55}" srcOrd="0" destOrd="0" presId="urn:microsoft.com/office/officeart/2005/8/layout/chevron2"/>
    <dgm:cxn modelId="{AF909414-9AE1-498C-A5DB-769E5623928B}" type="presParOf" srcId="{AAED376A-0351-438F-BC33-BC698EBD0C55}" destId="{9F52640F-82F7-4736-9C9A-AC1216F427EF}" srcOrd="0" destOrd="0" presId="urn:microsoft.com/office/officeart/2005/8/layout/chevron2"/>
    <dgm:cxn modelId="{82D4E358-8212-4FBD-8AC6-B377A1921914}" type="presParOf" srcId="{AAED376A-0351-438F-BC33-BC698EBD0C55}" destId="{FFC8C49F-8EB0-4655-AC61-8A3542529FFA}" srcOrd="1" destOrd="0" presId="urn:microsoft.com/office/officeart/2005/8/layout/chevron2"/>
    <dgm:cxn modelId="{8A3C8650-9821-4B58-AF33-8BF9DFD404E6}" type="presParOf" srcId="{FB5180FF-3BBD-4287-8CF9-84C3A994DE38}" destId="{677CCF90-F90C-443B-8B7C-03BA5127AE07}" srcOrd="1" destOrd="0" presId="urn:microsoft.com/office/officeart/2005/8/layout/chevron2"/>
    <dgm:cxn modelId="{1A67E6F2-5519-480E-956B-9BB0CD78D1F2}" type="presParOf" srcId="{FB5180FF-3BBD-4287-8CF9-84C3A994DE38}" destId="{72889C99-B700-4444-B55D-E80EDAF6D48E}" srcOrd="2" destOrd="0" presId="urn:microsoft.com/office/officeart/2005/8/layout/chevron2"/>
    <dgm:cxn modelId="{C84BA27E-48CF-40F6-9975-161F8BB3F993}" type="presParOf" srcId="{72889C99-B700-4444-B55D-E80EDAF6D48E}" destId="{061FB149-F87F-4BFE-AA2E-00D7E8FCC29D}" srcOrd="0" destOrd="0" presId="urn:microsoft.com/office/officeart/2005/8/layout/chevron2"/>
    <dgm:cxn modelId="{6C2BCB44-9D8E-46E7-B0DF-76423E72C5A5}" type="presParOf" srcId="{72889C99-B700-4444-B55D-E80EDAF6D48E}" destId="{0D9A8336-39D4-4995-87C3-50A76BBEF4D3}" srcOrd="1" destOrd="0" presId="urn:microsoft.com/office/officeart/2005/8/layout/chevron2"/>
    <dgm:cxn modelId="{2FAF87A8-D007-4A01-B86A-23E5AC3B0E66}" type="presParOf" srcId="{FB5180FF-3BBD-4287-8CF9-84C3A994DE38}" destId="{CBBEE11B-5E76-4253-866D-B1001AE34046}" srcOrd="3" destOrd="0" presId="urn:microsoft.com/office/officeart/2005/8/layout/chevron2"/>
    <dgm:cxn modelId="{073F1A94-E38F-4B5D-88B5-4EE45F9EDDA4}" type="presParOf" srcId="{FB5180FF-3BBD-4287-8CF9-84C3A994DE38}" destId="{DA22E749-F26F-4221-8E4E-80915F592586}" srcOrd="4" destOrd="0" presId="urn:microsoft.com/office/officeart/2005/8/layout/chevron2"/>
    <dgm:cxn modelId="{5538E8CF-8103-4BAE-8163-BD480D7DD300}" type="presParOf" srcId="{DA22E749-F26F-4221-8E4E-80915F592586}" destId="{29C95C66-A5C7-4861-BD80-DFCCFC18CEB8}" srcOrd="0" destOrd="0" presId="urn:microsoft.com/office/officeart/2005/8/layout/chevron2"/>
    <dgm:cxn modelId="{5FC26D3B-F111-403D-981C-CF43E65342F4}" type="presParOf" srcId="{DA22E749-F26F-4221-8E4E-80915F592586}" destId="{AB857E49-B63F-4A78-AC3D-4810638AE88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52640F-82F7-4736-9C9A-AC1216F427EF}">
      <dsp:nvSpPr>
        <dsp:cNvPr id="0" name=""/>
        <dsp:cNvSpPr/>
      </dsp:nvSpPr>
      <dsp:spPr>
        <a:xfrm rot="5400000">
          <a:off x="-251038" y="252968"/>
          <a:ext cx="1673589" cy="1171512"/>
        </a:xfrm>
        <a:prstGeom prst="chevron">
          <a:avLst/>
        </a:prstGeom>
        <a:blipFill rotWithShape="0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UA" sz="3200" kern="1200" dirty="0"/>
        </a:p>
      </dsp:txBody>
      <dsp:txXfrm rot="-5400000">
        <a:off x="1" y="587685"/>
        <a:ext cx="1171512" cy="502077"/>
      </dsp:txXfrm>
    </dsp:sp>
    <dsp:sp modelId="{FFC8C49F-8EB0-4655-AC61-8A3542529FFA}">
      <dsp:nvSpPr>
        <dsp:cNvPr id="0" name=""/>
        <dsp:cNvSpPr/>
      </dsp:nvSpPr>
      <dsp:spPr>
        <a:xfrm rot="5400000">
          <a:off x="3760399" y="-2586956"/>
          <a:ext cx="1087833" cy="626560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uk-UA" sz="2200" kern="1200" dirty="0"/>
            <a:t>провести візуально-тактильний аналіз ґрунту на наявність вологості і механічного складу; </a:t>
          </a:r>
          <a:endParaRPr lang="ru-UA" sz="2200" kern="1200" dirty="0"/>
        </a:p>
      </dsp:txBody>
      <dsp:txXfrm rot="-5400000">
        <a:off x="1171512" y="55035"/>
        <a:ext cx="6212503" cy="981625"/>
      </dsp:txXfrm>
    </dsp:sp>
    <dsp:sp modelId="{061FB149-F87F-4BFE-AA2E-00D7E8FCC29D}">
      <dsp:nvSpPr>
        <dsp:cNvPr id="0" name=""/>
        <dsp:cNvSpPr/>
      </dsp:nvSpPr>
      <dsp:spPr>
        <a:xfrm rot="5400000">
          <a:off x="-251038" y="1733264"/>
          <a:ext cx="1673589" cy="1171512"/>
        </a:xfrm>
        <a:prstGeom prst="chevron">
          <a:avLst/>
        </a:prstGeom>
        <a:blipFill rotWithShape="0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UA" sz="3200" kern="1200" dirty="0"/>
        </a:p>
      </dsp:txBody>
      <dsp:txXfrm rot="-5400000">
        <a:off x="1" y="2067981"/>
        <a:ext cx="1171512" cy="502077"/>
      </dsp:txXfrm>
    </dsp:sp>
    <dsp:sp modelId="{0D9A8336-39D4-4995-87C3-50A76BBEF4D3}">
      <dsp:nvSpPr>
        <dsp:cNvPr id="0" name=""/>
        <dsp:cNvSpPr/>
      </dsp:nvSpPr>
      <dsp:spPr>
        <a:xfrm rot="5400000">
          <a:off x="3760399" y="-1106661"/>
          <a:ext cx="1087833" cy="626560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200" kern="1200" dirty="0"/>
            <a:t>провести геоботанічний опис трав’янистих рослин у </a:t>
          </a:r>
          <a:r>
            <a:rPr lang="uk-UA" sz="2200" kern="1200" dirty="0" err="1"/>
            <a:t>лісорослинних</a:t>
          </a:r>
          <a:r>
            <a:rPr lang="uk-UA" sz="2200" kern="1200" dirty="0"/>
            <a:t> умовах: свіжий бір А</a:t>
          </a:r>
          <a:r>
            <a:rPr lang="uk-UA" sz="2200" kern="1200" baseline="-25000" dirty="0"/>
            <a:t>2</a:t>
          </a:r>
          <a:r>
            <a:rPr lang="uk-UA" sz="2200" kern="1200" dirty="0"/>
            <a:t>, свіжий субір В</a:t>
          </a:r>
          <a:r>
            <a:rPr lang="uk-UA" sz="2200" kern="1200" baseline="-25000" dirty="0"/>
            <a:t>2</a:t>
          </a:r>
          <a:r>
            <a:rPr lang="uk-UA" sz="2200" kern="1200" dirty="0"/>
            <a:t>, свіжий </a:t>
          </a:r>
          <a:r>
            <a:rPr lang="uk-UA" sz="2200" kern="1200" dirty="0" err="1"/>
            <a:t>сугруд</a:t>
          </a:r>
          <a:r>
            <a:rPr lang="uk-UA" sz="2200" kern="1200" dirty="0"/>
            <a:t> С</a:t>
          </a:r>
          <a:r>
            <a:rPr lang="uk-UA" sz="2200" kern="1200" baseline="-25000" dirty="0"/>
            <a:t>2</a:t>
          </a:r>
          <a:r>
            <a:rPr lang="uk-UA" sz="2200" kern="1200" dirty="0"/>
            <a:t>;</a:t>
          </a:r>
          <a:endParaRPr lang="ru-UA" sz="2200" kern="1200" dirty="0"/>
        </a:p>
      </dsp:txBody>
      <dsp:txXfrm rot="-5400000">
        <a:off x="1171512" y="1535330"/>
        <a:ext cx="6212503" cy="981625"/>
      </dsp:txXfrm>
    </dsp:sp>
    <dsp:sp modelId="{29C95C66-A5C7-4861-BD80-DFCCFC18CEB8}">
      <dsp:nvSpPr>
        <dsp:cNvPr id="0" name=""/>
        <dsp:cNvSpPr/>
      </dsp:nvSpPr>
      <dsp:spPr>
        <a:xfrm rot="5400000">
          <a:off x="-251038" y="3213559"/>
          <a:ext cx="1673589" cy="1171512"/>
        </a:xfrm>
        <a:prstGeom prst="chevron">
          <a:avLst/>
        </a:prstGeom>
        <a:blipFill rotWithShape="0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UA" sz="3200" kern="1200" dirty="0"/>
        </a:p>
      </dsp:txBody>
      <dsp:txXfrm rot="-5400000">
        <a:off x="1" y="3548276"/>
        <a:ext cx="1171512" cy="502077"/>
      </dsp:txXfrm>
    </dsp:sp>
    <dsp:sp modelId="{AB857E49-B63F-4A78-AC3D-4810638AE886}">
      <dsp:nvSpPr>
        <dsp:cNvPr id="0" name=""/>
        <dsp:cNvSpPr/>
      </dsp:nvSpPr>
      <dsp:spPr>
        <a:xfrm rot="5400000">
          <a:off x="3760399" y="373634"/>
          <a:ext cx="1087833" cy="626560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uk-UA" sz="2200" kern="1200" dirty="0"/>
            <a:t>за видами- </a:t>
          </a:r>
          <a:r>
            <a:rPr lang="uk-UA" sz="2200" kern="1200" dirty="0" err="1"/>
            <a:t>фітоіндикаторіами</a:t>
          </a:r>
          <a:r>
            <a:rPr lang="uk-UA" sz="2200" kern="1200" dirty="0"/>
            <a:t> </a:t>
          </a:r>
          <a:r>
            <a:rPr lang="uk-UA" sz="2200" kern="1200" dirty="0" err="1"/>
            <a:t>лісорослинних</a:t>
          </a:r>
          <a:r>
            <a:rPr lang="uk-UA" sz="2200" kern="1200" dirty="0"/>
            <a:t> умов охарактеризувати ґрунти щодо вологості, кислотності, наявності мінерального Нітрогену; </a:t>
          </a:r>
          <a:endParaRPr lang="ru-UA" sz="2200" kern="1200" dirty="0"/>
        </a:p>
      </dsp:txBody>
      <dsp:txXfrm rot="-5400000">
        <a:off x="1171512" y="3015625"/>
        <a:ext cx="6212503" cy="9816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E59FA-1713-4551-B604-751FA69CB7B0}" type="datetimeFigureOut">
              <a:rPr lang="ru-UA" smtClean="0"/>
              <a:t>13.04.2025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42C47-FF4C-4B71-945E-FA911A7356F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739746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E59FA-1713-4551-B604-751FA69CB7B0}" type="datetimeFigureOut">
              <a:rPr lang="ru-UA" smtClean="0"/>
              <a:t>13.04.2025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42C47-FF4C-4B71-945E-FA911A7356F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569925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E59FA-1713-4551-B604-751FA69CB7B0}" type="datetimeFigureOut">
              <a:rPr lang="ru-UA" smtClean="0"/>
              <a:t>13.04.2025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42C47-FF4C-4B71-945E-FA911A7356F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58522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E59FA-1713-4551-B604-751FA69CB7B0}" type="datetimeFigureOut">
              <a:rPr lang="ru-UA" smtClean="0"/>
              <a:t>13.04.2025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42C47-FF4C-4B71-945E-FA911A7356F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3583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E59FA-1713-4551-B604-751FA69CB7B0}" type="datetimeFigureOut">
              <a:rPr lang="ru-UA" smtClean="0"/>
              <a:t>13.04.2025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42C47-FF4C-4B71-945E-FA911A7356F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71888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E59FA-1713-4551-B604-751FA69CB7B0}" type="datetimeFigureOut">
              <a:rPr lang="ru-UA" smtClean="0"/>
              <a:t>13.04.2025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42C47-FF4C-4B71-945E-FA911A7356F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9172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E59FA-1713-4551-B604-751FA69CB7B0}" type="datetimeFigureOut">
              <a:rPr lang="ru-UA" smtClean="0"/>
              <a:t>13.04.2025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42C47-FF4C-4B71-945E-FA911A7356F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43845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E59FA-1713-4551-B604-751FA69CB7B0}" type="datetimeFigureOut">
              <a:rPr lang="ru-UA" smtClean="0"/>
              <a:t>13.04.2025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42C47-FF4C-4B71-945E-FA911A7356F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2515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E59FA-1713-4551-B604-751FA69CB7B0}" type="datetimeFigureOut">
              <a:rPr lang="ru-UA" smtClean="0"/>
              <a:t>13.04.2025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42C47-FF4C-4B71-945E-FA911A7356F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28045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E59FA-1713-4551-B604-751FA69CB7B0}" type="datetimeFigureOut">
              <a:rPr lang="ru-UA" smtClean="0"/>
              <a:t>13.04.2025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42C47-FF4C-4B71-945E-FA911A7356F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78732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E59FA-1713-4551-B604-751FA69CB7B0}" type="datetimeFigureOut">
              <a:rPr lang="ru-UA" smtClean="0"/>
              <a:t>13.04.2025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42C47-FF4C-4B71-945E-FA911A7356F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26378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9000">
              <a:schemeClr val="accent1">
                <a:lumMod val="45000"/>
                <a:lumOff val="55000"/>
              </a:schemeClr>
            </a:gs>
            <a:gs pos="9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E59FA-1713-4551-B604-751FA69CB7B0}" type="datetimeFigureOut">
              <a:rPr lang="ru-UA" smtClean="0"/>
              <a:t>13.04.2025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42C47-FF4C-4B71-945E-FA911A7356F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195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ribd.com/document/724729349/%D1%82%D0%B5%D0%BE%D1%80-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70789C2-72A9-4F84-91ED-0DB0AFA0EFBF}"/>
              </a:ext>
            </a:extLst>
          </p:cNvPr>
          <p:cNvSpPr txBox="1"/>
          <p:nvPr/>
        </p:nvSpPr>
        <p:spPr>
          <a:xfrm>
            <a:off x="2442754" y="224673"/>
            <a:ext cx="5603965" cy="1570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67929" marR="624364" lvl="0" indent="-369094" algn="ctr" defTabSz="457200" rtl="0" eaLnBrk="1" fontAlgn="auto" latinLnBrk="0" hangingPunct="1">
              <a:lnSpc>
                <a:spcPct val="187000"/>
              </a:lnSpc>
              <a:spcBef>
                <a:spcPts val="0"/>
              </a:spcBef>
              <a:spcAft>
                <a:spcPts val="4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anose="020B0604030504040204" pitchFamily="34" charset="0"/>
                <a:cs typeface="Times New Roman" panose="02020603050405020304" pitchFamily="18" charset="0"/>
              </a:rPr>
              <a:t>Всеукраїнський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anose="020B0604030504040204" pitchFamily="34" charset="0"/>
                <a:cs typeface="Times New Roman" panose="02020603050405020304" pitchFamily="18" charset="0"/>
              </a:rPr>
              <a:t>інтерактивний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anose="020B0604030504040204" pitchFamily="34" charset="0"/>
                <a:cs typeface="Times New Roman" panose="02020603050405020304" pitchFamily="18" charset="0"/>
              </a:rPr>
              <a:t> конкурс «МАН-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anose="020B0604030504040204" pitchFamily="34" charset="0"/>
                <a:cs typeface="Times New Roman" panose="02020603050405020304" pitchFamily="18" charset="0"/>
              </a:rPr>
              <a:t>Юніор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anose="020B0604030504040204" pitchFamily="34" charset="0"/>
                <a:cs typeface="Times New Roman" panose="02020603050405020304" pitchFamily="18" charset="0"/>
              </a:rPr>
              <a:t>Дослідник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anose="020B0604030504040204" pitchFamily="34" charset="0"/>
                <a:cs typeface="Times New Roman" panose="02020603050405020304" pitchFamily="18" charset="0"/>
              </a:rPr>
              <a:t>»</a:t>
            </a:r>
          </a:p>
          <a:p>
            <a:pPr marL="567929" marR="624364" lvl="0" indent="-369094" algn="ctr" defTabSz="457200" rtl="0" eaLnBrk="1" fontAlgn="auto" latinLnBrk="0" hangingPunct="1">
              <a:lnSpc>
                <a:spcPct val="187000"/>
              </a:lnSpc>
              <a:spcBef>
                <a:spcPts val="0"/>
              </a:spcBef>
              <a:spcAft>
                <a:spcPts val="4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anose="020B0604030504040204" pitchFamily="34" charset="0"/>
                <a:cs typeface="Times New Roman" panose="02020603050405020304" pitchFamily="18" charset="0"/>
              </a:rPr>
              <a:t> Номінація: «Еколог-Юніор»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DAC38C23-FC85-4E92-848A-821DF666BECE}"/>
              </a:ext>
            </a:extLst>
          </p:cNvPr>
          <p:cNvSpPr/>
          <p:nvPr/>
        </p:nvSpPr>
        <p:spPr>
          <a:xfrm>
            <a:off x="1149531" y="1955826"/>
            <a:ext cx="7559040" cy="19595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err="1">
                <a:ln w="12700">
                  <a:solidFill>
                    <a:srgbClr val="4472C4"/>
                  </a:solidFill>
                  <a:prstDash val="solid"/>
                </a:ln>
                <a:solidFill>
                  <a:srgbClr val="5B9BD5">
                    <a:lumMod val="50000"/>
                  </a:srgbClr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Фітоіндикація</a:t>
            </a:r>
            <a:r>
              <a:rPr kumimoji="0" lang="ru-RU" sz="36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5B9BD5">
                    <a:lumMod val="50000"/>
                  </a:srgbClr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3600" b="1" i="0" u="none" strike="noStrike" kern="1200" cap="none" spc="0" normalizeH="0" baseline="0" noProof="0" dirty="0" err="1">
                <a:ln w="12700">
                  <a:solidFill>
                    <a:srgbClr val="4472C4"/>
                  </a:solidFill>
                  <a:prstDash val="solid"/>
                </a:ln>
                <a:solidFill>
                  <a:srgbClr val="5B9BD5">
                    <a:lumMod val="50000"/>
                  </a:srgbClr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грунтів</a:t>
            </a:r>
            <a:r>
              <a:rPr kumimoji="0" lang="ru-RU" sz="36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5B9BD5">
                    <a:lumMod val="50000"/>
                  </a:srgbClr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err="1">
                <a:ln w="12700">
                  <a:solidFill>
                    <a:srgbClr val="4472C4"/>
                  </a:solidFill>
                  <a:prstDash val="solid"/>
                </a:ln>
                <a:solidFill>
                  <a:srgbClr val="5B9BD5">
                    <a:lumMod val="50000"/>
                  </a:srgbClr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лісових</a:t>
            </a:r>
            <a:r>
              <a:rPr kumimoji="0" lang="ru-RU" sz="36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5B9BD5">
                    <a:lumMod val="50000"/>
                  </a:srgbClr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3600" b="1" i="0" u="none" strike="noStrike" kern="1200" cap="none" spc="0" normalizeH="0" baseline="0" noProof="0" dirty="0" err="1">
                <a:ln w="12700">
                  <a:solidFill>
                    <a:srgbClr val="4472C4"/>
                  </a:solidFill>
                  <a:prstDash val="solid"/>
                </a:ln>
                <a:solidFill>
                  <a:srgbClr val="5B9BD5">
                    <a:lumMod val="50000"/>
                  </a:srgbClr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ділянок</a:t>
            </a:r>
            <a:r>
              <a:rPr kumimoji="0" lang="ru-RU" sz="36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5B9BD5">
                    <a:lumMod val="50000"/>
                  </a:srgbClr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err="1">
                <a:ln w="12700">
                  <a:solidFill>
                    <a:srgbClr val="4472C4"/>
                  </a:solidFill>
                  <a:prstDash val="solid"/>
                </a:ln>
                <a:solidFill>
                  <a:srgbClr val="5B9BD5">
                    <a:lumMod val="50000"/>
                  </a:srgbClr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Снітинського</a:t>
            </a:r>
            <a:r>
              <a:rPr kumimoji="0" lang="ru-RU" sz="36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5B9BD5">
                    <a:lumMod val="50000"/>
                  </a:srgbClr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3600" b="1" i="0" u="none" strike="noStrike" kern="1200" cap="none" spc="0" normalizeH="0" baseline="0" noProof="0" dirty="0" err="1">
                <a:ln w="12700">
                  <a:solidFill>
                    <a:srgbClr val="4472C4"/>
                  </a:solidFill>
                  <a:prstDash val="solid"/>
                </a:ln>
                <a:solidFill>
                  <a:srgbClr val="5B9BD5">
                    <a:lumMod val="50000"/>
                  </a:srgbClr>
                </a:solid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лісництва</a:t>
            </a:r>
            <a:endParaRPr kumimoji="0" lang="ru-UA" sz="3600" b="1" i="0" u="none" strike="noStrike" kern="1200" cap="none" spc="0" normalizeH="0" baseline="0" noProof="0" dirty="0">
              <a:ln w="12700">
                <a:solidFill>
                  <a:srgbClr val="4472C4"/>
                </a:solidFill>
                <a:prstDash val="solid"/>
              </a:ln>
              <a:solidFill>
                <a:srgbClr val="5B9BD5">
                  <a:lumMod val="50000"/>
                </a:srgbClr>
              </a:solidFill>
              <a:effectLst>
                <a:outerShdw dist="38100" dir="2640000" algn="bl" rotWithShape="0">
                  <a:srgbClr val="4472C4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8280D7-6BBD-4443-8100-D017A9ADC3BF}"/>
              </a:ext>
            </a:extLst>
          </p:cNvPr>
          <p:cNvSpPr txBox="1"/>
          <p:nvPr/>
        </p:nvSpPr>
        <p:spPr>
          <a:xfrm>
            <a:off x="3648891" y="4075611"/>
            <a:ext cx="5059680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Автор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проєкту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Панфілов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Владислав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Юрійович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учень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9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класу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Малоснітинського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акдемічного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ліцею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Фастівської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міської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ради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Київської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області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Науковий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керівник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Стукал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Ніна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Іванівна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вчитель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хімії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Малоснітинського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акдемічного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ліцею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Фастівської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міської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ради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Київської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області</a:t>
            </a: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E3307A0-242B-4648-9D23-7FC7E055ED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665" y="4203797"/>
            <a:ext cx="1614089" cy="214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834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883209-D4DD-41F6-8E3D-1DE0755ED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2423"/>
            <a:ext cx="7886700" cy="1325563"/>
          </a:xfrm>
        </p:spPr>
        <p:txBody>
          <a:bodyPr>
            <a:normAutofit/>
          </a:bodyPr>
          <a:lstStyle/>
          <a:p>
            <a:r>
              <a:rPr lang="uk-UA" sz="4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Актуальність </a:t>
            </a:r>
            <a:endParaRPr lang="ru-UA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D54E4F-8888-495A-9A87-81634A5F13BD}"/>
              </a:ext>
            </a:extLst>
          </p:cNvPr>
          <p:cNvSpPr txBox="1"/>
          <p:nvPr/>
        </p:nvSpPr>
        <p:spPr>
          <a:xfrm>
            <a:off x="560614" y="5242363"/>
            <a:ext cx="7886700" cy="96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357188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визначити деякі якісні показники ґрунту лісових ділянок </a:t>
            </a:r>
            <a:r>
              <a:rPr kumimoji="0" lang="uk-UA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Снітинського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лісництва методом </a:t>
            </a:r>
            <a:r>
              <a:rPr kumimoji="0" lang="uk-UA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фітоіндикації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kumimoji="0" lang="ru-U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7C98E1-24C7-41F7-8A1E-362297E386D7}"/>
              </a:ext>
            </a:extLst>
          </p:cNvPr>
          <p:cNvSpPr txBox="1"/>
          <p:nvPr/>
        </p:nvSpPr>
        <p:spPr>
          <a:xfrm>
            <a:off x="628650" y="4472922"/>
            <a:ext cx="81147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0" u="none" strike="noStrike" kern="1200" cap="none" spc="0" normalizeH="0" baseline="0" noProof="0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rgbClr val="4472C4">
                        <a:tint val="40000"/>
                        <a:satMod val="250000"/>
                      </a:srgbClr>
                    </a:gs>
                    <a:gs pos="9000">
                      <a:srgbClr val="4472C4">
                        <a:tint val="52000"/>
                        <a:satMod val="300000"/>
                      </a:srgbClr>
                    </a:gs>
                    <a:gs pos="50000">
                      <a:srgbClr val="4472C4">
                        <a:shade val="20000"/>
                        <a:satMod val="300000"/>
                      </a:srgbClr>
                    </a:gs>
                    <a:gs pos="79000">
                      <a:srgbClr val="4472C4">
                        <a:tint val="52000"/>
                        <a:satMod val="300000"/>
                      </a:srgbClr>
                    </a:gs>
                    <a:gs pos="100000">
                      <a:srgbClr val="4472C4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Мета дослідження:</a:t>
            </a:r>
            <a:endParaRPr kumimoji="0" lang="ru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F27103-4F39-446B-ACC1-A033D6E5997D}"/>
              </a:ext>
            </a:extLst>
          </p:cNvPr>
          <p:cNvSpPr txBox="1"/>
          <p:nvPr/>
        </p:nvSpPr>
        <p:spPr>
          <a:xfrm>
            <a:off x="480604" y="1132492"/>
            <a:ext cx="7966710" cy="3274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357188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Ґрунтово-екологічні умови поряд з кліматом є найважливішими факторами формування лісових фітоценозів. Тип </a:t>
            </a:r>
            <a:r>
              <a:rPr kumimoji="0" lang="uk-UA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лісорослинних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умов  залежить від багатства ґрунтів і вологості, що впливає на можливість росту певних дерев, чагарників і трав’янистих рослин. За видовим складом живого надґрунтового покриву можна оцінити якісні показники ґрунту, спланувати заходи із захисту біорізноманіття,  ефективно керувати лісогосподарськими заходами.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U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427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A70447-56F5-4DF2-A1AC-4A074C86B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0178"/>
            <a:ext cx="7886700" cy="1325563"/>
          </a:xfrm>
        </p:spPr>
        <p:txBody>
          <a:bodyPr>
            <a:normAutofit/>
          </a:bodyPr>
          <a:lstStyle/>
          <a:p>
            <a:r>
              <a:rPr lang="uk-UA" sz="4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Завдання:</a:t>
            </a:r>
            <a:endParaRPr lang="ru-UA" sz="40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681129A-FB2C-4DE3-BF88-7896F2A1A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.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endParaRPr lang="ru-UA" dirty="0"/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F9527559-4B69-40A4-8611-70FD88007A65}"/>
              </a:ext>
            </a:extLst>
          </p:cNvPr>
          <p:cNvGraphicFramePr/>
          <p:nvPr/>
        </p:nvGraphicFramePr>
        <p:xfrm>
          <a:off x="853440" y="1682273"/>
          <a:ext cx="7437120" cy="4638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907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72602E-47FF-4834-A08E-B74B2426C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18073"/>
            <a:ext cx="7886700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25000"/>
              </a:lnSpc>
            </a:pPr>
            <a:r>
              <a:rPr lang="uk-UA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Об'єкт дослідження -</a:t>
            </a:r>
            <a:br>
              <a:rPr lang="uk-UA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</a:br>
            <a:r>
              <a:rPr lang="uk-UA" sz="27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рослини-</a:t>
            </a:r>
            <a:r>
              <a:rPr lang="uk-UA" sz="2700" dirty="0" err="1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фітоіндикатори</a:t>
            </a:r>
            <a:r>
              <a:rPr lang="uk-UA" sz="27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лісових фітоценозів</a:t>
            </a:r>
            <a:r>
              <a:rPr lang="uk-UA" sz="27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і якісні показники </a:t>
            </a:r>
            <a:r>
              <a:rPr lang="uk-UA" sz="270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грунту</a:t>
            </a:r>
            <a:r>
              <a:rPr lang="uk-UA" sz="27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UA" sz="4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UA" dirty="0">
              <a:latin typeface="+mn-lt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DF6D543-094C-49A5-89FA-FCB1C89F5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43636"/>
            <a:ext cx="7886700" cy="4351338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35000"/>
              </a:lnSpc>
              <a:spcAft>
                <a:spcPts val="800"/>
              </a:spcAft>
              <a:buNone/>
            </a:pPr>
            <a:r>
              <a:rPr lang="uk-UA" sz="4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Предмет</a:t>
            </a:r>
            <a:r>
              <a:rPr lang="uk-UA" sz="32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 -</a:t>
            </a:r>
            <a:r>
              <a:rPr lang="uk-UA" sz="1800" b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35000"/>
              </a:lnSpc>
              <a:spcAft>
                <a:spcPts val="800"/>
              </a:spcAft>
              <a:buNone/>
            </a:pPr>
            <a:r>
              <a:rPr lang="uk-UA" sz="2400" dirty="0">
                <a:solidFill>
                  <a:srgbClr val="22222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взаємозв`язок між характеристиками ґрунтів та зростаючими на них рослинами.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uk-UA" sz="4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Методи дослідження </a:t>
            </a:r>
            <a:r>
              <a:rPr lang="uk-UA" sz="32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-</a:t>
            </a:r>
          </a:p>
          <a:p>
            <a:pPr marL="0" indent="0" algn="just">
              <a:lnSpc>
                <a:spcPct val="135000"/>
              </a:lnSpc>
              <a:buNone/>
            </a:pPr>
            <a:r>
              <a:rPr lang="uk-UA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пробних площадок, </a:t>
            </a:r>
            <a:r>
              <a:rPr lang="ru-RU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бісекти</a:t>
            </a:r>
            <a:r>
              <a:rPr lang="uk-UA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геоботанічний опис,</a:t>
            </a: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візуально-тактильний аналіз ґрунту, </a:t>
            </a:r>
            <a:r>
              <a:rPr lang="uk-UA" altLang="ru-RU" sz="2400" dirty="0">
                <a:cs typeface="Times New Roman" panose="02020603050405020304" pitchFamily="18" charset="0"/>
              </a:rPr>
              <a:t>математико-статистичний;</a:t>
            </a:r>
            <a:endParaRPr lang="ru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93173F-3C6E-4057-8B8C-04EDCC74EA43}"/>
              </a:ext>
            </a:extLst>
          </p:cNvPr>
          <p:cNvPicPr/>
          <p:nvPr/>
        </p:nvPicPr>
        <p:blipFill rotWithShape="1">
          <a:blip r:embed="rId2"/>
          <a:srcRect/>
          <a:stretch/>
        </p:blipFill>
        <p:spPr>
          <a:xfrm>
            <a:off x="4200938" y="3087757"/>
            <a:ext cx="982883" cy="11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994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5B2A5E-DCCE-4E07-B69A-5F9191D42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028" y="443503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err="1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Лісівничо</a:t>
            </a:r>
            <a:r>
              <a:rPr lang="uk-UA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-таксаційні показники дослідних насаджень</a:t>
            </a:r>
            <a:br>
              <a:rPr lang="ru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UA" dirty="0"/>
          </a:p>
        </p:txBody>
      </p:sp>
      <p:graphicFrame>
        <p:nvGraphicFramePr>
          <p:cNvPr id="4" name="Місце для вмісту 3">
            <a:extLst>
              <a:ext uri="{FF2B5EF4-FFF2-40B4-BE49-F238E27FC236}">
                <a16:creationId xmlns:a16="http://schemas.microsoft.com/office/drawing/2014/main" id="{53837C4A-4434-4321-B5BE-C2232A2FFAB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75360" y="1769065"/>
          <a:ext cx="7297784" cy="2811645"/>
        </p:xfrm>
        <a:graphic>
          <a:graphicData uri="http://schemas.openxmlformats.org/drawingml/2006/table">
            <a:tbl>
              <a:tblPr firstRow="1" firstCol="1" bandRow="1"/>
              <a:tblGrid>
                <a:gridCol w="852716">
                  <a:extLst>
                    <a:ext uri="{9D8B030D-6E8A-4147-A177-3AD203B41FA5}">
                      <a16:colId xmlns:a16="http://schemas.microsoft.com/office/drawing/2014/main" val="1645648729"/>
                    </a:ext>
                  </a:extLst>
                </a:gridCol>
                <a:gridCol w="1836930">
                  <a:extLst>
                    <a:ext uri="{9D8B030D-6E8A-4147-A177-3AD203B41FA5}">
                      <a16:colId xmlns:a16="http://schemas.microsoft.com/office/drawing/2014/main" val="585468358"/>
                    </a:ext>
                  </a:extLst>
                </a:gridCol>
                <a:gridCol w="462273">
                  <a:extLst>
                    <a:ext uri="{9D8B030D-6E8A-4147-A177-3AD203B41FA5}">
                      <a16:colId xmlns:a16="http://schemas.microsoft.com/office/drawing/2014/main" val="2181832640"/>
                    </a:ext>
                  </a:extLst>
                </a:gridCol>
                <a:gridCol w="924548">
                  <a:extLst>
                    <a:ext uri="{9D8B030D-6E8A-4147-A177-3AD203B41FA5}">
                      <a16:colId xmlns:a16="http://schemas.microsoft.com/office/drawing/2014/main" val="2318166221"/>
                    </a:ext>
                  </a:extLst>
                </a:gridCol>
                <a:gridCol w="462273">
                  <a:extLst>
                    <a:ext uri="{9D8B030D-6E8A-4147-A177-3AD203B41FA5}">
                      <a16:colId xmlns:a16="http://schemas.microsoft.com/office/drawing/2014/main" val="1428144952"/>
                    </a:ext>
                  </a:extLst>
                </a:gridCol>
                <a:gridCol w="575003">
                  <a:extLst>
                    <a:ext uri="{9D8B030D-6E8A-4147-A177-3AD203B41FA5}">
                      <a16:colId xmlns:a16="http://schemas.microsoft.com/office/drawing/2014/main" val="1516173339"/>
                    </a:ext>
                  </a:extLst>
                </a:gridCol>
                <a:gridCol w="574193">
                  <a:extLst>
                    <a:ext uri="{9D8B030D-6E8A-4147-A177-3AD203B41FA5}">
                      <a16:colId xmlns:a16="http://schemas.microsoft.com/office/drawing/2014/main" val="697461957"/>
                    </a:ext>
                  </a:extLst>
                </a:gridCol>
                <a:gridCol w="575003">
                  <a:extLst>
                    <a:ext uri="{9D8B030D-6E8A-4147-A177-3AD203B41FA5}">
                      <a16:colId xmlns:a16="http://schemas.microsoft.com/office/drawing/2014/main" val="3861980037"/>
                    </a:ext>
                  </a:extLst>
                </a:gridCol>
                <a:gridCol w="460652">
                  <a:extLst>
                    <a:ext uri="{9D8B030D-6E8A-4147-A177-3AD203B41FA5}">
                      <a16:colId xmlns:a16="http://schemas.microsoft.com/office/drawing/2014/main" val="688216504"/>
                    </a:ext>
                  </a:extLst>
                </a:gridCol>
                <a:gridCol w="574193">
                  <a:extLst>
                    <a:ext uri="{9D8B030D-6E8A-4147-A177-3AD203B41FA5}">
                      <a16:colId xmlns:a16="http://schemas.microsoft.com/office/drawing/2014/main" val="460175564"/>
                    </a:ext>
                  </a:extLst>
                </a:gridCol>
              </a:tblGrid>
              <a:tr h="1664667">
                <a:tc>
                  <a:txBody>
                    <a:bodyPr/>
                    <a:lstStyle/>
                    <a:p>
                      <a:pPr marR="71755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i="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№ квартал</a:t>
                      </a:r>
                      <a:endParaRPr lang="ru-UA" sz="12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71755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i="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та виділу</a:t>
                      </a:r>
                      <a:endParaRPr lang="ru-UA" sz="12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i="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Склад</a:t>
                      </a:r>
                      <a:endParaRPr lang="ru-UA" sz="12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i="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насадження</a:t>
                      </a:r>
                      <a:endParaRPr lang="ru-UA" sz="12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71755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i="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ru-UA" sz="12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i="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ТЛУ</a:t>
                      </a:r>
                      <a:endParaRPr lang="ru-UA" sz="12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i="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Тип лісу</a:t>
                      </a:r>
                      <a:endParaRPr lang="ru-UA" sz="12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i="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Вік, років</a:t>
                      </a:r>
                      <a:endParaRPr lang="ru-UA" sz="12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i="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Висота, м</a:t>
                      </a:r>
                      <a:endParaRPr lang="ru-UA" sz="12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i="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Діаметр, см</a:t>
                      </a:r>
                      <a:endParaRPr lang="ru-UA" sz="12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i="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Повнота</a:t>
                      </a:r>
                      <a:endParaRPr lang="ru-UA" sz="12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i="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Клас бонітету</a:t>
                      </a:r>
                      <a:endParaRPr lang="ru-UA" sz="12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i="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Запас,м</a:t>
                      </a:r>
                      <a:r>
                        <a:rPr lang="uk-UA" sz="1600" b="1" i="0" baseline="3000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</a:t>
                      </a:r>
                      <a:r>
                        <a:rPr lang="uk-UA" sz="1600" b="1" i="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/га</a:t>
                      </a:r>
                      <a:endParaRPr lang="ru-UA" sz="12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71755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i="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 </a:t>
                      </a:r>
                      <a:endParaRPr lang="ru-UA" sz="12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3793740"/>
                  </a:ext>
                </a:extLst>
              </a:tr>
              <a:tr h="382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27/12</a:t>
                      </a:r>
                      <a:endParaRPr lang="ru-UA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9Сз1Бп</a:t>
                      </a:r>
                      <a:endParaRPr lang="ru-UA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А</a:t>
                      </a:r>
                      <a:r>
                        <a:rPr lang="uk-UA" sz="1600" baseline="-2500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uk-UA" sz="1200">
                          <a:effectLst/>
                          <a:latin typeface="+mn-lt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ru-UA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uk-UA" sz="1600" baseline="-25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uk-UA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ru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58</a:t>
                      </a:r>
                      <a:endParaRPr lang="ru-UA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21,8</a:t>
                      </a:r>
                      <a:endParaRPr lang="ru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26,4</a:t>
                      </a:r>
                      <a:endParaRPr lang="ru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0,7</a:t>
                      </a:r>
                      <a:endParaRPr lang="ru-UA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ІІ</a:t>
                      </a:r>
                      <a:endParaRPr lang="ru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337</a:t>
                      </a:r>
                      <a:endParaRPr lang="ru-UA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779595"/>
                  </a:ext>
                </a:extLst>
              </a:tr>
              <a:tr h="382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105/3</a:t>
                      </a:r>
                      <a:endParaRPr lang="ru-UA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8Сз2Дз</a:t>
                      </a:r>
                      <a:endParaRPr lang="ru-UA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В</a:t>
                      </a:r>
                      <a:r>
                        <a:rPr lang="uk-UA" sz="1600" baseline="-2500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</a:t>
                      </a:r>
                      <a:endParaRPr lang="ru-UA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uk-UA" sz="1600" baseline="-250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uk-UA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дС</a:t>
                      </a:r>
                      <a:endParaRPr lang="ru-UA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61</a:t>
                      </a:r>
                      <a:endParaRPr lang="ru-UA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20,4</a:t>
                      </a:r>
                      <a:endParaRPr lang="ru-UA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28,2</a:t>
                      </a:r>
                      <a:endParaRPr lang="ru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0,7</a:t>
                      </a:r>
                      <a:endParaRPr lang="ru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ІІ</a:t>
                      </a:r>
                      <a:endParaRPr lang="ru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294</a:t>
                      </a:r>
                      <a:endParaRPr lang="ru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7620910"/>
                  </a:ext>
                </a:extLst>
              </a:tr>
              <a:tr h="382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38/6</a:t>
                      </a:r>
                      <a:endParaRPr lang="ru-UA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6Сз2Дз1Лп1Клг</a:t>
                      </a:r>
                      <a:endParaRPr lang="ru-UA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С</a:t>
                      </a:r>
                      <a:r>
                        <a:rPr lang="uk-UA" sz="1600" baseline="-2500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uk-UA" sz="1200">
                          <a:effectLst/>
                          <a:latin typeface="+mn-lt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ru-UA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uk-UA" sz="1600" baseline="-25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uk-UA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лдС</a:t>
                      </a:r>
                      <a:endParaRPr lang="ru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57</a:t>
                      </a:r>
                      <a:endParaRPr lang="ru-UA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23,7</a:t>
                      </a:r>
                      <a:endParaRPr lang="ru-UA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30,1</a:t>
                      </a:r>
                      <a:endParaRPr lang="ru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0,7</a:t>
                      </a:r>
                      <a:endParaRPr lang="ru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І</a:t>
                      </a:r>
                      <a:endParaRPr lang="ru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262</a:t>
                      </a:r>
                      <a:endParaRPr lang="ru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3281193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5F60214-13BA-4BD1-AEF4-E9F03A20C8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421845" y="4669544"/>
            <a:ext cx="1368443" cy="182598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A429EB3-6229-4626-B613-7C36D3E819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7778" y="4672231"/>
            <a:ext cx="1368443" cy="182329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780DBD6-051E-48EB-A91E-307330B2500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580"/>
          <a:stretch/>
        </p:blipFill>
        <p:spPr>
          <a:xfrm>
            <a:off x="6460754" y="4669544"/>
            <a:ext cx="1368443" cy="174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079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632AF9-B28B-4B04-BD8C-25C92C90A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364" y="283654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Дослідна ділянка  №1 </a:t>
            </a:r>
            <a:br>
              <a:rPr lang="uk-UA" sz="4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</a:br>
            <a:r>
              <a:rPr lang="uk-UA" sz="4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«Свіжий бір»</a:t>
            </a:r>
            <a:r>
              <a:rPr lang="uk-UA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4000" b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uk-UA" sz="4000" b="1" baseline="-250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UA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E0721215-46C1-43F1-94EB-94CC92B4F9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16" y="1651579"/>
            <a:ext cx="7536918" cy="33819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71C821-2C3F-4C8D-BA5C-214F40F58F9F}"/>
              </a:ext>
            </a:extLst>
          </p:cNvPr>
          <p:cNvSpPr txBox="1"/>
          <p:nvPr/>
        </p:nvSpPr>
        <p:spPr>
          <a:xfrm>
            <a:off x="478971" y="4791988"/>
            <a:ext cx="8482148" cy="1796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357188" algn="just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Лісові культури 58-річного віку, створені в урочищі Основний масив, </a:t>
            </a:r>
            <a:r>
              <a:rPr kumimoji="0" lang="uk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кв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. 27, вид. 12, рельєф – рівнинний, ТЛУ – А</a:t>
            </a:r>
            <a:r>
              <a:rPr kumimoji="0" lang="uk-UA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, тип лісу – свіжий сосновий бір,  домінування сосни звичайної та домішкою берези повислої,  інколи у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підліску зустрічається горобина звичайна і верба козяча. 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Склад насадження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9Сз1Бп.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Ґрунт </a:t>
            </a:r>
            <a:r>
              <a:rPr kumimoji="0" lang="uk-U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слабкопідзолистий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з неглибоким гумусовим горизонтом.</a:t>
            </a: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01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180ACB-97CF-4461-AC47-3E8779DB1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45" y="163387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Дослідна ділянка  №2 </a:t>
            </a:r>
            <a:br>
              <a:rPr lang="uk-UA" sz="4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</a:br>
            <a:r>
              <a:rPr lang="uk-UA" sz="4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«Свіжий субір»</a:t>
            </a:r>
            <a:r>
              <a:rPr lang="uk-UA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4000" b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uk-UA" sz="4000" b="1" baseline="-250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UA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8D447406-5C67-4554-86F4-0C2B9E992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3735" y="1488950"/>
            <a:ext cx="6213283" cy="31760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888512-301D-4585-961F-013BE0471EE5}"/>
              </a:ext>
            </a:extLst>
          </p:cNvPr>
          <p:cNvSpPr txBox="1"/>
          <p:nvPr/>
        </p:nvSpPr>
        <p:spPr>
          <a:xfrm>
            <a:off x="597352" y="4508263"/>
            <a:ext cx="7949293" cy="1796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357188" algn="just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Лісові культури 61-річного віку, створені в урочищі </a:t>
            </a:r>
            <a:r>
              <a:rPr kumimoji="0" lang="uk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Вовчанка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uk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кв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. 105 вид. 3, рельєф - рівнинний з підвищенням, ТЛУ - В</a:t>
            </a:r>
            <a:r>
              <a:rPr kumimoji="0" lang="uk-UA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, тип лісу - свіжий дубово-сосновий субір, деревостан двоярусний (І ярус - сосна, ІІ - дуб). Склад насадження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8Сз2Дз.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Підлісок утворюють горобина звичайна, крушина ламка, бруслина бородавчаста. </a:t>
            </a: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703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5C07E6-BE12-4627-9480-BB95392BC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6569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Дослідна ділянка  №3 </a:t>
            </a:r>
            <a:br>
              <a:rPr lang="uk-UA" sz="4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</a:br>
            <a:r>
              <a:rPr lang="uk-UA" sz="4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«Свіжий </a:t>
            </a:r>
            <a:r>
              <a:rPr lang="uk-UA" sz="4000" b="1" dirty="0" err="1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сугруд</a:t>
            </a:r>
            <a:r>
              <a:rPr lang="uk-UA" sz="4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» </a:t>
            </a:r>
            <a:r>
              <a:rPr lang="uk-UA" sz="4000" b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uk-UA" sz="4000" b="1" baseline="-250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UA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8EEB1B26-EA62-4F25-81AE-1104852B72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1801" y="1480457"/>
            <a:ext cx="5289665" cy="25817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B5D337-4E4C-4AEE-836E-FA50FF66DD7A}"/>
              </a:ext>
            </a:extLst>
          </p:cNvPr>
          <p:cNvSpPr txBox="1"/>
          <p:nvPr/>
        </p:nvSpPr>
        <p:spPr>
          <a:xfrm>
            <a:off x="628650" y="4062239"/>
            <a:ext cx="8107680" cy="24889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357188" algn="just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Лісові культури 57 - річного віку,  створені в урочищі Основний масив, </a:t>
            </a:r>
            <a:r>
              <a:rPr kumimoji="0" lang="uk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кв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. 38 вид. 6, рельєф - </a:t>
            </a:r>
            <a:r>
              <a:rPr kumimoji="0" lang="uk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слабкохвилястий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з невеличким ухилом; ТЛУ - С</a:t>
            </a:r>
            <a:r>
              <a:rPr kumimoji="0" lang="uk-UA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, тип лісу - свіжий </a:t>
            </a:r>
            <a:r>
              <a:rPr kumimoji="0" lang="uk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липово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-дубово-сосновий </a:t>
            </a:r>
            <a:r>
              <a:rPr kumimoji="0" lang="uk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сугрудок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, деревостан багатоярусний (І ярус - сосна, ІІ ярус - дуб, клен гостролистий, липа дрібнолиста, ІІІ ярус - горобина, дика груша, лісова яблуня. Склад насадження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6Сз2Дз1Лп1Клг.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Підлісок багатий - ліщина, бруслина бородавчаста та європейська, свидина, глід, клен татарський, бузина  чорна.</a:t>
            </a: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666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6E949FF-2E60-4041-9768-085CFEAD9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181" y="266791"/>
            <a:ext cx="7886700" cy="2116373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70000"/>
              </a:lnSpc>
              <a:spcAft>
                <a:spcPts val="800"/>
              </a:spcAft>
            </a:pPr>
            <a:r>
              <a:rPr lang="uk-UA" sz="112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Шкала </a:t>
            </a:r>
            <a:r>
              <a:rPr lang="ru-RU" sz="96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Й</a:t>
            </a:r>
            <a:r>
              <a:rPr lang="ru-RU" sz="72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. </a:t>
            </a:r>
            <a:r>
              <a:rPr lang="uk-UA" sz="112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Брауна-</a:t>
            </a:r>
            <a:r>
              <a:rPr lang="uk-UA" sz="11200" b="1" dirty="0" err="1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Бланке</a:t>
            </a:r>
            <a:r>
              <a:rPr lang="uk-UA" sz="112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 </a:t>
            </a:r>
            <a:r>
              <a:rPr lang="ru-RU" sz="112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lnSpc>
                <a:spcPct val="120000"/>
              </a:lnSpc>
              <a:spcAft>
                <a:spcPts val="800"/>
              </a:spcAft>
              <a:buNone/>
            </a:pPr>
            <a:r>
              <a:rPr lang="ru-RU" sz="7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7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Ступінь проективного покриття</a:t>
            </a:r>
          </a:p>
          <a:p>
            <a:pPr marL="162560" indent="0">
              <a:lnSpc>
                <a:spcPct val="40000"/>
              </a:lnSpc>
              <a:spcAft>
                <a:spcPts val="800"/>
              </a:spcAft>
              <a:buNone/>
            </a:pPr>
            <a:r>
              <a:rPr lang="uk-UA" sz="7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5 - проективне покриття </a:t>
            </a:r>
            <a:r>
              <a:rPr lang="uk-UA" sz="7200" spc="-23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sz="7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75%</a:t>
            </a:r>
            <a:r>
              <a:rPr lang="uk-UA" sz="7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UA" sz="7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2560" indent="0">
              <a:lnSpc>
                <a:spcPct val="40000"/>
              </a:lnSpc>
              <a:spcAft>
                <a:spcPts val="800"/>
              </a:spcAft>
              <a:buNone/>
            </a:pPr>
            <a:r>
              <a:rPr lang="uk-UA" sz="7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4 - проективне покриття -50-75%</a:t>
            </a:r>
            <a:r>
              <a:rPr lang="uk-UA" sz="7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UA" sz="7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2560" indent="0">
              <a:lnSpc>
                <a:spcPct val="40000"/>
              </a:lnSpc>
              <a:spcAft>
                <a:spcPts val="800"/>
              </a:spcAft>
              <a:buNone/>
            </a:pPr>
            <a:r>
              <a:rPr lang="uk-UA" sz="7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3 - проективне </a:t>
            </a:r>
            <a:r>
              <a:rPr lang="uk-UA" sz="7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покриття</a:t>
            </a:r>
            <a:r>
              <a:rPr lang="uk-UA" sz="7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-25-50%</a:t>
            </a:r>
            <a:r>
              <a:rPr lang="uk-UA" sz="7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UA" sz="7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2560" indent="0">
              <a:lnSpc>
                <a:spcPct val="40000"/>
              </a:lnSpc>
              <a:spcAft>
                <a:spcPts val="800"/>
              </a:spcAft>
              <a:buNone/>
            </a:pPr>
            <a:r>
              <a:rPr lang="uk-UA" sz="7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2 - проективне покриття -5%</a:t>
            </a:r>
            <a:r>
              <a:rPr lang="uk-UA" sz="7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UA" sz="7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2560" indent="0">
              <a:lnSpc>
                <a:spcPct val="40000"/>
              </a:lnSpc>
              <a:spcAft>
                <a:spcPts val="800"/>
              </a:spcAft>
              <a:buNone/>
            </a:pPr>
            <a:r>
              <a:rPr lang="uk-UA" sz="7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1 - проективне покриття до 5%</a:t>
            </a:r>
            <a:r>
              <a:rPr lang="uk-UA" sz="7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UA" sz="7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2560" indent="0">
              <a:lnSpc>
                <a:spcPct val="40000"/>
              </a:lnSpc>
              <a:spcAft>
                <a:spcPts val="800"/>
              </a:spcAft>
              <a:buNone/>
            </a:pPr>
            <a:r>
              <a:rPr lang="uk-UA" sz="7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+ - проективне покриття, </a:t>
            </a:r>
            <a:r>
              <a:rPr lang="uk-UA" sz="7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рідко</a:t>
            </a:r>
            <a:r>
              <a:rPr lang="uk-UA" sz="7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до 1%  </a:t>
            </a:r>
            <a:endParaRPr lang="ru-UA" sz="7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2560" indent="0">
              <a:lnSpc>
                <a:spcPct val="40000"/>
              </a:lnSpc>
              <a:spcAft>
                <a:spcPts val="800"/>
              </a:spcAft>
              <a:buNone/>
            </a:pPr>
            <a:r>
              <a:rPr lang="ru-RU" sz="7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 – </a:t>
            </a:r>
            <a:r>
              <a:rPr lang="ru-RU" sz="7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дуже</a:t>
            </a:r>
            <a:r>
              <a:rPr lang="ru-RU" sz="7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рідко</a:t>
            </a:r>
            <a:r>
              <a:rPr lang="ru-RU" sz="7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не </a:t>
            </a:r>
            <a:r>
              <a:rPr lang="ru-RU" sz="7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більше</a:t>
            </a:r>
            <a:r>
              <a:rPr lang="ru-RU" sz="7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4-х </a:t>
            </a:r>
            <a:r>
              <a:rPr lang="ru-RU" sz="7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екземплярів</a:t>
            </a:r>
            <a:endParaRPr lang="ru-RU" sz="7200" dirty="0">
              <a:solidFill>
                <a:srgbClr val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2560" indent="0">
              <a:lnSpc>
                <a:spcPct val="40000"/>
              </a:lnSpc>
              <a:spcAft>
                <a:spcPts val="800"/>
              </a:spcAft>
              <a:buNone/>
            </a:pPr>
            <a:r>
              <a:rPr lang="ru-RU" sz="7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7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площадці</a:t>
            </a:r>
            <a:r>
              <a:rPr lang="ru-RU" sz="7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7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162560" indent="0">
              <a:lnSpc>
                <a:spcPct val="45000"/>
              </a:lnSpc>
              <a:spcAft>
                <a:spcPts val="800"/>
              </a:spcAft>
              <a:buNone/>
            </a:pPr>
            <a:endParaRPr kumimoji="0" lang="uk-UA" sz="11200" b="1" i="0" u="none" strike="noStrike" kern="1200" cap="none" spc="0" normalizeH="0" baseline="0" noProof="0" dirty="0">
              <a:ln w="10541" cmpd="sng">
                <a:solidFill>
                  <a:sysClr val="windowText" lastClr="000000"/>
                </a:solidFill>
                <a:prstDash val="solid"/>
              </a:ln>
              <a:gradFill>
                <a:gsLst>
                  <a:gs pos="0">
                    <a:srgbClr val="4472C4">
                      <a:tint val="40000"/>
                      <a:satMod val="250000"/>
                    </a:srgbClr>
                  </a:gs>
                  <a:gs pos="9000">
                    <a:srgbClr val="4472C4">
                      <a:tint val="52000"/>
                      <a:satMod val="300000"/>
                    </a:srgbClr>
                  </a:gs>
                  <a:gs pos="50000">
                    <a:srgbClr val="4472C4">
                      <a:shade val="20000"/>
                      <a:satMod val="300000"/>
                    </a:srgbClr>
                  </a:gs>
                  <a:gs pos="79000">
                    <a:srgbClr val="4472C4">
                      <a:tint val="52000"/>
                      <a:satMod val="300000"/>
                    </a:srgbClr>
                  </a:gs>
                  <a:gs pos="100000">
                    <a:srgbClr val="4472C4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  <a:p>
            <a:pPr marL="162560" indent="0">
              <a:lnSpc>
                <a:spcPct val="45000"/>
              </a:lnSpc>
              <a:spcAft>
                <a:spcPts val="800"/>
              </a:spcAft>
              <a:buNone/>
            </a:pPr>
            <a:r>
              <a:rPr kumimoji="0" lang="uk-UA" sz="11200" b="1" i="0" u="none" strike="noStrike" kern="1200" cap="none" spc="0" normalizeH="0" baseline="0" noProof="0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rgbClr val="4472C4">
                        <a:tint val="40000"/>
                        <a:satMod val="250000"/>
                      </a:srgbClr>
                    </a:gs>
                    <a:gs pos="9000">
                      <a:srgbClr val="4472C4">
                        <a:tint val="52000"/>
                        <a:satMod val="300000"/>
                      </a:srgbClr>
                    </a:gs>
                    <a:gs pos="50000">
                      <a:srgbClr val="4472C4">
                        <a:shade val="20000"/>
                        <a:satMod val="300000"/>
                      </a:srgbClr>
                    </a:gs>
                    <a:gs pos="79000">
                      <a:srgbClr val="4472C4">
                        <a:tint val="52000"/>
                        <a:satMod val="300000"/>
                      </a:srgbClr>
                    </a:gs>
                    <a:gs pos="100000">
                      <a:srgbClr val="4472C4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Розрахунок середнього</a:t>
            </a:r>
          </a:p>
          <a:p>
            <a:pPr marL="162560" indent="0">
              <a:lnSpc>
                <a:spcPct val="45000"/>
              </a:lnSpc>
              <a:spcAft>
                <a:spcPts val="800"/>
              </a:spcAft>
              <a:buNone/>
            </a:pPr>
            <a:r>
              <a:rPr kumimoji="0" lang="uk-UA" sz="11200" b="1" i="0" u="none" strike="noStrike" kern="1200" cap="none" spc="0" normalizeH="0" baseline="0" noProof="0" dirty="0" err="1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rgbClr val="4472C4">
                        <a:tint val="40000"/>
                        <a:satMod val="250000"/>
                      </a:srgbClr>
                    </a:gs>
                    <a:gs pos="9000">
                      <a:srgbClr val="4472C4">
                        <a:tint val="52000"/>
                        <a:satMod val="300000"/>
                      </a:srgbClr>
                    </a:gs>
                    <a:gs pos="50000">
                      <a:srgbClr val="4472C4">
                        <a:shade val="20000"/>
                        <a:satMod val="300000"/>
                      </a:srgbClr>
                    </a:gs>
                    <a:gs pos="79000">
                      <a:srgbClr val="4472C4">
                        <a:tint val="52000"/>
                        <a:satMod val="300000"/>
                      </a:srgbClr>
                    </a:gs>
                    <a:gs pos="100000">
                      <a:srgbClr val="4472C4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бала</a:t>
            </a:r>
            <a:r>
              <a:rPr kumimoji="0" lang="uk-UA" sz="11200" b="1" i="0" u="none" strike="noStrike" kern="1200" cap="none" spc="0" normalizeH="0" baseline="0" noProof="0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rgbClr val="4472C4">
                        <a:tint val="40000"/>
                        <a:satMod val="250000"/>
                      </a:srgbClr>
                    </a:gs>
                    <a:gs pos="9000">
                      <a:srgbClr val="4472C4">
                        <a:tint val="52000"/>
                        <a:satMod val="300000"/>
                      </a:srgbClr>
                    </a:gs>
                    <a:gs pos="50000">
                      <a:srgbClr val="4472C4">
                        <a:shade val="20000"/>
                        <a:satMod val="300000"/>
                      </a:srgbClr>
                    </a:gs>
                    <a:gs pos="79000">
                      <a:srgbClr val="4472C4">
                        <a:tint val="52000"/>
                        <a:satMod val="300000"/>
                      </a:srgbClr>
                    </a:gs>
                    <a:gs pos="100000">
                      <a:srgbClr val="4472C4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ознаки за шкалою</a:t>
            </a:r>
          </a:p>
          <a:p>
            <a:pPr marL="162560" indent="0">
              <a:lnSpc>
                <a:spcPct val="45000"/>
              </a:lnSpc>
              <a:spcAft>
                <a:spcPts val="800"/>
              </a:spcAft>
              <a:buNone/>
            </a:pPr>
            <a:r>
              <a:rPr kumimoji="0" lang="uk-UA" sz="11200" b="1" i="0" u="none" strike="noStrike" kern="1200" cap="none" spc="0" normalizeH="0" baseline="0" noProof="0" dirty="0" err="1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rgbClr val="4472C4">
                        <a:tint val="40000"/>
                        <a:satMod val="250000"/>
                      </a:srgbClr>
                    </a:gs>
                    <a:gs pos="9000">
                      <a:srgbClr val="4472C4">
                        <a:tint val="52000"/>
                        <a:satMod val="300000"/>
                      </a:srgbClr>
                    </a:gs>
                    <a:gs pos="50000">
                      <a:srgbClr val="4472C4">
                        <a:shade val="20000"/>
                        <a:satMod val="300000"/>
                      </a:srgbClr>
                    </a:gs>
                    <a:gs pos="79000">
                      <a:srgbClr val="4472C4">
                        <a:tint val="52000"/>
                        <a:satMod val="300000"/>
                      </a:srgbClr>
                    </a:gs>
                    <a:gs pos="100000">
                      <a:srgbClr val="4472C4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Г.Еленберга</a:t>
            </a:r>
            <a:endParaRPr lang="ru-RU" sz="1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C8A1CD-EAB1-4E39-8518-84E4E6122428}"/>
              </a:ext>
            </a:extLst>
          </p:cNvPr>
          <p:cNvSpPr txBox="1"/>
          <p:nvPr/>
        </p:nvSpPr>
        <p:spPr>
          <a:xfrm>
            <a:off x="5197818" y="6122496"/>
            <a:ext cx="37239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Рис. Середній бал ознаки </a:t>
            </a:r>
            <a:r>
              <a:rPr kumimoji="0" lang="uk-U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грунтів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 за шкалою </a:t>
            </a:r>
            <a:r>
              <a:rPr kumimoji="0" lang="uk-U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Г.Еленберга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 в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kumimoji="0" lang="uk-UA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2 ,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uk-UA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2,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kumimoji="0" lang="uk-UA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CE7EDA9-C1A0-4DBE-AED9-5B258E40001F}"/>
              </a:ext>
            </a:extLst>
          </p:cNvPr>
          <p:cNvPicPr/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5980" y="4714171"/>
            <a:ext cx="3681551" cy="83465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E8B446A-1E4B-4E3C-819F-766B8A28A3A6}"/>
              </a:ext>
            </a:extLst>
          </p:cNvPr>
          <p:cNvSpPr txBox="1"/>
          <p:nvPr/>
        </p:nvSpPr>
        <p:spPr>
          <a:xfrm>
            <a:off x="448490" y="5562086"/>
            <a:ext cx="4572000" cy="929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56515" lvl="0" indent="0" algn="just" defTabSz="457200" rtl="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X - середній бал прояву </a:t>
            </a:r>
            <a:r>
              <a:rPr kumimoji="0" lang="uk-U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фактора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kumimoji="0" lang="ru-UA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к1-кn - бали видів за шкалою Браун-</a:t>
            </a:r>
            <a:r>
              <a:rPr kumimoji="0" lang="uk-U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Бланке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UA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x1-xn - бали за екологічними формулами.</a:t>
            </a:r>
            <a:endParaRPr kumimoji="0" lang="ru-UA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A601B93-2385-4FAD-9682-3298ACAB4CF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7818" y="3788228"/>
            <a:ext cx="3723902" cy="223830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21B262-7CAD-4925-8029-DBCAFCC2D37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4289" y="266791"/>
            <a:ext cx="2390959" cy="317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77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2FD32B-6EFD-4700-A290-FE908848C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8372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Візуально-тактильний спосіб визначення вологості і механічного складу </a:t>
            </a:r>
            <a:r>
              <a:rPr lang="uk-UA" sz="4000" b="1" dirty="0" err="1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грунтів</a:t>
            </a:r>
            <a:endParaRPr lang="ru-UA" sz="4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499D97-E212-4108-AB77-9B6AB1D9C76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9154" y="1782895"/>
            <a:ext cx="1707640" cy="226845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5A8921-B986-43CB-B87C-D37A0C15A97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961389" y="1821952"/>
            <a:ext cx="1678238" cy="222939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0AFD493-8112-41D8-969A-359EAD1FC99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024" y="4261249"/>
            <a:ext cx="1707640" cy="226845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0E274A6-C297-43EC-9501-B34C9426E5B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321" y="1782895"/>
            <a:ext cx="1678238" cy="222939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7F2784A-B75F-4D78-8F7D-5404A3BA6E5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4222" y="1821952"/>
            <a:ext cx="2807896" cy="21137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D601788-43B8-4474-87BF-856FCED3D069}"/>
              </a:ext>
            </a:extLst>
          </p:cNvPr>
          <p:cNvSpPr txBox="1"/>
          <p:nvPr/>
        </p:nvSpPr>
        <p:spPr>
          <a:xfrm>
            <a:off x="2952974" y="4300306"/>
            <a:ext cx="57514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Гігротоп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: с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віжий </a:t>
            </a:r>
            <a:r>
              <a:rPr kumimoji="0" lang="uk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грунт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, від дотику відчувається свіжість (холоднуватість); але долоня не забруднюється;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прикладена серветка не зволожується;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Механічний склад: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kumimoji="0" lang="uk-UA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kumimoji="0" lang="uk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грунт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піщаний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uk-UA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kumimoji="0" lang="uk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грунт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супіщаний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kumimoji="0" lang="uk-UA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ґрунт легко-суглинистий.</a:t>
            </a: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607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984BF2-66D1-4074-9B0E-4D9D1729A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401" y="6007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Свіжий бір</a:t>
            </a:r>
            <a:r>
              <a:rPr lang="uk-UA" sz="4000" b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</a:t>
            </a:r>
            <a:r>
              <a:rPr lang="uk-UA" sz="4000" b="1" baseline="-250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UA" sz="4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8D4B9A-30DF-4B1A-BDE9-C7CEA6A9DCA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1609" y="3916400"/>
            <a:ext cx="3220413" cy="19356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5740410-6B40-4CEF-B5F3-CA13944BAFE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7397" y="1334396"/>
            <a:ext cx="3220411" cy="19356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A6702D-AC0E-44EF-B491-1BD7CAF16FB9}"/>
              </a:ext>
            </a:extLst>
          </p:cNvPr>
          <p:cNvSpPr txBox="1"/>
          <p:nvPr/>
        </p:nvSpPr>
        <p:spPr>
          <a:xfrm>
            <a:off x="1512489" y="4162720"/>
            <a:ext cx="32204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Рис.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фітоіндикаторів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 потребою 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вологості</a:t>
            </a: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A65DE8-994D-4C49-A083-567C2995F0C4}"/>
              </a:ext>
            </a:extLst>
          </p:cNvPr>
          <p:cNvSpPr txBox="1"/>
          <p:nvPr/>
        </p:nvSpPr>
        <p:spPr>
          <a:xfrm>
            <a:off x="5657863" y="3270069"/>
            <a:ext cx="3220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Рис.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фітоіндикаторів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кислотністю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грунту </a:t>
            </a: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24CC76-7948-41B1-8096-A8630B363A89}"/>
              </a:ext>
            </a:extLst>
          </p:cNvPr>
          <p:cNvSpPr txBox="1"/>
          <p:nvPr/>
        </p:nvSpPr>
        <p:spPr>
          <a:xfrm>
            <a:off x="5665121" y="5852074"/>
            <a:ext cx="3392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Рис.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фітоіндикаторів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наявністю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грунті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Нітрогену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6" name="Таблиця 15">
            <a:extLst>
              <a:ext uri="{FF2B5EF4-FFF2-40B4-BE49-F238E27FC236}">
                <a16:creationId xmlns:a16="http://schemas.microsoft.com/office/drawing/2014/main" id="{D1D7A1BC-24B3-403B-B21B-AAAC8E505AF0}"/>
              </a:ext>
            </a:extLst>
          </p:cNvPr>
          <p:cNvGraphicFramePr>
            <a:graphicFrameLocks noGrp="1"/>
          </p:cNvGraphicFramePr>
          <p:nvPr/>
        </p:nvGraphicFramePr>
        <p:xfrm>
          <a:off x="401978" y="5419173"/>
          <a:ext cx="3864020" cy="573914"/>
        </p:xfrm>
        <a:graphic>
          <a:graphicData uri="http://schemas.openxmlformats.org/drawingml/2006/table">
            <a:tbl>
              <a:tblPr firstRow="1" firstCol="1" bandRow="1"/>
              <a:tblGrid>
                <a:gridCol w="457176">
                  <a:extLst>
                    <a:ext uri="{9D8B030D-6E8A-4147-A177-3AD203B41FA5}">
                      <a16:colId xmlns:a16="http://schemas.microsoft.com/office/drawing/2014/main" val="419558383"/>
                    </a:ext>
                  </a:extLst>
                </a:gridCol>
                <a:gridCol w="855233">
                  <a:extLst>
                    <a:ext uri="{9D8B030D-6E8A-4147-A177-3AD203B41FA5}">
                      <a16:colId xmlns:a16="http://schemas.microsoft.com/office/drawing/2014/main" val="1953431583"/>
                    </a:ext>
                  </a:extLst>
                </a:gridCol>
                <a:gridCol w="1079863">
                  <a:extLst>
                    <a:ext uri="{9D8B030D-6E8A-4147-A177-3AD203B41FA5}">
                      <a16:colId xmlns:a16="http://schemas.microsoft.com/office/drawing/2014/main" val="2297654545"/>
                    </a:ext>
                  </a:extLst>
                </a:gridCol>
                <a:gridCol w="1471748">
                  <a:extLst>
                    <a:ext uri="{9D8B030D-6E8A-4147-A177-3AD203B41FA5}">
                      <a16:colId xmlns:a16="http://schemas.microsoft.com/office/drawing/2014/main" val="1258314406"/>
                    </a:ext>
                  </a:extLst>
                </a:gridCol>
              </a:tblGrid>
              <a:tr h="23689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ТЛУ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Вологість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Кислотність</a:t>
                      </a:r>
                      <a:endParaRPr lang="ru-UA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Забезпеченість 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9281357"/>
                  </a:ext>
                </a:extLst>
              </a:tr>
              <a:tr h="274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uk-UA" sz="1400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UA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UA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,9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UA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155099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0B783CB5-4DD2-400A-82A2-C49C1F76DAB3}"/>
              </a:ext>
            </a:extLst>
          </p:cNvPr>
          <p:cNvSpPr txBox="1"/>
          <p:nvPr/>
        </p:nvSpPr>
        <p:spPr>
          <a:xfrm>
            <a:off x="630847" y="5993087"/>
            <a:ext cx="3828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Розрахунок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середнього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балу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ознаки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якості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грунту за шкалою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Г.Еленберга</a:t>
            </a: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FC8BDE5-0E2B-4847-87DC-66621C6979D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192" y="962642"/>
            <a:ext cx="1282353" cy="170349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A011CA-9C65-4910-A4EB-95F2EE3A806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2489" y="2191251"/>
            <a:ext cx="3220413" cy="19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459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B7A766-ECB9-4B33-955C-7625BC04D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753" y="10746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Свіжий субір</a:t>
            </a:r>
            <a:r>
              <a:rPr lang="uk-UA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4000" b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uk-UA" sz="4000" b="1" baseline="-250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UA" sz="4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A883958-81F1-400C-9AB2-BEDE435C35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7249" y="1339184"/>
            <a:ext cx="3341204" cy="20082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8C9CB8F-E246-4DFB-BD23-8EF672F0926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7249" y="3993792"/>
            <a:ext cx="3145734" cy="18907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2A97B9-44D1-4C13-A0B5-C33A6068539E}"/>
              </a:ext>
            </a:extLst>
          </p:cNvPr>
          <p:cNvSpPr txBox="1"/>
          <p:nvPr/>
        </p:nvSpPr>
        <p:spPr>
          <a:xfrm>
            <a:off x="1082100" y="4256016"/>
            <a:ext cx="3305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Рис.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фітоіндикаторів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 потребою 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вологості</a:t>
            </a: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F8B260-FAC6-42AC-854E-DC0BD1A7C7C5}"/>
              </a:ext>
            </a:extLst>
          </p:cNvPr>
          <p:cNvSpPr txBox="1"/>
          <p:nvPr/>
        </p:nvSpPr>
        <p:spPr>
          <a:xfrm>
            <a:off x="5165388" y="3347461"/>
            <a:ext cx="3443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Рис.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фітоіндикаторів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кислотністю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грунту </a:t>
            </a: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2C7960-79BF-46A7-8E37-4A854D724517}"/>
              </a:ext>
            </a:extLst>
          </p:cNvPr>
          <p:cNvSpPr txBox="1"/>
          <p:nvPr/>
        </p:nvSpPr>
        <p:spPr>
          <a:xfrm>
            <a:off x="5493526" y="5918057"/>
            <a:ext cx="3392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Рис.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фітоіндикаторів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наявністю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грунті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Нітрогену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Таблиця 10">
            <a:extLst>
              <a:ext uri="{FF2B5EF4-FFF2-40B4-BE49-F238E27FC236}">
                <a16:creationId xmlns:a16="http://schemas.microsoft.com/office/drawing/2014/main" id="{841173F2-8867-4038-885A-14C6F5A027C6}"/>
              </a:ext>
            </a:extLst>
          </p:cNvPr>
          <p:cNvGraphicFramePr>
            <a:graphicFrameLocks noGrp="1"/>
          </p:cNvGraphicFramePr>
          <p:nvPr/>
        </p:nvGraphicFramePr>
        <p:xfrm>
          <a:off x="487680" y="5322970"/>
          <a:ext cx="3864849" cy="573914"/>
        </p:xfrm>
        <a:graphic>
          <a:graphicData uri="http://schemas.openxmlformats.org/drawingml/2006/table">
            <a:tbl>
              <a:tblPr firstRow="1" firstCol="1" bandRow="1"/>
              <a:tblGrid>
                <a:gridCol w="458005">
                  <a:extLst>
                    <a:ext uri="{9D8B030D-6E8A-4147-A177-3AD203B41FA5}">
                      <a16:colId xmlns:a16="http://schemas.microsoft.com/office/drawing/2014/main" val="419558383"/>
                    </a:ext>
                  </a:extLst>
                </a:gridCol>
                <a:gridCol w="855233">
                  <a:extLst>
                    <a:ext uri="{9D8B030D-6E8A-4147-A177-3AD203B41FA5}">
                      <a16:colId xmlns:a16="http://schemas.microsoft.com/office/drawing/2014/main" val="1953431583"/>
                    </a:ext>
                  </a:extLst>
                </a:gridCol>
                <a:gridCol w="1079863">
                  <a:extLst>
                    <a:ext uri="{9D8B030D-6E8A-4147-A177-3AD203B41FA5}">
                      <a16:colId xmlns:a16="http://schemas.microsoft.com/office/drawing/2014/main" val="2297654545"/>
                    </a:ext>
                  </a:extLst>
                </a:gridCol>
                <a:gridCol w="1471748">
                  <a:extLst>
                    <a:ext uri="{9D8B030D-6E8A-4147-A177-3AD203B41FA5}">
                      <a16:colId xmlns:a16="http://schemas.microsoft.com/office/drawing/2014/main" val="1258314406"/>
                    </a:ext>
                  </a:extLst>
                </a:gridCol>
              </a:tblGrid>
              <a:tr h="23689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ТЛУ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Вологість</a:t>
                      </a:r>
                      <a:endParaRPr lang="ru-UA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Кислотність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Забезпеченість 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9281357"/>
                  </a:ext>
                </a:extLst>
              </a:tr>
              <a:tr h="274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uk-UA" sz="1400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UA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UA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UA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155099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1994A4CE-3B50-4CEA-85FF-2CF6E6BE9859}"/>
              </a:ext>
            </a:extLst>
          </p:cNvPr>
          <p:cNvSpPr txBox="1"/>
          <p:nvPr/>
        </p:nvSpPr>
        <p:spPr>
          <a:xfrm>
            <a:off x="559903" y="5918057"/>
            <a:ext cx="3828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Розрахунок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середнього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балу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ознаки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якості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грунту за шкалою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Г.Еленберга</a:t>
            </a: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96C246-B3CE-47C0-9000-AA225FB8D8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53" y="961116"/>
            <a:ext cx="2017951" cy="151803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A8239E-C12F-43FA-940F-623245222CB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100" y="2299968"/>
            <a:ext cx="3341203" cy="200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093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EAE4EE-D261-4DFB-B102-0FED6024D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8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Свіжий </a:t>
            </a:r>
            <a:r>
              <a:rPr lang="uk-UA" sz="4000" b="1" dirty="0" err="1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сугруд</a:t>
            </a:r>
            <a:r>
              <a:rPr lang="uk-UA" sz="40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» </a:t>
            </a:r>
            <a:r>
              <a:rPr lang="uk-UA" sz="4000" b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uk-UA" sz="4000" b="1" baseline="-250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UA" sz="4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0FCD6D-0F98-4F59-AA4C-60FF1D4C60B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1843" y="3933343"/>
            <a:ext cx="3091482" cy="185817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730D64-8C2C-40F6-B0B4-259B924A41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6585" y="1195422"/>
            <a:ext cx="3038184" cy="18285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79A811-07B7-42F0-8661-2FA9D43F25AD}"/>
              </a:ext>
            </a:extLst>
          </p:cNvPr>
          <p:cNvSpPr txBox="1"/>
          <p:nvPr/>
        </p:nvSpPr>
        <p:spPr>
          <a:xfrm>
            <a:off x="5726097" y="5875879"/>
            <a:ext cx="3392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Рис.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фітоіндикаторів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наявністю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грунті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Нітрогену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D0E9F7-AC5D-49A2-8546-17AB5F1EDE92}"/>
              </a:ext>
            </a:extLst>
          </p:cNvPr>
          <p:cNvSpPr txBox="1"/>
          <p:nvPr/>
        </p:nvSpPr>
        <p:spPr>
          <a:xfrm>
            <a:off x="5700935" y="3149966"/>
            <a:ext cx="3443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Рис.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фітоіндикаторів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кислотністю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грунту </a:t>
            </a: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14DF04-A899-44EE-B932-24444B70AC9C}"/>
              </a:ext>
            </a:extLst>
          </p:cNvPr>
          <p:cNvSpPr txBox="1"/>
          <p:nvPr/>
        </p:nvSpPr>
        <p:spPr>
          <a:xfrm>
            <a:off x="1990618" y="3844956"/>
            <a:ext cx="3305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Рис.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Частка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фітоіндикаторів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за потребою 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вологості</a:t>
            </a: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0" name="Таблиця 9">
            <a:extLst>
              <a:ext uri="{FF2B5EF4-FFF2-40B4-BE49-F238E27FC236}">
                <a16:creationId xmlns:a16="http://schemas.microsoft.com/office/drawing/2014/main" id="{767A8B20-9488-48FB-842E-326865A658FA}"/>
              </a:ext>
            </a:extLst>
          </p:cNvPr>
          <p:cNvGraphicFramePr>
            <a:graphicFrameLocks noGrp="1"/>
          </p:cNvGraphicFramePr>
          <p:nvPr/>
        </p:nvGraphicFramePr>
        <p:xfrm>
          <a:off x="861156" y="5625788"/>
          <a:ext cx="3864849" cy="573914"/>
        </p:xfrm>
        <a:graphic>
          <a:graphicData uri="http://schemas.openxmlformats.org/drawingml/2006/table">
            <a:tbl>
              <a:tblPr firstRow="1" firstCol="1" bandRow="1"/>
              <a:tblGrid>
                <a:gridCol w="458005">
                  <a:extLst>
                    <a:ext uri="{9D8B030D-6E8A-4147-A177-3AD203B41FA5}">
                      <a16:colId xmlns:a16="http://schemas.microsoft.com/office/drawing/2014/main" val="419558383"/>
                    </a:ext>
                  </a:extLst>
                </a:gridCol>
                <a:gridCol w="855233">
                  <a:extLst>
                    <a:ext uri="{9D8B030D-6E8A-4147-A177-3AD203B41FA5}">
                      <a16:colId xmlns:a16="http://schemas.microsoft.com/office/drawing/2014/main" val="1953431583"/>
                    </a:ext>
                  </a:extLst>
                </a:gridCol>
                <a:gridCol w="1079863">
                  <a:extLst>
                    <a:ext uri="{9D8B030D-6E8A-4147-A177-3AD203B41FA5}">
                      <a16:colId xmlns:a16="http://schemas.microsoft.com/office/drawing/2014/main" val="2297654545"/>
                    </a:ext>
                  </a:extLst>
                </a:gridCol>
                <a:gridCol w="1471748">
                  <a:extLst>
                    <a:ext uri="{9D8B030D-6E8A-4147-A177-3AD203B41FA5}">
                      <a16:colId xmlns:a16="http://schemas.microsoft.com/office/drawing/2014/main" val="1258314406"/>
                    </a:ext>
                  </a:extLst>
                </a:gridCol>
              </a:tblGrid>
              <a:tr h="23689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ТЛУ</a:t>
                      </a:r>
                      <a:endParaRPr lang="ru-UA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Вологість</a:t>
                      </a:r>
                      <a:endParaRPr lang="ru-UA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Кислотність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Забезпеченість 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9281357"/>
                  </a:ext>
                </a:extLst>
              </a:tr>
              <a:tr h="274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uk-UA" sz="1400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UA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UA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UA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155099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D6F9BD39-B25A-44DA-9AF4-FC4838A94D4A}"/>
              </a:ext>
            </a:extLst>
          </p:cNvPr>
          <p:cNvSpPr txBox="1"/>
          <p:nvPr/>
        </p:nvSpPr>
        <p:spPr>
          <a:xfrm>
            <a:off x="897374" y="4919464"/>
            <a:ext cx="3828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Розрахунок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середнього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балу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ознаки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якості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грунту за шкалою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Г.Еленберга</a:t>
            </a: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A0A0201-ABC1-4559-958C-AA6AE7ED97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421" y="1159971"/>
            <a:ext cx="2068512" cy="155713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E93721-F17B-450A-B91E-A49394DDEBF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7790" y="1786731"/>
            <a:ext cx="2937682" cy="176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337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32493D-B695-40AA-BBA4-C4ABB774E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564" y="147412"/>
            <a:ext cx="7886700" cy="1325563"/>
          </a:xfrm>
        </p:spPr>
        <p:txBody>
          <a:bodyPr/>
          <a:lstStyle/>
          <a:p>
            <a:pPr algn="ctr"/>
            <a:r>
              <a:rPr lang="uk-UA" sz="44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Висновки</a:t>
            </a:r>
            <a:endParaRPr lang="ru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9E2B302-4DF2-4D69-8500-C703B3DEB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81785"/>
            <a:ext cx="7886700" cy="4351338"/>
          </a:xfrm>
        </p:spPr>
        <p:txBody>
          <a:bodyPr>
            <a:normAutofit fontScale="92500"/>
          </a:bodyPr>
          <a:lstStyle/>
          <a:p>
            <a:pPr marL="342900" lvl="0" indent="-342900" algn="just">
              <a:lnSpc>
                <a:spcPct val="150000"/>
              </a:lnSpc>
              <a:buSzPts val="1200"/>
              <a:buFont typeface="Times New Roman" panose="02020603050405020304" pitchFamily="18" charset="0"/>
              <a:buAutoNum type="arabicPeriod"/>
            </a:pPr>
            <a:r>
              <a:rPr lang="uk-U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За візуально-тактильним аналізом встановлено , що у А</a:t>
            </a:r>
            <a:r>
              <a:rPr lang="uk-UA" sz="2000" baseline="-25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  - </a:t>
            </a:r>
            <a:r>
              <a:rPr lang="uk-UA" sz="20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грунт</a:t>
            </a:r>
            <a:r>
              <a:rPr lang="uk-U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свіжий піщаний, в В</a:t>
            </a:r>
            <a:r>
              <a:rPr lang="uk-UA" sz="2000" baseline="-25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-свіжий супіщаний, в С</a:t>
            </a:r>
            <a:r>
              <a:rPr lang="uk-UA" sz="2000" baseline="-25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- свіжий легкосуглинковий;</a:t>
            </a:r>
            <a:endParaRPr lang="ru-UA" sz="2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SzPts val="1200"/>
              <a:buFont typeface="Times New Roman" panose="02020603050405020304" pitchFamily="18" charset="0"/>
              <a:buAutoNum type="arabicPeriod"/>
            </a:pPr>
            <a:r>
              <a:rPr lang="uk-U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На облікових площадках свіжого бору А</a:t>
            </a:r>
            <a:r>
              <a:rPr lang="uk-UA" sz="2000" baseline="-25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свіжого субору В</a:t>
            </a:r>
            <a:r>
              <a:rPr lang="uk-UA" sz="2000" baseline="-25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свіжого </a:t>
            </a:r>
            <a:r>
              <a:rPr lang="uk-UA" sz="20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сугруду</a:t>
            </a:r>
            <a:r>
              <a:rPr lang="uk-U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  <a:r>
              <a:rPr lang="uk-UA" sz="2000" baseline="-25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виявлено 69 видів </a:t>
            </a:r>
            <a:r>
              <a:rPr lang="uk-UA" sz="20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травянистих</a:t>
            </a:r>
            <a:r>
              <a:rPr lang="uk-U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рослин із 29 родин;</a:t>
            </a:r>
            <a:endParaRPr lang="ru-UA" sz="2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SzPts val="1200"/>
              <a:buFont typeface="Times New Roman" panose="02020603050405020304" pitchFamily="18" charset="0"/>
              <a:buAutoNum type="arabicPeriod"/>
            </a:pPr>
            <a:r>
              <a:rPr lang="uk-U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Встановлено зв’язок між </a:t>
            </a:r>
            <a:r>
              <a:rPr lang="uk-UA" sz="20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фітоіндикаторами</a:t>
            </a:r>
            <a:r>
              <a:rPr lang="uk-U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і умовами існування. У свіжому бору </a:t>
            </a: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uk-UA" sz="18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uk-U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ґрунт кислий, забезпеченість Нітрогеном недостатня, у свіжому субору В</a:t>
            </a:r>
            <a:r>
              <a:rPr lang="uk-UA" sz="2000" baseline="-25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uk-U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ґрунт </a:t>
            </a:r>
            <a:r>
              <a:rPr lang="uk-UA" sz="20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середньокислий</a:t>
            </a:r>
            <a:r>
              <a:rPr lang="uk-U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рівень, забезпеченість Нітрогеном помірна, у свіжому </a:t>
            </a:r>
            <a:r>
              <a:rPr lang="uk-UA" sz="20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сугруді</a:t>
            </a:r>
            <a:r>
              <a:rPr lang="uk-U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  <a:r>
              <a:rPr lang="uk-UA" sz="2000" baseline="-25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uk-U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ґрунт </a:t>
            </a:r>
            <a:r>
              <a:rPr lang="uk-UA" sz="20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слабкокислий</a:t>
            </a:r>
            <a:r>
              <a:rPr lang="uk-U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2000" baseline="-25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забезпеченість Нітрогеном підвищена. </a:t>
            </a:r>
            <a:endParaRPr lang="ru-UA" sz="2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632566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E0C837-4C36-45A7-A299-69BE21BB6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1915"/>
            <a:ext cx="7886700" cy="1325563"/>
          </a:xfrm>
        </p:spPr>
        <p:txBody>
          <a:bodyPr/>
          <a:lstStyle/>
          <a:p>
            <a:r>
              <a:rPr lang="uk-UA" sz="44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ndara" pitchFamily="34" charset="0"/>
              </a:rPr>
              <a:t>Список джерел інформації </a:t>
            </a:r>
            <a:endParaRPr lang="ru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C4C9D3E-D119-41EA-A39D-4E1AC10A3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1800" dirty="0" err="1"/>
              <a:t>Мойш</a:t>
            </a:r>
            <a:r>
              <a:rPr lang="ru-RU" sz="1800" dirty="0"/>
              <a:t> Н. І. </a:t>
            </a:r>
            <a:r>
              <a:rPr lang="ru-RU" sz="1800" dirty="0" err="1"/>
              <a:t>Ґрунтознавство</a:t>
            </a:r>
            <a:r>
              <a:rPr lang="ru-RU" sz="1800" dirty="0"/>
              <a:t>: Курс </a:t>
            </a:r>
            <a:r>
              <a:rPr lang="ru-RU" sz="1800" dirty="0" err="1"/>
              <a:t>лекцій</a:t>
            </a:r>
            <a:r>
              <a:rPr lang="ru-RU" sz="1800" dirty="0"/>
              <a:t>. – Ужгород: </a:t>
            </a:r>
            <a:r>
              <a:rPr lang="ru-RU" sz="1800" dirty="0" err="1"/>
              <a:t>Ґражда</a:t>
            </a:r>
            <a:r>
              <a:rPr lang="ru-RU" sz="1800" dirty="0"/>
              <a:t>, 2011. – 368 с.</a:t>
            </a:r>
            <a:endParaRPr lang="ru-RU" sz="1800" dirty="0">
              <a:solidFill>
                <a:srgbClr val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Протопопова В, </a:t>
            </a:r>
            <a:r>
              <a:rPr lang="ru-RU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Морозюк</a:t>
            </a:r>
            <a:r>
              <a:rPr lang="ru-RU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С. «</a:t>
            </a:r>
            <a:r>
              <a:rPr lang="ru-RU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Трав’янисті</a:t>
            </a:r>
            <a:r>
              <a:rPr lang="ru-RU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рослини</a:t>
            </a:r>
            <a:r>
              <a:rPr lang="ru-RU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Атлас-</a:t>
            </a:r>
            <a:r>
              <a:rPr lang="ru-RU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визначник</a:t>
            </a:r>
            <a:r>
              <a:rPr lang="ru-RU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Рік</a:t>
            </a:r>
            <a:r>
              <a:rPr lang="ru-RU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2007 </a:t>
            </a:r>
            <a:r>
              <a:rPr lang="ru-RU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Видавництво</a:t>
            </a:r>
            <a:r>
              <a:rPr lang="ru-RU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Навчальна</a:t>
            </a:r>
            <a:r>
              <a:rPr lang="ru-RU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книга – 420 с.</a:t>
            </a:r>
            <a:endParaRPr lang="ru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uk-UA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Ковбенко</a:t>
            </a:r>
            <a:r>
              <a:rPr lang="uk-UA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А.,  </a:t>
            </a:r>
            <a:r>
              <a:rPr lang="uk-UA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Ковбенко</a:t>
            </a:r>
            <a:r>
              <a:rPr lang="uk-UA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Ю. «Атлас рослин-індикаторів і діагностика типів лісу України» </a:t>
            </a:r>
            <a:endParaRPr lang="ru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uk-UA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Флористичне і </a:t>
            </a:r>
            <a:r>
              <a:rPr lang="uk-UA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ценотичне</a:t>
            </a:r>
            <a:r>
              <a:rPr lang="uk-UA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різноманіття у відновленні, охороні та збереженні рослинного світу : монографія / Колектив авторів за </a:t>
            </a:r>
            <a:r>
              <a:rPr lang="uk-UA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заг</a:t>
            </a:r>
            <a:r>
              <a:rPr lang="uk-UA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ред. С. М. Ніколаєнка. – Київ : Видавництво Ліра-К, 2018. – 476 с.</a:t>
            </a:r>
            <a:endParaRPr lang="ru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Якубенко Б.Є., Попович С.Ю., Устименко П.М. Г83 </a:t>
            </a:r>
            <a:r>
              <a:rPr lang="ru-RU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Геоботаніка</a:t>
            </a: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Підручник</a:t>
            </a: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2-ге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вид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.– К.: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Видавництво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Ліра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-К, 2019. – 348 с</a:t>
            </a: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ru-RU" sz="1600" b="0" i="0" dirty="0" err="1">
                <a:effectLst/>
                <a:latin typeface="Open Sans" panose="020B0606030504020204" pitchFamily="34" charset="0"/>
              </a:rPr>
              <a:t>Біоіндикація</a:t>
            </a:r>
            <a:r>
              <a:rPr lang="ru-RU" sz="1600" b="0" i="0" dirty="0">
                <a:effectLst/>
                <a:latin typeface="Open Sans" panose="020B0606030504020204" pitchFamily="34" charset="0"/>
              </a:rPr>
              <a:t> стану </a:t>
            </a:r>
            <a:r>
              <a:rPr lang="ru-RU" sz="1600" b="0" i="0" dirty="0" err="1">
                <a:effectLst/>
                <a:latin typeface="Open Sans" panose="020B0606030504020204" pitchFamily="34" charset="0"/>
              </a:rPr>
              <a:t>ґрунтового</a:t>
            </a:r>
            <a:r>
              <a:rPr lang="ru-RU" sz="1600" b="0" i="0" dirty="0">
                <a:effectLst/>
                <a:latin typeface="Open Sans" panose="020B0606030504020204" pitchFamily="34" charset="0"/>
              </a:rPr>
              <a:t> </a:t>
            </a:r>
            <a:r>
              <a:rPr lang="ru-RU" sz="1600" b="0" i="0" dirty="0" err="1">
                <a:effectLst/>
                <a:latin typeface="Open Sans" panose="020B0606030504020204" pitchFamily="34" charset="0"/>
              </a:rPr>
              <a:t>покриву</a:t>
            </a:r>
            <a:r>
              <a:rPr lang="ru-RU" sz="1600" b="0" i="0" dirty="0">
                <a:effectLst/>
                <a:latin typeface="Open Sans" panose="020B0606030504020204" pitchFamily="34" charset="0"/>
              </a:rPr>
              <a:t>. </a:t>
            </a:r>
            <a:r>
              <a:rPr lang="ru-RU" sz="1600" b="0" i="0" dirty="0" err="1">
                <a:effectLst/>
                <a:latin typeface="Open Sans" panose="020B0606030504020204" pitchFamily="34" charset="0"/>
              </a:rPr>
              <a:t>Посилання</a:t>
            </a:r>
            <a:r>
              <a:rPr lang="ru-RU" sz="1200" b="0" i="0" dirty="0">
                <a:solidFill>
                  <a:srgbClr val="46707F"/>
                </a:solidFill>
                <a:effectLst/>
                <a:latin typeface="Open Sans" panose="020B0606030504020204" pitchFamily="34" charset="0"/>
              </a:rPr>
              <a:t>: </a:t>
            </a:r>
            <a:r>
              <a:rPr lang="en-US" sz="1200" b="0" i="0" u="none" strike="noStrike" dirty="0">
                <a:solidFill>
                  <a:srgbClr val="0000FF"/>
                </a:solidFill>
                <a:effectLst/>
                <a:latin typeface="Open Sans" panose="020B0606030504020204" pitchFamily="34" charset="0"/>
                <a:hlinkClick r:id="rId2"/>
              </a:rPr>
              <a:t>https://www.scribd.com/document/724729349/%D1%82%D0%B5%D0%BE%D1%80-6</a:t>
            </a:r>
            <a:endParaRPr lang="en-US" sz="1200" b="0" i="0" dirty="0">
              <a:solidFill>
                <a:srgbClr val="46707F"/>
              </a:solidFill>
              <a:effectLst/>
              <a:latin typeface="Open Sans" panose="020B0606030504020204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endParaRPr lang="ru-RU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endParaRPr lang="ru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123404279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1107</Words>
  <Application>Microsoft Office PowerPoint</Application>
  <PresentationFormat>Екран (4:3)</PresentationFormat>
  <Paragraphs>147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Candara</vt:lpstr>
      <vt:lpstr>Open Sans</vt:lpstr>
      <vt:lpstr>Symbol</vt:lpstr>
      <vt:lpstr>Times New Roman</vt:lpstr>
      <vt:lpstr>1_Тема Office</vt:lpstr>
      <vt:lpstr>Презентація PowerPoint</vt:lpstr>
      <vt:lpstr>Актуальність </vt:lpstr>
      <vt:lpstr>Завдання:</vt:lpstr>
      <vt:lpstr>Об'єкт дослідження - рослини-фітоіндикатори лісових фітоценозів і якісні показники грунту; </vt:lpstr>
      <vt:lpstr>Лісівничо-таксаційні показники дослідних насаджень </vt:lpstr>
      <vt:lpstr>Дослідна ділянка  №1  «Свіжий бір» А2</vt:lpstr>
      <vt:lpstr>Дослідна ділянка  №2  «Свіжий субір» В2</vt:lpstr>
      <vt:lpstr>Дослідна ділянка  №3  «Свіжий сугруд» С2</vt:lpstr>
      <vt:lpstr>Презентація PowerPoint</vt:lpstr>
      <vt:lpstr>Візуально-тактильний спосіб визначення вологості і механічного складу грунтів</vt:lpstr>
      <vt:lpstr>Свіжий бір А2</vt:lpstr>
      <vt:lpstr>Свіжий субір В2</vt:lpstr>
      <vt:lpstr>Свіжий сугруд» С2</vt:lpstr>
      <vt:lpstr>Висновки</vt:lpstr>
      <vt:lpstr>Список джерел інформації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123</dc:creator>
  <cp:lastModifiedBy>123</cp:lastModifiedBy>
  <cp:revision>1</cp:revision>
  <dcterms:created xsi:type="dcterms:W3CDTF">2025-04-13T18:25:03Z</dcterms:created>
  <dcterms:modified xsi:type="dcterms:W3CDTF">2025-04-13T18:26:38Z</dcterms:modified>
</cp:coreProperties>
</file>