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4" r:id="rId4"/>
    <p:sldId id="258" r:id="rId5"/>
    <p:sldId id="259" r:id="rId6"/>
    <p:sldId id="276" r:id="rId7"/>
    <p:sldId id="278" r:id="rId8"/>
    <p:sldId id="273" r:id="rId9"/>
    <p:sldId id="268" r:id="rId10"/>
    <p:sldId id="267" r:id="rId11"/>
    <p:sldId id="266" r:id="rId12"/>
    <p:sldId id="282" r:id="rId13"/>
    <p:sldId id="262" r:id="rId14"/>
    <p:sldId id="280" r:id="rId15"/>
    <p:sldId id="274" r:id="rId16"/>
    <p:sldId id="279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E412A-D21F-4178-9262-7C8269B25C09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0B5FE-C4EF-4652-8E10-CA2EBB6A86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970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C71CA-F7F5-4540-9653-21C803A07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7AE4342-5E18-43B1-AF64-F102C60E0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BBEB844-D89F-431A-A387-98D97DCB7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E3B6-45CD-4775-B54D-96A531A5C9B1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34E9AD5-0147-4738-9C07-C54DCC791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B3375D-1C34-4626-8D20-E529A825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441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A4223-DADC-415D-872F-D78220F0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E1B2478-9581-42BC-AD16-F7FA1E333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725BD3F-226E-4F6F-9E21-47F6D065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5C573-A0CE-4404-8A41-634366188DEC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31E2C9C-2C61-4762-AFD6-EBA0820B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A5AE69-C983-4AF5-BAA4-585A77EE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63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002AF-0960-4CEC-98CE-76464193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C4E23B5-64A6-4F5D-A49F-085C85A41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018964B-7E95-4A7B-A68C-A84FC94B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47B99-93A5-489C-9847-CCE01786D7AD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9BE104-4563-443F-83C8-D9589C05E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3378CC8-6F8B-4D47-B7F8-B6A38D19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392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2B0AC9-E5E9-4488-866B-BAB7097E6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73F8A1-D714-4949-B126-9643E598D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21120D1-823B-4AFF-80F8-A564EE3C0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1A94432-6C93-401D-BB32-24A6E4F7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AC7BE-5875-4432-9D82-9D24F79F5650}" type="datetime1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C26B94D-422B-46D7-B1DC-257F70DF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18FE228-0B50-41F8-985B-F134049E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10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55752-7097-4AF1-ADAE-A561909DE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EA0BB4C-42EB-4D01-B5EF-6921427FC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0F880A3-DF8A-464B-81ED-FCFDAD1D4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7CD6764-DEB3-4615-A748-62EF4E429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D020561-405F-4967-8B28-3874A7715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B842930-CBCB-405B-AE3B-82BBD16F6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2486-7503-4A3C-AE8F-B8B42D1902F9}" type="datetime1">
              <a:rPr lang="uk-UA" smtClean="0"/>
              <a:t>15.04.2025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DEED457-D2F5-4B9A-BCB7-83DF2682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37FC15D-8F14-4328-9602-CABB8491C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970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B93DA-815D-40D3-B2D3-8954A2DE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77EE5931-CFD4-4FD2-B161-C17864082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4D2C-831F-4DB5-8F12-36FC24CCBB7D}" type="datetime1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B4291F4-B622-4442-B7BF-887C765A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17C8DCB-203D-4AD8-B77B-011656FE0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071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69888BE-3282-490A-9C71-01DC974C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E2202-42E9-4B68-9651-8E8C41E63269}" type="datetime1">
              <a:rPr lang="uk-UA" smtClean="0"/>
              <a:t>15.04.2025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F414C46-39E8-4E9B-B216-D425B405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7C505F0-6E6F-440B-8F83-AE950E7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461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6C9E2-90BC-41D1-BBD1-8B5E9B2BA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E4CC2E7-4A5E-42C3-8F46-FFA449FDA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4E14062-4519-4D39-8789-0B71EB6C2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2EB7FDD-B2BE-48E5-A05E-88583F27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ACC5E-676E-4AE2-8A22-6321EC2ED357}" type="datetime1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A0AF8D6-9B63-426C-B575-C8B95EDC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E18B462-1A45-40AC-8DC6-9E71DE98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16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CC865-22B0-4E5A-8111-C2360DBC5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E73F7AD9-08FC-4360-BFC2-1DB2A068B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D6F67AF-46A0-428F-8D71-45B0479CF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22CA2E0-0B93-4E21-BF53-A01FD776D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4F258-0EC4-4959-A134-A7D1ACCC0BD5}" type="datetime1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069FEB8-379F-4EB0-AE4F-59FE5FC6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FFFEB9-DF94-49EF-9851-9DB29667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58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54EDA-EC9E-42FE-A8B1-36735DA0B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987B562-1043-469F-B96A-4DBD2B266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CA76073-B5C1-4BC2-8E96-6CB95AC57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54180-F239-4247-892B-64D36D01BDA2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25B3FF0-B435-4416-A70E-CDBEE6D56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23B7944-19D7-4759-BDD7-69CF139CB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12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8F1D6BFF-A75A-46E4-8E41-D731E96584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886B763-BF6C-450F-81D1-2359CD968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B3B05E9-CBEB-4361-830C-3D4F8C143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51CD-851C-4A4D-A2E5-4CBD7C379894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F16615B-09D5-4ADC-861F-C06FE27FE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E6AE499-245D-448B-9898-212C36155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69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C054A1A-6A4C-4A2D-9D33-C9D3D4706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D562D32-E9BF-442A-8878-7C551AE5D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5468212-10E9-4D86-BCFF-13BA0EA0E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CA90-DE2A-4F58-988A-60D137BBDC88}" type="datetime1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2878B38-B031-434D-A23A-50A108952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D27592D-DC03-45FE-8FB4-289147D59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A5E28-2E82-42CD-BCFC-C841589D7F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941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egt.rshu.edu.ua/images/dustan/INDL8.pdf" TargetMode="External"/><Relationship Id="rId2" Type="http://schemas.openxmlformats.org/officeDocument/2006/relationships/hyperlink" Target="http://www.tsatu.edu.ua/rosl/wp-content/uploads/sites/20/lr.6.bioindykacija-i-biotestuvannja-v-ahroekolohiyi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v-YqjdHC-z2HpUQ5xF3g652pSwfUJr1v/view?usp=sharing" TargetMode="External"/><Relationship Id="rId5" Type="http://schemas.openxmlformats.org/officeDocument/2006/relationships/hyperlink" Target="https://www.researchgate.net/publication/329626003_Rozdil_11_FITOINDIKACIA_AKOSTI_GRUNTIV_GEMEROBNIH_EKOSISTEM" TargetMode="External"/><Relationship Id="rId4" Type="http://schemas.openxmlformats.org/officeDocument/2006/relationships/hyperlink" Target="https://www.scribd.com/document/724729349/%D1%82%D0%B5%D0%BE%D1%80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348DD-17AF-46C0-A50F-E9409F96D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597" y="1027522"/>
            <a:ext cx="11019934" cy="2482441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ФІТОМОНІТОРИНГ </a:t>
            </a:r>
            <a:br>
              <a:rPr lang="uk-UA" b="1" dirty="0">
                <a:solidFill>
                  <a:srgbClr val="002060"/>
                </a:solidFill>
              </a:rPr>
            </a:br>
            <a:r>
              <a:rPr lang="uk-UA" b="1" dirty="0">
                <a:solidFill>
                  <a:srgbClr val="002060"/>
                </a:solidFill>
              </a:rPr>
              <a:t>СТАНУ ДОВКІЛЛЯ МІКРОРАЙОНУ «ЗАЯР» М. ГАДЯЧА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A1202AC-82ED-4AAD-AA00-8E0F731C7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9644" y="3667027"/>
            <a:ext cx="6711886" cy="3016577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 </a:t>
            </a: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Павлюк Анна Романівна,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вихованка гуртка «Екологія» Миргородської філії МАН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КЗ Полтавської обласної ради «Полтавська обласна Мала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академія наук учнівської молоді»,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учениця 8 класу Гадяцького ліцею № 3 імені Івана Виговського 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Гадяцької міської ради </a:t>
            </a:r>
            <a:r>
              <a:rPr lang="uk-UA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Полтавської області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Керівник: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Кравченко Людмила Володимирівна,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керівник гуртка «Екологія»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Миргородської філії МАН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КЗ Полтавської обласної ради «Полтавська обласна Мала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академія наук учнівської молоді»,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учитель хімії і біології  Гадяцького ліцею № 3 імені Івана Виговського 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uk-UA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Гадяцької міської ради </a:t>
            </a:r>
            <a:r>
              <a:rPr lang="uk-UA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Полтавської області</a:t>
            </a:r>
            <a:endParaRPr lang="uk-UA" sz="5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31BDDF6-A4FF-4EF0-91A0-A3BEE094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1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946B4-8D60-4ED6-9110-552A1F0A2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48" y="3667027"/>
            <a:ext cx="4191966" cy="314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8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id="{85D322C2-AE52-48C8-AF5C-A25B7E3F3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019" y="408338"/>
            <a:ext cx="4201161" cy="49347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E26814-C0CC-45C5-87EB-A8651DDA3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68" y="563245"/>
            <a:ext cx="4201161" cy="5290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87B76BF-9BCE-4FA2-A91E-D7D0EBD2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2</a:t>
            </a:fld>
            <a:endParaRPr lang="uk-UA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E4AE8F-AD2C-42BC-88D0-59BC5FB2C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68" y="5680872"/>
            <a:ext cx="11357312" cy="104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0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E2BB431-89DC-4A48-8F7D-985A3139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3</a:t>
            </a:fld>
            <a:endParaRPr lang="uk-UA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E2F89CCA-458B-42B8-981D-32C6A7410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225" y="136525"/>
            <a:ext cx="8845550" cy="728456"/>
          </a:xfr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24E960-8BE5-4059-BD99-CA4F916A2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35" y="1078196"/>
            <a:ext cx="3225064" cy="2420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BF3AC9-856F-4493-8066-1D3B72D15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498518"/>
            <a:ext cx="2245622" cy="30026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FC5902-0845-4EB1-82F2-33882FB42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263" y="864980"/>
            <a:ext cx="7896319" cy="549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8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DCF7850-2E64-4B86-8DF0-73F6FDA55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8080" y="1402081"/>
            <a:ext cx="7665719" cy="202692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 та проаналізувати стан антропогенного впливу на екологічний стан території мікрорайону «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Заяр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м. Гадяча. 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93F1DFE-27C5-4F0E-B030-69A3250E4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4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4A7496-CECD-40DB-A568-8CB873FB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47" y="297636"/>
            <a:ext cx="10528705" cy="11827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8C3EFA-6A5F-4658-9F1C-7CF0D2D95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676884"/>
            <a:ext cx="8290560" cy="17131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B4BDF0-9F29-45EB-9E8C-F3FC749DF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1" y="1503552"/>
            <a:ext cx="2982170" cy="47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8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C44B3E-5DF0-4454-BFAA-EE9CE4D81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9840"/>
            <a:ext cx="7696200" cy="4917123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 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фітоіндикацію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 навколишнього середовища 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урбоекосистеми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мікрорайону «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Заяр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біоіндикаційні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дослідження стану ґрунтів;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оцінити фактичний та прогнозований стан довкілля на цій території.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рекомендації щодо альтернативних шляхів покращення стану довкілля. </a:t>
            </a:r>
          </a:p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96D21DE-6D83-4DED-B1BC-F5AE5EC3D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5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9AEFFF-EF9C-49F7-865A-0BBFC5133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960" cy="9693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53FD8A-6684-4F4A-8C0B-543BA659B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960" y="1259840"/>
            <a:ext cx="3332480" cy="464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8CBE1-6932-4F56-BCA9-6F5C3D81C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ПРОВЕДЕННЯ ДОСЛІДЖЕННЯ</a:t>
            </a:r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DE3FFDC4-E072-4DF2-8AD7-53B2B0DBF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" y="3037842"/>
            <a:ext cx="5801360" cy="2021839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ході спостережень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інтенсивністю руху автотранспорту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досліджуваній території, виявили, що кількість транспорту різний час доби різна. Найбільш інтенсивний рух вантажівок, автобусів та легкових автомобілів відбувається у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вечірній час доби (після 17:00)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рідше – вранці. </a:t>
            </a:r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4A4170-7F64-432C-A01D-E5AF31BE4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66799"/>
            <a:ext cx="2767824" cy="551688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25535C-9FAE-4093-AF22-D7392CD2B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376" y="1066799"/>
            <a:ext cx="2767824" cy="551688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DB498C-3589-4494-B3DC-316ECDC3B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" y="1183956"/>
            <a:ext cx="5777992" cy="1625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</p:pic>
      <p:sp>
        <p:nvSpPr>
          <p:cNvPr id="12" name="Місце для номера слайда 11">
            <a:extLst>
              <a:ext uri="{FF2B5EF4-FFF2-40B4-BE49-F238E27FC236}">
                <a16:creationId xmlns:a16="http://schemas.microsoft.com/office/drawing/2014/main" id="{1BA21F6F-A86C-4C26-A309-5EE71238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6</a:t>
            </a:fld>
            <a:endParaRPr lang="uk-UA"/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F1EA6C56-30ED-4B8C-906B-986AF07B995D}"/>
              </a:ext>
            </a:extLst>
          </p:cNvPr>
          <p:cNvCxnSpPr>
            <a:cxnSpLocks/>
          </p:cNvCxnSpPr>
          <p:nvPr/>
        </p:nvCxnSpPr>
        <p:spPr>
          <a:xfrm>
            <a:off x="5374640" y="1910080"/>
            <a:ext cx="995680" cy="111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E00C5766-A14C-47FB-A521-E4813B2247B5}"/>
              </a:ext>
            </a:extLst>
          </p:cNvPr>
          <p:cNvCxnSpPr/>
          <p:nvPr/>
        </p:nvCxnSpPr>
        <p:spPr>
          <a:xfrm>
            <a:off x="5374640" y="2641600"/>
            <a:ext cx="2631440" cy="975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AA99F07D-63C7-4587-9053-E9253D73F738}"/>
              </a:ext>
            </a:extLst>
          </p:cNvPr>
          <p:cNvCxnSpPr>
            <a:cxnSpLocks/>
          </p:cNvCxnSpPr>
          <p:nvPr/>
        </p:nvCxnSpPr>
        <p:spPr>
          <a:xfrm>
            <a:off x="5862320" y="4307840"/>
            <a:ext cx="579120" cy="1483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зі стрілкою 21">
            <a:extLst>
              <a:ext uri="{FF2B5EF4-FFF2-40B4-BE49-F238E27FC236}">
                <a16:creationId xmlns:a16="http://schemas.microsoft.com/office/drawing/2014/main" id="{DC1FC168-605B-4DEB-8F3F-586D936744E6}"/>
              </a:ext>
            </a:extLst>
          </p:cNvPr>
          <p:cNvCxnSpPr>
            <a:cxnSpLocks/>
          </p:cNvCxnSpPr>
          <p:nvPr/>
        </p:nvCxnSpPr>
        <p:spPr>
          <a:xfrm>
            <a:off x="5527040" y="2479040"/>
            <a:ext cx="1473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38792B76-E8F5-4F90-9DA0-6AB7AFC5C99F}"/>
              </a:ext>
            </a:extLst>
          </p:cNvPr>
          <p:cNvCxnSpPr/>
          <p:nvPr/>
        </p:nvCxnSpPr>
        <p:spPr>
          <a:xfrm>
            <a:off x="5862320" y="1625600"/>
            <a:ext cx="1991360" cy="284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>
            <a:extLst>
              <a:ext uri="{FF2B5EF4-FFF2-40B4-BE49-F238E27FC236}">
                <a16:creationId xmlns:a16="http://schemas.microsoft.com/office/drawing/2014/main" id="{42EF8039-5A63-4847-8EF3-BD4A8C78013A}"/>
              </a:ext>
            </a:extLst>
          </p:cNvPr>
          <p:cNvCxnSpPr/>
          <p:nvPr/>
        </p:nvCxnSpPr>
        <p:spPr>
          <a:xfrm>
            <a:off x="5527040" y="2809239"/>
            <a:ext cx="985520" cy="472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726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FF526-6AC4-4990-9975-69A6FE899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968480" cy="1564639"/>
          </a:xfrm>
        </p:spPr>
        <p:txBody>
          <a:bodyPr>
            <a:noAutofit/>
          </a:bodyPr>
          <a:lstStyle/>
          <a:p>
            <a:pPr algn="ctr"/>
            <a:r>
              <a:rPr lang="uk-UA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СТАНУ НАВКОЛИШНЬОГО СЕРЕДОВИЩА МЕТОДОМ БІОІНДИКАЦІЇ (ЛІХЕНОІНДИКАЦІЇ)</a:t>
            </a:r>
          </a:p>
        </p:txBody>
      </p:sp>
      <p:graphicFrame>
        <p:nvGraphicFramePr>
          <p:cNvPr id="9" name="Місце для вмісту 8">
            <a:extLst>
              <a:ext uri="{FF2B5EF4-FFF2-40B4-BE49-F238E27FC236}">
                <a16:creationId xmlns:a16="http://schemas.microsoft.com/office/drawing/2014/main" id="{4A621BB3-3B40-4290-91CE-C583F63FBC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80480" y="2519680"/>
          <a:ext cx="5462120" cy="38366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1538">
                  <a:extLst>
                    <a:ext uri="{9D8B030D-6E8A-4147-A177-3AD203B41FA5}">
                      <a16:colId xmlns:a16="http://schemas.microsoft.com/office/drawing/2014/main" val="814736500"/>
                    </a:ext>
                  </a:extLst>
                </a:gridCol>
                <a:gridCol w="2890804">
                  <a:extLst>
                    <a:ext uri="{9D8B030D-6E8A-4147-A177-3AD203B41FA5}">
                      <a16:colId xmlns:a16="http://schemas.microsoft.com/office/drawing/2014/main" val="953777427"/>
                    </a:ext>
                  </a:extLst>
                </a:gridCol>
                <a:gridCol w="1869778">
                  <a:extLst>
                    <a:ext uri="{9D8B030D-6E8A-4147-A177-3AD203B41FA5}">
                      <a16:colId xmlns:a16="http://schemas.microsoft.com/office/drawing/2014/main" val="3011514420"/>
                    </a:ext>
                  </a:extLst>
                </a:gridCol>
              </a:tblGrid>
              <a:tr h="5334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Оцінка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Частота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Ступінь покриття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866199029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Дуже рідка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Дуже низький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301709935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Рідка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Низький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675304771"/>
                  </a:ext>
                </a:extLst>
              </a:tr>
              <a:tr h="1169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Невелика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Середній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3996467762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Велика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Великий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4242183814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Дуже велика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Дуже великий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71" marR="60771" marT="0" marB="0"/>
                </a:tc>
                <a:extLst>
                  <a:ext uri="{0D108BD9-81ED-4DB2-BD59-A6C34878D82A}">
                    <a16:rowId xmlns:a16="http://schemas.microsoft.com/office/drawing/2014/main" val="1993312706"/>
                  </a:ext>
                </a:extLst>
              </a:tr>
            </a:tbl>
          </a:graphicData>
        </a:graphic>
      </p:graphicFrame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3E93B78-87D6-4276-9F56-594F6787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7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80F582-AC5B-4A32-93BE-A66104A5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00" y="1408009"/>
            <a:ext cx="2389839" cy="30404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E4DE46-20E1-4E8C-B005-4B36C1C33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0" y="4402686"/>
            <a:ext cx="3707625" cy="23187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8DBDD3-5A4B-4A22-9879-E3382E9D8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863" y="1406738"/>
            <a:ext cx="2479178" cy="30417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0EFF76-EE73-4C36-898A-119C34A39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8534" y="4402686"/>
            <a:ext cx="1736485" cy="23859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383CB3-31AC-46A8-97A1-03F42D867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060" y="1637376"/>
            <a:ext cx="4986960" cy="810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37553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3D1D5-478A-445A-8CCD-D0A1885E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49679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частоти трапляння та ступеня покриття дерев сланню лишайників на досліджуваній території </a:t>
            </a:r>
            <a:br>
              <a:rPr lang="uk-UA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(станом на вересень 2024 року)</a:t>
            </a:r>
            <a:endParaRPr lang="uk-UA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Місце для вмісту 5">
            <a:extLst>
              <a:ext uri="{FF2B5EF4-FFF2-40B4-BE49-F238E27FC236}">
                <a16:creationId xmlns:a16="http://schemas.microsoft.com/office/drawing/2014/main" id="{A34013C5-776D-4F02-AC54-B0CC560286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92960" y="1249680"/>
          <a:ext cx="8026400" cy="5471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350">
                  <a:extLst>
                    <a:ext uri="{9D8B030D-6E8A-4147-A177-3AD203B41FA5}">
                      <a16:colId xmlns:a16="http://schemas.microsoft.com/office/drawing/2014/main" val="3300481773"/>
                    </a:ext>
                  </a:extLst>
                </a:gridCol>
                <a:gridCol w="809349">
                  <a:extLst>
                    <a:ext uri="{9D8B030D-6E8A-4147-A177-3AD203B41FA5}">
                      <a16:colId xmlns:a16="http://schemas.microsoft.com/office/drawing/2014/main" val="3165859881"/>
                    </a:ext>
                  </a:extLst>
                </a:gridCol>
                <a:gridCol w="3311205">
                  <a:extLst>
                    <a:ext uri="{9D8B030D-6E8A-4147-A177-3AD203B41FA5}">
                      <a16:colId xmlns:a16="http://schemas.microsoft.com/office/drawing/2014/main" val="378414958"/>
                    </a:ext>
                  </a:extLst>
                </a:gridCol>
                <a:gridCol w="890705">
                  <a:extLst>
                    <a:ext uri="{9D8B030D-6E8A-4147-A177-3AD203B41FA5}">
                      <a16:colId xmlns:a16="http://schemas.microsoft.com/office/drawing/2014/main" val="3276351608"/>
                    </a:ext>
                  </a:extLst>
                </a:gridCol>
                <a:gridCol w="1154058">
                  <a:extLst>
                    <a:ext uri="{9D8B030D-6E8A-4147-A177-3AD203B41FA5}">
                      <a16:colId xmlns:a16="http://schemas.microsoft.com/office/drawing/2014/main" val="3719247487"/>
                    </a:ext>
                  </a:extLst>
                </a:gridCol>
                <a:gridCol w="1155733">
                  <a:extLst>
                    <a:ext uri="{9D8B030D-6E8A-4147-A177-3AD203B41FA5}">
                      <a16:colId xmlns:a16="http://schemas.microsoft.com/office/drawing/2014/main" val="932172321"/>
                    </a:ext>
                  </a:extLst>
                </a:gridCol>
              </a:tblGrid>
              <a:tr h="566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 з/п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Проба №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Територія дослідження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Оцінка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Частота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Ступінь покриття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2570985651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№1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Травнева, 22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Рідка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Низький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2985504410"/>
                  </a:ext>
                </a:extLst>
              </a:tr>
              <a:tr h="566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Виговського (Жовтнева), 32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506444996"/>
                  </a:ext>
                </a:extLst>
              </a:tr>
              <a:tr h="566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№3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вул. Виговського (Жовтнева), 48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3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330400968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Надгірна, 21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3319377015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5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№5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вул. Європейська, 34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152358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№6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вул. Полтавська, 100 (узбіччя)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457879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7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№7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Полтавська, 96 (узбіччя)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52293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8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№8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Полтавська, 66 (узбіччя)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736244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9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№9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Спортивна, 6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Рідка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Низький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1195870870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10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№10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вул. Коцюбинського, 42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4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Велика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662181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11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№11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Осипенка, 19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2046060749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№12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Свято-Преображенська,18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Невелика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2560059444"/>
                  </a:ext>
                </a:extLst>
              </a:tr>
              <a:tr h="566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№13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вул. Свято-Преображенська, 43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4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Велика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Великий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201422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№14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Коцюбинського, 26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Середній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1299815493"/>
                  </a:ext>
                </a:extLst>
              </a:tr>
              <a:tr h="2671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15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№15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вул. Осипенка, 34 (узбіччя)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</a:rPr>
                        <a:t>Невелика</a:t>
                      </a:r>
                      <a:endParaRPr lang="uk-UA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</a:rPr>
                        <a:t>Середній</a:t>
                      </a:r>
                      <a:endParaRPr lang="uk-UA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83" marR="50983" marT="0" marB="0"/>
                </a:tc>
                <a:extLst>
                  <a:ext uri="{0D108BD9-81ED-4DB2-BD59-A6C34878D82A}">
                    <a16:rowId xmlns:a16="http://schemas.microsoft.com/office/drawing/2014/main" val="3085766096"/>
                  </a:ext>
                </a:extLst>
              </a:tr>
            </a:tbl>
          </a:graphicData>
        </a:graphic>
      </p:graphicFrame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F75B280-65C8-4E02-9EB6-62BAE5D25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877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0CC91-5C75-4D08-A6D3-374A77B9A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8803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ході відбору проб ґрунту на досліджуваній території </a:t>
            </a:r>
            <a:endParaRPr lang="uk-UA" sz="3200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A1138E2-DF7D-413F-953A-4889650AB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040" y="1192118"/>
            <a:ext cx="4124960" cy="48048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Відібравши проби ґрунту на 15 контрольних точках (уздовж території дослідження, на глибині 30 см), провели визначення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-середовища.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цього у 15 хімічних стаканчиків внесли по 50 г ґрунту та додали по 75 мл відвару листя чорної смородини.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Отримані результати зміни кольору порівняли та проаналізували. Поява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червонуватого відтінку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свідчила про те, що ґрунт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кислий, зеленуватий відтінок –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слабкокисле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рН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-середовище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синій колір – нейтральна кислотність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EEC06F6-F556-432F-807C-CD742387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9</a:t>
            </a:fld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699E6B-1E4D-4013-B89E-4A647F07A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1" y="1192118"/>
            <a:ext cx="5005692" cy="48048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B293F3-B41C-453B-9A3C-4832593EF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271" y="1123538"/>
            <a:ext cx="2969009" cy="49419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72CAA6-02E8-40B3-9189-4617E6A03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1" y="993140"/>
            <a:ext cx="1422400" cy="22439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43B639-D40E-45FF-95CB-02F17A9FE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91" y="4459601"/>
            <a:ext cx="1756829" cy="226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40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55888-BE3F-4131-9644-96121A89E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4112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Порівняльний аналіз кислотності розчину ґрунту (при додаванні до нього відвару листя чорної смородини)</a:t>
            </a:r>
            <a:endParaRPr lang="uk-UA" sz="3200" dirty="0">
              <a:solidFill>
                <a:srgbClr val="002060"/>
              </a:solidFill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9F153F4-2B32-4562-9F04-1CB64259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10</a:t>
            </a:fld>
            <a:endParaRPr lang="uk-UA"/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6148369F-EDE6-45F0-95D5-EA61F92C97A4}"/>
              </a:ext>
            </a:extLst>
          </p:cNvPr>
          <p:cNvGraphicFramePr>
            <a:graphicFrameLocks noGrp="1"/>
          </p:cNvGraphicFramePr>
          <p:nvPr/>
        </p:nvGraphicFramePr>
        <p:xfrm>
          <a:off x="741680" y="1493520"/>
          <a:ext cx="10942320" cy="4879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1977">
                  <a:extLst>
                    <a:ext uri="{9D8B030D-6E8A-4147-A177-3AD203B41FA5}">
                      <a16:colId xmlns:a16="http://schemas.microsoft.com/office/drawing/2014/main" val="2164483219"/>
                    </a:ext>
                  </a:extLst>
                </a:gridCol>
                <a:gridCol w="1594148">
                  <a:extLst>
                    <a:ext uri="{9D8B030D-6E8A-4147-A177-3AD203B41FA5}">
                      <a16:colId xmlns:a16="http://schemas.microsoft.com/office/drawing/2014/main" val="3241844746"/>
                    </a:ext>
                  </a:extLst>
                </a:gridCol>
                <a:gridCol w="2950842">
                  <a:extLst>
                    <a:ext uri="{9D8B030D-6E8A-4147-A177-3AD203B41FA5}">
                      <a16:colId xmlns:a16="http://schemas.microsoft.com/office/drawing/2014/main" val="3962664160"/>
                    </a:ext>
                  </a:extLst>
                </a:gridCol>
                <a:gridCol w="2753733">
                  <a:extLst>
                    <a:ext uri="{9D8B030D-6E8A-4147-A177-3AD203B41FA5}">
                      <a16:colId xmlns:a16="http://schemas.microsoft.com/office/drawing/2014/main" val="1060927739"/>
                    </a:ext>
                  </a:extLst>
                </a:gridCol>
                <a:gridCol w="2941620">
                  <a:extLst>
                    <a:ext uri="{9D8B030D-6E8A-4147-A177-3AD203B41FA5}">
                      <a16:colId xmlns:a16="http://schemas.microsoft.com/office/drawing/2014/main" val="2681438221"/>
                    </a:ext>
                  </a:extLst>
                </a:gridCol>
              </a:tblGrid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 з/п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Проба №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Територія дослідження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Колір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Кислотність, рН-середовище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1443993767"/>
                  </a:ext>
                </a:extLst>
              </a:tr>
              <a:tr h="1520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Травнева, 22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1528011912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Виговського (Жовтнева), 32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3820329481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Виговського (Жовтнева), 48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1989611753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4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№4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вул. </a:t>
                      </a:r>
                      <a:r>
                        <a:rPr lang="uk-UA" sz="900" dirty="0" err="1">
                          <a:effectLst/>
                        </a:rPr>
                        <a:t>Надгірна</a:t>
                      </a:r>
                      <a:r>
                        <a:rPr lang="uk-UA" sz="900" dirty="0">
                          <a:effectLst/>
                        </a:rPr>
                        <a:t>, 21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малинового відтінку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кисле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994209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5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№5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Європейська, 34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зеленувате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слабкокисле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63158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6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№6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Полтавська, 100 (узбіччя)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зеленуватий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слабкокисле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052578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7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№7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вул. Полтавська, 96 (узбіччя)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зеленуватий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слабкокисле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897142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8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№8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Полтавська, 66 (узбіччя)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зеленуватий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 err="1">
                          <a:effectLst/>
                        </a:rPr>
                        <a:t>слабкокисле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0991"/>
                  </a:ext>
                </a:extLst>
              </a:tr>
              <a:tr h="1520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9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№9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Спортивна, 6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3186607615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10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№10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вул. Коцюбинського, 42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1508040248"/>
                  </a:ext>
                </a:extLst>
              </a:tr>
              <a:tr h="1520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Осипенка, 19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3477074740"/>
                  </a:ext>
                </a:extLst>
              </a:tr>
              <a:tr h="4658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Свято-Преображенська,18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3353074410"/>
                  </a:ext>
                </a:extLst>
              </a:tr>
              <a:tr h="472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Свято-Преображенська, 43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3321163638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14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№14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Коцюбинського, 26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синій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нейтральне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4184704522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15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№15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вул. Осипенка, 34 (узбіччя)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>
                          <a:effectLst/>
                        </a:rPr>
                        <a:t>синюватий 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900" dirty="0">
                          <a:effectLst/>
                        </a:rPr>
                        <a:t>нейтральне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49" marR="44749" marT="0" marB="0"/>
                </a:tc>
                <a:extLst>
                  <a:ext uri="{0D108BD9-81ED-4DB2-BD59-A6C34878D82A}">
                    <a16:rowId xmlns:a16="http://schemas.microsoft.com/office/drawing/2014/main" val="768480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032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A6524-FDCE-4096-BB48-CA84CFAD7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713720" cy="114363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ході проведення дослідження </a:t>
            </a:r>
            <a:r>
              <a:rPr lang="uk-UA" sz="3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рН</a:t>
            </a:r>
            <a:r>
              <a:rPr lang="uk-UA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-середовища проб ґрунтів (відібраних на досліджуваній  території)</a:t>
            </a:r>
            <a:endParaRPr lang="uk-UA" sz="3200" b="1" dirty="0">
              <a:solidFill>
                <a:srgbClr val="002060"/>
              </a:solidFill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6EAAA99-7547-46A6-BDD4-D76B0C637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11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E1FC3D-4C37-46AC-AEB5-08EBD9B90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14" y="1377518"/>
            <a:ext cx="3366241" cy="47694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17CA73-CA8E-4B57-A07C-0DC29A3C4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058" y="1769480"/>
            <a:ext cx="3571239" cy="47694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81B76-CA59-4FB5-9FD9-554417328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542" y="1377518"/>
            <a:ext cx="2969009" cy="38225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2EE59C-DB78-44E5-B67B-670A92222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0991" y="2993707"/>
            <a:ext cx="2357119" cy="35864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26E27F-D69E-467D-A0AC-B98835E6D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2581" y="1383233"/>
            <a:ext cx="1571839" cy="215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08A70-B7DE-44A9-9DC5-D68041D4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>
            <a:noAutofit/>
          </a:bodyPr>
          <a:lstStyle/>
          <a:p>
            <a:pPr algn="ctr"/>
            <a:r>
              <a:rPr lang="uk-UA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 ОЦІНКА РОСЛИННОСТІ НА ДОСЛІДЖУВАНІЙ ТЕРИТОРІЇ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79B9EAE-18B2-4938-A878-6F85C586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12</a:t>
            </a:fld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4CC032-AEA8-49C8-8FA1-1CEF92BDF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81" y="1356185"/>
            <a:ext cx="3919960" cy="25819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6FC654-9B12-498B-BAF7-E5EFEAA1A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316" y="4261365"/>
            <a:ext cx="3326902" cy="2387242"/>
          </a:xfrm>
          <a:prstGeom prst="rect">
            <a:avLst/>
          </a:prstGeom>
        </p:spPr>
      </p:pic>
      <p:sp>
        <p:nvSpPr>
          <p:cNvPr id="11" name="Місце для вмісту 10">
            <a:extLst>
              <a:ext uri="{FF2B5EF4-FFF2-40B4-BE49-F238E27FC236}">
                <a16:creationId xmlns:a16="http://schemas.microsoft.com/office/drawing/2014/main" id="{82E60D19-966A-4FCC-AD4D-508DB0558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3839" y="1356185"/>
            <a:ext cx="4571617" cy="5136690"/>
          </a:xfrm>
        </p:spPr>
        <p:txBody>
          <a:bodyPr/>
          <a:lstStyle/>
          <a:p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раховували місце зростання рослин, відстань від проїжджої частини, кількість пагонів рослин даного виду на 1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м.кв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висоту стебел та кількість квіток. </a:t>
            </a:r>
          </a:p>
          <a:p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изначали місця зростання кульбаби лікарської (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Taraxacum officinale)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рослини-індикатора. Саме вона має чітко виражену реакцію на вплив забруднюючих речовин.</a:t>
            </a:r>
          </a:p>
          <a:p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айвища густота трапляння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пагонів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Taraxacum officinale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узбіччі вул.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Осипенка, найменша – вул. Полтавська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uk-UA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5EA3CE-C2F1-462B-9C52-EFEA1A530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731" y="1356185"/>
            <a:ext cx="2552389" cy="25819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738B16-54EF-4E75-BD4B-65663754B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86" y="4027982"/>
            <a:ext cx="2897797" cy="263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6FA19-71DC-4524-ADEB-1F3AEB4E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136525"/>
            <a:ext cx="11653520" cy="1026158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</a:t>
            </a:r>
            <a:r>
              <a:rPr lang="uk-UA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морфометричних</a:t>
            </a:r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даних рослин кульбаби лікарської (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Taraxacum officinale</a:t>
            </a:r>
            <a:r>
              <a:rPr lang="uk-UA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виявленої на досліджуваній території (станом на червень 2024 року)</a:t>
            </a:r>
            <a:endParaRPr lang="uk-UA" sz="2400" dirty="0">
              <a:solidFill>
                <a:srgbClr val="002060"/>
              </a:solidFill>
            </a:endParaRPr>
          </a:p>
        </p:txBody>
      </p:sp>
      <p:graphicFrame>
        <p:nvGraphicFramePr>
          <p:cNvPr id="6" name="Місце для вмісту 5">
            <a:extLst>
              <a:ext uri="{FF2B5EF4-FFF2-40B4-BE49-F238E27FC236}">
                <a16:creationId xmlns:a16="http://schemas.microsoft.com/office/drawing/2014/main" id="{956774B2-C18E-4442-9D13-10C26ACBE9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12240" y="1290320"/>
          <a:ext cx="9357358" cy="5303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3461">
                  <a:extLst>
                    <a:ext uri="{9D8B030D-6E8A-4147-A177-3AD203B41FA5}">
                      <a16:colId xmlns:a16="http://schemas.microsoft.com/office/drawing/2014/main" val="3086986118"/>
                    </a:ext>
                  </a:extLst>
                </a:gridCol>
                <a:gridCol w="4231414">
                  <a:extLst>
                    <a:ext uri="{9D8B030D-6E8A-4147-A177-3AD203B41FA5}">
                      <a16:colId xmlns:a16="http://schemas.microsoft.com/office/drawing/2014/main" val="3123687523"/>
                    </a:ext>
                  </a:extLst>
                </a:gridCol>
                <a:gridCol w="1184885">
                  <a:extLst>
                    <a:ext uri="{9D8B030D-6E8A-4147-A177-3AD203B41FA5}">
                      <a16:colId xmlns:a16="http://schemas.microsoft.com/office/drawing/2014/main" val="299610565"/>
                    </a:ext>
                  </a:extLst>
                </a:gridCol>
                <a:gridCol w="1507631">
                  <a:extLst>
                    <a:ext uri="{9D8B030D-6E8A-4147-A177-3AD203B41FA5}">
                      <a16:colId xmlns:a16="http://schemas.microsoft.com/office/drawing/2014/main" val="4157951628"/>
                    </a:ext>
                  </a:extLst>
                </a:gridCol>
                <a:gridCol w="1529967">
                  <a:extLst>
                    <a:ext uri="{9D8B030D-6E8A-4147-A177-3AD203B41FA5}">
                      <a16:colId xmlns:a16="http://schemas.microsoft.com/office/drawing/2014/main" val="2526613919"/>
                    </a:ext>
                  </a:extLst>
                </a:gridCol>
              </a:tblGrid>
              <a:tr h="11142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№ з/п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Територія дослідження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Маса рослини (г)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Довжина лист, см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Кількість неправильних форм листків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16180190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Травнева, 22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10,1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19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1467294719"/>
                  </a:ext>
                </a:extLst>
              </a:tr>
              <a:tr h="431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Виговського (Жовтнева), 32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582121540"/>
                  </a:ext>
                </a:extLst>
              </a:tr>
              <a:tr h="431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Виговського (Жовтнева), 48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19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1899281152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4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Надгірна, 21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2927770511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Європейська, 34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10,4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17,5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985628"/>
                  </a:ext>
                </a:extLst>
              </a:tr>
              <a:tr h="431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Полтавська, 100 (узбіччя)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8,9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14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454947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7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Полтавська, 96 (узбіччя)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9,3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7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08435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Полтавська, 66 (узбіччя)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8,2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11,5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5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548281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9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Спортивна, 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10,7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17,8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2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3161191726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Коцюбинського, 42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9,6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16,8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1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17840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11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вул. Осипенка, 19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18.5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-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835198170"/>
                  </a:ext>
                </a:extLst>
              </a:tr>
              <a:tr h="431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12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Свято-Преображенська,18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11,8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17,8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-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909407358"/>
                  </a:ext>
                </a:extLst>
              </a:tr>
              <a:tr h="431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Свято-Преображенська, 43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10,7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16,5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-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2166779274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14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Коцюбинського, 26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10,6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18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975688808"/>
                  </a:ext>
                </a:extLst>
              </a:tr>
              <a:tr h="203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вул. Осипенка, 34 (узбіччя)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10,4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>
                          <a:effectLst/>
                        </a:rPr>
                        <a:t>18,5</a:t>
                      </a:r>
                      <a:endParaRPr lang="uk-UA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800" dirty="0">
                          <a:effectLst/>
                        </a:rPr>
                        <a:t>-</a:t>
                      </a:r>
                      <a:endParaRPr lang="uk-UA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7" marR="40037" marT="0" marB="0"/>
                </a:tc>
                <a:extLst>
                  <a:ext uri="{0D108BD9-81ED-4DB2-BD59-A6C34878D82A}">
                    <a16:rowId xmlns:a16="http://schemas.microsoft.com/office/drawing/2014/main" val="1794174724"/>
                  </a:ext>
                </a:extLst>
              </a:tr>
            </a:tbl>
          </a:graphicData>
        </a:graphic>
      </p:graphicFrame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50577CA-D4D8-41AA-8849-0CAC3C0C7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111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DDA87A-3C0A-47E2-9588-ACEF1DE4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4395"/>
          </a:xfrm>
        </p:spPr>
        <p:txBody>
          <a:bodyPr/>
          <a:lstStyle/>
          <a:p>
            <a:pPr algn="ctr"/>
            <a:r>
              <a:rPr lang="uk-UA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821A90A-2AD5-45D4-AF57-D149DDA9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7600"/>
            <a:ext cx="10515600" cy="5603875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Підтверджено, що 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біоіндикація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це сучасний екологічно безпечний альтернативний метод екологічного дослідження щодо оцінки рівня екологічного стану навколишнього середовища на досліджуваній території.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Встановлено,що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 ґрунтів на досліджуваній території поблизу автомобільної дороги належать до </a:t>
            </a:r>
            <a:r>
              <a:rPr lang="uk-UA" sz="33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середньозабруднених</a:t>
            </a:r>
            <a:r>
              <a:rPr lang="uk-UA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3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Доведено, що уздовж вул. Полтавська відмічається високий інтенсивний рух автотранспорту, тож на даній території не вистачає достатньої кількості зелених насаджень для забезпечення повітря киснем.</a:t>
            </a:r>
            <a:r>
              <a:rPr lang="uk-UA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3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Встановлено, що автомобільна дорога – це одне з основних джерел забруднення атмосферного повітря та ґрунтів узбічь, причина руйнування природного ландшафту на території мікрорайону «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Заяр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м.Гадяча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Доведено, що 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морфо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-метричні показники рослин кульбаби прямопропорційно пов’язані із станом 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урбосередовища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метою зменшення негативного впливу автотранспорту на довкілля на території мікрорайону «</a:t>
            </a:r>
            <a:r>
              <a:rPr lang="uk-UA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Заяр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м. Гадяча рекомендовано  збільшити кількість зелених насаджень вздовж вул. Полтавська, Виговського, Коцюбинського (висаджувати такі породи дерев, як бузок, каштани, тополю (чорну або ж канадську)), </a:t>
            </a:r>
            <a:r>
              <a:rPr lang="uk-UA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збільшити кількість клумб 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 квітковими рослинами, забезпечуючи їх </a:t>
            </a:r>
            <a:r>
              <a:rPr lang="uk-UA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безперервне цвітіння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облаштувати </a:t>
            </a:r>
            <a:r>
              <a:rPr lang="uk-UA" sz="33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фітостіни</a:t>
            </a:r>
            <a:r>
              <a:rPr lang="uk-UA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вертикальне озеленення</a:t>
            </a:r>
            <a:r>
              <a:rPr lang="uk-UA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F9A5C0F-F93C-4ACE-836C-09924F99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076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1AF1A-B815-4DF6-8DCD-18B981FF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920"/>
            <a:ext cx="10515600" cy="4033520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ЗБЕРЕЖЕМО ДОВКІЛЛЯ МІКРОРАЙОНУ «ЗАЯР» ЧИСТИМ!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8A6B553-D5F7-41B0-8315-42F757148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A1B97-4E7B-4EA6-9535-080411905AC9}" type="slidenum">
              <a:rPr lang="uk-UA" smtClean="0"/>
              <a:t>15</a:t>
            </a:fld>
            <a:endParaRPr lang="uk-UA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2F8A82-D0FD-461C-B253-EC8CE1CDC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7955"/>
            <a:ext cx="4705771" cy="403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550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6DD21-3644-45F9-A1CF-2E9B9882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07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5C36327-D680-4B77-B71E-4787F9E9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Чемерис І.А.,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Загоруйко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Н.В.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Фітомоніторинг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викидів автотранспорту в умовах міського середовища/ І.А. Чемерис, Н.В.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Загоруйко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Людина та довкілля. Проблеми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неоекології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2013. С.144-146.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Шевченко О.А. Особливості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транслокації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важких металів у ґрунтах, що рекультивовані з застосуванням промислових відходів/ О.А. Шевченко, Е.А. Деркачов//Актуальні питання гігієни та екологічної безпеки України: тези науково-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К., 2000. С.46-47.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біотестування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агроекології.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веб-сайт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1800" dirty="0">
                <a:solidFill>
                  <a:srgbClr val="46707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http://www.tsatu.edu.ua/rosl/wp-content/uploads/sites/20/lr.6.bioindykacija-i-biotestuvannja-v-ahroekolohiyi.pdf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(дата звернення: 20.07.2024).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стану ґрунтів.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Лекція.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-сайт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https://kegt.rshu.edu.ua/images/dustan/INDL8.pdf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(дата звернення: 20.06.2024)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стану ґрунтового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покриву.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-сайт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https://www.scribd.com/document/724729349/%D1%82%D0%B5%D0%BE%D1%80-6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звернення: 25.06.2024)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Гамкало З. Фітоіндикація якості ґрунтів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гемеробних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систем. 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веб-сайт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https://www.researchgate.net/publication/329626003_Rozdil_11_FITOINDIKACIA_AKOSTI_GRUNTIV_GEMEROBNIH_EKOSISTEM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(дата звернення: 23.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06.2024)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ДідухЯ.П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ПлютаП.Г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Фітоіндикація екологічних факторів.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веб-сайт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1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https://drive.google.com/file/d/1v-YqjdHC-z2HpUQ5xF3g652pSwfUJr1v/view?usp=sharing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(дата звернення: 22.06.2024)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07C845E-B3A2-44E0-9AD6-3D5C855A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5E28-2E82-42CD-BCFC-C841589D7F3E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94857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1503</Words>
  <Application>Microsoft Office PowerPoint</Application>
  <PresentationFormat>Широкий екран</PresentationFormat>
  <Paragraphs>346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Тема Office</vt:lpstr>
      <vt:lpstr>ФІТОМОНІТОРИНГ  СТАНУ ДОВКІЛЛЯ МІКРОРАЙОНУ «ЗАЯР» М. ГАДЯЧА</vt:lpstr>
      <vt:lpstr>Презентація PowerPoint</vt:lpstr>
      <vt:lpstr>Презентація PowerPoint</vt:lpstr>
      <vt:lpstr>Презентація PowerPoint</vt:lpstr>
      <vt:lpstr>Презентація PowerPoint</vt:lpstr>
      <vt:lpstr>У ХОДІ ПРОВЕДЕННЯ ДОСЛІДЖЕННЯ</vt:lpstr>
      <vt:lpstr>ВИЗНАЧЕННЯ СТАНУ НАВКОЛИШНЬОГО СЕРЕДОВИЩА МЕТОДОМ БІОІНДИКАЦІЇ (ЛІХЕНОІНДИКАЦІЇ)</vt:lpstr>
      <vt:lpstr>Аналіз частоти трапляння та ступеня покриття дерев сланню лишайників на досліджуваній території  (станом на вересень 2024 року)</vt:lpstr>
      <vt:lpstr>У ході відбору проб ґрунту на досліджуваній території </vt:lpstr>
      <vt:lpstr>Порівняльний аналіз кислотності розчину ґрунту (при додаванні до нього відвару листя чорної смородини)</vt:lpstr>
      <vt:lpstr>У ході проведення дослідження рН-середовища проб ґрунтів (відібраних на досліджуваній  території)</vt:lpstr>
      <vt:lpstr>БІОЛОГІЧНА ОЦІНКА РОСЛИННОСТІ НА ДОСЛІДЖУВАНІЙ ТЕРИТОРІЇ</vt:lpstr>
      <vt:lpstr>Аналіз морфометричних даних рослин кульбаби лікарської (Taraxacum officinale), виявленої на досліджуваній території (станом на червень 2024 року)</vt:lpstr>
      <vt:lpstr>РЕЗУЛЬТАТИ ДОСЛІДЖЕННЯ</vt:lpstr>
      <vt:lpstr>ЗБЕРЕЖЕМО ДОВКІЛЛЯ МІКРОРАЙОНУ «ЗАЯР» ЧИСТИМ!</vt:lpstr>
      <vt:lpstr>ЛІТЕРАТУРА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ФІТОМОНІТОРИНГ СТАНУ ДОВКІЛЛЯ МІКРОРАЙОНУ «ЗАЯР» М. ГАДЯЧА</dc:title>
  <dc:creator>Людмила Кравченко</dc:creator>
  <cp:lastModifiedBy>Людмила Кравченко</cp:lastModifiedBy>
  <cp:revision>19</cp:revision>
  <dcterms:created xsi:type="dcterms:W3CDTF">2025-03-16T07:27:49Z</dcterms:created>
  <dcterms:modified xsi:type="dcterms:W3CDTF">2025-04-15T19:35:21Z</dcterms:modified>
</cp:coreProperties>
</file>