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8288000" cy="10287000"/>
  <p:notesSz cx="6858000" cy="9144000"/>
  <p:embeddedFontLst>
    <p:embeddedFont>
      <p:font typeface="Noto Serif" panose="020B0604020202020204" charset="0"/>
      <p:regular r:id="rId17"/>
    </p:embeddedFont>
    <p:embeddedFont>
      <p:font typeface="Noto Serif Bold" panose="020B0604020202020204" charset="0"/>
      <p:regular r:id="rId18"/>
    </p:embeddedFont>
    <p:embeddedFont>
      <p:font typeface="Calibri" panose="020F0502020204030204" pitchFamily="34" charset="0"/>
      <p:regular r:id="rId19"/>
      <p:bold r:id="rId20"/>
      <p:italic r:id="rId21"/>
      <p:boldItalic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2" d="100"/>
          <a:sy n="52" d="100"/>
        </p:scale>
        <p:origin x="29" y="7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6.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4/12/2025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4/12/2025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4/12/2025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4/12/2025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4/12/2025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4/12/2025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4/12/2025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9.svg"/><Relationship Id="rId13"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6.png"/><Relationship Id="rId12" Type="http://schemas.openxmlformats.org/officeDocument/2006/relationships/image" Target="../media/image13.svg"/><Relationship Id="rId2" Type="http://schemas.openxmlformats.org/officeDocument/2006/relationships/image" Target="../media/image3.png"/><Relationship Id="rId16" Type="http://schemas.openxmlformats.org/officeDocument/2006/relationships/image" Target="../media/image17.svg"/><Relationship Id="rId1" Type="http://schemas.openxmlformats.org/officeDocument/2006/relationships/slideLayout" Target="../slideLayouts/slideLayout7.xml"/><Relationship Id="rId6" Type="http://schemas.openxmlformats.org/officeDocument/2006/relationships/image" Target="../media/image7.svg"/><Relationship Id="rId11" Type="http://schemas.openxmlformats.org/officeDocument/2006/relationships/image" Target="../media/image8.png"/><Relationship Id="rId5" Type="http://schemas.openxmlformats.org/officeDocument/2006/relationships/image" Target="../media/image5.png"/><Relationship Id="rId15" Type="http://schemas.openxmlformats.org/officeDocument/2006/relationships/image" Target="../media/image10.png"/><Relationship Id="rId10" Type="http://schemas.openxmlformats.org/officeDocument/2006/relationships/image" Target="../media/image11.svg"/><Relationship Id="rId4" Type="http://schemas.openxmlformats.org/officeDocument/2006/relationships/image" Target="../media/image5.svg"/><Relationship Id="rId9" Type="http://schemas.openxmlformats.org/officeDocument/2006/relationships/image" Target="../media/image7.png"/><Relationship Id="rId14" Type="http://schemas.openxmlformats.org/officeDocument/2006/relationships/image" Target="../media/image15.svg"/></Relationships>
</file>

<file path=ppt/slides/_rels/slide3.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29.svg"/><Relationship Id="rId18" Type="http://schemas.openxmlformats.org/officeDocument/2006/relationships/image" Target="../media/image34.svg"/><Relationship Id="rId26" Type="http://schemas.openxmlformats.org/officeDocument/2006/relationships/image" Target="../media/image42.svg"/><Relationship Id="rId3" Type="http://schemas.openxmlformats.org/officeDocument/2006/relationships/image" Target="../media/image19.svg"/><Relationship Id="rId21" Type="http://schemas.openxmlformats.org/officeDocument/2006/relationships/image" Target="../media/image21.png"/><Relationship Id="rId7" Type="http://schemas.openxmlformats.org/officeDocument/2006/relationships/image" Target="../media/image23.svg"/><Relationship Id="rId12" Type="http://schemas.openxmlformats.org/officeDocument/2006/relationships/image" Target="../media/image16.png"/><Relationship Id="rId17" Type="http://schemas.openxmlformats.org/officeDocument/2006/relationships/image" Target="../media/image19.png"/><Relationship Id="rId25" Type="http://schemas.openxmlformats.org/officeDocument/2006/relationships/image" Target="../media/image23.png"/><Relationship Id="rId2" Type="http://schemas.openxmlformats.org/officeDocument/2006/relationships/image" Target="../media/image11.png"/><Relationship Id="rId16" Type="http://schemas.openxmlformats.org/officeDocument/2006/relationships/image" Target="../media/image18.png"/><Relationship Id="rId20" Type="http://schemas.openxmlformats.org/officeDocument/2006/relationships/image" Target="../media/image36.svg"/><Relationship Id="rId1" Type="http://schemas.openxmlformats.org/officeDocument/2006/relationships/slideLayout" Target="../slideLayouts/slideLayout7.xml"/><Relationship Id="rId6" Type="http://schemas.openxmlformats.org/officeDocument/2006/relationships/image" Target="../media/image13.png"/><Relationship Id="rId11" Type="http://schemas.openxmlformats.org/officeDocument/2006/relationships/image" Target="../media/image27.svg"/><Relationship Id="rId24" Type="http://schemas.openxmlformats.org/officeDocument/2006/relationships/image" Target="../media/image40.svg"/><Relationship Id="rId5" Type="http://schemas.openxmlformats.org/officeDocument/2006/relationships/image" Target="../media/image21.svg"/><Relationship Id="rId15" Type="http://schemas.openxmlformats.org/officeDocument/2006/relationships/image" Target="../media/image31.svg"/><Relationship Id="rId23" Type="http://schemas.openxmlformats.org/officeDocument/2006/relationships/image" Target="../media/image22.png"/><Relationship Id="rId28" Type="http://schemas.openxmlformats.org/officeDocument/2006/relationships/image" Target="../media/image9.svg"/><Relationship Id="rId10" Type="http://schemas.openxmlformats.org/officeDocument/2006/relationships/image" Target="../media/image15.png"/><Relationship Id="rId19" Type="http://schemas.openxmlformats.org/officeDocument/2006/relationships/image" Target="../media/image20.png"/><Relationship Id="rId4" Type="http://schemas.openxmlformats.org/officeDocument/2006/relationships/image" Target="../media/image12.png"/><Relationship Id="rId9" Type="http://schemas.openxmlformats.org/officeDocument/2006/relationships/image" Target="../media/image25.svg"/><Relationship Id="rId14" Type="http://schemas.openxmlformats.org/officeDocument/2006/relationships/image" Target="../media/image17.png"/><Relationship Id="rId22" Type="http://schemas.openxmlformats.org/officeDocument/2006/relationships/image" Target="../media/image38.svg"/><Relationship Id="rId27"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3.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25.jpeg"/><Relationship Id="rId4" Type="http://schemas.openxmlformats.org/officeDocument/2006/relationships/image" Target="../media/image44.svg"/></Relationships>
</file>

<file path=ppt/slides/_rels/slide5.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image" Target="../media/image24.png"/><Relationship Id="rId7" Type="http://schemas.openxmlformats.org/officeDocument/2006/relationships/image" Target="../media/image27.jpeg"/><Relationship Id="rId2" Type="http://schemas.openxmlformats.org/officeDocument/2006/relationships/image" Target="../media/image26.png"/><Relationship Id="rId1" Type="http://schemas.openxmlformats.org/officeDocument/2006/relationships/slideLayout" Target="../slideLayouts/slideLayout7.xml"/><Relationship Id="rId6" Type="http://schemas.openxmlformats.org/officeDocument/2006/relationships/image" Target="../media/image25.svg"/><Relationship Id="rId5" Type="http://schemas.openxmlformats.org/officeDocument/2006/relationships/image" Target="../media/image14.png"/><Relationship Id="rId4" Type="http://schemas.openxmlformats.org/officeDocument/2006/relationships/image" Target="../media/image44.svg"/></Relationships>
</file>

<file path=ppt/slides/_rels/slide6.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30.jpeg"/><Relationship Id="rId7" Type="http://schemas.openxmlformats.org/officeDocument/2006/relationships/image" Target="../media/image15.png"/><Relationship Id="rId2" Type="http://schemas.openxmlformats.org/officeDocument/2006/relationships/image" Target="../media/image29.png"/><Relationship Id="rId1" Type="http://schemas.openxmlformats.org/officeDocument/2006/relationships/slideLayout" Target="../slideLayouts/slideLayout7.xml"/><Relationship Id="rId6" Type="http://schemas.openxmlformats.org/officeDocument/2006/relationships/image" Target="../media/image44.svg"/><Relationship Id="rId5" Type="http://schemas.openxmlformats.org/officeDocument/2006/relationships/image" Target="../media/image24.png"/><Relationship Id="rId4" Type="http://schemas.openxmlformats.org/officeDocument/2006/relationships/image" Target="../media/image31.jpeg"/></Relationships>
</file>

<file path=ppt/slides/_rels/slide7.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32.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29.svg"/><Relationship Id="rId5" Type="http://schemas.openxmlformats.org/officeDocument/2006/relationships/image" Target="../media/image16.png"/><Relationship Id="rId4" Type="http://schemas.openxmlformats.org/officeDocument/2006/relationships/image" Target="../media/image44.svg"/></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34.jpeg"/><Relationship Id="rId2"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image" Target="../media/image31.svg"/><Relationship Id="rId5" Type="http://schemas.openxmlformats.org/officeDocument/2006/relationships/image" Target="../media/image17.png"/><Relationship Id="rId4" Type="http://schemas.openxmlformats.org/officeDocument/2006/relationships/image" Target="../media/image44.svg"/></Relationships>
</file>

<file path=ppt/slides/_rels/slide9.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24.png"/><Relationship Id="rId7" Type="http://schemas.openxmlformats.org/officeDocument/2006/relationships/image" Target="../media/image35.jpeg"/><Relationship Id="rId2" Type="http://schemas.openxmlformats.org/officeDocument/2006/relationships/image" Target="../media/image29.png"/><Relationship Id="rId1" Type="http://schemas.openxmlformats.org/officeDocument/2006/relationships/slideLayout" Target="../slideLayouts/slideLayout7.xml"/><Relationship Id="rId6" Type="http://schemas.openxmlformats.org/officeDocument/2006/relationships/image" Target="../media/image34.svg"/><Relationship Id="rId5" Type="http://schemas.openxmlformats.org/officeDocument/2006/relationships/image" Target="../media/image19.png"/><Relationship Id="rId4" Type="http://schemas.openxmlformats.org/officeDocument/2006/relationships/image" Target="../media/image44.svg"/></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37.jpeg"/><Relationship Id="rId2"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image" Target="../media/image36.svg"/><Relationship Id="rId5" Type="http://schemas.openxmlformats.org/officeDocument/2006/relationships/image" Target="../media/image20.png"/><Relationship Id="rId4" Type="http://schemas.openxmlformats.org/officeDocument/2006/relationships/image" Target="../media/image44.svg"/></Relationships>
</file>

<file path=ppt/slides/_rels/slide11.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24.png"/><Relationship Id="rId7" Type="http://schemas.openxmlformats.org/officeDocument/2006/relationships/image" Target="../media/image38.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8.svg"/><Relationship Id="rId5" Type="http://schemas.openxmlformats.org/officeDocument/2006/relationships/image" Target="../media/image21.png"/><Relationship Id="rId4" Type="http://schemas.openxmlformats.org/officeDocument/2006/relationships/image" Target="../media/image44.svg"/></Relationships>
</file>

<file path=ppt/slides/_rels/slide12.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24.png"/><Relationship Id="rId7" Type="http://schemas.openxmlformats.org/officeDocument/2006/relationships/image" Target="../media/image40.jpeg"/><Relationship Id="rId2" Type="http://schemas.openxmlformats.org/officeDocument/2006/relationships/image" Target="../media/image26.png"/><Relationship Id="rId1" Type="http://schemas.openxmlformats.org/officeDocument/2006/relationships/slideLayout" Target="../slideLayouts/slideLayout7.xml"/><Relationship Id="rId6" Type="http://schemas.openxmlformats.org/officeDocument/2006/relationships/image" Target="../media/image40.svg"/><Relationship Id="rId5" Type="http://schemas.openxmlformats.org/officeDocument/2006/relationships/image" Target="../media/image22.png"/><Relationship Id="rId4" Type="http://schemas.openxmlformats.org/officeDocument/2006/relationships/image" Target="../media/image44.svg"/><Relationship Id="rId9" Type="http://schemas.openxmlformats.org/officeDocument/2006/relationships/image" Target="../media/image42.png"/></Relationships>
</file>

<file path=ppt/slides/_rels/slide13.xml.rels><?xml version="1.0" encoding="UTF-8" standalone="yes"?>
<Relationships xmlns="http://schemas.openxmlformats.org/package/2006/relationships"><Relationship Id="rId8" Type="http://schemas.openxmlformats.org/officeDocument/2006/relationships/image" Target="../media/image44.jpeg"/><Relationship Id="rId3" Type="http://schemas.openxmlformats.org/officeDocument/2006/relationships/image" Target="../media/image24.png"/><Relationship Id="rId7" Type="http://schemas.openxmlformats.org/officeDocument/2006/relationships/image" Target="../media/image43.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42.svg"/><Relationship Id="rId5" Type="http://schemas.openxmlformats.org/officeDocument/2006/relationships/image" Target="../media/image23.png"/><Relationship Id="rId4" Type="http://schemas.openxmlformats.org/officeDocument/2006/relationships/image" Target="../media/image44.svg"/></Relationships>
</file>

<file path=ppt/slides/_rels/slide14.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8.png"/><Relationship Id="rId7" Type="http://schemas.openxmlformats.org/officeDocument/2006/relationships/image" Target="../media/image9.sv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6.png"/><Relationship Id="rId11" Type="http://schemas.openxmlformats.org/officeDocument/2006/relationships/image" Target="../media/image7.svg"/><Relationship Id="rId5" Type="http://schemas.openxmlformats.org/officeDocument/2006/relationships/image" Target="../media/image66.svg"/><Relationship Id="rId10" Type="http://schemas.openxmlformats.org/officeDocument/2006/relationships/image" Target="../media/image5.png"/><Relationship Id="rId4" Type="http://schemas.openxmlformats.org/officeDocument/2006/relationships/image" Target="../media/image45.png"/><Relationship Id="rId9" Type="http://schemas.openxmlformats.org/officeDocument/2006/relationships/image" Target="../media/image5.svg"/></Relationships>
</file>

<file path=ppt/slides/_rels/slide15.xml.rels><?xml version="1.0" encoding="UTF-8" standalone="yes"?>
<Relationships xmlns="http://schemas.openxmlformats.org/package/2006/relationships"><Relationship Id="rId8" Type="http://schemas.openxmlformats.org/officeDocument/2006/relationships/hyperlink" Target="https://moniacs.kh.ua/uk/palats-pratsi/" TargetMode="External"/><Relationship Id="rId13" Type="http://schemas.openxmlformats.org/officeDocument/2006/relationships/hyperlink" Target="https://www.slk.kh.ua/news/news/znisena-krasa-budinok-z-istorieu-na-vulici-svobodi-u-harkovi.html#google_vignette" TargetMode="External"/><Relationship Id="rId3" Type="http://schemas.openxmlformats.org/officeDocument/2006/relationships/image" Target="../media/image6.png"/><Relationship Id="rId7" Type="http://schemas.openxmlformats.org/officeDocument/2006/relationships/hyperlink" Target="https://kharkov-future.com.ua/uk/articles-sumska-istoriya-golovnoyi-vulyczi-u-misti-harkiv" TargetMode="External"/><Relationship Id="rId12" Type="http://schemas.openxmlformats.org/officeDocument/2006/relationships/hyperlink" Target="https://moniacs.kh.ua/uk/pributkovij-budinok-maslovskogo-na-vul-svobodi-8/" TargetMode="External"/><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hyperlink" Target="https://moniacs.kh.ua/uk/sadiba-yegora-pavlova/" TargetMode="External"/><Relationship Id="rId11" Type="http://schemas.openxmlformats.org/officeDocument/2006/relationships/hyperlink" Target="https://khuamap.netlify.app/articles/0155?utm_source.com" TargetMode="External"/><Relationship Id="rId5" Type="http://schemas.openxmlformats.org/officeDocument/2006/relationships/hyperlink" Target="https://harkiv.novyny.live/kak-vygliadel-staryi-kharkov-arkhivnye-foto-ulitsy-poltavskii-shliakh-32493.html" TargetMode="External"/><Relationship Id="rId10" Type="http://schemas.openxmlformats.org/officeDocument/2006/relationships/hyperlink" Target="https://radio.nakypilo.ua/podcast/rymarska-prestyzhna-vulyczya-starogo-mista-ale-do-chogo-tut-rymari/" TargetMode="External"/><Relationship Id="rId4" Type="http://schemas.openxmlformats.org/officeDocument/2006/relationships/image" Target="../media/image9.svg"/><Relationship Id="rId9" Type="http://schemas.openxmlformats.org/officeDocument/2006/relationships/hyperlink" Target="https://ui.org.ua/postcard/palacz-praczi/" TargetMode="External"/><Relationship Id="rId14" Type="http://schemas.openxmlformats.org/officeDocument/2006/relationships/hyperlink" Target="https://moniacs.kh.ua/uk/harkivskij-stritart-gamleta-zinkivskogo/"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DEBE6"/>
        </a:solidFill>
        <a:effectLst/>
      </p:bgPr>
    </p:bg>
    <p:spTree>
      <p:nvGrpSpPr>
        <p:cNvPr id="1" name=""/>
        <p:cNvGrpSpPr/>
        <p:nvPr/>
      </p:nvGrpSpPr>
      <p:grpSpPr>
        <a:xfrm>
          <a:off x="0" y="0"/>
          <a:ext cx="0" cy="0"/>
          <a:chOff x="0" y="0"/>
          <a:chExt cx="0" cy="0"/>
        </a:xfrm>
      </p:grpSpPr>
      <p:sp>
        <p:nvSpPr>
          <p:cNvPr id="2" name="Freeform 2"/>
          <p:cNvSpPr/>
          <p:nvPr/>
        </p:nvSpPr>
        <p:spPr>
          <a:xfrm rot="6332452">
            <a:off x="6850544" y="-1808562"/>
            <a:ext cx="18694622" cy="13904125"/>
          </a:xfrm>
          <a:custGeom>
            <a:avLst/>
            <a:gdLst/>
            <a:ahLst/>
            <a:cxnLst/>
            <a:rect l="l" t="t" r="r" b="b"/>
            <a:pathLst>
              <a:path w="18694622" h="13904125">
                <a:moveTo>
                  <a:pt x="0" y="0"/>
                </a:moveTo>
                <a:lnTo>
                  <a:pt x="18694621" y="0"/>
                </a:lnTo>
                <a:lnTo>
                  <a:pt x="18694621" y="13904124"/>
                </a:lnTo>
                <a:lnTo>
                  <a:pt x="0" y="13904124"/>
                </a:lnTo>
                <a:lnTo>
                  <a:pt x="0" y="0"/>
                </a:lnTo>
                <a:close/>
              </a:path>
            </a:pathLst>
          </a:custGeom>
          <a:blipFill>
            <a:blip r:embed="rId2"/>
            <a:stretch>
              <a:fillRect/>
            </a:stretch>
          </a:blipFill>
        </p:spPr>
      </p:sp>
      <p:sp>
        <p:nvSpPr>
          <p:cNvPr id="3" name="TextBox 3"/>
          <p:cNvSpPr txBox="1"/>
          <p:nvPr/>
        </p:nvSpPr>
        <p:spPr>
          <a:xfrm>
            <a:off x="4207988" y="1943100"/>
            <a:ext cx="15604011" cy="1966308"/>
          </a:xfrm>
          <a:prstGeom prst="rect">
            <a:avLst/>
          </a:prstGeom>
        </p:spPr>
        <p:txBody>
          <a:bodyPr wrap="square" lIns="0" tIns="0" rIns="0" bIns="0" rtlCol="0" anchor="t">
            <a:spAutoFit/>
          </a:bodyPr>
          <a:lstStyle/>
          <a:p>
            <a:pPr algn="ctr">
              <a:lnSpc>
                <a:spcPts val="7560"/>
              </a:lnSpc>
            </a:pPr>
            <a:r>
              <a:rPr lang="ru-RU" sz="7875" spc="291" dirty="0" err="1">
                <a:solidFill>
                  <a:srgbClr val="000000"/>
                </a:solidFill>
                <a:latin typeface="Noto Serif"/>
                <a:ea typeface="Noto Serif"/>
                <a:cs typeface="Noto Serif"/>
                <a:sym typeface="Noto Serif"/>
              </a:rPr>
              <a:t>Екскурс</a:t>
            </a:r>
            <a:r>
              <a:rPr lang="ru-RU" sz="7875" spc="291" dirty="0">
                <a:solidFill>
                  <a:srgbClr val="000000"/>
                </a:solidFill>
                <a:latin typeface="Noto Serif"/>
                <a:ea typeface="Noto Serif"/>
                <a:cs typeface="Noto Serif"/>
                <a:sym typeface="Noto Serif"/>
              </a:rPr>
              <a:t> </a:t>
            </a:r>
            <a:r>
              <a:rPr lang="ru-RU" sz="7875" spc="291" dirty="0" smtClean="0">
                <a:solidFill>
                  <a:srgbClr val="000000"/>
                </a:solidFill>
                <a:latin typeface="Noto Serif"/>
                <a:ea typeface="Noto Serif"/>
                <a:cs typeface="Noto Serif"/>
                <a:sym typeface="Noto Serif"/>
              </a:rPr>
              <a:t>у </a:t>
            </a:r>
            <a:r>
              <a:rPr lang="ru-RU" sz="7875" spc="291" dirty="0" err="1" smtClean="0">
                <a:solidFill>
                  <a:srgbClr val="000000"/>
                </a:solidFill>
                <a:latin typeface="Noto Serif"/>
                <a:ea typeface="Noto Serif"/>
                <a:cs typeface="Noto Serif"/>
                <a:sym typeface="Noto Serif"/>
              </a:rPr>
              <a:t>минуле</a:t>
            </a:r>
            <a:r>
              <a:rPr lang="ru-RU" sz="7875" spc="291" dirty="0" smtClean="0">
                <a:solidFill>
                  <a:srgbClr val="000000"/>
                </a:solidFill>
                <a:latin typeface="Noto Serif"/>
                <a:ea typeface="Noto Serif"/>
                <a:cs typeface="Noto Serif"/>
                <a:sym typeface="Noto Serif"/>
              </a:rPr>
              <a:t>: історичні перлини Харкова</a:t>
            </a:r>
            <a:endParaRPr lang="en-US" sz="7875" spc="291" dirty="0">
              <a:solidFill>
                <a:srgbClr val="000000"/>
              </a:solidFill>
              <a:latin typeface="Noto Serif"/>
              <a:ea typeface="Noto Serif"/>
              <a:cs typeface="Noto Serif"/>
              <a:sym typeface="Noto Serif"/>
            </a:endParaRPr>
          </a:p>
        </p:txBody>
      </p:sp>
      <p:grpSp>
        <p:nvGrpSpPr>
          <p:cNvPr id="4" name="Group 4"/>
          <p:cNvGrpSpPr/>
          <p:nvPr/>
        </p:nvGrpSpPr>
        <p:grpSpPr>
          <a:xfrm>
            <a:off x="574113" y="510901"/>
            <a:ext cx="3633876" cy="3633876"/>
            <a:chOff x="0" y="0"/>
            <a:chExt cx="13716000" cy="13716000"/>
          </a:xfrm>
        </p:grpSpPr>
        <p:sp>
          <p:nvSpPr>
            <p:cNvPr id="5" name="Freeform 5"/>
            <p:cNvSpPr/>
            <p:nvPr/>
          </p:nvSpPr>
          <p:spPr>
            <a:xfrm>
              <a:off x="0" y="0"/>
              <a:ext cx="13716000" cy="13716000"/>
            </a:xfrm>
            <a:custGeom>
              <a:avLst/>
              <a:gdLst/>
              <a:ahLst/>
              <a:cxnLst/>
              <a:rect l="l" t="t" r="r" b="b"/>
              <a:pathLst>
                <a:path w="13716000" h="13716000">
                  <a:moveTo>
                    <a:pt x="6858000" y="0"/>
                  </a:moveTo>
                  <a:cubicBezTo>
                    <a:pt x="3070431" y="0"/>
                    <a:pt x="0" y="3070431"/>
                    <a:pt x="0" y="6858000"/>
                  </a:cubicBezTo>
                  <a:cubicBezTo>
                    <a:pt x="0" y="10645569"/>
                    <a:pt x="3070431" y="13716000"/>
                    <a:pt x="6858000" y="13716000"/>
                  </a:cubicBezTo>
                  <a:cubicBezTo>
                    <a:pt x="10645569" y="13716000"/>
                    <a:pt x="13716000" y="10645569"/>
                    <a:pt x="13716000" y="6858000"/>
                  </a:cubicBezTo>
                  <a:cubicBezTo>
                    <a:pt x="13716000" y="3070431"/>
                    <a:pt x="10645569" y="0"/>
                    <a:pt x="6858000" y="0"/>
                  </a:cubicBezTo>
                  <a:close/>
                </a:path>
              </a:pathLst>
            </a:custGeom>
            <a:blipFill>
              <a:blip r:embed="rId3"/>
              <a:stretch>
                <a:fillRect t="-16666" b="-16666"/>
              </a:stretch>
            </a:blipFill>
          </p:spPr>
        </p:sp>
      </p:grpSp>
      <p:sp>
        <p:nvSpPr>
          <p:cNvPr id="6" name="TextBox 6"/>
          <p:cNvSpPr txBox="1"/>
          <p:nvPr/>
        </p:nvSpPr>
        <p:spPr>
          <a:xfrm>
            <a:off x="1028700" y="4449133"/>
            <a:ext cx="16857014" cy="4186609"/>
          </a:xfrm>
          <a:prstGeom prst="rect">
            <a:avLst/>
          </a:prstGeom>
        </p:spPr>
        <p:txBody>
          <a:bodyPr lIns="0" tIns="0" rIns="0" bIns="0" rtlCol="0" anchor="t">
            <a:spAutoFit/>
          </a:bodyPr>
          <a:lstStyle/>
          <a:p>
            <a:pPr algn="just">
              <a:lnSpc>
                <a:spcPts val="3374"/>
              </a:lnSpc>
            </a:pPr>
            <a:r>
              <a:rPr lang="en-US" sz="2595" b="1" spc="737">
                <a:solidFill>
                  <a:srgbClr val="000000"/>
                </a:solidFill>
                <a:latin typeface="Noto Serif Bold"/>
                <a:ea typeface="Noto Serif Bold"/>
                <a:cs typeface="Noto Serif Bold"/>
                <a:sym typeface="Noto Serif Bold"/>
              </a:rPr>
              <a:t>Автор: Павлуненко Єлизавета Дмитрівна</a:t>
            </a:r>
            <a:r>
              <a:rPr lang="en-US" sz="2595" spc="737">
                <a:solidFill>
                  <a:srgbClr val="000000"/>
                </a:solidFill>
                <a:latin typeface="Noto Serif"/>
                <a:ea typeface="Noto Serif"/>
                <a:cs typeface="Noto Serif"/>
                <a:sym typeface="Noto Serif"/>
              </a:rPr>
              <a:t>, учениця 10 класу комунального закладу «Харківський ліцей №3 Харківської міської ради». Харківське територіальне відділення МАН України, м. Харків.</a:t>
            </a:r>
          </a:p>
          <a:p>
            <a:pPr algn="just">
              <a:lnSpc>
                <a:spcPts val="3374"/>
              </a:lnSpc>
            </a:pPr>
            <a:r>
              <a:rPr lang="en-US" sz="2595" b="1" spc="737">
                <a:solidFill>
                  <a:srgbClr val="000000"/>
                </a:solidFill>
                <a:latin typeface="Noto Serif Bold"/>
                <a:ea typeface="Noto Serif Bold"/>
                <a:cs typeface="Noto Serif Bold"/>
                <a:sym typeface="Noto Serif Bold"/>
              </a:rPr>
              <a:t>Науковий керівник: Кронгауз Владислав Олександрович</a:t>
            </a:r>
            <a:r>
              <a:rPr lang="en-US" sz="2595" spc="737">
                <a:solidFill>
                  <a:srgbClr val="000000"/>
                </a:solidFill>
                <a:latin typeface="Noto Serif"/>
                <a:ea typeface="Noto Serif"/>
                <a:cs typeface="Noto Serif"/>
                <a:sym typeface="Noto Serif"/>
              </a:rPr>
              <a:t>, учитель історії комунального закладу «Харківський ліцей №3 Харківської міської ради», спеціаліст вищої кваліфікаційної категорії, вчитель - методист. </a:t>
            </a:r>
          </a:p>
          <a:p>
            <a:pPr algn="just">
              <a:lnSpc>
                <a:spcPts val="3374"/>
              </a:lnSpc>
            </a:pPr>
            <a:r>
              <a:rPr lang="en-US" sz="2595" spc="737">
                <a:solidFill>
                  <a:srgbClr val="000000"/>
                </a:solidFill>
                <a:latin typeface="Noto Serif"/>
                <a:ea typeface="Noto Serif"/>
                <a:cs typeface="Noto Serif"/>
                <a:sym typeface="Noto Serif"/>
              </a:rPr>
              <a:t> </a:t>
            </a:r>
          </a:p>
          <a:p>
            <a:pPr algn="just">
              <a:lnSpc>
                <a:spcPts val="3374"/>
              </a:lnSpc>
            </a:pPr>
            <a:endParaRPr lang="en-US" sz="2595" spc="737">
              <a:solidFill>
                <a:srgbClr val="000000"/>
              </a:solidFill>
              <a:latin typeface="Noto Serif"/>
              <a:ea typeface="Noto Serif"/>
              <a:cs typeface="Noto Serif"/>
              <a:sym typeface="Noto Serif"/>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DEBE6"/>
        </a:solidFill>
        <a:effectLst/>
      </p:bgPr>
    </p:bg>
    <p:spTree>
      <p:nvGrpSpPr>
        <p:cNvPr id="1" name=""/>
        <p:cNvGrpSpPr/>
        <p:nvPr/>
      </p:nvGrpSpPr>
      <p:grpSpPr>
        <a:xfrm>
          <a:off x="0" y="0"/>
          <a:ext cx="0" cy="0"/>
          <a:chOff x="0" y="0"/>
          <a:chExt cx="0" cy="0"/>
        </a:xfrm>
      </p:grpSpPr>
      <p:sp>
        <p:nvSpPr>
          <p:cNvPr id="2" name="Freeform 2"/>
          <p:cNvSpPr/>
          <p:nvPr/>
        </p:nvSpPr>
        <p:spPr>
          <a:xfrm rot="-3324090">
            <a:off x="8639242" y="-900062"/>
            <a:ext cx="14827427" cy="12770122"/>
          </a:xfrm>
          <a:custGeom>
            <a:avLst/>
            <a:gdLst/>
            <a:ahLst/>
            <a:cxnLst/>
            <a:rect l="l" t="t" r="r" b="b"/>
            <a:pathLst>
              <a:path w="14827427" h="12770122">
                <a:moveTo>
                  <a:pt x="0" y="0"/>
                </a:moveTo>
                <a:lnTo>
                  <a:pt x="14827428" y="0"/>
                </a:lnTo>
                <a:lnTo>
                  <a:pt x="14827428" y="12770122"/>
                </a:lnTo>
                <a:lnTo>
                  <a:pt x="0" y="12770122"/>
                </a:lnTo>
                <a:lnTo>
                  <a:pt x="0" y="0"/>
                </a:lnTo>
                <a:close/>
              </a:path>
            </a:pathLst>
          </a:custGeom>
          <a:blipFill>
            <a:blip r:embed="rId2"/>
            <a:stretch>
              <a:fillRect/>
            </a:stretch>
          </a:blipFill>
        </p:spPr>
      </p:sp>
      <p:grpSp>
        <p:nvGrpSpPr>
          <p:cNvPr id="3" name="Group 3"/>
          <p:cNvGrpSpPr/>
          <p:nvPr/>
        </p:nvGrpSpPr>
        <p:grpSpPr>
          <a:xfrm>
            <a:off x="0" y="2108436"/>
            <a:ext cx="6455718" cy="3208694"/>
            <a:chOff x="0" y="0"/>
            <a:chExt cx="8607625" cy="4278258"/>
          </a:xfrm>
        </p:grpSpPr>
        <p:sp>
          <p:nvSpPr>
            <p:cNvPr id="4" name="Freeform 4"/>
            <p:cNvSpPr/>
            <p:nvPr/>
          </p:nvSpPr>
          <p:spPr>
            <a:xfrm>
              <a:off x="0" y="0"/>
              <a:ext cx="8607625" cy="4278258"/>
            </a:xfrm>
            <a:custGeom>
              <a:avLst/>
              <a:gdLst/>
              <a:ahLst/>
              <a:cxnLst/>
              <a:rect l="l" t="t" r="r" b="b"/>
              <a:pathLst>
                <a:path w="8607625" h="4278258">
                  <a:moveTo>
                    <a:pt x="0" y="0"/>
                  </a:moveTo>
                  <a:lnTo>
                    <a:pt x="8607625" y="0"/>
                  </a:lnTo>
                  <a:lnTo>
                    <a:pt x="8607625" y="4278258"/>
                  </a:lnTo>
                  <a:lnTo>
                    <a:pt x="0" y="4278258"/>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5" name="TextBox 5"/>
            <p:cNvSpPr txBox="1"/>
            <p:nvPr/>
          </p:nvSpPr>
          <p:spPr>
            <a:xfrm>
              <a:off x="906481" y="637946"/>
              <a:ext cx="6896264" cy="2913466"/>
            </a:xfrm>
            <a:prstGeom prst="rect">
              <a:avLst/>
            </a:prstGeom>
          </p:spPr>
          <p:txBody>
            <a:bodyPr lIns="0" tIns="0" rIns="0" bIns="0" rtlCol="0" anchor="t">
              <a:spAutoFit/>
            </a:bodyPr>
            <a:lstStyle/>
            <a:p>
              <a:pPr algn="ctr">
                <a:lnSpc>
                  <a:spcPts val="1587"/>
                </a:lnSpc>
              </a:pPr>
              <a:r>
                <a:rPr lang="en-US" sz="1653" b="1">
                  <a:solidFill>
                    <a:srgbClr val="000000"/>
                  </a:solidFill>
                  <a:latin typeface="Noto Serif Bold"/>
                  <a:ea typeface="Noto Serif Bold"/>
                  <a:cs typeface="Noto Serif Bold"/>
                  <a:sym typeface="Noto Serif Bold"/>
                </a:rPr>
                <a:t>МЕТА:</a:t>
              </a:r>
              <a:r>
                <a:rPr lang="en-US" sz="1653">
                  <a:solidFill>
                    <a:srgbClr val="000000"/>
                  </a:solidFill>
                  <a:latin typeface="Noto Serif"/>
                  <a:ea typeface="Noto Serif"/>
                  <a:cs typeface="Noto Serif"/>
                  <a:sym typeface="Noto Serif"/>
                </a:rPr>
                <a:t> РОЗРОБИТИ МАРШРУТ, ПОЄДНАВШИ ВИЗНАЧНІ ІСТОРИЧНІ ПАМ’ЯТКИ ТА ВУЛИЦІ  ХАРКОВА, ЗА МАЛЮНКАМИ СУЧАСНОГО ХАРКІВСЬКОГО ВУЛИЧНОГО ХУДОЖНИКА ГАМЛЕТА ЗІНЬКІВСЬКОГО, ПРОДЕМОНСТРУВАВШИ РОЗВИТОК ІСТОРІЇ МІСТА ЧЕРЕЗ БАЧЕННЯ ХАРКІВ’ЯН СВОЄЇ ІСТОРИЧНОЇ СПАДЩИНИ. ДОВЕСТИ, ЩО ВУЛИЧНІ МАЛЮНКИ МОЖУТЬ БУТИ СКЛАДОВОЮ СУЧАСНОЇ ІСТОРІЇ ТА САМОБУТНОСТІ МІСТЯН. </a:t>
              </a:r>
            </a:p>
          </p:txBody>
        </p:sp>
      </p:grpSp>
      <p:grpSp>
        <p:nvGrpSpPr>
          <p:cNvPr id="6" name="Group 6"/>
          <p:cNvGrpSpPr/>
          <p:nvPr/>
        </p:nvGrpSpPr>
        <p:grpSpPr>
          <a:xfrm>
            <a:off x="6106386" y="4123296"/>
            <a:ext cx="5619187" cy="2792911"/>
            <a:chOff x="0" y="0"/>
            <a:chExt cx="7492249" cy="3723882"/>
          </a:xfrm>
        </p:grpSpPr>
        <p:sp>
          <p:nvSpPr>
            <p:cNvPr id="7" name="Freeform 7"/>
            <p:cNvSpPr/>
            <p:nvPr/>
          </p:nvSpPr>
          <p:spPr>
            <a:xfrm>
              <a:off x="0" y="0"/>
              <a:ext cx="7492249" cy="3723882"/>
            </a:xfrm>
            <a:custGeom>
              <a:avLst/>
              <a:gdLst/>
              <a:ahLst/>
              <a:cxnLst/>
              <a:rect l="l" t="t" r="r" b="b"/>
              <a:pathLst>
                <a:path w="7492249" h="3723882">
                  <a:moveTo>
                    <a:pt x="0" y="0"/>
                  </a:moveTo>
                  <a:lnTo>
                    <a:pt x="7492249" y="0"/>
                  </a:lnTo>
                  <a:lnTo>
                    <a:pt x="7492249" y="3723882"/>
                  </a:lnTo>
                  <a:lnTo>
                    <a:pt x="0" y="3723882"/>
                  </a:lnTo>
                  <a:lnTo>
                    <a:pt x="0" y="0"/>
                  </a:lnTo>
                  <a:close/>
                </a:path>
              </a:pathLst>
            </a:custGeom>
            <a:blipFill>
              <a:blip r:embed="rId5">
                <a:extLst>
                  <a:ext uri="{96DAC541-7B7A-43D3-8B79-37D633B846F1}">
                    <asvg:svgBlip xmlns:asvg="http://schemas.microsoft.com/office/drawing/2016/SVG/main" xmlns="" r:embed="rId6"/>
                  </a:ext>
                </a:extLst>
              </a:blip>
              <a:stretch>
                <a:fillRect/>
              </a:stretch>
            </a:blipFill>
          </p:spPr>
        </p:sp>
        <p:sp>
          <p:nvSpPr>
            <p:cNvPr id="8" name="TextBox 8"/>
            <p:cNvSpPr txBox="1"/>
            <p:nvPr/>
          </p:nvSpPr>
          <p:spPr>
            <a:xfrm>
              <a:off x="654769" y="666928"/>
              <a:ext cx="6182711" cy="2390927"/>
            </a:xfrm>
            <a:prstGeom prst="rect">
              <a:avLst/>
            </a:prstGeom>
          </p:spPr>
          <p:txBody>
            <a:bodyPr lIns="0" tIns="0" rIns="0" bIns="0" rtlCol="0" anchor="t">
              <a:spAutoFit/>
            </a:bodyPr>
            <a:lstStyle/>
            <a:p>
              <a:pPr algn="ctr">
                <a:lnSpc>
                  <a:spcPts val="1423"/>
                </a:lnSpc>
              </a:pPr>
              <a:r>
                <a:rPr lang="en-US" sz="1482" b="1">
                  <a:solidFill>
                    <a:srgbClr val="000000"/>
                  </a:solidFill>
                  <a:latin typeface="Noto Serif Bold"/>
                  <a:ea typeface="Noto Serif Bold"/>
                  <a:cs typeface="Noto Serif Bold"/>
                  <a:sym typeface="Noto Serif Bold"/>
                </a:rPr>
                <a:t>ЗАВДАННЯ:</a:t>
              </a:r>
            </a:p>
            <a:p>
              <a:pPr algn="ctr">
                <a:lnSpc>
                  <a:spcPts val="1423"/>
                </a:lnSpc>
              </a:pPr>
              <a:r>
                <a:rPr lang="en-US" sz="1482">
                  <a:solidFill>
                    <a:srgbClr val="000000"/>
                  </a:solidFill>
                  <a:latin typeface="Noto Serif"/>
                  <a:ea typeface="Noto Serif"/>
                  <a:cs typeface="Noto Serif"/>
                  <a:sym typeface="Noto Serif"/>
                </a:rPr>
                <a:t>1. РОЗПОВІСТИ ПРО ІСТОРІЮ ПАМ'ЯТОК АРХІТЕКТУРИ ТА ХАРКІВСЬКИХ ВУЛИЦЬ;</a:t>
              </a:r>
            </a:p>
            <a:p>
              <a:pPr algn="ctr">
                <a:lnSpc>
                  <a:spcPts val="1423"/>
                </a:lnSpc>
              </a:pPr>
              <a:r>
                <a:rPr lang="en-US" sz="1482">
                  <a:solidFill>
                    <a:srgbClr val="000000"/>
                  </a:solidFill>
                  <a:latin typeface="Noto Serif"/>
                  <a:ea typeface="Noto Serif"/>
                  <a:cs typeface="Noto Serif"/>
                  <a:sym typeface="Noto Serif"/>
                </a:rPr>
                <a:t>2. ПРОДЕМОНСТРУВАТИ СПРИЙНЯТТЯ СВОЇХ ПАМ’ЯТОК ХАРКІВ’ЯНАМИ, ПРОАНАЛІЗУВАВШИ МАЛЮНКИ ГАМЛЕТА ЗІНЬКІВСЬКОГО;</a:t>
              </a:r>
            </a:p>
            <a:p>
              <a:pPr algn="ctr">
                <a:lnSpc>
                  <a:spcPts val="1423"/>
                </a:lnSpc>
              </a:pPr>
              <a:r>
                <a:rPr lang="en-US" sz="1482">
                  <a:solidFill>
                    <a:srgbClr val="000000"/>
                  </a:solidFill>
                  <a:latin typeface="Noto Serif"/>
                  <a:ea typeface="Noto Serif"/>
                  <a:cs typeface="Noto Serif"/>
                  <a:sym typeface="Noto Serif"/>
                </a:rPr>
                <a:t>3. ОРГАНІЗУВАТИ ТА ПРОВЕСТИ ВІРТУАЛЬНУ ЕКСКУРСІЮ УНІКАЛЬНИМИ МІСЦЯМИ ХАРКОВА.</a:t>
              </a:r>
            </a:p>
            <a:p>
              <a:pPr algn="ctr">
                <a:lnSpc>
                  <a:spcPts val="1423"/>
                </a:lnSpc>
              </a:pPr>
              <a:endParaRPr lang="en-US" sz="1482">
                <a:solidFill>
                  <a:srgbClr val="000000"/>
                </a:solidFill>
                <a:latin typeface="Noto Serif"/>
                <a:ea typeface="Noto Serif"/>
                <a:cs typeface="Noto Serif"/>
                <a:sym typeface="Noto Serif"/>
              </a:endParaRPr>
            </a:p>
          </p:txBody>
        </p:sp>
      </p:grpSp>
      <p:sp>
        <p:nvSpPr>
          <p:cNvPr id="9" name="Freeform 9"/>
          <p:cNvSpPr/>
          <p:nvPr/>
        </p:nvSpPr>
        <p:spPr>
          <a:xfrm>
            <a:off x="11029950" y="371988"/>
            <a:ext cx="7315200" cy="1313424"/>
          </a:xfrm>
          <a:custGeom>
            <a:avLst/>
            <a:gdLst/>
            <a:ahLst/>
            <a:cxnLst/>
            <a:rect l="l" t="t" r="r" b="b"/>
            <a:pathLst>
              <a:path w="7315200" h="1313424">
                <a:moveTo>
                  <a:pt x="0" y="0"/>
                </a:moveTo>
                <a:lnTo>
                  <a:pt x="7315200" y="0"/>
                </a:lnTo>
                <a:lnTo>
                  <a:pt x="7315200" y="1313424"/>
                </a:lnTo>
                <a:lnTo>
                  <a:pt x="0" y="1313424"/>
                </a:lnTo>
                <a:lnTo>
                  <a:pt x="0" y="0"/>
                </a:lnTo>
                <a:close/>
              </a:path>
            </a:pathLst>
          </a:custGeom>
          <a:blipFill>
            <a:blip r:embed="rId7">
              <a:alphaModFix amt="37000"/>
              <a:extLst>
                <a:ext uri="{96DAC541-7B7A-43D3-8B79-37D633B846F1}">
                  <asvg:svgBlip xmlns:asvg="http://schemas.microsoft.com/office/drawing/2016/SVG/main" xmlns="" r:embed="rId8"/>
                </a:ext>
              </a:extLst>
            </a:blip>
            <a:stretch>
              <a:fillRect/>
            </a:stretch>
          </a:blipFill>
        </p:spPr>
      </p:sp>
      <p:sp>
        <p:nvSpPr>
          <p:cNvPr id="10" name="TextBox 10"/>
          <p:cNvSpPr txBox="1"/>
          <p:nvPr/>
        </p:nvSpPr>
        <p:spPr>
          <a:xfrm>
            <a:off x="274404" y="496570"/>
            <a:ext cx="5235446" cy="1035684"/>
          </a:xfrm>
          <a:prstGeom prst="rect">
            <a:avLst/>
          </a:prstGeom>
        </p:spPr>
        <p:txBody>
          <a:bodyPr lIns="0" tIns="0" rIns="0" bIns="0" rtlCol="0" anchor="t">
            <a:spAutoFit/>
          </a:bodyPr>
          <a:lstStyle/>
          <a:p>
            <a:pPr algn="just">
              <a:lnSpc>
                <a:spcPts val="4160"/>
              </a:lnSpc>
              <a:spcBef>
                <a:spcPct val="0"/>
              </a:spcBef>
            </a:pPr>
            <a:r>
              <a:rPr lang="en-US" sz="3200">
                <a:solidFill>
                  <a:srgbClr val="000000"/>
                </a:solidFill>
                <a:latin typeface="Noto Serif"/>
                <a:ea typeface="Noto Serif"/>
                <a:cs typeface="Noto Serif"/>
                <a:sym typeface="Noto Serif"/>
              </a:rPr>
              <a:t>ХАРКІВ: </a:t>
            </a:r>
          </a:p>
          <a:p>
            <a:pPr algn="just">
              <a:lnSpc>
                <a:spcPts val="4160"/>
              </a:lnSpc>
              <a:spcBef>
                <a:spcPct val="0"/>
              </a:spcBef>
            </a:pPr>
            <a:r>
              <a:rPr lang="en-US" sz="3200">
                <a:solidFill>
                  <a:srgbClr val="000000"/>
                </a:solidFill>
                <a:latin typeface="Noto Serif"/>
                <a:ea typeface="Noto Serif"/>
                <a:cs typeface="Noto Serif"/>
                <a:sym typeface="Noto Serif"/>
              </a:rPr>
              <a:t>ІСТОРІЯ ТА СУЧАСНІСТЬ</a:t>
            </a:r>
          </a:p>
        </p:txBody>
      </p:sp>
      <p:grpSp>
        <p:nvGrpSpPr>
          <p:cNvPr id="11" name="Group 11"/>
          <p:cNvGrpSpPr/>
          <p:nvPr/>
        </p:nvGrpSpPr>
        <p:grpSpPr>
          <a:xfrm>
            <a:off x="1292061" y="6635228"/>
            <a:ext cx="7233626" cy="3595338"/>
            <a:chOff x="0" y="0"/>
            <a:chExt cx="9644834" cy="4793784"/>
          </a:xfrm>
        </p:grpSpPr>
        <p:sp>
          <p:nvSpPr>
            <p:cNvPr id="12" name="Freeform 12"/>
            <p:cNvSpPr/>
            <p:nvPr/>
          </p:nvSpPr>
          <p:spPr>
            <a:xfrm>
              <a:off x="0" y="0"/>
              <a:ext cx="9644834" cy="4793784"/>
            </a:xfrm>
            <a:custGeom>
              <a:avLst/>
              <a:gdLst/>
              <a:ahLst/>
              <a:cxnLst/>
              <a:rect l="l" t="t" r="r" b="b"/>
              <a:pathLst>
                <a:path w="9644834" h="4793784">
                  <a:moveTo>
                    <a:pt x="0" y="0"/>
                  </a:moveTo>
                  <a:lnTo>
                    <a:pt x="9644834" y="0"/>
                  </a:lnTo>
                  <a:lnTo>
                    <a:pt x="9644834" y="4793784"/>
                  </a:lnTo>
                  <a:lnTo>
                    <a:pt x="0" y="4793784"/>
                  </a:lnTo>
                  <a:lnTo>
                    <a:pt x="0" y="0"/>
                  </a:lnTo>
                  <a:close/>
                </a:path>
              </a:pathLst>
            </a:custGeom>
            <a:blipFill>
              <a:blip r:embed="rId9">
                <a:extLst>
                  <a:ext uri="{96DAC541-7B7A-43D3-8B79-37D633B846F1}">
                    <asvg:svgBlip xmlns:asvg="http://schemas.microsoft.com/office/drawing/2016/SVG/main" xmlns="" r:embed="rId10"/>
                  </a:ext>
                </a:extLst>
              </a:blip>
              <a:stretch>
                <a:fillRect/>
              </a:stretch>
            </a:blipFill>
          </p:spPr>
        </p:sp>
        <p:sp>
          <p:nvSpPr>
            <p:cNvPr id="13" name="TextBox 13"/>
            <p:cNvSpPr txBox="1"/>
            <p:nvPr/>
          </p:nvSpPr>
          <p:spPr>
            <a:xfrm>
              <a:off x="1263536" y="1086504"/>
              <a:ext cx="7509344" cy="2658875"/>
            </a:xfrm>
            <a:prstGeom prst="rect">
              <a:avLst/>
            </a:prstGeom>
          </p:spPr>
          <p:txBody>
            <a:bodyPr lIns="0" tIns="0" rIns="0" bIns="0" rtlCol="0" anchor="t">
              <a:spAutoFit/>
            </a:bodyPr>
            <a:lstStyle/>
            <a:p>
              <a:pPr algn="ctr">
                <a:lnSpc>
                  <a:spcPts val="1482"/>
                </a:lnSpc>
              </a:pPr>
              <a:r>
                <a:rPr lang="en-US" sz="1544" b="1">
                  <a:solidFill>
                    <a:srgbClr val="000000"/>
                  </a:solidFill>
                  <a:latin typeface="Noto Serif Bold"/>
                  <a:ea typeface="Noto Serif Bold"/>
                  <a:cs typeface="Noto Serif Bold"/>
                  <a:sym typeface="Noto Serif Bold"/>
                </a:rPr>
                <a:t>ІДЕЄЮ ДОСЛІДЖЕННЯ </a:t>
              </a:r>
              <a:r>
                <a:rPr lang="en-US" sz="1544">
                  <a:solidFill>
                    <a:srgbClr val="000000"/>
                  </a:solidFill>
                  <a:latin typeface="Noto Serif"/>
                  <a:ea typeface="Noto Serif"/>
                  <a:cs typeface="Noto Serif"/>
                  <a:sym typeface="Noto Serif"/>
                </a:rPr>
                <a:t>СТАЛО БАЖАННЯ ДОВЕСТИ, ЩО ВУЛИЧНІ МАЛЮНКИ У МІСТІ, Є НЕ ПРОСТО МАЛЮНКАМИ, А Й ВІДОБРАЖЕННЯМ СУЧАСНОЇ ІСТОРІЇ МІСТА ТА ЙОГО МЕШКАНЦІВ. ПІД ЧАС ШИРОКОМАСШТАБНОГО ВТОРГНЕННЯ РОСІЙСЬКОЇ ФЕДЕРАЦІЇ НА ТЕРИТОРІЮ УКРАЇНИ, ХАРКІВ КОЖНОГО ДНЯ ОПИНЯЄТЬСЯ ПІД ОБСТРІЛАМИ ОКУПАНТІВ, ЯКІ НАМАГАЮТЬСЯ ЗНИЩИТИ ІСТОРІЮ ХАРКОВА, ЯК УКРАЇНСЬКОГО МІСТА. ГАМЛЕТ ЗІНЬКІВСЬКИЙ ПРИВЕРТАЄ ВСЕСВІТНЮ УВАГУ СВОЇМИ РОБОТАМИ, ВІДОБРАЖАЮЧИ НА СТІНАХ МІСТА ВАЖЛИВІ ЗАКЛИКИ. </a:t>
              </a:r>
            </a:p>
          </p:txBody>
        </p:sp>
      </p:grpSp>
      <p:grpSp>
        <p:nvGrpSpPr>
          <p:cNvPr id="14" name="Group 14"/>
          <p:cNvGrpSpPr/>
          <p:nvPr/>
        </p:nvGrpSpPr>
        <p:grpSpPr>
          <a:xfrm>
            <a:off x="11770541" y="2443280"/>
            <a:ext cx="5109563" cy="2631738"/>
            <a:chOff x="0" y="0"/>
            <a:chExt cx="6812750" cy="3508984"/>
          </a:xfrm>
        </p:grpSpPr>
        <p:sp>
          <p:nvSpPr>
            <p:cNvPr id="15" name="Freeform 15"/>
            <p:cNvSpPr/>
            <p:nvPr/>
          </p:nvSpPr>
          <p:spPr>
            <a:xfrm>
              <a:off x="0" y="0"/>
              <a:ext cx="6812750" cy="3508984"/>
            </a:xfrm>
            <a:custGeom>
              <a:avLst/>
              <a:gdLst/>
              <a:ahLst/>
              <a:cxnLst/>
              <a:rect l="l" t="t" r="r" b="b"/>
              <a:pathLst>
                <a:path w="6812750" h="3508984">
                  <a:moveTo>
                    <a:pt x="0" y="0"/>
                  </a:moveTo>
                  <a:lnTo>
                    <a:pt x="6812750" y="0"/>
                  </a:lnTo>
                  <a:lnTo>
                    <a:pt x="6812750" y="3508984"/>
                  </a:lnTo>
                  <a:lnTo>
                    <a:pt x="0" y="3508984"/>
                  </a:lnTo>
                  <a:lnTo>
                    <a:pt x="0" y="0"/>
                  </a:lnTo>
                  <a:close/>
                </a:path>
              </a:pathLst>
            </a:custGeom>
            <a:blipFill>
              <a:blip r:embed="rId11">
                <a:extLst>
                  <a:ext uri="{96DAC541-7B7A-43D3-8B79-37D633B846F1}">
                    <asvg:svgBlip xmlns:asvg="http://schemas.microsoft.com/office/drawing/2016/SVG/main" xmlns="" r:embed="rId12"/>
                  </a:ext>
                </a:extLst>
              </a:blip>
              <a:stretch>
                <a:fillRect l="-1813" r="-1813"/>
              </a:stretch>
            </a:blipFill>
          </p:spPr>
        </p:sp>
        <p:sp>
          <p:nvSpPr>
            <p:cNvPr id="16" name="TextBox 16"/>
            <p:cNvSpPr txBox="1"/>
            <p:nvPr/>
          </p:nvSpPr>
          <p:spPr>
            <a:xfrm>
              <a:off x="611265" y="1085450"/>
              <a:ext cx="5894246" cy="1252540"/>
            </a:xfrm>
            <a:prstGeom prst="rect">
              <a:avLst/>
            </a:prstGeom>
          </p:spPr>
          <p:txBody>
            <a:bodyPr lIns="0" tIns="0" rIns="0" bIns="0" rtlCol="0" anchor="t">
              <a:spAutoFit/>
            </a:bodyPr>
            <a:lstStyle/>
            <a:p>
              <a:pPr algn="ctr">
                <a:lnSpc>
                  <a:spcPts val="1452"/>
                </a:lnSpc>
              </a:pPr>
              <a:r>
                <a:rPr lang="en-US" sz="1512" b="1">
                  <a:solidFill>
                    <a:srgbClr val="000000"/>
                  </a:solidFill>
                  <a:latin typeface="Noto Serif Bold"/>
                  <a:ea typeface="Noto Serif Bold"/>
                  <a:cs typeface="Noto Serif Bold"/>
                  <a:sym typeface="Noto Serif Bold"/>
                </a:rPr>
                <a:t>УНІКАЛЬНІСТЬ </a:t>
              </a:r>
              <a:r>
                <a:rPr lang="en-US" sz="1512">
                  <a:solidFill>
                    <a:srgbClr val="000000"/>
                  </a:solidFill>
                  <a:latin typeface="Noto Serif"/>
                  <a:ea typeface="Noto Serif"/>
                  <a:cs typeface="Noto Serif"/>
                  <a:sym typeface="Noto Serif"/>
                </a:rPr>
                <a:t>ПРОЄКТУ ПОЛЯГАЄ У СТВОРЕННІ МАРШРУТУ, ЯКИЙ ПОЄДНУЄ ІСТОРИЧНУ СПАДЩИНУ МІСТА ТА СУЧАСНІ ПОГЛЯДИ ЙОГО МЕШКАНЦІВ НА ТЕ, ЯКИМ ВОНИ БАЧАТЬ ХАРКІВ. </a:t>
              </a:r>
            </a:p>
          </p:txBody>
        </p:sp>
      </p:grpSp>
      <p:grpSp>
        <p:nvGrpSpPr>
          <p:cNvPr id="17" name="Group 17"/>
          <p:cNvGrpSpPr/>
          <p:nvPr/>
        </p:nvGrpSpPr>
        <p:grpSpPr>
          <a:xfrm>
            <a:off x="12719320" y="5075018"/>
            <a:ext cx="4836373" cy="2491028"/>
            <a:chOff x="0" y="0"/>
            <a:chExt cx="6448497" cy="3321371"/>
          </a:xfrm>
        </p:grpSpPr>
        <p:sp>
          <p:nvSpPr>
            <p:cNvPr id="18" name="Freeform 18"/>
            <p:cNvSpPr/>
            <p:nvPr/>
          </p:nvSpPr>
          <p:spPr>
            <a:xfrm>
              <a:off x="0" y="0"/>
              <a:ext cx="6448497" cy="3321371"/>
            </a:xfrm>
            <a:custGeom>
              <a:avLst/>
              <a:gdLst/>
              <a:ahLst/>
              <a:cxnLst/>
              <a:rect l="l" t="t" r="r" b="b"/>
              <a:pathLst>
                <a:path w="6448497" h="3321371">
                  <a:moveTo>
                    <a:pt x="0" y="0"/>
                  </a:moveTo>
                  <a:lnTo>
                    <a:pt x="6448497" y="0"/>
                  </a:lnTo>
                  <a:lnTo>
                    <a:pt x="6448497" y="3321371"/>
                  </a:lnTo>
                  <a:lnTo>
                    <a:pt x="0" y="3321371"/>
                  </a:lnTo>
                  <a:lnTo>
                    <a:pt x="0" y="0"/>
                  </a:lnTo>
                  <a:close/>
                </a:path>
              </a:pathLst>
            </a:custGeom>
            <a:blipFill>
              <a:blip r:embed="rId13">
                <a:extLst>
                  <a:ext uri="{96DAC541-7B7A-43D3-8B79-37D633B846F1}">
                    <asvg:svgBlip xmlns:asvg="http://schemas.microsoft.com/office/drawing/2016/SVG/main" xmlns="" r:embed="rId14"/>
                  </a:ext>
                </a:extLst>
              </a:blip>
              <a:stretch>
                <a:fillRect l="-1813" r="-1813"/>
              </a:stretch>
            </a:blipFill>
          </p:spPr>
        </p:sp>
        <p:sp>
          <p:nvSpPr>
            <p:cNvPr id="19" name="TextBox 19"/>
            <p:cNvSpPr txBox="1"/>
            <p:nvPr/>
          </p:nvSpPr>
          <p:spPr>
            <a:xfrm>
              <a:off x="593234" y="526193"/>
              <a:ext cx="5262029" cy="2288035"/>
            </a:xfrm>
            <a:prstGeom prst="rect">
              <a:avLst/>
            </a:prstGeom>
          </p:spPr>
          <p:txBody>
            <a:bodyPr lIns="0" tIns="0" rIns="0" bIns="0" rtlCol="0" anchor="t">
              <a:spAutoFit/>
            </a:bodyPr>
            <a:lstStyle/>
            <a:p>
              <a:pPr algn="ctr">
                <a:lnSpc>
                  <a:spcPts val="1211"/>
                </a:lnSpc>
              </a:pPr>
              <a:r>
                <a:rPr lang="en-US" sz="1261" b="1">
                  <a:solidFill>
                    <a:srgbClr val="000000"/>
                  </a:solidFill>
                  <a:latin typeface="Noto Serif Bold"/>
                  <a:ea typeface="Noto Serif Bold"/>
                  <a:cs typeface="Noto Serif Bold"/>
                  <a:sym typeface="Noto Serif Bold"/>
                </a:rPr>
                <a:t> </a:t>
              </a:r>
            </a:p>
            <a:p>
              <a:pPr algn="ctr">
                <a:lnSpc>
                  <a:spcPts val="1211"/>
                </a:lnSpc>
              </a:pPr>
              <a:r>
                <a:rPr lang="en-US" sz="1261" b="1">
                  <a:solidFill>
                    <a:srgbClr val="000000"/>
                  </a:solidFill>
                  <a:latin typeface="Noto Serif Bold"/>
                  <a:ea typeface="Noto Serif Bold"/>
                  <a:cs typeface="Noto Serif Bold"/>
                  <a:sym typeface="Noto Serif Bold"/>
                </a:rPr>
                <a:t>ОБ’ЄКТ ДОСЛІДЖЕННЯ: </a:t>
              </a:r>
              <a:r>
                <a:rPr lang="en-US" sz="1261">
                  <a:solidFill>
                    <a:srgbClr val="000000"/>
                  </a:solidFill>
                  <a:latin typeface="Noto Serif"/>
                  <a:ea typeface="Noto Serif"/>
                  <a:cs typeface="Noto Serif"/>
                  <a:sym typeface="Noto Serif"/>
                </a:rPr>
                <a:t>ІСТОРІЯ ПАМ’ЯТОК АРХІТЕКТУРИ М. ХАРКОВА, СПРИЙНЯТТЯ СУЧАСНОГО МИТЦЯ ТА МЕШКАНЦІВ ІСТОРІЇ СВОГО МІСТА. </a:t>
              </a:r>
            </a:p>
            <a:p>
              <a:pPr algn="ctr">
                <a:lnSpc>
                  <a:spcPts val="1211"/>
                </a:lnSpc>
              </a:pPr>
              <a:r>
                <a:rPr lang="en-US" sz="1261" b="1">
                  <a:solidFill>
                    <a:srgbClr val="000000"/>
                  </a:solidFill>
                  <a:latin typeface="Noto Serif Bold"/>
                  <a:ea typeface="Noto Serif Bold"/>
                  <a:cs typeface="Noto Serif Bold"/>
                  <a:sym typeface="Noto Serif Bold"/>
                </a:rPr>
                <a:t> </a:t>
              </a:r>
            </a:p>
            <a:p>
              <a:pPr algn="ctr">
                <a:lnSpc>
                  <a:spcPts val="1211"/>
                </a:lnSpc>
              </a:pPr>
              <a:r>
                <a:rPr lang="en-US" sz="1261" b="1">
                  <a:solidFill>
                    <a:srgbClr val="000000"/>
                  </a:solidFill>
                  <a:latin typeface="Noto Serif Bold"/>
                  <a:ea typeface="Noto Serif Bold"/>
                  <a:cs typeface="Noto Serif Bold"/>
                  <a:sym typeface="Noto Serif Bold"/>
                </a:rPr>
                <a:t>ПРЕДМЕТ ДОСЛІДЖЕННЯ: </a:t>
              </a:r>
              <a:r>
                <a:rPr lang="en-US" sz="1261">
                  <a:solidFill>
                    <a:srgbClr val="000000"/>
                  </a:solidFill>
                  <a:latin typeface="Noto Serif"/>
                  <a:ea typeface="Noto Serif"/>
                  <a:cs typeface="Noto Serif"/>
                  <a:sym typeface="Noto Serif"/>
                </a:rPr>
                <a:t>ПАМ’ЯТКИ АРХІТЕКТУРИ МІСТА ХАРКОВА, ВУЛИЦІ МІСТА, ВУЛИЧНІ МАЛЮНКИ МИТЦЯ.</a:t>
              </a:r>
              <a:r>
                <a:rPr lang="en-US" sz="1261" b="1">
                  <a:solidFill>
                    <a:srgbClr val="000000"/>
                  </a:solidFill>
                  <a:latin typeface="Noto Serif Bold"/>
                  <a:ea typeface="Noto Serif Bold"/>
                  <a:cs typeface="Noto Serif Bold"/>
                  <a:sym typeface="Noto Serif Bold"/>
                </a:rPr>
                <a:t> </a:t>
              </a:r>
            </a:p>
            <a:p>
              <a:pPr algn="ctr">
                <a:lnSpc>
                  <a:spcPts val="1211"/>
                </a:lnSpc>
              </a:pPr>
              <a:r>
                <a:rPr lang="en-US" sz="1261" b="1">
                  <a:solidFill>
                    <a:srgbClr val="000000"/>
                  </a:solidFill>
                  <a:latin typeface="Noto Serif Bold"/>
                  <a:ea typeface="Noto Serif Bold"/>
                  <a:cs typeface="Noto Serif Bold"/>
                  <a:sym typeface="Noto Serif Bold"/>
                </a:rPr>
                <a:t> </a:t>
              </a:r>
            </a:p>
            <a:p>
              <a:pPr algn="ctr">
                <a:lnSpc>
                  <a:spcPts val="1211"/>
                </a:lnSpc>
              </a:pPr>
              <a:endParaRPr lang="en-US" sz="1261" b="1">
                <a:solidFill>
                  <a:srgbClr val="000000"/>
                </a:solidFill>
                <a:latin typeface="Noto Serif Bold"/>
                <a:ea typeface="Noto Serif Bold"/>
                <a:cs typeface="Noto Serif Bold"/>
                <a:sym typeface="Noto Serif Bold"/>
              </a:endParaRPr>
            </a:p>
          </p:txBody>
        </p:sp>
      </p:grpSp>
      <p:grpSp>
        <p:nvGrpSpPr>
          <p:cNvPr id="20" name="Group 20"/>
          <p:cNvGrpSpPr/>
          <p:nvPr/>
        </p:nvGrpSpPr>
        <p:grpSpPr>
          <a:xfrm>
            <a:off x="10348685" y="7500014"/>
            <a:ext cx="4741269" cy="2356559"/>
            <a:chOff x="0" y="0"/>
            <a:chExt cx="6321692" cy="3142078"/>
          </a:xfrm>
        </p:grpSpPr>
        <p:sp>
          <p:nvSpPr>
            <p:cNvPr id="21" name="Freeform 21"/>
            <p:cNvSpPr/>
            <p:nvPr/>
          </p:nvSpPr>
          <p:spPr>
            <a:xfrm>
              <a:off x="0" y="0"/>
              <a:ext cx="6321692" cy="3142078"/>
            </a:xfrm>
            <a:custGeom>
              <a:avLst/>
              <a:gdLst/>
              <a:ahLst/>
              <a:cxnLst/>
              <a:rect l="l" t="t" r="r" b="b"/>
              <a:pathLst>
                <a:path w="6321692" h="3142078">
                  <a:moveTo>
                    <a:pt x="0" y="0"/>
                  </a:moveTo>
                  <a:lnTo>
                    <a:pt x="6321692" y="0"/>
                  </a:lnTo>
                  <a:lnTo>
                    <a:pt x="6321692" y="3142078"/>
                  </a:lnTo>
                  <a:lnTo>
                    <a:pt x="0" y="3142078"/>
                  </a:lnTo>
                  <a:lnTo>
                    <a:pt x="0" y="0"/>
                  </a:lnTo>
                  <a:close/>
                </a:path>
              </a:pathLst>
            </a:custGeom>
            <a:blipFill>
              <a:blip r:embed="rId15">
                <a:extLst>
                  <a:ext uri="{96DAC541-7B7A-43D3-8B79-37D633B846F1}">
                    <asvg:svgBlip xmlns:asvg="http://schemas.microsoft.com/office/drawing/2016/SVG/main" xmlns="" r:embed="rId16"/>
                  </a:ext>
                </a:extLst>
              </a:blip>
              <a:stretch>
                <a:fillRect/>
              </a:stretch>
            </a:blipFill>
          </p:spPr>
        </p:sp>
        <p:sp>
          <p:nvSpPr>
            <p:cNvPr id="22" name="TextBox 22"/>
            <p:cNvSpPr txBox="1"/>
            <p:nvPr/>
          </p:nvSpPr>
          <p:spPr>
            <a:xfrm>
              <a:off x="1331329" y="1060761"/>
              <a:ext cx="3659035" cy="1049132"/>
            </a:xfrm>
            <a:prstGeom prst="rect">
              <a:avLst/>
            </a:prstGeom>
          </p:spPr>
          <p:txBody>
            <a:bodyPr lIns="0" tIns="0" rIns="0" bIns="0" rtlCol="0" anchor="t">
              <a:spAutoFit/>
            </a:bodyPr>
            <a:lstStyle/>
            <a:p>
              <a:pPr algn="l">
                <a:lnSpc>
                  <a:spcPts val="1506"/>
                </a:lnSpc>
              </a:pPr>
              <a:r>
                <a:rPr lang="en-US" sz="1569" b="1">
                  <a:solidFill>
                    <a:srgbClr val="000000"/>
                  </a:solidFill>
                  <a:latin typeface="Noto Serif Bold"/>
                  <a:ea typeface="Noto Serif Bold"/>
                  <a:cs typeface="Noto Serif Bold"/>
                  <a:sym typeface="Noto Serif Bold"/>
                </a:rPr>
                <a:t>МЕТОДИ ДОСЛІДЖЕННЯ: </a:t>
              </a:r>
            </a:p>
            <a:p>
              <a:pPr marL="338748" lvl="1" indent="-169374" algn="l">
                <a:lnSpc>
                  <a:spcPts val="1506"/>
                </a:lnSpc>
                <a:buAutoNum type="arabicPeriod"/>
              </a:pPr>
              <a:r>
                <a:rPr lang="en-US" sz="1569">
                  <a:solidFill>
                    <a:srgbClr val="000000"/>
                  </a:solidFill>
                  <a:latin typeface="Noto Serif"/>
                  <a:ea typeface="Noto Serif"/>
                  <a:cs typeface="Noto Serif"/>
                  <a:sym typeface="Noto Serif"/>
                </a:rPr>
                <a:t>МЕТОД КЛАСИФІКАЦІЇ; </a:t>
              </a:r>
            </a:p>
            <a:p>
              <a:pPr marL="338748" lvl="1" indent="-169374" algn="l">
                <a:lnSpc>
                  <a:spcPts val="1506"/>
                </a:lnSpc>
                <a:buAutoNum type="arabicPeriod"/>
              </a:pPr>
              <a:r>
                <a:rPr lang="en-US" sz="1569">
                  <a:solidFill>
                    <a:srgbClr val="000000"/>
                  </a:solidFill>
                  <a:latin typeface="Noto Serif"/>
                  <a:ea typeface="Noto Serif"/>
                  <a:cs typeface="Noto Serif"/>
                  <a:sym typeface="Noto Serif"/>
                </a:rPr>
                <a:t>МЕТОД АНАЛІЗУ; </a:t>
              </a:r>
            </a:p>
            <a:p>
              <a:pPr marL="338748" lvl="1" indent="-169374" algn="l">
                <a:lnSpc>
                  <a:spcPts val="1506"/>
                </a:lnSpc>
                <a:buAutoNum type="arabicPeriod"/>
              </a:pPr>
              <a:r>
                <a:rPr lang="en-US" sz="1569">
                  <a:solidFill>
                    <a:srgbClr val="000000"/>
                  </a:solidFill>
                  <a:latin typeface="Noto Serif"/>
                  <a:ea typeface="Noto Serif"/>
                  <a:cs typeface="Noto Serif"/>
                  <a:sym typeface="Noto Serif"/>
                </a:rPr>
                <a:t>МЕТОД ПОРІВНЯННЯ. </a:t>
              </a:r>
            </a:p>
          </p:txBody>
        </p:sp>
      </p:gr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DEBE6"/>
        </a:solidFill>
        <a:effectLst/>
      </p:bgPr>
    </p:bg>
    <p:spTree>
      <p:nvGrpSpPr>
        <p:cNvPr id="1" name=""/>
        <p:cNvGrpSpPr/>
        <p:nvPr/>
      </p:nvGrpSpPr>
      <p:grpSpPr>
        <a:xfrm>
          <a:off x="0" y="0"/>
          <a:ext cx="0" cy="0"/>
          <a:chOff x="0" y="0"/>
          <a:chExt cx="0" cy="0"/>
        </a:xfrm>
      </p:grpSpPr>
      <p:sp>
        <p:nvSpPr>
          <p:cNvPr id="2" name="Freeform 2"/>
          <p:cNvSpPr/>
          <p:nvPr/>
        </p:nvSpPr>
        <p:spPr>
          <a:xfrm rot="3914855">
            <a:off x="6059448" y="7684372"/>
            <a:ext cx="1704469" cy="583967"/>
          </a:xfrm>
          <a:custGeom>
            <a:avLst/>
            <a:gdLst/>
            <a:ahLst/>
            <a:cxnLst/>
            <a:rect l="l" t="t" r="r" b="b"/>
            <a:pathLst>
              <a:path w="1704469" h="583967">
                <a:moveTo>
                  <a:pt x="0" y="0"/>
                </a:moveTo>
                <a:lnTo>
                  <a:pt x="1704469" y="0"/>
                </a:lnTo>
                <a:lnTo>
                  <a:pt x="1704469" y="583967"/>
                </a:lnTo>
                <a:lnTo>
                  <a:pt x="0" y="583967"/>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rot="-5332310">
            <a:off x="7643269" y="6581339"/>
            <a:ext cx="1704469" cy="583967"/>
          </a:xfrm>
          <a:custGeom>
            <a:avLst/>
            <a:gdLst/>
            <a:ahLst/>
            <a:cxnLst/>
            <a:rect l="l" t="t" r="r" b="b"/>
            <a:pathLst>
              <a:path w="1704469" h="583967">
                <a:moveTo>
                  <a:pt x="0" y="0"/>
                </a:moveTo>
                <a:lnTo>
                  <a:pt x="1704469" y="0"/>
                </a:lnTo>
                <a:lnTo>
                  <a:pt x="1704469" y="583967"/>
                </a:lnTo>
                <a:lnTo>
                  <a:pt x="0" y="583967"/>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4" name="Freeform 4"/>
          <p:cNvSpPr/>
          <p:nvPr/>
        </p:nvSpPr>
        <p:spPr>
          <a:xfrm rot="1507333">
            <a:off x="6657269" y="7134894"/>
            <a:ext cx="2040845" cy="505823"/>
          </a:xfrm>
          <a:custGeom>
            <a:avLst/>
            <a:gdLst/>
            <a:ahLst/>
            <a:cxnLst/>
            <a:rect l="l" t="t" r="r" b="b"/>
            <a:pathLst>
              <a:path w="2040845" h="505823">
                <a:moveTo>
                  <a:pt x="0" y="0"/>
                </a:moveTo>
                <a:lnTo>
                  <a:pt x="2040845" y="0"/>
                </a:lnTo>
                <a:lnTo>
                  <a:pt x="2040845" y="505823"/>
                </a:lnTo>
                <a:lnTo>
                  <a:pt x="0" y="505823"/>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5" name="Freeform 5"/>
          <p:cNvSpPr/>
          <p:nvPr/>
        </p:nvSpPr>
        <p:spPr>
          <a:xfrm rot="-3467355">
            <a:off x="10058176" y="5440841"/>
            <a:ext cx="1704469" cy="583967"/>
          </a:xfrm>
          <a:custGeom>
            <a:avLst/>
            <a:gdLst/>
            <a:ahLst/>
            <a:cxnLst/>
            <a:rect l="l" t="t" r="r" b="b"/>
            <a:pathLst>
              <a:path w="1704469" h="583967">
                <a:moveTo>
                  <a:pt x="0" y="0"/>
                </a:moveTo>
                <a:lnTo>
                  <a:pt x="1704469" y="0"/>
                </a:lnTo>
                <a:lnTo>
                  <a:pt x="1704469" y="583966"/>
                </a:lnTo>
                <a:lnTo>
                  <a:pt x="0" y="583966"/>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6" name="Freeform 6"/>
          <p:cNvSpPr/>
          <p:nvPr/>
        </p:nvSpPr>
        <p:spPr>
          <a:xfrm rot="-1737163">
            <a:off x="864423" y="2554094"/>
            <a:ext cx="1704469" cy="583967"/>
          </a:xfrm>
          <a:custGeom>
            <a:avLst/>
            <a:gdLst/>
            <a:ahLst/>
            <a:cxnLst/>
            <a:rect l="l" t="t" r="r" b="b"/>
            <a:pathLst>
              <a:path w="1704469" h="583967">
                <a:moveTo>
                  <a:pt x="0" y="0"/>
                </a:moveTo>
                <a:lnTo>
                  <a:pt x="1704469" y="0"/>
                </a:lnTo>
                <a:lnTo>
                  <a:pt x="1704469" y="583966"/>
                </a:lnTo>
                <a:lnTo>
                  <a:pt x="0" y="583966"/>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7" name="Freeform 7"/>
          <p:cNvSpPr/>
          <p:nvPr/>
        </p:nvSpPr>
        <p:spPr>
          <a:xfrm rot="1507333">
            <a:off x="840436" y="3584938"/>
            <a:ext cx="2040845" cy="505823"/>
          </a:xfrm>
          <a:custGeom>
            <a:avLst/>
            <a:gdLst/>
            <a:ahLst/>
            <a:cxnLst/>
            <a:rect l="l" t="t" r="r" b="b"/>
            <a:pathLst>
              <a:path w="2040845" h="505823">
                <a:moveTo>
                  <a:pt x="0" y="0"/>
                </a:moveTo>
                <a:lnTo>
                  <a:pt x="2040845" y="0"/>
                </a:lnTo>
                <a:lnTo>
                  <a:pt x="2040845" y="505823"/>
                </a:lnTo>
                <a:lnTo>
                  <a:pt x="0" y="505823"/>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grpSp>
        <p:nvGrpSpPr>
          <p:cNvPr id="8" name="Group 8"/>
          <p:cNvGrpSpPr/>
          <p:nvPr/>
        </p:nvGrpSpPr>
        <p:grpSpPr>
          <a:xfrm>
            <a:off x="518482" y="3110323"/>
            <a:ext cx="1020437" cy="1020437"/>
            <a:chOff x="0" y="0"/>
            <a:chExt cx="1360583" cy="1360583"/>
          </a:xfrm>
        </p:grpSpPr>
        <p:sp>
          <p:nvSpPr>
            <p:cNvPr id="9" name="Freeform 9"/>
            <p:cNvSpPr/>
            <p:nvPr/>
          </p:nvSpPr>
          <p:spPr>
            <a:xfrm>
              <a:off x="0" y="0"/>
              <a:ext cx="1360583" cy="1360583"/>
            </a:xfrm>
            <a:custGeom>
              <a:avLst/>
              <a:gdLst/>
              <a:ahLst/>
              <a:cxnLst/>
              <a:rect l="l" t="t" r="r" b="b"/>
              <a:pathLst>
                <a:path w="1360583" h="1360583">
                  <a:moveTo>
                    <a:pt x="0" y="0"/>
                  </a:moveTo>
                  <a:lnTo>
                    <a:pt x="1360583" y="0"/>
                  </a:lnTo>
                  <a:lnTo>
                    <a:pt x="1360583" y="1360583"/>
                  </a:lnTo>
                  <a:lnTo>
                    <a:pt x="0" y="1360583"/>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10" name="TextBox 10"/>
            <p:cNvSpPr txBox="1"/>
            <p:nvPr/>
          </p:nvSpPr>
          <p:spPr>
            <a:xfrm>
              <a:off x="484356" y="267118"/>
              <a:ext cx="378905" cy="788246"/>
            </a:xfrm>
            <a:prstGeom prst="rect">
              <a:avLst/>
            </a:prstGeom>
          </p:spPr>
          <p:txBody>
            <a:bodyPr lIns="0" tIns="0" rIns="0" bIns="0" rtlCol="0" anchor="t">
              <a:spAutoFit/>
            </a:bodyPr>
            <a:lstStyle/>
            <a:p>
              <a:pPr algn="just">
                <a:lnSpc>
                  <a:spcPts val="4810"/>
                </a:lnSpc>
                <a:spcBef>
                  <a:spcPct val="0"/>
                </a:spcBef>
              </a:pPr>
              <a:r>
                <a:rPr lang="en-US" sz="3700" b="1">
                  <a:solidFill>
                    <a:srgbClr val="000000"/>
                  </a:solidFill>
                  <a:latin typeface="Noto Serif Bold"/>
                  <a:ea typeface="Noto Serif Bold"/>
                  <a:cs typeface="Noto Serif Bold"/>
                  <a:sym typeface="Noto Serif Bold"/>
                </a:rPr>
                <a:t>1</a:t>
              </a:r>
            </a:p>
          </p:txBody>
        </p:sp>
      </p:grpSp>
      <p:sp>
        <p:nvSpPr>
          <p:cNvPr id="11" name="Freeform 11"/>
          <p:cNvSpPr/>
          <p:nvPr/>
        </p:nvSpPr>
        <p:spPr>
          <a:xfrm rot="-2021324">
            <a:off x="4901919" y="7138453"/>
            <a:ext cx="2040845" cy="505823"/>
          </a:xfrm>
          <a:custGeom>
            <a:avLst/>
            <a:gdLst/>
            <a:ahLst/>
            <a:cxnLst/>
            <a:rect l="l" t="t" r="r" b="b"/>
            <a:pathLst>
              <a:path w="2040845" h="505823">
                <a:moveTo>
                  <a:pt x="0" y="0"/>
                </a:moveTo>
                <a:lnTo>
                  <a:pt x="2040845" y="0"/>
                </a:lnTo>
                <a:lnTo>
                  <a:pt x="2040845" y="505823"/>
                </a:lnTo>
                <a:lnTo>
                  <a:pt x="0" y="505823"/>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2" name="Freeform 12"/>
          <p:cNvSpPr/>
          <p:nvPr/>
        </p:nvSpPr>
        <p:spPr>
          <a:xfrm rot="-3513336">
            <a:off x="3570547" y="5443534"/>
            <a:ext cx="1704469" cy="583967"/>
          </a:xfrm>
          <a:custGeom>
            <a:avLst/>
            <a:gdLst/>
            <a:ahLst/>
            <a:cxnLst/>
            <a:rect l="l" t="t" r="r" b="b"/>
            <a:pathLst>
              <a:path w="1704469" h="583967">
                <a:moveTo>
                  <a:pt x="0" y="0"/>
                </a:moveTo>
                <a:lnTo>
                  <a:pt x="1704470" y="0"/>
                </a:lnTo>
                <a:lnTo>
                  <a:pt x="1704470" y="583966"/>
                </a:lnTo>
                <a:lnTo>
                  <a:pt x="0" y="583966"/>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13" name="Freeform 13"/>
          <p:cNvSpPr/>
          <p:nvPr/>
        </p:nvSpPr>
        <p:spPr>
          <a:xfrm rot="6785744">
            <a:off x="3817801" y="8656495"/>
            <a:ext cx="1704469" cy="583967"/>
          </a:xfrm>
          <a:custGeom>
            <a:avLst/>
            <a:gdLst/>
            <a:ahLst/>
            <a:cxnLst/>
            <a:rect l="l" t="t" r="r" b="b"/>
            <a:pathLst>
              <a:path w="1704469" h="583967">
                <a:moveTo>
                  <a:pt x="0" y="0"/>
                </a:moveTo>
                <a:lnTo>
                  <a:pt x="1704470" y="0"/>
                </a:lnTo>
                <a:lnTo>
                  <a:pt x="1704470" y="583966"/>
                </a:lnTo>
                <a:lnTo>
                  <a:pt x="0" y="583966"/>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14" name="Freeform 14"/>
          <p:cNvSpPr/>
          <p:nvPr/>
        </p:nvSpPr>
        <p:spPr>
          <a:xfrm rot="3908268">
            <a:off x="3402360" y="6872224"/>
            <a:ext cx="2040845" cy="505823"/>
          </a:xfrm>
          <a:custGeom>
            <a:avLst/>
            <a:gdLst/>
            <a:ahLst/>
            <a:cxnLst/>
            <a:rect l="l" t="t" r="r" b="b"/>
            <a:pathLst>
              <a:path w="2040845" h="505823">
                <a:moveTo>
                  <a:pt x="0" y="0"/>
                </a:moveTo>
                <a:lnTo>
                  <a:pt x="2040844" y="0"/>
                </a:lnTo>
                <a:lnTo>
                  <a:pt x="2040844" y="505824"/>
                </a:lnTo>
                <a:lnTo>
                  <a:pt x="0" y="505824"/>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5" name="Freeform 15"/>
          <p:cNvSpPr/>
          <p:nvPr/>
        </p:nvSpPr>
        <p:spPr>
          <a:xfrm rot="6869544">
            <a:off x="1598287" y="4916120"/>
            <a:ext cx="1704469" cy="583967"/>
          </a:xfrm>
          <a:custGeom>
            <a:avLst/>
            <a:gdLst/>
            <a:ahLst/>
            <a:cxnLst/>
            <a:rect l="l" t="t" r="r" b="b"/>
            <a:pathLst>
              <a:path w="1704469" h="583967">
                <a:moveTo>
                  <a:pt x="0" y="0"/>
                </a:moveTo>
                <a:lnTo>
                  <a:pt x="1704470" y="0"/>
                </a:lnTo>
                <a:lnTo>
                  <a:pt x="1704470" y="583967"/>
                </a:lnTo>
                <a:lnTo>
                  <a:pt x="0" y="583967"/>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16" name="Freeform 16"/>
          <p:cNvSpPr/>
          <p:nvPr/>
        </p:nvSpPr>
        <p:spPr>
          <a:xfrm rot="4644157">
            <a:off x="2518498" y="5059175"/>
            <a:ext cx="2040845" cy="505823"/>
          </a:xfrm>
          <a:custGeom>
            <a:avLst/>
            <a:gdLst/>
            <a:ahLst/>
            <a:cxnLst/>
            <a:rect l="l" t="t" r="r" b="b"/>
            <a:pathLst>
              <a:path w="2040845" h="505823">
                <a:moveTo>
                  <a:pt x="0" y="0"/>
                </a:moveTo>
                <a:lnTo>
                  <a:pt x="2040844" y="0"/>
                </a:lnTo>
                <a:lnTo>
                  <a:pt x="2040844" y="505823"/>
                </a:lnTo>
                <a:lnTo>
                  <a:pt x="0" y="505823"/>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grpSp>
        <p:nvGrpSpPr>
          <p:cNvPr id="17" name="Group 17"/>
          <p:cNvGrpSpPr/>
          <p:nvPr/>
        </p:nvGrpSpPr>
        <p:grpSpPr>
          <a:xfrm>
            <a:off x="2559326" y="3837850"/>
            <a:ext cx="1020437" cy="1020437"/>
            <a:chOff x="0" y="0"/>
            <a:chExt cx="1360583" cy="1360583"/>
          </a:xfrm>
        </p:grpSpPr>
        <p:sp>
          <p:nvSpPr>
            <p:cNvPr id="18" name="Freeform 18"/>
            <p:cNvSpPr/>
            <p:nvPr/>
          </p:nvSpPr>
          <p:spPr>
            <a:xfrm>
              <a:off x="0" y="0"/>
              <a:ext cx="1360583" cy="1360583"/>
            </a:xfrm>
            <a:custGeom>
              <a:avLst/>
              <a:gdLst/>
              <a:ahLst/>
              <a:cxnLst/>
              <a:rect l="l" t="t" r="r" b="b"/>
              <a:pathLst>
                <a:path w="1360583" h="1360583">
                  <a:moveTo>
                    <a:pt x="0" y="0"/>
                  </a:moveTo>
                  <a:lnTo>
                    <a:pt x="1360583" y="0"/>
                  </a:lnTo>
                  <a:lnTo>
                    <a:pt x="1360583" y="1360583"/>
                  </a:lnTo>
                  <a:lnTo>
                    <a:pt x="0" y="1360583"/>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19" name="TextBox 19"/>
            <p:cNvSpPr txBox="1"/>
            <p:nvPr/>
          </p:nvSpPr>
          <p:spPr>
            <a:xfrm>
              <a:off x="490839" y="243260"/>
              <a:ext cx="378905" cy="788246"/>
            </a:xfrm>
            <a:prstGeom prst="rect">
              <a:avLst/>
            </a:prstGeom>
          </p:spPr>
          <p:txBody>
            <a:bodyPr lIns="0" tIns="0" rIns="0" bIns="0" rtlCol="0" anchor="t">
              <a:spAutoFit/>
            </a:bodyPr>
            <a:lstStyle/>
            <a:p>
              <a:pPr algn="just">
                <a:lnSpc>
                  <a:spcPts val="4810"/>
                </a:lnSpc>
                <a:spcBef>
                  <a:spcPct val="0"/>
                </a:spcBef>
              </a:pPr>
              <a:r>
                <a:rPr lang="en-US" sz="3700" b="1">
                  <a:solidFill>
                    <a:srgbClr val="000000"/>
                  </a:solidFill>
                  <a:latin typeface="Noto Serif Bold"/>
                  <a:ea typeface="Noto Serif Bold"/>
                  <a:cs typeface="Noto Serif Bold"/>
                  <a:sym typeface="Noto Serif Bold"/>
                </a:rPr>
                <a:t>2</a:t>
              </a:r>
            </a:p>
          </p:txBody>
        </p:sp>
      </p:grpSp>
      <p:grpSp>
        <p:nvGrpSpPr>
          <p:cNvPr id="20" name="Group 20"/>
          <p:cNvGrpSpPr/>
          <p:nvPr/>
        </p:nvGrpSpPr>
        <p:grpSpPr>
          <a:xfrm>
            <a:off x="3402345" y="5852885"/>
            <a:ext cx="1020437" cy="1020437"/>
            <a:chOff x="0" y="0"/>
            <a:chExt cx="1360583" cy="1360583"/>
          </a:xfrm>
        </p:grpSpPr>
        <p:sp>
          <p:nvSpPr>
            <p:cNvPr id="21" name="Freeform 21"/>
            <p:cNvSpPr/>
            <p:nvPr/>
          </p:nvSpPr>
          <p:spPr>
            <a:xfrm>
              <a:off x="0" y="0"/>
              <a:ext cx="1360583" cy="1360583"/>
            </a:xfrm>
            <a:custGeom>
              <a:avLst/>
              <a:gdLst/>
              <a:ahLst/>
              <a:cxnLst/>
              <a:rect l="l" t="t" r="r" b="b"/>
              <a:pathLst>
                <a:path w="1360583" h="1360583">
                  <a:moveTo>
                    <a:pt x="0" y="0"/>
                  </a:moveTo>
                  <a:lnTo>
                    <a:pt x="1360583" y="0"/>
                  </a:lnTo>
                  <a:lnTo>
                    <a:pt x="1360583" y="1360583"/>
                  </a:lnTo>
                  <a:lnTo>
                    <a:pt x="0" y="1360583"/>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22" name="TextBox 22"/>
            <p:cNvSpPr txBox="1"/>
            <p:nvPr/>
          </p:nvSpPr>
          <p:spPr>
            <a:xfrm>
              <a:off x="490839" y="267118"/>
              <a:ext cx="378905" cy="788246"/>
            </a:xfrm>
            <a:prstGeom prst="rect">
              <a:avLst/>
            </a:prstGeom>
          </p:spPr>
          <p:txBody>
            <a:bodyPr lIns="0" tIns="0" rIns="0" bIns="0" rtlCol="0" anchor="t">
              <a:spAutoFit/>
            </a:bodyPr>
            <a:lstStyle/>
            <a:p>
              <a:pPr algn="just">
                <a:lnSpc>
                  <a:spcPts val="4810"/>
                </a:lnSpc>
                <a:spcBef>
                  <a:spcPct val="0"/>
                </a:spcBef>
              </a:pPr>
              <a:r>
                <a:rPr lang="en-US" sz="3700" b="1">
                  <a:solidFill>
                    <a:srgbClr val="000000"/>
                  </a:solidFill>
                  <a:latin typeface="Noto Serif Bold"/>
                  <a:ea typeface="Noto Serif Bold"/>
                  <a:cs typeface="Noto Serif Bold"/>
                  <a:sym typeface="Noto Serif Bold"/>
                </a:rPr>
                <a:t>3</a:t>
              </a:r>
            </a:p>
          </p:txBody>
        </p:sp>
      </p:grpSp>
      <p:grpSp>
        <p:nvGrpSpPr>
          <p:cNvPr id="23" name="Group 23"/>
          <p:cNvGrpSpPr/>
          <p:nvPr/>
        </p:nvGrpSpPr>
        <p:grpSpPr>
          <a:xfrm>
            <a:off x="4422782" y="7560958"/>
            <a:ext cx="1020437" cy="1020437"/>
            <a:chOff x="0" y="0"/>
            <a:chExt cx="1360583" cy="1360583"/>
          </a:xfrm>
        </p:grpSpPr>
        <p:sp>
          <p:nvSpPr>
            <p:cNvPr id="24" name="Freeform 24"/>
            <p:cNvSpPr/>
            <p:nvPr/>
          </p:nvSpPr>
          <p:spPr>
            <a:xfrm>
              <a:off x="0" y="0"/>
              <a:ext cx="1360583" cy="1360583"/>
            </a:xfrm>
            <a:custGeom>
              <a:avLst/>
              <a:gdLst/>
              <a:ahLst/>
              <a:cxnLst/>
              <a:rect l="l" t="t" r="r" b="b"/>
              <a:pathLst>
                <a:path w="1360583" h="1360583">
                  <a:moveTo>
                    <a:pt x="0" y="0"/>
                  </a:moveTo>
                  <a:lnTo>
                    <a:pt x="1360583" y="0"/>
                  </a:lnTo>
                  <a:lnTo>
                    <a:pt x="1360583" y="1360583"/>
                  </a:lnTo>
                  <a:lnTo>
                    <a:pt x="0" y="1360583"/>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sp>
        <p:sp>
          <p:nvSpPr>
            <p:cNvPr id="25" name="TextBox 25"/>
            <p:cNvSpPr txBox="1"/>
            <p:nvPr/>
          </p:nvSpPr>
          <p:spPr>
            <a:xfrm>
              <a:off x="490839" y="267118"/>
              <a:ext cx="378905" cy="788246"/>
            </a:xfrm>
            <a:prstGeom prst="rect">
              <a:avLst/>
            </a:prstGeom>
          </p:spPr>
          <p:txBody>
            <a:bodyPr lIns="0" tIns="0" rIns="0" bIns="0" rtlCol="0" anchor="t">
              <a:spAutoFit/>
            </a:bodyPr>
            <a:lstStyle/>
            <a:p>
              <a:pPr algn="just">
                <a:lnSpc>
                  <a:spcPts val="4810"/>
                </a:lnSpc>
                <a:spcBef>
                  <a:spcPct val="0"/>
                </a:spcBef>
              </a:pPr>
              <a:r>
                <a:rPr lang="en-US" sz="3700" b="1">
                  <a:solidFill>
                    <a:srgbClr val="000000"/>
                  </a:solidFill>
                  <a:latin typeface="Noto Serif Bold"/>
                  <a:ea typeface="Noto Serif Bold"/>
                  <a:cs typeface="Noto Serif Bold"/>
                  <a:sym typeface="Noto Serif Bold"/>
                </a:rPr>
                <a:t>4</a:t>
              </a:r>
            </a:p>
          </p:txBody>
        </p:sp>
      </p:grpSp>
      <p:grpSp>
        <p:nvGrpSpPr>
          <p:cNvPr id="26" name="Group 26"/>
          <p:cNvGrpSpPr/>
          <p:nvPr/>
        </p:nvGrpSpPr>
        <p:grpSpPr>
          <a:xfrm>
            <a:off x="6136205" y="6614918"/>
            <a:ext cx="1020437" cy="1020437"/>
            <a:chOff x="0" y="0"/>
            <a:chExt cx="1360583" cy="1360583"/>
          </a:xfrm>
        </p:grpSpPr>
        <p:sp>
          <p:nvSpPr>
            <p:cNvPr id="27" name="Freeform 27"/>
            <p:cNvSpPr/>
            <p:nvPr/>
          </p:nvSpPr>
          <p:spPr>
            <a:xfrm>
              <a:off x="0" y="0"/>
              <a:ext cx="1360583" cy="1360583"/>
            </a:xfrm>
            <a:custGeom>
              <a:avLst/>
              <a:gdLst/>
              <a:ahLst/>
              <a:cxnLst/>
              <a:rect l="l" t="t" r="r" b="b"/>
              <a:pathLst>
                <a:path w="1360583" h="1360583">
                  <a:moveTo>
                    <a:pt x="0" y="0"/>
                  </a:moveTo>
                  <a:lnTo>
                    <a:pt x="1360583" y="0"/>
                  </a:lnTo>
                  <a:lnTo>
                    <a:pt x="1360583" y="1360583"/>
                  </a:lnTo>
                  <a:lnTo>
                    <a:pt x="0" y="1360583"/>
                  </a:lnTo>
                  <a:lnTo>
                    <a:pt x="0" y="0"/>
                  </a:lnTo>
                  <a:close/>
                </a:path>
              </a:pathLst>
            </a:custGeom>
            <a:blipFill>
              <a:blip r:embed="rId14">
                <a:extLst>
                  <a:ext uri="{96DAC541-7B7A-43D3-8B79-37D633B846F1}">
                    <asvg:svgBlip xmlns:asvg="http://schemas.microsoft.com/office/drawing/2016/SVG/main" xmlns="" r:embed="rId15"/>
                  </a:ext>
                </a:extLst>
              </a:blip>
              <a:stretch>
                <a:fillRect/>
              </a:stretch>
            </a:blipFill>
          </p:spPr>
        </p:sp>
        <p:sp>
          <p:nvSpPr>
            <p:cNvPr id="28" name="TextBox 28"/>
            <p:cNvSpPr txBox="1"/>
            <p:nvPr/>
          </p:nvSpPr>
          <p:spPr>
            <a:xfrm>
              <a:off x="490839" y="267118"/>
              <a:ext cx="378905" cy="788246"/>
            </a:xfrm>
            <a:prstGeom prst="rect">
              <a:avLst/>
            </a:prstGeom>
          </p:spPr>
          <p:txBody>
            <a:bodyPr lIns="0" tIns="0" rIns="0" bIns="0" rtlCol="0" anchor="t">
              <a:spAutoFit/>
            </a:bodyPr>
            <a:lstStyle/>
            <a:p>
              <a:pPr algn="just">
                <a:lnSpc>
                  <a:spcPts val="4810"/>
                </a:lnSpc>
                <a:spcBef>
                  <a:spcPct val="0"/>
                </a:spcBef>
              </a:pPr>
              <a:r>
                <a:rPr lang="en-US" sz="3700" b="1">
                  <a:solidFill>
                    <a:srgbClr val="000000"/>
                  </a:solidFill>
                  <a:latin typeface="Noto Serif Bold"/>
                  <a:ea typeface="Noto Serif Bold"/>
                  <a:cs typeface="Noto Serif Bold"/>
                  <a:sym typeface="Noto Serif Bold"/>
                </a:rPr>
                <a:t>5</a:t>
              </a:r>
            </a:p>
          </p:txBody>
        </p:sp>
      </p:grpSp>
      <p:sp>
        <p:nvSpPr>
          <p:cNvPr id="29" name="Freeform 29"/>
          <p:cNvSpPr/>
          <p:nvPr/>
        </p:nvSpPr>
        <p:spPr>
          <a:xfrm flipH="1">
            <a:off x="10628365" y="3760804"/>
            <a:ext cx="13446476" cy="9294877"/>
          </a:xfrm>
          <a:custGeom>
            <a:avLst/>
            <a:gdLst/>
            <a:ahLst/>
            <a:cxnLst/>
            <a:rect l="l" t="t" r="r" b="b"/>
            <a:pathLst>
              <a:path w="13446476" h="9294877">
                <a:moveTo>
                  <a:pt x="13446476" y="0"/>
                </a:moveTo>
                <a:lnTo>
                  <a:pt x="0" y="0"/>
                </a:lnTo>
                <a:lnTo>
                  <a:pt x="0" y="9294877"/>
                </a:lnTo>
                <a:lnTo>
                  <a:pt x="13446476" y="9294877"/>
                </a:lnTo>
                <a:lnTo>
                  <a:pt x="13446476" y="0"/>
                </a:lnTo>
                <a:close/>
              </a:path>
            </a:pathLst>
          </a:custGeom>
          <a:blipFill>
            <a:blip r:embed="rId16"/>
            <a:stretch>
              <a:fillRect/>
            </a:stretch>
          </a:blipFill>
        </p:spPr>
      </p:sp>
      <p:sp>
        <p:nvSpPr>
          <p:cNvPr id="30" name="Freeform 30"/>
          <p:cNvSpPr/>
          <p:nvPr/>
        </p:nvSpPr>
        <p:spPr>
          <a:xfrm rot="-2225918">
            <a:off x="8641502" y="6872224"/>
            <a:ext cx="2040845" cy="505823"/>
          </a:xfrm>
          <a:custGeom>
            <a:avLst/>
            <a:gdLst/>
            <a:ahLst/>
            <a:cxnLst/>
            <a:rect l="l" t="t" r="r" b="b"/>
            <a:pathLst>
              <a:path w="2040845" h="505823">
                <a:moveTo>
                  <a:pt x="0" y="0"/>
                </a:moveTo>
                <a:lnTo>
                  <a:pt x="2040844" y="0"/>
                </a:lnTo>
                <a:lnTo>
                  <a:pt x="2040844" y="505824"/>
                </a:lnTo>
                <a:lnTo>
                  <a:pt x="0" y="505824"/>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grpSp>
        <p:nvGrpSpPr>
          <p:cNvPr id="31" name="Group 31"/>
          <p:cNvGrpSpPr/>
          <p:nvPr/>
        </p:nvGrpSpPr>
        <p:grpSpPr>
          <a:xfrm>
            <a:off x="8123563" y="7387805"/>
            <a:ext cx="1020437" cy="1020437"/>
            <a:chOff x="0" y="0"/>
            <a:chExt cx="1360583" cy="1360583"/>
          </a:xfrm>
        </p:grpSpPr>
        <p:sp>
          <p:nvSpPr>
            <p:cNvPr id="32" name="Freeform 32"/>
            <p:cNvSpPr/>
            <p:nvPr/>
          </p:nvSpPr>
          <p:spPr>
            <a:xfrm>
              <a:off x="0" y="0"/>
              <a:ext cx="1360583" cy="1360583"/>
            </a:xfrm>
            <a:custGeom>
              <a:avLst/>
              <a:gdLst/>
              <a:ahLst/>
              <a:cxnLst/>
              <a:rect l="l" t="t" r="r" b="b"/>
              <a:pathLst>
                <a:path w="1360583" h="1360583">
                  <a:moveTo>
                    <a:pt x="0" y="0"/>
                  </a:moveTo>
                  <a:lnTo>
                    <a:pt x="1360583" y="0"/>
                  </a:lnTo>
                  <a:lnTo>
                    <a:pt x="1360583" y="1360583"/>
                  </a:lnTo>
                  <a:lnTo>
                    <a:pt x="0" y="1360583"/>
                  </a:lnTo>
                  <a:lnTo>
                    <a:pt x="0" y="0"/>
                  </a:lnTo>
                  <a:close/>
                </a:path>
              </a:pathLst>
            </a:custGeom>
            <a:blipFill>
              <a:blip r:embed="rId17">
                <a:extLst>
                  <a:ext uri="{96DAC541-7B7A-43D3-8B79-37D633B846F1}">
                    <asvg:svgBlip xmlns:asvg="http://schemas.microsoft.com/office/drawing/2016/SVG/main" xmlns="" r:embed="rId18"/>
                  </a:ext>
                </a:extLst>
              </a:blip>
              <a:stretch>
                <a:fillRect/>
              </a:stretch>
            </a:blipFill>
          </p:spPr>
        </p:sp>
        <p:sp>
          <p:nvSpPr>
            <p:cNvPr id="33" name="TextBox 33"/>
            <p:cNvSpPr txBox="1"/>
            <p:nvPr/>
          </p:nvSpPr>
          <p:spPr>
            <a:xfrm>
              <a:off x="490839" y="267118"/>
              <a:ext cx="378905" cy="788246"/>
            </a:xfrm>
            <a:prstGeom prst="rect">
              <a:avLst/>
            </a:prstGeom>
          </p:spPr>
          <p:txBody>
            <a:bodyPr lIns="0" tIns="0" rIns="0" bIns="0" rtlCol="0" anchor="t">
              <a:spAutoFit/>
            </a:bodyPr>
            <a:lstStyle/>
            <a:p>
              <a:pPr algn="just">
                <a:lnSpc>
                  <a:spcPts val="4810"/>
                </a:lnSpc>
                <a:spcBef>
                  <a:spcPct val="0"/>
                </a:spcBef>
              </a:pPr>
              <a:r>
                <a:rPr lang="en-US" sz="3700" b="1">
                  <a:solidFill>
                    <a:srgbClr val="000000"/>
                  </a:solidFill>
                  <a:latin typeface="Noto Serif Bold"/>
                  <a:ea typeface="Noto Serif Bold"/>
                  <a:cs typeface="Noto Serif Bold"/>
                  <a:sym typeface="Noto Serif Bold"/>
                </a:rPr>
                <a:t>6</a:t>
              </a:r>
            </a:p>
          </p:txBody>
        </p:sp>
      </p:grpSp>
      <p:sp>
        <p:nvSpPr>
          <p:cNvPr id="34" name="Freeform 34"/>
          <p:cNvSpPr/>
          <p:nvPr/>
        </p:nvSpPr>
        <p:spPr>
          <a:xfrm rot="1507333">
            <a:off x="10590920" y="6892612"/>
            <a:ext cx="2450273" cy="607300"/>
          </a:xfrm>
          <a:custGeom>
            <a:avLst/>
            <a:gdLst/>
            <a:ahLst/>
            <a:cxnLst/>
            <a:rect l="l" t="t" r="r" b="b"/>
            <a:pathLst>
              <a:path w="2450273" h="607300">
                <a:moveTo>
                  <a:pt x="0" y="0"/>
                </a:moveTo>
                <a:lnTo>
                  <a:pt x="2450273" y="0"/>
                </a:lnTo>
                <a:lnTo>
                  <a:pt x="2450273" y="607300"/>
                </a:lnTo>
                <a:lnTo>
                  <a:pt x="0" y="607300"/>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grpSp>
        <p:nvGrpSpPr>
          <p:cNvPr id="35" name="Group 35"/>
          <p:cNvGrpSpPr/>
          <p:nvPr/>
        </p:nvGrpSpPr>
        <p:grpSpPr>
          <a:xfrm>
            <a:off x="9928160" y="6104699"/>
            <a:ext cx="1020437" cy="1020437"/>
            <a:chOff x="0" y="0"/>
            <a:chExt cx="1360583" cy="1360583"/>
          </a:xfrm>
        </p:grpSpPr>
        <p:sp>
          <p:nvSpPr>
            <p:cNvPr id="36" name="Freeform 36"/>
            <p:cNvSpPr/>
            <p:nvPr/>
          </p:nvSpPr>
          <p:spPr>
            <a:xfrm>
              <a:off x="0" y="0"/>
              <a:ext cx="1360583" cy="1360583"/>
            </a:xfrm>
            <a:custGeom>
              <a:avLst/>
              <a:gdLst/>
              <a:ahLst/>
              <a:cxnLst/>
              <a:rect l="l" t="t" r="r" b="b"/>
              <a:pathLst>
                <a:path w="1360583" h="1360583">
                  <a:moveTo>
                    <a:pt x="0" y="0"/>
                  </a:moveTo>
                  <a:lnTo>
                    <a:pt x="1360583" y="0"/>
                  </a:lnTo>
                  <a:lnTo>
                    <a:pt x="1360583" y="1360583"/>
                  </a:lnTo>
                  <a:lnTo>
                    <a:pt x="0" y="1360583"/>
                  </a:lnTo>
                  <a:lnTo>
                    <a:pt x="0" y="0"/>
                  </a:lnTo>
                  <a:close/>
                </a:path>
              </a:pathLst>
            </a:custGeom>
            <a:blipFill>
              <a:blip r:embed="rId19">
                <a:extLst>
                  <a:ext uri="{96DAC541-7B7A-43D3-8B79-37D633B846F1}">
                    <asvg:svgBlip xmlns:asvg="http://schemas.microsoft.com/office/drawing/2016/SVG/main" xmlns="" r:embed="rId20"/>
                  </a:ext>
                </a:extLst>
              </a:blip>
              <a:stretch>
                <a:fillRect/>
              </a:stretch>
            </a:blipFill>
          </p:spPr>
        </p:sp>
        <p:sp>
          <p:nvSpPr>
            <p:cNvPr id="37" name="TextBox 37"/>
            <p:cNvSpPr txBox="1"/>
            <p:nvPr/>
          </p:nvSpPr>
          <p:spPr>
            <a:xfrm>
              <a:off x="490839" y="267118"/>
              <a:ext cx="378905" cy="788246"/>
            </a:xfrm>
            <a:prstGeom prst="rect">
              <a:avLst/>
            </a:prstGeom>
          </p:spPr>
          <p:txBody>
            <a:bodyPr lIns="0" tIns="0" rIns="0" bIns="0" rtlCol="0" anchor="t">
              <a:spAutoFit/>
            </a:bodyPr>
            <a:lstStyle/>
            <a:p>
              <a:pPr algn="just">
                <a:lnSpc>
                  <a:spcPts val="4810"/>
                </a:lnSpc>
                <a:spcBef>
                  <a:spcPct val="0"/>
                </a:spcBef>
              </a:pPr>
              <a:r>
                <a:rPr lang="en-US" sz="3700" b="1">
                  <a:solidFill>
                    <a:srgbClr val="000000"/>
                  </a:solidFill>
                  <a:latin typeface="Noto Serif Bold"/>
                  <a:ea typeface="Noto Serif Bold"/>
                  <a:cs typeface="Noto Serif Bold"/>
                  <a:sym typeface="Noto Serif Bold"/>
                </a:rPr>
                <a:t>7</a:t>
              </a:r>
            </a:p>
          </p:txBody>
        </p:sp>
      </p:grpSp>
      <p:sp>
        <p:nvSpPr>
          <p:cNvPr id="38" name="Freeform 38"/>
          <p:cNvSpPr/>
          <p:nvPr/>
        </p:nvSpPr>
        <p:spPr>
          <a:xfrm rot="-2408696">
            <a:off x="12724043" y="6872224"/>
            <a:ext cx="2040845" cy="505823"/>
          </a:xfrm>
          <a:custGeom>
            <a:avLst/>
            <a:gdLst/>
            <a:ahLst/>
            <a:cxnLst/>
            <a:rect l="l" t="t" r="r" b="b"/>
            <a:pathLst>
              <a:path w="2040845" h="505823">
                <a:moveTo>
                  <a:pt x="0" y="0"/>
                </a:moveTo>
                <a:lnTo>
                  <a:pt x="2040844" y="0"/>
                </a:lnTo>
                <a:lnTo>
                  <a:pt x="2040844" y="505824"/>
                </a:lnTo>
                <a:lnTo>
                  <a:pt x="0" y="505824"/>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39" name="Freeform 39"/>
          <p:cNvSpPr/>
          <p:nvPr/>
        </p:nvSpPr>
        <p:spPr>
          <a:xfrm rot="7466507">
            <a:off x="11518101" y="8474016"/>
            <a:ext cx="1704469" cy="583967"/>
          </a:xfrm>
          <a:custGeom>
            <a:avLst/>
            <a:gdLst/>
            <a:ahLst/>
            <a:cxnLst/>
            <a:rect l="l" t="t" r="r" b="b"/>
            <a:pathLst>
              <a:path w="1704469" h="583967">
                <a:moveTo>
                  <a:pt x="0" y="0"/>
                </a:moveTo>
                <a:lnTo>
                  <a:pt x="1704470" y="0"/>
                </a:lnTo>
                <a:lnTo>
                  <a:pt x="1704470" y="583967"/>
                </a:lnTo>
                <a:lnTo>
                  <a:pt x="0" y="583967"/>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grpSp>
        <p:nvGrpSpPr>
          <p:cNvPr id="40" name="Group 40"/>
          <p:cNvGrpSpPr/>
          <p:nvPr/>
        </p:nvGrpSpPr>
        <p:grpSpPr>
          <a:xfrm>
            <a:off x="12167207" y="7387805"/>
            <a:ext cx="1020437" cy="1020437"/>
            <a:chOff x="0" y="0"/>
            <a:chExt cx="1360583" cy="1360583"/>
          </a:xfrm>
        </p:grpSpPr>
        <p:sp>
          <p:nvSpPr>
            <p:cNvPr id="41" name="Freeform 41"/>
            <p:cNvSpPr/>
            <p:nvPr/>
          </p:nvSpPr>
          <p:spPr>
            <a:xfrm>
              <a:off x="0" y="0"/>
              <a:ext cx="1360583" cy="1360583"/>
            </a:xfrm>
            <a:custGeom>
              <a:avLst/>
              <a:gdLst/>
              <a:ahLst/>
              <a:cxnLst/>
              <a:rect l="l" t="t" r="r" b="b"/>
              <a:pathLst>
                <a:path w="1360583" h="1360583">
                  <a:moveTo>
                    <a:pt x="0" y="0"/>
                  </a:moveTo>
                  <a:lnTo>
                    <a:pt x="1360583" y="0"/>
                  </a:lnTo>
                  <a:lnTo>
                    <a:pt x="1360583" y="1360583"/>
                  </a:lnTo>
                  <a:lnTo>
                    <a:pt x="0" y="1360583"/>
                  </a:lnTo>
                  <a:lnTo>
                    <a:pt x="0" y="0"/>
                  </a:lnTo>
                  <a:close/>
                </a:path>
              </a:pathLst>
            </a:custGeom>
            <a:blipFill>
              <a:blip r:embed="rId21">
                <a:extLst>
                  <a:ext uri="{96DAC541-7B7A-43D3-8B79-37D633B846F1}">
                    <asvg:svgBlip xmlns:asvg="http://schemas.microsoft.com/office/drawing/2016/SVG/main" xmlns="" r:embed="rId22"/>
                  </a:ext>
                </a:extLst>
              </a:blip>
              <a:stretch>
                <a:fillRect/>
              </a:stretch>
            </a:blipFill>
          </p:spPr>
        </p:sp>
        <p:sp>
          <p:nvSpPr>
            <p:cNvPr id="42" name="TextBox 42"/>
            <p:cNvSpPr txBox="1"/>
            <p:nvPr/>
          </p:nvSpPr>
          <p:spPr>
            <a:xfrm>
              <a:off x="490839" y="253098"/>
              <a:ext cx="378905" cy="788246"/>
            </a:xfrm>
            <a:prstGeom prst="rect">
              <a:avLst/>
            </a:prstGeom>
          </p:spPr>
          <p:txBody>
            <a:bodyPr lIns="0" tIns="0" rIns="0" bIns="0" rtlCol="0" anchor="t">
              <a:spAutoFit/>
            </a:bodyPr>
            <a:lstStyle/>
            <a:p>
              <a:pPr algn="just">
                <a:lnSpc>
                  <a:spcPts val="4810"/>
                </a:lnSpc>
                <a:spcBef>
                  <a:spcPct val="0"/>
                </a:spcBef>
              </a:pPr>
              <a:r>
                <a:rPr lang="en-US" sz="3700" b="1">
                  <a:solidFill>
                    <a:srgbClr val="000000"/>
                  </a:solidFill>
                  <a:latin typeface="Noto Serif Bold"/>
                  <a:ea typeface="Noto Serif Bold"/>
                  <a:cs typeface="Noto Serif Bold"/>
                  <a:sym typeface="Noto Serif Bold"/>
                </a:rPr>
                <a:t>8</a:t>
              </a:r>
            </a:p>
          </p:txBody>
        </p:sp>
      </p:grpSp>
      <p:sp>
        <p:nvSpPr>
          <p:cNvPr id="43" name="Freeform 43"/>
          <p:cNvSpPr/>
          <p:nvPr/>
        </p:nvSpPr>
        <p:spPr>
          <a:xfrm rot="-3818822">
            <a:off x="14048491" y="5121801"/>
            <a:ext cx="2040845" cy="505823"/>
          </a:xfrm>
          <a:custGeom>
            <a:avLst/>
            <a:gdLst/>
            <a:ahLst/>
            <a:cxnLst/>
            <a:rect l="l" t="t" r="r" b="b"/>
            <a:pathLst>
              <a:path w="2040845" h="505823">
                <a:moveTo>
                  <a:pt x="0" y="0"/>
                </a:moveTo>
                <a:lnTo>
                  <a:pt x="2040845" y="0"/>
                </a:lnTo>
                <a:lnTo>
                  <a:pt x="2040845" y="505823"/>
                </a:lnTo>
                <a:lnTo>
                  <a:pt x="0" y="505823"/>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44" name="Freeform 44"/>
          <p:cNvSpPr/>
          <p:nvPr/>
        </p:nvSpPr>
        <p:spPr>
          <a:xfrm rot="1689781">
            <a:off x="14508863" y="6472370"/>
            <a:ext cx="1704469" cy="583967"/>
          </a:xfrm>
          <a:custGeom>
            <a:avLst/>
            <a:gdLst/>
            <a:ahLst/>
            <a:cxnLst/>
            <a:rect l="l" t="t" r="r" b="b"/>
            <a:pathLst>
              <a:path w="1704469" h="583967">
                <a:moveTo>
                  <a:pt x="0" y="0"/>
                </a:moveTo>
                <a:lnTo>
                  <a:pt x="1704469" y="0"/>
                </a:lnTo>
                <a:lnTo>
                  <a:pt x="1704469" y="583967"/>
                </a:lnTo>
                <a:lnTo>
                  <a:pt x="0" y="583967"/>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grpSp>
        <p:nvGrpSpPr>
          <p:cNvPr id="45" name="Group 45"/>
          <p:cNvGrpSpPr/>
          <p:nvPr/>
        </p:nvGrpSpPr>
        <p:grpSpPr>
          <a:xfrm>
            <a:off x="14177332" y="5852885"/>
            <a:ext cx="1020437" cy="1020437"/>
            <a:chOff x="0" y="0"/>
            <a:chExt cx="1360583" cy="1360583"/>
          </a:xfrm>
        </p:grpSpPr>
        <p:sp>
          <p:nvSpPr>
            <p:cNvPr id="46" name="Freeform 46"/>
            <p:cNvSpPr/>
            <p:nvPr/>
          </p:nvSpPr>
          <p:spPr>
            <a:xfrm>
              <a:off x="0" y="0"/>
              <a:ext cx="1360583" cy="1360583"/>
            </a:xfrm>
            <a:custGeom>
              <a:avLst/>
              <a:gdLst/>
              <a:ahLst/>
              <a:cxnLst/>
              <a:rect l="l" t="t" r="r" b="b"/>
              <a:pathLst>
                <a:path w="1360583" h="1360583">
                  <a:moveTo>
                    <a:pt x="0" y="0"/>
                  </a:moveTo>
                  <a:lnTo>
                    <a:pt x="1360583" y="0"/>
                  </a:lnTo>
                  <a:lnTo>
                    <a:pt x="1360583" y="1360583"/>
                  </a:lnTo>
                  <a:lnTo>
                    <a:pt x="0" y="1360583"/>
                  </a:lnTo>
                  <a:lnTo>
                    <a:pt x="0" y="0"/>
                  </a:lnTo>
                  <a:close/>
                </a:path>
              </a:pathLst>
            </a:custGeom>
            <a:blipFill>
              <a:blip r:embed="rId23">
                <a:extLst>
                  <a:ext uri="{96DAC541-7B7A-43D3-8B79-37D633B846F1}">
                    <asvg:svgBlip xmlns:asvg="http://schemas.microsoft.com/office/drawing/2016/SVG/main" xmlns="" r:embed="rId24"/>
                  </a:ext>
                </a:extLst>
              </a:blip>
              <a:stretch>
                <a:fillRect/>
              </a:stretch>
            </a:blipFill>
          </p:spPr>
        </p:sp>
        <p:sp>
          <p:nvSpPr>
            <p:cNvPr id="47" name="TextBox 47"/>
            <p:cNvSpPr txBox="1"/>
            <p:nvPr/>
          </p:nvSpPr>
          <p:spPr>
            <a:xfrm>
              <a:off x="490839" y="267118"/>
              <a:ext cx="378905" cy="788246"/>
            </a:xfrm>
            <a:prstGeom prst="rect">
              <a:avLst/>
            </a:prstGeom>
          </p:spPr>
          <p:txBody>
            <a:bodyPr lIns="0" tIns="0" rIns="0" bIns="0" rtlCol="0" anchor="t">
              <a:spAutoFit/>
            </a:bodyPr>
            <a:lstStyle/>
            <a:p>
              <a:pPr algn="just">
                <a:lnSpc>
                  <a:spcPts val="4810"/>
                </a:lnSpc>
                <a:spcBef>
                  <a:spcPct val="0"/>
                </a:spcBef>
              </a:pPr>
              <a:r>
                <a:rPr lang="en-US" sz="3700" b="1">
                  <a:solidFill>
                    <a:srgbClr val="000000"/>
                  </a:solidFill>
                  <a:latin typeface="Noto Serif Bold"/>
                  <a:ea typeface="Noto Serif Bold"/>
                  <a:cs typeface="Noto Serif Bold"/>
                  <a:sym typeface="Noto Serif Bold"/>
                </a:rPr>
                <a:t>9</a:t>
              </a:r>
            </a:p>
          </p:txBody>
        </p:sp>
      </p:grpSp>
      <p:sp>
        <p:nvSpPr>
          <p:cNvPr id="48" name="Freeform 48"/>
          <p:cNvSpPr/>
          <p:nvPr/>
        </p:nvSpPr>
        <p:spPr>
          <a:xfrm rot="-4042253">
            <a:off x="15106277" y="3328558"/>
            <a:ext cx="1704469" cy="583967"/>
          </a:xfrm>
          <a:custGeom>
            <a:avLst/>
            <a:gdLst/>
            <a:ahLst/>
            <a:cxnLst/>
            <a:rect l="l" t="t" r="r" b="b"/>
            <a:pathLst>
              <a:path w="1704469" h="583967">
                <a:moveTo>
                  <a:pt x="0" y="0"/>
                </a:moveTo>
                <a:lnTo>
                  <a:pt x="1704469" y="0"/>
                </a:lnTo>
                <a:lnTo>
                  <a:pt x="1704469" y="583967"/>
                </a:lnTo>
                <a:lnTo>
                  <a:pt x="0" y="583967"/>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grpSp>
        <p:nvGrpSpPr>
          <p:cNvPr id="49" name="Group 49"/>
          <p:cNvGrpSpPr/>
          <p:nvPr/>
        </p:nvGrpSpPr>
        <p:grpSpPr>
          <a:xfrm>
            <a:off x="15068913" y="3837850"/>
            <a:ext cx="1020437" cy="1020437"/>
            <a:chOff x="0" y="0"/>
            <a:chExt cx="1360583" cy="1360583"/>
          </a:xfrm>
        </p:grpSpPr>
        <p:sp>
          <p:nvSpPr>
            <p:cNvPr id="50" name="Freeform 50"/>
            <p:cNvSpPr/>
            <p:nvPr/>
          </p:nvSpPr>
          <p:spPr>
            <a:xfrm>
              <a:off x="0" y="0"/>
              <a:ext cx="1360583" cy="1360583"/>
            </a:xfrm>
            <a:custGeom>
              <a:avLst/>
              <a:gdLst/>
              <a:ahLst/>
              <a:cxnLst/>
              <a:rect l="l" t="t" r="r" b="b"/>
              <a:pathLst>
                <a:path w="1360583" h="1360583">
                  <a:moveTo>
                    <a:pt x="0" y="0"/>
                  </a:moveTo>
                  <a:lnTo>
                    <a:pt x="1360583" y="0"/>
                  </a:lnTo>
                  <a:lnTo>
                    <a:pt x="1360583" y="1360583"/>
                  </a:lnTo>
                  <a:lnTo>
                    <a:pt x="0" y="1360583"/>
                  </a:lnTo>
                  <a:lnTo>
                    <a:pt x="0" y="0"/>
                  </a:lnTo>
                  <a:close/>
                </a:path>
              </a:pathLst>
            </a:custGeom>
            <a:blipFill>
              <a:blip r:embed="rId25">
                <a:extLst>
                  <a:ext uri="{96DAC541-7B7A-43D3-8B79-37D633B846F1}">
                    <asvg:svgBlip xmlns:asvg="http://schemas.microsoft.com/office/drawing/2016/SVG/main" xmlns="" r:embed="rId26"/>
                  </a:ext>
                </a:extLst>
              </a:blip>
              <a:stretch>
                <a:fillRect/>
              </a:stretch>
            </a:blipFill>
          </p:spPr>
        </p:sp>
        <p:sp>
          <p:nvSpPr>
            <p:cNvPr id="51" name="TextBox 51"/>
            <p:cNvSpPr txBox="1"/>
            <p:nvPr/>
          </p:nvSpPr>
          <p:spPr>
            <a:xfrm>
              <a:off x="327169" y="241718"/>
              <a:ext cx="858645" cy="788246"/>
            </a:xfrm>
            <a:prstGeom prst="rect">
              <a:avLst/>
            </a:prstGeom>
          </p:spPr>
          <p:txBody>
            <a:bodyPr lIns="0" tIns="0" rIns="0" bIns="0" rtlCol="0" anchor="t">
              <a:spAutoFit/>
            </a:bodyPr>
            <a:lstStyle/>
            <a:p>
              <a:pPr algn="just">
                <a:lnSpc>
                  <a:spcPts val="4810"/>
                </a:lnSpc>
                <a:spcBef>
                  <a:spcPct val="0"/>
                </a:spcBef>
              </a:pPr>
              <a:r>
                <a:rPr lang="en-US" sz="3700" b="1">
                  <a:solidFill>
                    <a:srgbClr val="000000"/>
                  </a:solidFill>
                  <a:latin typeface="Noto Serif Bold"/>
                  <a:ea typeface="Noto Serif Bold"/>
                  <a:cs typeface="Noto Serif Bold"/>
                  <a:sym typeface="Noto Serif Bold"/>
                </a:rPr>
                <a:t>10</a:t>
              </a:r>
            </a:p>
          </p:txBody>
        </p:sp>
      </p:grpSp>
      <p:sp>
        <p:nvSpPr>
          <p:cNvPr id="52" name="Freeform 52"/>
          <p:cNvSpPr/>
          <p:nvPr/>
        </p:nvSpPr>
        <p:spPr>
          <a:xfrm>
            <a:off x="11029950" y="371988"/>
            <a:ext cx="7315200" cy="1313424"/>
          </a:xfrm>
          <a:custGeom>
            <a:avLst/>
            <a:gdLst/>
            <a:ahLst/>
            <a:cxnLst/>
            <a:rect l="l" t="t" r="r" b="b"/>
            <a:pathLst>
              <a:path w="7315200" h="1313424">
                <a:moveTo>
                  <a:pt x="0" y="0"/>
                </a:moveTo>
                <a:lnTo>
                  <a:pt x="7315200" y="0"/>
                </a:lnTo>
                <a:lnTo>
                  <a:pt x="7315200" y="1313424"/>
                </a:lnTo>
                <a:lnTo>
                  <a:pt x="0" y="1313424"/>
                </a:lnTo>
                <a:lnTo>
                  <a:pt x="0" y="0"/>
                </a:lnTo>
                <a:close/>
              </a:path>
            </a:pathLst>
          </a:custGeom>
          <a:blipFill>
            <a:blip r:embed="rId27">
              <a:alphaModFix amt="37000"/>
              <a:extLst>
                <a:ext uri="{96DAC541-7B7A-43D3-8B79-37D633B846F1}">
                  <asvg:svgBlip xmlns:asvg="http://schemas.microsoft.com/office/drawing/2016/SVG/main" xmlns="" r:embed="rId28"/>
                </a:ext>
              </a:extLst>
            </a:blip>
            <a:stretch>
              <a:fillRect/>
            </a:stretch>
          </a:blipFill>
        </p:spPr>
      </p:sp>
      <p:sp>
        <p:nvSpPr>
          <p:cNvPr id="53" name="TextBox 53"/>
          <p:cNvSpPr txBox="1"/>
          <p:nvPr/>
        </p:nvSpPr>
        <p:spPr>
          <a:xfrm>
            <a:off x="274404" y="467995"/>
            <a:ext cx="5235446" cy="812800"/>
          </a:xfrm>
          <a:prstGeom prst="rect">
            <a:avLst/>
          </a:prstGeom>
        </p:spPr>
        <p:txBody>
          <a:bodyPr lIns="0" tIns="0" rIns="0" bIns="0" rtlCol="0" anchor="t">
            <a:spAutoFit/>
          </a:bodyPr>
          <a:lstStyle/>
          <a:p>
            <a:pPr algn="just">
              <a:lnSpc>
                <a:spcPts val="6500"/>
              </a:lnSpc>
              <a:spcBef>
                <a:spcPct val="0"/>
              </a:spcBef>
            </a:pPr>
            <a:r>
              <a:rPr lang="en-US" sz="5000">
                <a:solidFill>
                  <a:srgbClr val="000000"/>
                </a:solidFill>
                <a:latin typeface="Noto Serif"/>
                <a:ea typeface="Noto Serif"/>
                <a:cs typeface="Noto Serif"/>
                <a:sym typeface="Noto Serif"/>
              </a:rPr>
              <a:t>План екскурсії</a:t>
            </a:r>
          </a:p>
        </p:txBody>
      </p:sp>
      <p:sp>
        <p:nvSpPr>
          <p:cNvPr id="54" name="TextBox 54"/>
          <p:cNvSpPr txBox="1"/>
          <p:nvPr/>
        </p:nvSpPr>
        <p:spPr>
          <a:xfrm>
            <a:off x="2289025" y="2129083"/>
            <a:ext cx="2950524" cy="678179"/>
          </a:xfrm>
          <a:prstGeom prst="rect">
            <a:avLst/>
          </a:prstGeom>
        </p:spPr>
        <p:txBody>
          <a:bodyPr lIns="0" tIns="0" rIns="0" bIns="0" rtlCol="0" anchor="t">
            <a:spAutoFit/>
          </a:bodyPr>
          <a:lstStyle/>
          <a:p>
            <a:pPr algn="ctr">
              <a:lnSpc>
                <a:spcPts val="2730"/>
              </a:lnSpc>
              <a:spcBef>
                <a:spcPct val="0"/>
              </a:spcBef>
            </a:pPr>
            <a:r>
              <a:rPr lang="en-US" sz="2100">
                <a:solidFill>
                  <a:srgbClr val="000000"/>
                </a:solidFill>
                <a:latin typeface="Noto Serif"/>
                <a:ea typeface="Noto Serif"/>
                <a:cs typeface="Noto Serif"/>
                <a:sym typeface="Noto Serif"/>
              </a:rPr>
              <a:t>Північно-західні брами м. Харкова</a:t>
            </a:r>
          </a:p>
        </p:txBody>
      </p:sp>
      <p:sp>
        <p:nvSpPr>
          <p:cNvPr id="55" name="TextBox 55"/>
          <p:cNvSpPr txBox="1"/>
          <p:nvPr/>
        </p:nvSpPr>
        <p:spPr>
          <a:xfrm>
            <a:off x="800157" y="6014489"/>
            <a:ext cx="2121403" cy="678180"/>
          </a:xfrm>
          <a:prstGeom prst="rect">
            <a:avLst/>
          </a:prstGeom>
        </p:spPr>
        <p:txBody>
          <a:bodyPr lIns="0" tIns="0" rIns="0" bIns="0" rtlCol="0" anchor="t">
            <a:spAutoFit/>
          </a:bodyPr>
          <a:lstStyle/>
          <a:p>
            <a:pPr algn="ctr">
              <a:lnSpc>
                <a:spcPts val="2730"/>
              </a:lnSpc>
              <a:spcBef>
                <a:spcPct val="0"/>
              </a:spcBef>
            </a:pPr>
            <a:r>
              <a:rPr lang="en-US" sz="2100">
                <a:solidFill>
                  <a:srgbClr val="000000"/>
                </a:solidFill>
                <a:latin typeface="Noto Serif"/>
                <a:ea typeface="Noto Serif"/>
                <a:cs typeface="Noto Serif"/>
                <a:sym typeface="Noto Serif"/>
              </a:rPr>
              <a:t>Садиба Єгора Павлова</a:t>
            </a:r>
          </a:p>
        </p:txBody>
      </p:sp>
      <p:sp>
        <p:nvSpPr>
          <p:cNvPr id="56" name="TextBox 56"/>
          <p:cNvSpPr txBox="1"/>
          <p:nvPr/>
        </p:nvSpPr>
        <p:spPr>
          <a:xfrm>
            <a:off x="4933000" y="4756370"/>
            <a:ext cx="1679647" cy="356234"/>
          </a:xfrm>
          <a:prstGeom prst="rect">
            <a:avLst/>
          </a:prstGeom>
        </p:spPr>
        <p:txBody>
          <a:bodyPr lIns="0" tIns="0" rIns="0" bIns="0" rtlCol="0" anchor="t">
            <a:spAutoFit/>
          </a:bodyPr>
          <a:lstStyle/>
          <a:p>
            <a:pPr algn="ctr">
              <a:lnSpc>
                <a:spcPts val="2940"/>
              </a:lnSpc>
              <a:spcBef>
                <a:spcPct val="0"/>
              </a:spcBef>
            </a:pPr>
            <a:r>
              <a:rPr lang="en-US" sz="2100">
                <a:solidFill>
                  <a:srgbClr val="000000"/>
                </a:solidFill>
                <a:latin typeface="Noto Serif"/>
                <a:ea typeface="Noto Serif"/>
                <a:cs typeface="Noto Serif"/>
                <a:sym typeface="Noto Serif"/>
              </a:rPr>
              <a:t>Палац праці</a:t>
            </a:r>
          </a:p>
        </p:txBody>
      </p:sp>
      <p:sp>
        <p:nvSpPr>
          <p:cNvPr id="57" name="TextBox 57"/>
          <p:cNvSpPr txBox="1"/>
          <p:nvPr/>
        </p:nvSpPr>
        <p:spPr>
          <a:xfrm>
            <a:off x="2907837" y="9714870"/>
            <a:ext cx="2535382" cy="356234"/>
          </a:xfrm>
          <a:prstGeom prst="rect">
            <a:avLst/>
          </a:prstGeom>
        </p:spPr>
        <p:txBody>
          <a:bodyPr lIns="0" tIns="0" rIns="0" bIns="0" rtlCol="0" anchor="t">
            <a:spAutoFit/>
          </a:bodyPr>
          <a:lstStyle/>
          <a:p>
            <a:pPr algn="ctr">
              <a:lnSpc>
                <a:spcPts val="2940"/>
              </a:lnSpc>
              <a:spcBef>
                <a:spcPct val="0"/>
              </a:spcBef>
            </a:pPr>
            <a:r>
              <a:rPr lang="en-US" sz="2100">
                <a:solidFill>
                  <a:srgbClr val="000000"/>
                </a:solidFill>
                <a:latin typeface="Noto Serif"/>
                <a:ea typeface="Noto Serif"/>
                <a:cs typeface="Noto Serif"/>
                <a:sym typeface="Noto Serif"/>
              </a:rPr>
              <a:t>Вул. Миколаївська</a:t>
            </a:r>
          </a:p>
        </p:txBody>
      </p:sp>
      <p:sp>
        <p:nvSpPr>
          <p:cNvPr id="58" name="TextBox 58"/>
          <p:cNvSpPr txBox="1"/>
          <p:nvPr/>
        </p:nvSpPr>
        <p:spPr>
          <a:xfrm>
            <a:off x="5772824" y="8770192"/>
            <a:ext cx="4059453" cy="356235"/>
          </a:xfrm>
          <a:prstGeom prst="rect">
            <a:avLst/>
          </a:prstGeom>
        </p:spPr>
        <p:txBody>
          <a:bodyPr lIns="0" tIns="0" rIns="0" bIns="0" rtlCol="0" anchor="t">
            <a:spAutoFit/>
          </a:bodyPr>
          <a:lstStyle/>
          <a:p>
            <a:pPr marL="0" lvl="0" indent="0" algn="l">
              <a:lnSpc>
                <a:spcPts val="2940"/>
              </a:lnSpc>
              <a:spcBef>
                <a:spcPct val="0"/>
              </a:spcBef>
            </a:pPr>
            <a:r>
              <a:rPr lang="en-US" sz="2100" spc="58">
                <a:solidFill>
                  <a:srgbClr val="000000"/>
                </a:solidFill>
                <a:latin typeface="Noto Serif"/>
                <a:ea typeface="Noto Serif"/>
                <a:cs typeface="Noto Serif"/>
                <a:sym typeface="Noto Serif"/>
              </a:rPr>
              <a:t>вул. Громадянська</a:t>
            </a:r>
          </a:p>
        </p:txBody>
      </p:sp>
      <p:sp>
        <p:nvSpPr>
          <p:cNvPr id="59" name="TextBox 59"/>
          <p:cNvSpPr txBox="1"/>
          <p:nvPr/>
        </p:nvSpPr>
        <p:spPr>
          <a:xfrm>
            <a:off x="6316900" y="5538350"/>
            <a:ext cx="3739794" cy="356235"/>
          </a:xfrm>
          <a:prstGeom prst="rect">
            <a:avLst/>
          </a:prstGeom>
        </p:spPr>
        <p:txBody>
          <a:bodyPr lIns="0" tIns="0" rIns="0" bIns="0" rtlCol="0" anchor="t">
            <a:spAutoFit/>
          </a:bodyPr>
          <a:lstStyle/>
          <a:p>
            <a:pPr marL="0" lvl="0" indent="0" algn="l">
              <a:lnSpc>
                <a:spcPts val="2940"/>
              </a:lnSpc>
              <a:spcBef>
                <a:spcPct val="0"/>
              </a:spcBef>
            </a:pPr>
            <a:r>
              <a:rPr lang="en-US" sz="2100" spc="58">
                <a:solidFill>
                  <a:srgbClr val="000000"/>
                </a:solidFill>
                <a:latin typeface="Noto Serif"/>
                <a:ea typeface="Noto Serif"/>
                <a:cs typeface="Noto Serif"/>
                <a:sym typeface="Noto Serif"/>
              </a:rPr>
              <a:t>Вул. Григорія Сковороди</a:t>
            </a:r>
          </a:p>
        </p:txBody>
      </p:sp>
      <p:sp>
        <p:nvSpPr>
          <p:cNvPr id="60" name="TextBox 60"/>
          <p:cNvSpPr txBox="1"/>
          <p:nvPr/>
        </p:nvSpPr>
        <p:spPr>
          <a:xfrm>
            <a:off x="11422525" y="4756369"/>
            <a:ext cx="2321940" cy="356235"/>
          </a:xfrm>
          <a:prstGeom prst="rect">
            <a:avLst/>
          </a:prstGeom>
        </p:spPr>
        <p:txBody>
          <a:bodyPr lIns="0" tIns="0" rIns="0" bIns="0" rtlCol="0" anchor="t">
            <a:spAutoFit/>
          </a:bodyPr>
          <a:lstStyle/>
          <a:p>
            <a:pPr marL="0" lvl="0" indent="0" algn="l">
              <a:lnSpc>
                <a:spcPts val="2940"/>
              </a:lnSpc>
              <a:spcBef>
                <a:spcPct val="0"/>
              </a:spcBef>
            </a:pPr>
            <a:r>
              <a:rPr lang="en-US" sz="2100" spc="58">
                <a:solidFill>
                  <a:srgbClr val="000000"/>
                </a:solidFill>
                <a:latin typeface="Noto Serif"/>
                <a:ea typeface="Noto Serif"/>
                <a:cs typeface="Noto Serif"/>
                <a:sym typeface="Noto Serif"/>
              </a:rPr>
              <a:t>Вул. Римарська  </a:t>
            </a:r>
          </a:p>
        </p:txBody>
      </p:sp>
      <p:sp>
        <p:nvSpPr>
          <p:cNvPr id="61" name="TextBox 61"/>
          <p:cNvSpPr txBox="1"/>
          <p:nvPr/>
        </p:nvSpPr>
        <p:spPr>
          <a:xfrm>
            <a:off x="10569001" y="9532192"/>
            <a:ext cx="2485214" cy="356235"/>
          </a:xfrm>
          <a:prstGeom prst="rect">
            <a:avLst/>
          </a:prstGeom>
        </p:spPr>
        <p:txBody>
          <a:bodyPr lIns="0" tIns="0" rIns="0" bIns="0" rtlCol="0" anchor="t">
            <a:spAutoFit/>
          </a:bodyPr>
          <a:lstStyle/>
          <a:p>
            <a:pPr marL="0" lvl="0" indent="0" algn="l">
              <a:lnSpc>
                <a:spcPts val="2940"/>
              </a:lnSpc>
              <a:spcBef>
                <a:spcPct val="0"/>
              </a:spcBef>
            </a:pPr>
            <a:r>
              <a:rPr lang="en-US" sz="2100" spc="58">
                <a:solidFill>
                  <a:srgbClr val="000000"/>
                </a:solidFill>
                <a:latin typeface="Noto Serif"/>
                <a:ea typeface="Noto Serif"/>
                <a:cs typeface="Noto Serif"/>
                <a:sym typeface="Noto Serif"/>
              </a:rPr>
              <a:t>Вул. Скрипника</a:t>
            </a:r>
          </a:p>
        </p:txBody>
      </p:sp>
      <p:sp>
        <p:nvSpPr>
          <p:cNvPr id="62" name="TextBox 62"/>
          <p:cNvSpPr txBox="1"/>
          <p:nvPr/>
        </p:nvSpPr>
        <p:spPr>
          <a:xfrm>
            <a:off x="14389320" y="1993862"/>
            <a:ext cx="3753769" cy="727710"/>
          </a:xfrm>
          <a:prstGeom prst="rect">
            <a:avLst/>
          </a:prstGeom>
        </p:spPr>
        <p:txBody>
          <a:bodyPr lIns="0" tIns="0" rIns="0" bIns="0" rtlCol="0" anchor="t">
            <a:spAutoFit/>
          </a:bodyPr>
          <a:lstStyle/>
          <a:p>
            <a:pPr marL="0" lvl="0" indent="0" algn="ctr">
              <a:lnSpc>
                <a:spcPts val="2940"/>
              </a:lnSpc>
              <a:spcBef>
                <a:spcPct val="0"/>
              </a:spcBef>
            </a:pPr>
            <a:r>
              <a:rPr lang="en-US" sz="2100" spc="58">
                <a:solidFill>
                  <a:srgbClr val="000000"/>
                </a:solidFill>
                <a:latin typeface="Noto Serif"/>
                <a:ea typeface="Noto Serif"/>
                <a:cs typeface="Noto Serif"/>
                <a:sym typeface="Noto Serif"/>
              </a:rPr>
              <a:t>Прибутковий будинок Масловського</a:t>
            </a:r>
          </a:p>
        </p:txBody>
      </p:sp>
      <p:sp>
        <p:nvSpPr>
          <p:cNvPr id="63" name="TextBox 63"/>
          <p:cNvSpPr txBox="1"/>
          <p:nvPr/>
        </p:nvSpPr>
        <p:spPr>
          <a:xfrm>
            <a:off x="15319146" y="7158162"/>
            <a:ext cx="1894118" cy="356235"/>
          </a:xfrm>
          <a:prstGeom prst="rect">
            <a:avLst/>
          </a:prstGeom>
        </p:spPr>
        <p:txBody>
          <a:bodyPr lIns="0" tIns="0" rIns="0" bIns="0" rtlCol="0" anchor="t">
            <a:spAutoFit/>
          </a:bodyPr>
          <a:lstStyle/>
          <a:p>
            <a:pPr marL="0" lvl="0" indent="0" algn="l">
              <a:lnSpc>
                <a:spcPts val="2940"/>
              </a:lnSpc>
              <a:spcBef>
                <a:spcPct val="0"/>
              </a:spcBef>
            </a:pPr>
            <a:r>
              <a:rPr lang="en-US" sz="2100" spc="58">
                <a:solidFill>
                  <a:srgbClr val="000000"/>
                </a:solidFill>
                <a:latin typeface="Noto Serif"/>
                <a:ea typeface="Noto Serif"/>
                <a:cs typeface="Noto Serif"/>
                <a:sym typeface="Noto Serif"/>
              </a:rPr>
              <a:t>Вул. Сумська</a:t>
            </a:r>
          </a:p>
        </p:txBody>
      </p:sp>
    </p:spTree>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DEBE6"/>
        </a:solidFill>
        <a:effectLst/>
      </p:bgPr>
    </p:bg>
    <p:spTree>
      <p:nvGrpSpPr>
        <p:cNvPr id="1" name=""/>
        <p:cNvGrpSpPr/>
        <p:nvPr/>
      </p:nvGrpSpPr>
      <p:grpSpPr>
        <a:xfrm>
          <a:off x="0" y="0"/>
          <a:ext cx="0" cy="0"/>
          <a:chOff x="0" y="0"/>
          <a:chExt cx="0" cy="0"/>
        </a:xfrm>
      </p:grpSpPr>
      <p:sp>
        <p:nvSpPr>
          <p:cNvPr id="2" name="Freeform 2"/>
          <p:cNvSpPr/>
          <p:nvPr/>
        </p:nvSpPr>
        <p:spPr>
          <a:xfrm rot="-10553891">
            <a:off x="-241254" y="3342380"/>
            <a:ext cx="18694622" cy="8093212"/>
          </a:xfrm>
          <a:custGeom>
            <a:avLst/>
            <a:gdLst/>
            <a:ahLst/>
            <a:cxnLst/>
            <a:rect l="l" t="t" r="r" b="b"/>
            <a:pathLst>
              <a:path w="18694622" h="8093212">
                <a:moveTo>
                  <a:pt x="0" y="0"/>
                </a:moveTo>
                <a:lnTo>
                  <a:pt x="18694622" y="0"/>
                </a:lnTo>
                <a:lnTo>
                  <a:pt x="18694622" y="8093212"/>
                </a:lnTo>
                <a:lnTo>
                  <a:pt x="0" y="8093212"/>
                </a:lnTo>
                <a:lnTo>
                  <a:pt x="0" y="0"/>
                </a:lnTo>
                <a:close/>
              </a:path>
            </a:pathLst>
          </a:custGeom>
          <a:blipFill>
            <a:blip r:embed="rId2"/>
            <a:stretch>
              <a:fillRect t="-71799"/>
            </a:stretch>
          </a:blipFill>
        </p:spPr>
      </p:sp>
      <p:sp>
        <p:nvSpPr>
          <p:cNvPr id="3" name="Freeform 3"/>
          <p:cNvSpPr/>
          <p:nvPr/>
        </p:nvSpPr>
        <p:spPr>
          <a:xfrm>
            <a:off x="1455921" y="306531"/>
            <a:ext cx="602899" cy="913484"/>
          </a:xfrm>
          <a:custGeom>
            <a:avLst/>
            <a:gdLst/>
            <a:ahLst/>
            <a:cxnLst/>
            <a:rect l="l" t="t" r="r" b="b"/>
            <a:pathLst>
              <a:path w="602899" h="913484">
                <a:moveTo>
                  <a:pt x="0" y="0"/>
                </a:moveTo>
                <a:lnTo>
                  <a:pt x="602900" y="0"/>
                </a:lnTo>
                <a:lnTo>
                  <a:pt x="602900" y="913484"/>
                </a:lnTo>
                <a:lnTo>
                  <a:pt x="0" y="913484"/>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4" name="Freeform 4"/>
          <p:cNvSpPr/>
          <p:nvPr/>
        </p:nvSpPr>
        <p:spPr>
          <a:xfrm>
            <a:off x="10640926" y="547377"/>
            <a:ext cx="7043598" cy="8710923"/>
          </a:xfrm>
          <a:custGeom>
            <a:avLst/>
            <a:gdLst/>
            <a:ahLst/>
            <a:cxnLst/>
            <a:rect l="l" t="t" r="r" b="b"/>
            <a:pathLst>
              <a:path w="7043598" h="8710923">
                <a:moveTo>
                  <a:pt x="0" y="0"/>
                </a:moveTo>
                <a:lnTo>
                  <a:pt x="7043599" y="0"/>
                </a:lnTo>
                <a:lnTo>
                  <a:pt x="7043599" y="8710923"/>
                </a:lnTo>
                <a:lnTo>
                  <a:pt x="0" y="8710923"/>
                </a:lnTo>
                <a:lnTo>
                  <a:pt x="0" y="0"/>
                </a:lnTo>
                <a:close/>
              </a:path>
            </a:pathLst>
          </a:custGeom>
          <a:blipFill>
            <a:blip r:embed="rId5"/>
            <a:stretch>
              <a:fillRect/>
            </a:stretch>
          </a:blipFill>
        </p:spPr>
      </p:sp>
      <p:sp>
        <p:nvSpPr>
          <p:cNvPr id="5" name="TextBox 5"/>
          <p:cNvSpPr txBox="1"/>
          <p:nvPr/>
        </p:nvSpPr>
        <p:spPr>
          <a:xfrm>
            <a:off x="2184592" y="490227"/>
            <a:ext cx="7635162" cy="488943"/>
          </a:xfrm>
          <a:prstGeom prst="rect">
            <a:avLst/>
          </a:prstGeom>
        </p:spPr>
        <p:txBody>
          <a:bodyPr lIns="0" tIns="0" rIns="0" bIns="0" rtlCol="0" anchor="t">
            <a:spAutoFit/>
          </a:bodyPr>
          <a:lstStyle/>
          <a:p>
            <a:pPr marL="0" lvl="0" indent="0" algn="l">
              <a:lnSpc>
                <a:spcPts val="4025"/>
              </a:lnSpc>
              <a:spcBef>
                <a:spcPct val="0"/>
              </a:spcBef>
            </a:pPr>
            <a:r>
              <a:rPr lang="en-US" sz="2875" spc="80">
                <a:solidFill>
                  <a:srgbClr val="000000"/>
                </a:solidFill>
                <a:latin typeface="Noto Serif"/>
                <a:ea typeface="Noto Serif"/>
                <a:cs typeface="Noto Serif"/>
                <a:sym typeface="Noto Serif"/>
              </a:rPr>
              <a:t>Вул. Полтавський Шлях (в’їзд у місто)  </a:t>
            </a:r>
          </a:p>
        </p:txBody>
      </p:sp>
      <p:grpSp>
        <p:nvGrpSpPr>
          <p:cNvPr id="6" name="Group 6"/>
          <p:cNvGrpSpPr/>
          <p:nvPr/>
        </p:nvGrpSpPr>
        <p:grpSpPr>
          <a:xfrm>
            <a:off x="318457" y="282575"/>
            <a:ext cx="937440" cy="937440"/>
            <a:chOff x="0" y="0"/>
            <a:chExt cx="1249920" cy="1249920"/>
          </a:xfrm>
        </p:grpSpPr>
        <p:sp>
          <p:nvSpPr>
            <p:cNvPr id="7" name="Freeform 7"/>
            <p:cNvSpPr/>
            <p:nvPr/>
          </p:nvSpPr>
          <p:spPr>
            <a:xfrm>
              <a:off x="0" y="0"/>
              <a:ext cx="1249920" cy="1249920"/>
            </a:xfrm>
            <a:custGeom>
              <a:avLst/>
              <a:gdLst/>
              <a:ahLst/>
              <a:cxnLst/>
              <a:rect l="l" t="t" r="r" b="b"/>
              <a:pathLst>
                <a:path w="1249920" h="1249920">
                  <a:moveTo>
                    <a:pt x="0" y="0"/>
                  </a:moveTo>
                  <a:lnTo>
                    <a:pt x="1249920" y="0"/>
                  </a:lnTo>
                  <a:lnTo>
                    <a:pt x="1249920" y="1249920"/>
                  </a:lnTo>
                  <a:lnTo>
                    <a:pt x="0" y="1249920"/>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8" name="TextBox 8"/>
            <p:cNvSpPr txBox="1"/>
            <p:nvPr/>
          </p:nvSpPr>
          <p:spPr>
            <a:xfrm>
              <a:off x="444961" y="242293"/>
              <a:ext cx="348087" cy="727233"/>
            </a:xfrm>
            <a:prstGeom prst="rect">
              <a:avLst/>
            </a:prstGeom>
          </p:spPr>
          <p:txBody>
            <a:bodyPr lIns="0" tIns="0" rIns="0" bIns="0" rtlCol="0" anchor="t">
              <a:spAutoFit/>
            </a:bodyPr>
            <a:lstStyle/>
            <a:p>
              <a:pPr algn="just">
                <a:lnSpc>
                  <a:spcPts val="4418"/>
                </a:lnSpc>
                <a:spcBef>
                  <a:spcPct val="0"/>
                </a:spcBef>
              </a:pPr>
              <a:r>
                <a:rPr lang="en-US" sz="3399" b="1">
                  <a:solidFill>
                    <a:srgbClr val="000000"/>
                  </a:solidFill>
                  <a:latin typeface="Noto Serif Bold"/>
                  <a:ea typeface="Noto Serif Bold"/>
                  <a:cs typeface="Noto Serif Bold"/>
                  <a:sym typeface="Noto Serif Bold"/>
                </a:rPr>
                <a:t>1</a:t>
              </a:r>
            </a:p>
          </p:txBody>
        </p:sp>
      </p:grpSp>
      <p:grpSp>
        <p:nvGrpSpPr>
          <p:cNvPr id="9" name="Group 9"/>
          <p:cNvGrpSpPr/>
          <p:nvPr/>
        </p:nvGrpSpPr>
        <p:grpSpPr>
          <a:xfrm>
            <a:off x="1153198" y="6427268"/>
            <a:ext cx="167297" cy="210384"/>
            <a:chOff x="0" y="0"/>
            <a:chExt cx="646338" cy="812800"/>
          </a:xfrm>
        </p:grpSpPr>
        <p:sp>
          <p:nvSpPr>
            <p:cNvPr id="10" name="Freeform 10"/>
            <p:cNvSpPr/>
            <p:nvPr/>
          </p:nvSpPr>
          <p:spPr>
            <a:xfrm>
              <a:off x="0" y="0"/>
              <a:ext cx="646338" cy="812800"/>
            </a:xfrm>
            <a:custGeom>
              <a:avLst/>
              <a:gdLst/>
              <a:ahLst/>
              <a:cxnLst/>
              <a:rect l="l" t="t" r="r" b="b"/>
              <a:pathLst>
                <a:path w="646338" h="812800">
                  <a:moveTo>
                    <a:pt x="323169" y="0"/>
                  </a:moveTo>
                  <a:cubicBezTo>
                    <a:pt x="144688" y="0"/>
                    <a:pt x="0" y="181951"/>
                    <a:pt x="0" y="406400"/>
                  </a:cubicBezTo>
                  <a:cubicBezTo>
                    <a:pt x="0" y="630849"/>
                    <a:pt x="144688" y="812800"/>
                    <a:pt x="323169" y="812800"/>
                  </a:cubicBezTo>
                  <a:cubicBezTo>
                    <a:pt x="501650" y="812800"/>
                    <a:pt x="646338" y="630849"/>
                    <a:pt x="646338" y="406400"/>
                  </a:cubicBezTo>
                  <a:cubicBezTo>
                    <a:pt x="646338" y="181951"/>
                    <a:pt x="501650" y="0"/>
                    <a:pt x="323169" y="0"/>
                  </a:cubicBezTo>
                  <a:close/>
                </a:path>
              </a:pathLst>
            </a:custGeom>
            <a:solidFill>
              <a:srgbClr val="B533F8"/>
            </a:solidFill>
          </p:spPr>
        </p:sp>
        <p:sp>
          <p:nvSpPr>
            <p:cNvPr id="11" name="TextBox 11"/>
            <p:cNvSpPr txBox="1"/>
            <p:nvPr/>
          </p:nvSpPr>
          <p:spPr>
            <a:xfrm>
              <a:off x="60594" y="28575"/>
              <a:ext cx="525149" cy="708025"/>
            </a:xfrm>
            <a:prstGeom prst="rect">
              <a:avLst/>
            </a:prstGeom>
          </p:spPr>
          <p:txBody>
            <a:bodyPr lIns="50800" tIns="50800" rIns="50800" bIns="50800" rtlCol="0" anchor="ctr"/>
            <a:lstStyle/>
            <a:p>
              <a:pPr algn="ctr">
                <a:lnSpc>
                  <a:spcPts val="3220"/>
                </a:lnSpc>
              </a:pPr>
              <a:endParaRPr/>
            </a:p>
          </p:txBody>
        </p:sp>
      </p:grpSp>
      <p:sp>
        <p:nvSpPr>
          <p:cNvPr id="12" name="TextBox 12"/>
          <p:cNvSpPr txBox="1"/>
          <p:nvPr/>
        </p:nvSpPr>
        <p:spPr>
          <a:xfrm>
            <a:off x="1255896" y="2426550"/>
            <a:ext cx="8582106" cy="7402195"/>
          </a:xfrm>
          <a:prstGeom prst="rect">
            <a:avLst/>
          </a:prstGeom>
        </p:spPr>
        <p:txBody>
          <a:bodyPr lIns="0" tIns="0" rIns="0" bIns="0" rtlCol="0" anchor="t">
            <a:spAutoFit/>
          </a:bodyPr>
          <a:lstStyle/>
          <a:p>
            <a:pPr algn="ctr">
              <a:lnSpc>
                <a:spcPts val="3079"/>
              </a:lnSpc>
            </a:pPr>
            <a:r>
              <a:rPr lang="en-US" sz="2199" spc="61">
                <a:solidFill>
                  <a:srgbClr val="000000"/>
                </a:solidFill>
                <a:latin typeface="Noto Serif"/>
                <a:ea typeface="Noto Serif"/>
                <a:cs typeface="Noto Serif"/>
                <a:sym typeface="Noto Serif"/>
              </a:rPr>
              <a:t>У 2023 році напис на стелі був українізований.</a:t>
            </a:r>
          </a:p>
          <a:p>
            <a:pPr algn="ctr">
              <a:lnSpc>
                <a:spcPts val="3079"/>
              </a:lnSpc>
            </a:pPr>
            <a:endParaRPr lang="en-US" sz="2199" spc="61">
              <a:solidFill>
                <a:srgbClr val="000000"/>
              </a:solidFill>
              <a:latin typeface="Noto Serif"/>
              <a:ea typeface="Noto Serif"/>
              <a:cs typeface="Noto Serif"/>
              <a:sym typeface="Noto Serif"/>
            </a:endParaRPr>
          </a:p>
          <a:p>
            <a:pPr algn="ctr">
              <a:lnSpc>
                <a:spcPts val="3079"/>
              </a:lnSpc>
            </a:pPr>
            <a:r>
              <a:rPr lang="en-US" sz="2199" spc="61">
                <a:solidFill>
                  <a:srgbClr val="000000"/>
                </a:solidFill>
                <a:latin typeface="Noto Serif"/>
                <a:ea typeface="Noto Serif"/>
                <a:cs typeface="Noto Serif"/>
                <a:sym typeface="Noto Serif"/>
              </a:rPr>
              <a:t>Полтавський Шлях - найстаріша вулиця міста, яка сформувалась вже у ХVII столітті. </a:t>
            </a:r>
          </a:p>
          <a:p>
            <a:pPr algn="ctr">
              <a:lnSpc>
                <a:spcPts val="3079"/>
              </a:lnSpc>
            </a:pPr>
            <a:endParaRPr lang="en-US" sz="2199" spc="61">
              <a:solidFill>
                <a:srgbClr val="000000"/>
              </a:solidFill>
              <a:latin typeface="Noto Serif"/>
              <a:ea typeface="Noto Serif"/>
              <a:cs typeface="Noto Serif"/>
              <a:sym typeface="Noto Serif"/>
            </a:endParaRPr>
          </a:p>
          <a:p>
            <a:pPr algn="ctr">
              <a:lnSpc>
                <a:spcPts val="3079"/>
              </a:lnSpc>
            </a:pPr>
            <a:r>
              <a:rPr lang="en-US" sz="2199" spc="61">
                <a:solidFill>
                  <a:srgbClr val="000000"/>
                </a:solidFill>
                <a:latin typeface="Noto Serif"/>
                <a:ea typeface="Noto Serif"/>
                <a:cs typeface="Noto Serif"/>
                <a:sym typeface="Noto Serif"/>
              </a:rPr>
              <a:t>Тут були розміщені будинки губернатора та заможних міщан, сквери, перший оперний театр, відкрито перший кінотеатр, прокладений перший у Харкові маршрут кінного трамваю. </a:t>
            </a:r>
          </a:p>
          <a:p>
            <a:pPr algn="ctr">
              <a:lnSpc>
                <a:spcPts val="3079"/>
              </a:lnSpc>
            </a:pPr>
            <a:endParaRPr lang="en-US" sz="2199" spc="61">
              <a:solidFill>
                <a:srgbClr val="000000"/>
              </a:solidFill>
              <a:latin typeface="Noto Serif"/>
              <a:ea typeface="Noto Serif"/>
              <a:cs typeface="Noto Serif"/>
              <a:sym typeface="Noto Serif"/>
            </a:endParaRPr>
          </a:p>
          <a:p>
            <a:pPr algn="ctr">
              <a:lnSpc>
                <a:spcPts val="3079"/>
              </a:lnSpc>
            </a:pPr>
            <a:r>
              <a:rPr lang="en-US" sz="2199" spc="61">
                <a:solidFill>
                  <a:srgbClr val="000000"/>
                </a:solidFill>
                <a:latin typeface="Noto Serif"/>
                <a:ea typeface="Noto Serif"/>
                <a:cs typeface="Noto Serif"/>
                <a:sym typeface="Noto Serif"/>
              </a:rPr>
              <a:t>27 червня 1995 року вулиці було повернуто її історичну назву — Полтавський Шлях.  </a:t>
            </a:r>
          </a:p>
          <a:p>
            <a:pPr algn="ctr">
              <a:lnSpc>
                <a:spcPts val="3079"/>
              </a:lnSpc>
            </a:pPr>
            <a:endParaRPr lang="en-US" sz="2199" spc="61">
              <a:solidFill>
                <a:srgbClr val="000000"/>
              </a:solidFill>
              <a:latin typeface="Noto Serif"/>
              <a:ea typeface="Noto Serif"/>
              <a:cs typeface="Noto Serif"/>
              <a:sym typeface="Noto Serif"/>
            </a:endParaRPr>
          </a:p>
          <a:p>
            <a:pPr algn="ctr">
              <a:lnSpc>
                <a:spcPts val="3079"/>
              </a:lnSpc>
            </a:pPr>
            <a:r>
              <a:rPr lang="en-US" sz="2199" spc="61">
                <a:solidFill>
                  <a:srgbClr val="000000"/>
                </a:solidFill>
                <a:latin typeface="Noto Serif"/>
                <a:ea typeface="Noto Serif"/>
                <a:cs typeface="Noto Serif"/>
                <a:sym typeface="Noto Serif"/>
              </a:rPr>
              <a:t>Гамлет Зіньківський розмістив на в’їзді в місто свій напис 11 лютого 2025 року.</a:t>
            </a:r>
          </a:p>
          <a:p>
            <a:pPr algn="ctr">
              <a:lnSpc>
                <a:spcPts val="3079"/>
              </a:lnSpc>
            </a:pPr>
            <a:endParaRPr lang="en-US" sz="2199" spc="61">
              <a:solidFill>
                <a:srgbClr val="000000"/>
              </a:solidFill>
              <a:latin typeface="Noto Serif"/>
              <a:ea typeface="Noto Serif"/>
              <a:cs typeface="Noto Serif"/>
              <a:sym typeface="Noto Serif"/>
            </a:endParaRPr>
          </a:p>
          <a:p>
            <a:pPr algn="ctr">
              <a:lnSpc>
                <a:spcPts val="3079"/>
              </a:lnSpc>
            </a:pPr>
            <a:r>
              <a:rPr lang="en-US" sz="2199" spc="61">
                <a:solidFill>
                  <a:srgbClr val="000000"/>
                </a:solidFill>
                <a:latin typeface="Noto Serif"/>
                <a:ea typeface="Noto Serif"/>
                <a:cs typeface="Noto Serif"/>
                <a:sym typeface="Noto Serif"/>
              </a:rPr>
              <a:t> </a:t>
            </a:r>
          </a:p>
          <a:p>
            <a:pPr algn="ctr">
              <a:lnSpc>
                <a:spcPts val="3079"/>
              </a:lnSpc>
            </a:pPr>
            <a:endParaRPr lang="en-US" sz="2199" spc="61">
              <a:solidFill>
                <a:srgbClr val="000000"/>
              </a:solidFill>
              <a:latin typeface="Noto Serif"/>
              <a:ea typeface="Noto Serif"/>
              <a:cs typeface="Noto Serif"/>
              <a:sym typeface="Noto Serif"/>
            </a:endParaRPr>
          </a:p>
          <a:p>
            <a:pPr marL="0" lvl="0" indent="0" algn="ctr">
              <a:lnSpc>
                <a:spcPts val="3079"/>
              </a:lnSpc>
              <a:spcBef>
                <a:spcPct val="0"/>
              </a:spcBef>
            </a:pPr>
            <a:r>
              <a:rPr lang="en-US" sz="2199" spc="61">
                <a:solidFill>
                  <a:srgbClr val="000000"/>
                </a:solidFill>
                <a:latin typeface="Noto Serif"/>
                <a:ea typeface="Noto Serif"/>
                <a:cs typeface="Noto Serif"/>
                <a:sym typeface="Noto Serif"/>
              </a:rPr>
              <a:t>  </a:t>
            </a:r>
          </a:p>
        </p:txBody>
      </p:sp>
      <p:grpSp>
        <p:nvGrpSpPr>
          <p:cNvPr id="13" name="Group 13"/>
          <p:cNvGrpSpPr/>
          <p:nvPr/>
        </p:nvGrpSpPr>
        <p:grpSpPr>
          <a:xfrm>
            <a:off x="1436871" y="7599871"/>
            <a:ext cx="167297" cy="210384"/>
            <a:chOff x="0" y="0"/>
            <a:chExt cx="646338" cy="812800"/>
          </a:xfrm>
        </p:grpSpPr>
        <p:sp>
          <p:nvSpPr>
            <p:cNvPr id="14" name="Freeform 14"/>
            <p:cNvSpPr/>
            <p:nvPr/>
          </p:nvSpPr>
          <p:spPr>
            <a:xfrm>
              <a:off x="0" y="0"/>
              <a:ext cx="646338" cy="812800"/>
            </a:xfrm>
            <a:custGeom>
              <a:avLst/>
              <a:gdLst/>
              <a:ahLst/>
              <a:cxnLst/>
              <a:rect l="l" t="t" r="r" b="b"/>
              <a:pathLst>
                <a:path w="646338" h="812800">
                  <a:moveTo>
                    <a:pt x="323169" y="0"/>
                  </a:moveTo>
                  <a:cubicBezTo>
                    <a:pt x="144688" y="0"/>
                    <a:pt x="0" y="181951"/>
                    <a:pt x="0" y="406400"/>
                  </a:cubicBezTo>
                  <a:cubicBezTo>
                    <a:pt x="0" y="630849"/>
                    <a:pt x="144688" y="812800"/>
                    <a:pt x="323169" y="812800"/>
                  </a:cubicBezTo>
                  <a:cubicBezTo>
                    <a:pt x="501650" y="812800"/>
                    <a:pt x="646338" y="630849"/>
                    <a:pt x="646338" y="406400"/>
                  </a:cubicBezTo>
                  <a:cubicBezTo>
                    <a:pt x="646338" y="181951"/>
                    <a:pt x="501650" y="0"/>
                    <a:pt x="323169" y="0"/>
                  </a:cubicBezTo>
                  <a:close/>
                </a:path>
              </a:pathLst>
            </a:custGeom>
            <a:solidFill>
              <a:srgbClr val="B533F8"/>
            </a:solidFill>
          </p:spPr>
        </p:sp>
        <p:sp>
          <p:nvSpPr>
            <p:cNvPr id="15" name="TextBox 15"/>
            <p:cNvSpPr txBox="1"/>
            <p:nvPr/>
          </p:nvSpPr>
          <p:spPr>
            <a:xfrm>
              <a:off x="60594" y="28575"/>
              <a:ext cx="525149" cy="708025"/>
            </a:xfrm>
            <a:prstGeom prst="rect">
              <a:avLst/>
            </a:prstGeom>
          </p:spPr>
          <p:txBody>
            <a:bodyPr lIns="50800" tIns="50800" rIns="50800" bIns="50800" rtlCol="0" anchor="ctr"/>
            <a:lstStyle/>
            <a:p>
              <a:pPr algn="ctr">
                <a:lnSpc>
                  <a:spcPts val="3220"/>
                </a:lnSpc>
              </a:pPr>
              <a:endParaRPr/>
            </a:p>
          </p:txBody>
        </p:sp>
      </p:grpSp>
      <p:grpSp>
        <p:nvGrpSpPr>
          <p:cNvPr id="16" name="Group 16"/>
          <p:cNvGrpSpPr/>
          <p:nvPr/>
        </p:nvGrpSpPr>
        <p:grpSpPr>
          <a:xfrm>
            <a:off x="1785946" y="2540850"/>
            <a:ext cx="167297" cy="210384"/>
            <a:chOff x="0" y="0"/>
            <a:chExt cx="646338" cy="812800"/>
          </a:xfrm>
        </p:grpSpPr>
        <p:sp>
          <p:nvSpPr>
            <p:cNvPr id="17" name="Freeform 17"/>
            <p:cNvSpPr/>
            <p:nvPr/>
          </p:nvSpPr>
          <p:spPr>
            <a:xfrm>
              <a:off x="0" y="0"/>
              <a:ext cx="646338" cy="812800"/>
            </a:xfrm>
            <a:custGeom>
              <a:avLst/>
              <a:gdLst/>
              <a:ahLst/>
              <a:cxnLst/>
              <a:rect l="l" t="t" r="r" b="b"/>
              <a:pathLst>
                <a:path w="646338" h="812800">
                  <a:moveTo>
                    <a:pt x="323169" y="0"/>
                  </a:moveTo>
                  <a:cubicBezTo>
                    <a:pt x="144688" y="0"/>
                    <a:pt x="0" y="181951"/>
                    <a:pt x="0" y="406400"/>
                  </a:cubicBezTo>
                  <a:cubicBezTo>
                    <a:pt x="0" y="630849"/>
                    <a:pt x="144688" y="812800"/>
                    <a:pt x="323169" y="812800"/>
                  </a:cubicBezTo>
                  <a:cubicBezTo>
                    <a:pt x="501650" y="812800"/>
                    <a:pt x="646338" y="630849"/>
                    <a:pt x="646338" y="406400"/>
                  </a:cubicBezTo>
                  <a:cubicBezTo>
                    <a:pt x="646338" y="181951"/>
                    <a:pt x="501650" y="0"/>
                    <a:pt x="323169" y="0"/>
                  </a:cubicBezTo>
                  <a:close/>
                </a:path>
              </a:pathLst>
            </a:custGeom>
            <a:solidFill>
              <a:srgbClr val="B533F8"/>
            </a:solidFill>
          </p:spPr>
        </p:sp>
        <p:sp>
          <p:nvSpPr>
            <p:cNvPr id="18" name="TextBox 18"/>
            <p:cNvSpPr txBox="1"/>
            <p:nvPr/>
          </p:nvSpPr>
          <p:spPr>
            <a:xfrm>
              <a:off x="60594" y="28575"/>
              <a:ext cx="525149" cy="708025"/>
            </a:xfrm>
            <a:prstGeom prst="rect">
              <a:avLst/>
            </a:prstGeom>
          </p:spPr>
          <p:txBody>
            <a:bodyPr lIns="50800" tIns="50800" rIns="50800" bIns="50800" rtlCol="0" anchor="ctr"/>
            <a:lstStyle/>
            <a:p>
              <a:pPr algn="ctr">
                <a:lnSpc>
                  <a:spcPts val="3220"/>
                </a:lnSpc>
              </a:pPr>
              <a:endParaRPr/>
            </a:p>
          </p:txBody>
        </p:sp>
      </p:grpSp>
      <p:grpSp>
        <p:nvGrpSpPr>
          <p:cNvPr id="19" name="Group 19"/>
          <p:cNvGrpSpPr/>
          <p:nvPr/>
        </p:nvGrpSpPr>
        <p:grpSpPr>
          <a:xfrm>
            <a:off x="1503546" y="3310883"/>
            <a:ext cx="167297" cy="210384"/>
            <a:chOff x="0" y="0"/>
            <a:chExt cx="646338" cy="812800"/>
          </a:xfrm>
        </p:grpSpPr>
        <p:sp>
          <p:nvSpPr>
            <p:cNvPr id="20" name="Freeform 20"/>
            <p:cNvSpPr/>
            <p:nvPr/>
          </p:nvSpPr>
          <p:spPr>
            <a:xfrm>
              <a:off x="0" y="0"/>
              <a:ext cx="646338" cy="812800"/>
            </a:xfrm>
            <a:custGeom>
              <a:avLst/>
              <a:gdLst/>
              <a:ahLst/>
              <a:cxnLst/>
              <a:rect l="l" t="t" r="r" b="b"/>
              <a:pathLst>
                <a:path w="646338" h="812800">
                  <a:moveTo>
                    <a:pt x="323169" y="0"/>
                  </a:moveTo>
                  <a:cubicBezTo>
                    <a:pt x="144688" y="0"/>
                    <a:pt x="0" y="181951"/>
                    <a:pt x="0" y="406400"/>
                  </a:cubicBezTo>
                  <a:cubicBezTo>
                    <a:pt x="0" y="630849"/>
                    <a:pt x="144688" y="812800"/>
                    <a:pt x="323169" y="812800"/>
                  </a:cubicBezTo>
                  <a:cubicBezTo>
                    <a:pt x="501650" y="812800"/>
                    <a:pt x="646338" y="630849"/>
                    <a:pt x="646338" y="406400"/>
                  </a:cubicBezTo>
                  <a:cubicBezTo>
                    <a:pt x="646338" y="181951"/>
                    <a:pt x="501650" y="0"/>
                    <a:pt x="323169" y="0"/>
                  </a:cubicBezTo>
                  <a:close/>
                </a:path>
              </a:pathLst>
            </a:custGeom>
            <a:solidFill>
              <a:srgbClr val="B533F8"/>
            </a:solidFill>
          </p:spPr>
        </p:sp>
        <p:sp>
          <p:nvSpPr>
            <p:cNvPr id="21" name="TextBox 21"/>
            <p:cNvSpPr txBox="1"/>
            <p:nvPr/>
          </p:nvSpPr>
          <p:spPr>
            <a:xfrm>
              <a:off x="60594" y="28575"/>
              <a:ext cx="525149" cy="708025"/>
            </a:xfrm>
            <a:prstGeom prst="rect">
              <a:avLst/>
            </a:prstGeom>
          </p:spPr>
          <p:txBody>
            <a:bodyPr lIns="50800" tIns="50800" rIns="50800" bIns="50800" rtlCol="0" anchor="ctr"/>
            <a:lstStyle/>
            <a:p>
              <a:pPr algn="ctr">
                <a:lnSpc>
                  <a:spcPts val="3220"/>
                </a:lnSpc>
              </a:pPr>
              <a:endParaRPr/>
            </a:p>
          </p:txBody>
        </p:sp>
      </p:grpSp>
      <p:grpSp>
        <p:nvGrpSpPr>
          <p:cNvPr id="22" name="Group 22"/>
          <p:cNvGrpSpPr/>
          <p:nvPr/>
        </p:nvGrpSpPr>
        <p:grpSpPr>
          <a:xfrm>
            <a:off x="1199549" y="4509585"/>
            <a:ext cx="167297" cy="210384"/>
            <a:chOff x="0" y="0"/>
            <a:chExt cx="646338" cy="812800"/>
          </a:xfrm>
        </p:grpSpPr>
        <p:sp>
          <p:nvSpPr>
            <p:cNvPr id="23" name="Freeform 23"/>
            <p:cNvSpPr/>
            <p:nvPr/>
          </p:nvSpPr>
          <p:spPr>
            <a:xfrm>
              <a:off x="0" y="0"/>
              <a:ext cx="646338" cy="812800"/>
            </a:xfrm>
            <a:custGeom>
              <a:avLst/>
              <a:gdLst/>
              <a:ahLst/>
              <a:cxnLst/>
              <a:rect l="l" t="t" r="r" b="b"/>
              <a:pathLst>
                <a:path w="646338" h="812800">
                  <a:moveTo>
                    <a:pt x="323169" y="0"/>
                  </a:moveTo>
                  <a:cubicBezTo>
                    <a:pt x="144688" y="0"/>
                    <a:pt x="0" y="181951"/>
                    <a:pt x="0" y="406400"/>
                  </a:cubicBezTo>
                  <a:cubicBezTo>
                    <a:pt x="0" y="630849"/>
                    <a:pt x="144688" y="812800"/>
                    <a:pt x="323169" y="812800"/>
                  </a:cubicBezTo>
                  <a:cubicBezTo>
                    <a:pt x="501650" y="812800"/>
                    <a:pt x="646338" y="630849"/>
                    <a:pt x="646338" y="406400"/>
                  </a:cubicBezTo>
                  <a:cubicBezTo>
                    <a:pt x="646338" y="181951"/>
                    <a:pt x="501650" y="0"/>
                    <a:pt x="323169" y="0"/>
                  </a:cubicBezTo>
                  <a:close/>
                </a:path>
              </a:pathLst>
            </a:custGeom>
            <a:solidFill>
              <a:srgbClr val="B533F8"/>
            </a:solidFill>
          </p:spPr>
        </p:sp>
        <p:sp>
          <p:nvSpPr>
            <p:cNvPr id="24" name="TextBox 24"/>
            <p:cNvSpPr txBox="1"/>
            <p:nvPr/>
          </p:nvSpPr>
          <p:spPr>
            <a:xfrm>
              <a:off x="60594" y="28575"/>
              <a:ext cx="525149" cy="708025"/>
            </a:xfrm>
            <a:prstGeom prst="rect">
              <a:avLst/>
            </a:prstGeom>
          </p:spPr>
          <p:txBody>
            <a:bodyPr lIns="50800" tIns="50800" rIns="50800" bIns="50800" rtlCol="0" anchor="ctr"/>
            <a:lstStyle/>
            <a:p>
              <a:pPr algn="ctr">
                <a:lnSpc>
                  <a:spcPts val="3220"/>
                </a:lnSpc>
              </a:pPr>
              <a:endParaRPr/>
            </a:p>
          </p:txBody>
        </p:sp>
      </p:grpSp>
    </p:spTree>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DEBE6"/>
        </a:solidFill>
        <a:effectLst/>
      </p:bgPr>
    </p:bg>
    <p:spTree>
      <p:nvGrpSpPr>
        <p:cNvPr id="1" name=""/>
        <p:cNvGrpSpPr/>
        <p:nvPr/>
      </p:nvGrpSpPr>
      <p:grpSpPr>
        <a:xfrm>
          <a:off x="0" y="0"/>
          <a:ext cx="0" cy="0"/>
          <a:chOff x="0" y="0"/>
          <a:chExt cx="0" cy="0"/>
        </a:xfrm>
      </p:grpSpPr>
      <p:sp>
        <p:nvSpPr>
          <p:cNvPr id="2" name="Freeform 2"/>
          <p:cNvSpPr/>
          <p:nvPr/>
        </p:nvSpPr>
        <p:spPr>
          <a:xfrm rot="4923324">
            <a:off x="-2290890" y="346579"/>
            <a:ext cx="7269652" cy="15066359"/>
          </a:xfrm>
          <a:custGeom>
            <a:avLst/>
            <a:gdLst/>
            <a:ahLst/>
            <a:cxnLst/>
            <a:rect l="l" t="t" r="r" b="b"/>
            <a:pathLst>
              <a:path w="7269652" h="15066359">
                <a:moveTo>
                  <a:pt x="0" y="0"/>
                </a:moveTo>
                <a:lnTo>
                  <a:pt x="7269652" y="0"/>
                </a:lnTo>
                <a:lnTo>
                  <a:pt x="7269652" y="15066359"/>
                </a:lnTo>
                <a:lnTo>
                  <a:pt x="0" y="15066359"/>
                </a:lnTo>
                <a:lnTo>
                  <a:pt x="0" y="0"/>
                </a:lnTo>
                <a:close/>
              </a:path>
            </a:pathLst>
          </a:custGeom>
          <a:blipFill>
            <a:blip r:embed="rId2"/>
            <a:stretch>
              <a:fillRect t="-7091" r="-153291"/>
            </a:stretch>
          </a:blipFill>
        </p:spPr>
      </p:sp>
      <p:sp>
        <p:nvSpPr>
          <p:cNvPr id="3" name="Freeform 3"/>
          <p:cNvSpPr/>
          <p:nvPr/>
        </p:nvSpPr>
        <p:spPr>
          <a:xfrm rot="4923324">
            <a:off x="15562830" y="-6195042"/>
            <a:ext cx="7024465" cy="16134728"/>
          </a:xfrm>
          <a:custGeom>
            <a:avLst/>
            <a:gdLst/>
            <a:ahLst/>
            <a:cxnLst/>
            <a:rect l="l" t="t" r="r" b="b"/>
            <a:pathLst>
              <a:path w="7024465" h="16134728">
                <a:moveTo>
                  <a:pt x="0" y="0"/>
                </a:moveTo>
                <a:lnTo>
                  <a:pt x="7024465" y="0"/>
                </a:lnTo>
                <a:lnTo>
                  <a:pt x="7024465" y="16134728"/>
                </a:lnTo>
                <a:lnTo>
                  <a:pt x="0" y="16134728"/>
                </a:lnTo>
                <a:lnTo>
                  <a:pt x="0" y="0"/>
                </a:lnTo>
                <a:close/>
              </a:path>
            </a:pathLst>
          </a:custGeom>
          <a:blipFill>
            <a:blip r:embed="rId2"/>
            <a:stretch>
              <a:fillRect l="-162132"/>
            </a:stretch>
          </a:blipFill>
        </p:spPr>
      </p:sp>
      <p:sp>
        <p:nvSpPr>
          <p:cNvPr id="4" name="Freeform 4"/>
          <p:cNvSpPr/>
          <p:nvPr/>
        </p:nvSpPr>
        <p:spPr>
          <a:xfrm>
            <a:off x="1455921" y="306531"/>
            <a:ext cx="602899" cy="913484"/>
          </a:xfrm>
          <a:custGeom>
            <a:avLst/>
            <a:gdLst/>
            <a:ahLst/>
            <a:cxnLst/>
            <a:rect l="l" t="t" r="r" b="b"/>
            <a:pathLst>
              <a:path w="602899" h="913484">
                <a:moveTo>
                  <a:pt x="0" y="0"/>
                </a:moveTo>
                <a:lnTo>
                  <a:pt x="602900" y="0"/>
                </a:lnTo>
                <a:lnTo>
                  <a:pt x="602900" y="913484"/>
                </a:lnTo>
                <a:lnTo>
                  <a:pt x="0" y="913484"/>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5" name="TextBox 5"/>
          <p:cNvSpPr txBox="1"/>
          <p:nvPr/>
        </p:nvSpPr>
        <p:spPr>
          <a:xfrm>
            <a:off x="2184592" y="490227"/>
            <a:ext cx="7635162" cy="488943"/>
          </a:xfrm>
          <a:prstGeom prst="rect">
            <a:avLst/>
          </a:prstGeom>
        </p:spPr>
        <p:txBody>
          <a:bodyPr lIns="0" tIns="0" rIns="0" bIns="0" rtlCol="0" anchor="t">
            <a:spAutoFit/>
          </a:bodyPr>
          <a:lstStyle/>
          <a:p>
            <a:pPr marL="0" lvl="0" indent="0" algn="l">
              <a:lnSpc>
                <a:spcPts val="4025"/>
              </a:lnSpc>
              <a:spcBef>
                <a:spcPct val="0"/>
              </a:spcBef>
            </a:pPr>
            <a:r>
              <a:rPr lang="en-US" sz="2875" spc="80">
                <a:solidFill>
                  <a:srgbClr val="000000"/>
                </a:solidFill>
                <a:latin typeface="Noto Serif"/>
                <a:ea typeface="Noto Serif"/>
                <a:cs typeface="Noto Serif"/>
                <a:sym typeface="Noto Serif"/>
              </a:rPr>
              <a:t>Вул. Полтавський Шлях, 13</a:t>
            </a:r>
          </a:p>
        </p:txBody>
      </p:sp>
      <p:grpSp>
        <p:nvGrpSpPr>
          <p:cNvPr id="6" name="Group 6"/>
          <p:cNvGrpSpPr/>
          <p:nvPr/>
        </p:nvGrpSpPr>
        <p:grpSpPr>
          <a:xfrm>
            <a:off x="311660" y="253055"/>
            <a:ext cx="1020437" cy="1020437"/>
            <a:chOff x="0" y="0"/>
            <a:chExt cx="1360583" cy="1360583"/>
          </a:xfrm>
        </p:grpSpPr>
        <p:sp>
          <p:nvSpPr>
            <p:cNvPr id="7" name="Freeform 7"/>
            <p:cNvSpPr/>
            <p:nvPr/>
          </p:nvSpPr>
          <p:spPr>
            <a:xfrm>
              <a:off x="0" y="0"/>
              <a:ext cx="1360583" cy="1360583"/>
            </a:xfrm>
            <a:custGeom>
              <a:avLst/>
              <a:gdLst/>
              <a:ahLst/>
              <a:cxnLst/>
              <a:rect l="l" t="t" r="r" b="b"/>
              <a:pathLst>
                <a:path w="1360583" h="1360583">
                  <a:moveTo>
                    <a:pt x="0" y="0"/>
                  </a:moveTo>
                  <a:lnTo>
                    <a:pt x="1360583" y="0"/>
                  </a:lnTo>
                  <a:lnTo>
                    <a:pt x="1360583" y="1360583"/>
                  </a:lnTo>
                  <a:lnTo>
                    <a:pt x="0" y="1360583"/>
                  </a:lnTo>
                  <a:lnTo>
                    <a:pt x="0" y="0"/>
                  </a:lnTo>
                  <a:close/>
                </a:path>
              </a:pathLst>
            </a:custGeom>
            <a:blipFill>
              <a:blip r:embed="rId5">
                <a:extLst>
                  <a:ext uri="{96DAC541-7B7A-43D3-8B79-37D633B846F1}">
                    <asvg:svgBlip xmlns:asvg="http://schemas.microsoft.com/office/drawing/2016/SVG/main" xmlns="" r:embed="rId6"/>
                  </a:ext>
                </a:extLst>
              </a:blip>
              <a:stretch>
                <a:fillRect/>
              </a:stretch>
            </a:blipFill>
          </p:spPr>
        </p:sp>
        <p:sp>
          <p:nvSpPr>
            <p:cNvPr id="8" name="TextBox 8"/>
            <p:cNvSpPr txBox="1"/>
            <p:nvPr/>
          </p:nvSpPr>
          <p:spPr>
            <a:xfrm>
              <a:off x="490839" y="243260"/>
              <a:ext cx="378905" cy="788246"/>
            </a:xfrm>
            <a:prstGeom prst="rect">
              <a:avLst/>
            </a:prstGeom>
          </p:spPr>
          <p:txBody>
            <a:bodyPr lIns="0" tIns="0" rIns="0" bIns="0" rtlCol="0" anchor="t">
              <a:spAutoFit/>
            </a:bodyPr>
            <a:lstStyle/>
            <a:p>
              <a:pPr algn="just">
                <a:lnSpc>
                  <a:spcPts val="4810"/>
                </a:lnSpc>
                <a:spcBef>
                  <a:spcPct val="0"/>
                </a:spcBef>
              </a:pPr>
              <a:r>
                <a:rPr lang="en-US" sz="3700" b="1">
                  <a:solidFill>
                    <a:srgbClr val="000000"/>
                  </a:solidFill>
                  <a:latin typeface="Noto Serif Bold"/>
                  <a:ea typeface="Noto Serif Bold"/>
                  <a:cs typeface="Noto Serif Bold"/>
                  <a:sym typeface="Noto Serif Bold"/>
                </a:rPr>
                <a:t>2</a:t>
              </a:r>
            </a:p>
          </p:txBody>
        </p:sp>
      </p:grpSp>
      <p:sp>
        <p:nvSpPr>
          <p:cNvPr id="9" name="Freeform 9"/>
          <p:cNvSpPr/>
          <p:nvPr/>
        </p:nvSpPr>
        <p:spPr>
          <a:xfrm>
            <a:off x="4331268" y="1165129"/>
            <a:ext cx="4302817" cy="5285610"/>
          </a:xfrm>
          <a:custGeom>
            <a:avLst/>
            <a:gdLst/>
            <a:ahLst/>
            <a:cxnLst/>
            <a:rect l="l" t="t" r="r" b="b"/>
            <a:pathLst>
              <a:path w="4302817" h="5285610">
                <a:moveTo>
                  <a:pt x="0" y="0"/>
                </a:moveTo>
                <a:lnTo>
                  <a:pt x="4302816" y="0"/>
                </a:lnTo>
                <a:lnTo>
                  <a:pt x="4302816" y="5285610"/>
                </a:lnTo>
                <a:lnTo>
                  <a:pt x="0" y="5285610"/>
                </a:lnTo>
                <a:lnTo>
                  <a:pt x="0" y="0"/>
                </a:lnTo>
                <a:close/>
              </a:path>
            </a:pathLst>
          </a:custGeom>
          <a:blipFill>
            <a:blip r:embed="rId7"/>
            <a:stretch>
              <a:fillRect/>
            </a:stretch>
          </a:blipFill>
        </p:spPr>
      </p:sp>
      <p:sp>
        <p:nvSpPr>
          <p:cNvPr id="10" name="Freeform 10"/>
          <p:cNvSpPr/>
          <p:nvPr/>
        </p:nvSpPr>
        <p:spPr>
          <a:xfrm>
            <a:off x="379080" y="6465880"/>
            <a:ext cx="4988087" cy="3741065"/>
          </a:xfrm>
          <a:custGeom>
            <a:avLst/>
            <a:gdLst/>
            <a:ahLst/>
            <a:cxnLst/>
            <a:rect l="l" t="t" r="r" b="b"/>
            <a:pathLst>
              <a:path w="4988087" h="3741065">
                <a:moveTo>
                  <a:pt x="0" y="0"/>
                </a:moveTo>
                <a:lnTo>
                  <a:pt x="4988087" y="0"/>
                </a:lnTo>
                <a:lnTo>
                  <a:pt x="4988087" y="3741065"/>
                </a:lnTo>
                <a:lnTo>
                  <a:pt x="0" y="3741065"/>
                </a:lnTo>
                <a:lnTo>
                  <a:pt x="0" y="0"/>
                </a:lnTo>
                <a:close/>
              </a:path>
            </a:pathLst>
          </a:custGeom>
          <a:blipFill>
            <a:blip r:embed="rId8"/>
            <a:stretch>
              <a:fillRect/>
            </a:stretch>
          </a:blipFill>
        </p:spPr>
      </p:sp>
      <p:sp>
        <p:nvSpPr>
          <p:cNvPr id="11" name="TextBox 11"/>
          <p:cNvSpPr txBox="1"/>
          <p:nvPr/>
        </p:nvSpPr>
        <p:spPr>
          <a:xfrm>
            <a:off x="9144000" y="1012729"/>
            <a:ext cx="9058874" cy="9484358"/>
          </a:xfrm>
          <a:prstGeom prst="rect">
            <a:avLst/>
          </a:prstGeom>
        </p:spPr>
        <p:txBody>
          <a:bodyPr lIns="0" tIns="0" rIns="0" bIns="0" rtlCol="0" anchor="t">
            <a:spAutoFit/>
          </a:bodyPr>
          <a:lstStyle/>
          <a:p>
            <a:pPr marL="0" lvl="0" indent="0" algn="ctr">
              <a:lnSpc>
                <a:spcPts val="3800"/>
              </a:lnSpc>
              <a:spcBef>
                <a:spcPct val="0"/>
              </a:spcBef>
            </a:pPr>
            <a:r>
              <a:rPr lang="en-US" sz="1900" u="none" strike="noStrike">
                <a:solidFill>
                  <a:srgbClr val="000000"/>
                </a:solidFill>
                <a:latin typeface="Noto Serif"/>
                <a:ea typeface="Noto Serif"/>
                <a:cs typeface="Noto Serif"/>
                <a:sym typeface="Noto Serif"/>
              </a:rPr>
              <a:t>Торгівельну площу почали називати Павловською, через торгівельний дім Семена та Акіма Павлових.  Таку офіційну назва площа здобула у 2012 році.  </a:t>
            </a:r>
          </a:p>
          <a:p>
            <a:pPr marL="0" lvl="0" indent="0" algn="ctr">
              <a:lnSpc>
                <a:spcPts val="3800"/>
              </a:lnSpc>
              <a:spcBef>
                <a:spcPct val="0"/>
              </a:spcBef>
            </a:pPr>
            <a:endParaRPr lang="en-US" sz="1900" u="none" strike="noStrike">
              <a:solidFill>
                <a:srgbClr val="000000"/>
              </a:solidFill>
              <a:latin typeface="Noto Serif"/>
              <a:ea typeface="Noto Serif"/>
              <a:cs typeface="Noto Serif"/>
              <a:sym typeface="Noto Serif"/>
            </a:endParaRPr>
          </a:p>
          <a:p>
            <a:pPr marL="0" lvl="0" indent="0" algn="ctr">
              <a:lnSpc>
                <a:spcPts val="3800"/>
              </a:lnSpc>
              <a:spcBef>
                <a:spcPct val="0"/>
              </a:spcBef>
            </a:pPr>
            <a:r>
              <a:rPr lang="en-US" sz="1900" u="none" strike="noStrike">
                <a:solidFill>
                  <a:srgbClr val="000000"/>
                </a:solidFill>
                <a:latin typeface="Noto Serif"/>
                <a:ea typeface="Noto Serif"/>
                <a:cs typeface="Noto Serif"/>
                <a:sym typeface="Noto Serif"/>
              </a:rPr>
              <a:t>У 2021 році було реконструйовано сквер біля будівлі, і нині тут -       «Сквер мислителів». </a:t>
            </a:r>
          </a:p>
          <a:p>
            <a:pPr marL="0" lvl="0" indent="0" algn="ctr">
              <a:lnSpc>
                <a:spcPts val="3800"/>
              </a:lnSpc>
              <a:spcBef>
                <a:spcPct val="0"/>
              </a:spcBef>
            </a:pPr>
            <a:endParaRPr lang="en-US" sz="1900" u="none" strike="noStrike">
              <a:solidFill>
                <a:srgbClr val="000000"/>
              </a:solidFill>
              <a:latin typeface="Noto Serif"/>
              <a:ea typeface="Noto Serif"/>
              <a:cs typeface="Noto Serif"/>
              <a:sym typeface="Noto Serif"/>
            </a:endParaRPr>
          </a:p>
          <a:p>
            <a:pPr marL="0" lvl="0" indent="0" algn="ctr">
              <a:lnSpc>
                <a:spcPts val="3800"/>
              </a:lnSpc>
              <a:spcBef>
                <a:spcPct val="0"/>
              </a:spcBef>
            </a:pPr>
            <a:r>
              <a:rPr lang="en-US" sz="1900" u="none" strike="noStrike">
                <a:solidFill>
                  <a:srgbClr val="000000"/>
                </a:solidFill>
                <a:latin typeface="Noto Serif"/>
                <a:ea typeface="Noto Serif"/>
                <a:cs typeface="Noto Serif"/>
                <a:sym typeface="Noto Serif"/>
              </a:rPr>
              <a:t>Проектував дім один з найкращих архітекторів тогочасного Харкова - Андрій Тон. </a:t>
            </a:r>
          </a:p>
          <a:p>
            <a:pPr marL="0" lvl="0" indent="0" algn="ctr">
              <a:lnSpc>
                <a:spcPts val="3800"/>
              </a:lnSpc>
              <a:spcBef>
                <a:spcPct val="0"/>
              </a:spcBef>
            </a:pPr>
            <a:endParaRPr lang="en-US" sz="1900" u="none" strike="noStrike">
              <a:solidFill>
                <a:srgbClr val="000000"/>
              </a:solidFill>
              <a:latin typeface="Noto Serif"/>
              <a:ea typeface="Noto Serif"/>
              <a:cs typeface="Noto Serif"/>
              <a:sym typeface="Noto Serif"/>
            </a:endParaRPr>
          </a:p>
          <a:p>
            <a:pPr marL="0" lvl="0" indent="0" algn="ctr">
              <a:lnSpc>
                <a:spcPts val="3800"/>
              </a:lnSpc>
              <a:spcBef>
                <a:spcPct val="0"/>
              </a:spcBef>
            </a:pPr>
            <a:r>
              <a:rPr lang="en-US" sz="1900" u="none" strike="noStrike">
                <a:solidFill>
                  <a:srgbClr val="000000"/>
                </a:solidFill>
                <a:latin typeface="Noto Serif"/>
                <a:ea typeface="Noto Serif"/>
                <a:cs typeface="Noto Serif"/>
                <a:sym typeface="Noto Serif"/>
              </a:rPr>
              <a:t>Упродовж всієї історії, в будинку розташовувались два готеля, а також Харківський штаб Частин особливого призначення, які боролись з антибільшовицькими виступами населення. </a:t>
            </a:r>
          </a:p>
          <a:p>
            <a:pPr marL="0" lvl="0" indent="0" algn="ctr">
              <a:lnSpc>
                <a:spcPts val="3800"/>
              </a:lnSpc>
              <a:spcBef>
                <a:spcPct val="0"/>
              </a:spcBef>
            </a:pPr>
            <a:endParaRPr lang="en-US" sz="1900" u="none" strike="noStrike">
              <a:solidFill>
                <a:srgbClr val="000000"/>
              </a:solidFill>
              <a:latin typeface="Noto Serif"/>
              <a:ea typeface="Noto Serif"/>
              <a:cs typeface="Noto Serif"/>
              <a:sym typeface="Noto Serif"/>
            </a:endParaRPr>
          </a:p>
          <a:p>
            <a:pPr marL="0" lvl="0" indent="0" algn="ctr">
              <a:lnSpc>
                <a:spcPts val="3800"/>
              </a:lnSpc>
              <a:spcBef>
                <a:spcPct val="0"/>
              </a:spcBef>
            </a:pPr>
            <a:r>
              <a:rPr lang="en-US" sz="1900" b="1" u="none" strike="noStrike">
                <a:solidFill>
                  <a:srgbClr val="000000"/>
                </a:solidFill>
                <a:latin typeface="Noto Serif Bold"/>
                <a:ea typeface="Noto Serif Bold"/>
                <a:cs typeface="Noto Serif Bold"/>
                <a:sym typeface="Noto Serif Bold"/>
              </a:rPr>
              <a:t>6 липня 2022 року будівля була зруйнована ракетним ударом російських військ.</a:t>
            </a:r>
          </a:p>
          <a:p>
            <a:pPr marL="0" lvl="0" indent="0" algn="ctr">
              <a:lnSpc>
                <a:spcPts val="3800"/>
              </a:lnSpc>
              <a:spcBef>
                <a:spcPct val="0"/>
              </a:spcBef>
            </a:pPr>
            <a:endParaRPr lang="en-US" sz="1900" b="1" u="none" strike="noStrike">
              <a:solidFill>
                <a:srgbClr val="000000"/>
              </a:solidFill>
              <a:latin typeface="Noto Serif Bold"/>
              <a:ea typeface="Noto Serif Bold"/>
              <a:cs typeface="Noto Serif Bold"/>
              <a:sym typeface="Noto Serif Bold"/>
            </a:endParaRPr>
          </a:p>
          <a:p>
            <a:pPr marL="0" lvl="0" indent="0" algn="ctr">
              <a:lnSpc>
                <a:spcPts val="3800"/>
              </a:lnSpc>
              <a:spcBef>
                <a:spcPct val="0"/>
              </a:spcBef>
            </a:pPr>
            <a:r>
              <a:rPr lang="en-US" sz="1900" u="none" strike="noStrike">
                <a:solidFill>
                  <a:srgbClr val="000000"/>
                </a:solidFill>
                <a:latin typeface="Noto Serif"/>
                <a:ea typeface="Noto Serif"/>
                <a:cs typeface="Noto Serif"/>
                <a:sym typeface="Noto Serif"/>
              </a:rPr>
              <a:t>Гамлет Зіньківський намалював тут свій малюнок «Мене несе небо»      11 серпня 2023 року. </a:t>
            </a:r>
          </a:p>
          <a:p>
            <a:pPr marL="0" lvl="0" indent="0" algn="ctr">
              <a:lnSpc>
                <a:spcPts val="3800"/>
              </a:lnSpc>
              <a:spcBef>
                <a:spcPct val="0"/>
              </a:spcBef>
            </a:pPr>
            <a:endParaRPr lang="en-US" sz="1900" u="none" strike="noStrike">
              <a:solidFill>
                <a:srgbClr val="000000"/>
              </a:solidFill>
              <a:latin typeface="Noto Serif"/>
              <a:ea typeface="Noto Serif"/>
              <a:cs typeface="Noto Serif"/>
              <a:sym typeface="Noto Serif"/>
            </a:endParaRPr>
          </a:p>
        </p:txBody>
      </p:sp>
      <p:grpSp>
        <p:nvGrpSpPr>
          <p:cNvPr id="12" name="Group 12"/>
          <p:cNvGrpSpPr/>
          <p:nvPr/>
        </p:nvGrpSpPr>
        <p:grpSpPr>
          <a:xfrm>
            <a:off x="8976703" y="1220015"/>
            <a:ext cx="167297" cy="210384"/>
            <a:chOff x="0" y="0"/>
            <a:chExt cx="646338" cy="812800"/>
          </a:xfrm>
        </p:grpSpPr>
        <p:sp>
          <p:nvSpPr>
            <p:cNvPr id="13" name="Freeform 13"/>
            <p:cNvSpPr/>
            <p:nvPr/>
          </p:nvSpPr>
          <p:spPr>
            <a:xfrm>
              <a:off x="0" y="0"/>
              <a:ext cx="646338" cy="812800"/>
            </a:xfrm>
            <a:custGeom>
              <a:avLst/>
              <a:gdLst/>
              <a:ahLst/>
              <a:cxnLst/>
              <a:rect l="l" t="t" r="r" b="b"/>
              <a:pathLst>
                <a:path w="646338" h="812800">
                  <a:moveTo>
                    <a:pt x="323169" y="0"/>
                  </a:moveTo>
                  <a:cubicBezTo>
                    <a:pt x="144688" y="0"/>
                    <a:pt x="0" y="181951"/>
                    <a:pt x="0" y="406400"/>
                  </a:cubicBezTo>
                  <a:cubicBezTo>
                    <a:pt x="0" y="630849"/>
                    <a:pt x="144688" y="812800"/>
                    <a:pt x="323169" y="812800"/>
                  </a:cubicBezTo>
                  <a:cubicBezTo>
                    <a:pt x="501650" y="812800"/>
                    <a:pt x="646338" y="630849"/>
                    <a:pt x="646338" y="406400"/>
                  </a:cubicBezTo>
                  <a:cubicBezTo>
                    <a:pt x="646338" y="181951"/>
                    <a:pt x="501650" y="0"/>
                    <a:pt x="323169" y="0"/>
                  </a:cubicBezTo>
                  <a:close/>
                </a:path>
              </a:pathLst>
            </a:custGeom>
            <a:solidFill>
              <a:srgbClr val="66FFCC"/>
            </a:solidFill>
          </p:spPr>
        </p:sp>
        <p:sp>
          <p:nvSpPr>
            <p:cNvPr id="14" name="TextBox 14"/>
            <p:cNvSpPr txBox="1"/>
            <p:nvPr/>
          </p:nvSpPr>
          <p:spPr>
            <a:xfrm>
              <a:off x="60594" y="28575"/>
              <a:ext cx="525149" cy="708025"/>
            </a:xfrm>
            <a:prstGeom prst="rect">
              <a:avLst/>
            </a:prstGeom>
          </p:spPr>
          <p:txBody>
            <a:bodyPr lIns="50800" tIns="50800" rIns="50800" bIns="50800" rtlCol="0" anchor="ctr"/>
            <a:lstStyle/>
            <a:p>
              <a:pPr algn="ctr">
                <a:lnSpc>
                  <a:spcPts val="3220"/>
                </a:lnSpc>
              </a:pPr>
              <a:endParaRPr/>
            </a:p>
          </p:txBody>
        </p:sp>
      </p:grpSp>
      <p:grpSp>
        <p:nvGrpSpPr>
          <p:cNvPr id="15" name="Group 15"/>
          <p:cNvGrpSpPr/>
          <p:nvPr/>
        </p:nvGrpSpPr>
        <p:grpSpPr>
          <a:xfrm>
            <a:off x="9442629" y="3133425"/>
            <a:ext cx="167297" cy="210384"/>
            <a:chOff x="0" y="0"/>
            <a:chExt cx="646338" cy="812800"/>
          </a:xfrm>
        </p:grpSpPr>
        <p:sp>
          <p:nvSpPr>
            <p:cNvPr id="16" name="Freeform 16"/>
            <p:cNvSpPr/>
            <p:nvPr/>
          </p:nvSpPr>
          <p:spPr>
            <a:xfrm>
              <a:off x="0" y="0"/>
              <a:ext cx="646338" cy="812800"/>
            </a:xfrm>
            <a:custGeom>
              <a:avLst/>
              <a:gdLst/>
              <a:ahLst/>
              <a:cxnLst/>
              <a:rect l="l" t="t" r="r" b="b"/>
              <a:pathLst>
                <a:path w="646338" h="812800">
                  <a:moveTo>
                    <a:pt x="323169" y="0"/>
                  </a:moveTo>
                  <a:cubicBezTo>
                    <a:pt x="144688" y="0"/>
                    <a:pt x="0" y="181951"/>
                    <a:pt x="0" y="406400"/>
                  </a:cubicBezTo>
                  <a:cubicBezTo>
                    <a:pt x="0" y="630849"/>
                    <a:pt x="144688" y="812800"/>
                    <a:pt x="323169" y="812800"/>
                  </a:cubicBezTo>
                  <a:cubicBezTo>
                    <a:pt x="501650" y="812800"/>
                    <a:pt x="646338" y="630849"/>
                    <a:pt x="646338" y="406400"/>
                  </a:cubicBezTo>
                  <a:cubicBezTo>
                    <a:pt x="646338" y="181951"/>
                    <a:pt x="501650" y="0"/>
                    <a:pt x="323169" y="0"/>
                  </a:cubicBezTo>
                  <a:close/>
                </a:path>
              </a:pathLst>
            </a:custGeom>
            <a:solidFill>
              <a:srgbClr val="66FFCC"/>
            </a:solidFill>
          </p:spPr>
        </p:sp>
        <p:sp>
          <p:nvSpPr>
            <p:cNvPr id="17" name="TextBox 17"/>
            <p:cNvSpPr txBox="1"/>
            <p:nvPr/>
          </p:nvSpPr>
          <p:spPr>
            <a:xfrm>
              <a:off x="60594" y="28575"/>
              <a:ext cx="525149" cy="708025"/>
            </a:xfrm>
            <a:prstGeom prst="rect">
              <a:avLst/>
            </a:prstGeom>
          </p:spPr>
          <p:txBody>
            <a:bodyPr lIns="50800" tIns="50800" rIns="50800" bIns="50800" rtlCol="0" anchor="ctr"/>
            <a:lstStyle/>
            <a:p>
              <a:pPr algn="ctr">
                <a:lnSpc>
                  <a:spcPts val="3220"/>
                </a:lnSpc>
              </a:pPr>
              <a:endParaRPr/>
            </a:p>
          </p:txBody>
        </p:sp>
      </p:grpSp>
      <p:grpSp>
        <p:nvGrpSpPr>
          <p:cNvPr id="18" name="Group 18"/>
          <p:cNvGrpSpPr/>
          <p:nvPr/>
        </p:nvGrpSpPr>
        <p:grpSpPr>
          <a:xfrm>
            <a:off x="9218123" y="9315450"/>
            <a:ext cx="167297" cy="210384"/>
            <a:chOff x="0" y="0"/>
            <a:chExt cx="646338" cy="812800"/>
          </a:xfrm>
        </p:grpSpPr>
        <p:sp>
          <p:nvSpPr>
            <p:cNvPr id="19" name="Freeform 19"/>
            <p:cNvSpPr/>
            <p:nvPr/>
          </p:nvSpPr>
          <p:spPr>
            <a:xfrm>
              <a:off x="0" y="0"/>
              <a:ext cx="646338" cy="812800"/>
            </a:xfrm>
            <a:custGeom>
              <a:avLst/>
              <a:gdLst/>
              <a:ahLst/>
              <a:cxnLst/>
              <a:rect l="l" t="t" r="r" b="b"/>
              <a:pathLst>
                <a:path w="646338" h="812800">
                  <a:moveTo>
                    <a:pt x="323169" y="0"/>
                  </a:moveTo>
                  <a:cubicBezTo>
                    <a:pt x="144688" y="0"/>
                    <a:pt x="0" y="181951"/>
                    <a:pt x="0" y="406400"/>
                  </a:cubicBezTo>
                  <a:cubicBezTo>
                    <a:pt x="0" y="630849"/>
                    <a:pt x="144688" y="812800"/>
                    <a:pt x="323169" y="812800"/>
                  </a:cubicBezTo>
                  <a:cubicBezTo>
                    <a:pt x="501650" y="812800"/>
                    <a:pt x="646338" y="630849"/>
                    <a:pt x="646338" y="406400"/>
                  </a:cubicBezTo>
                  <a:cubicBezTo>
                    <a:pt x="646338" y="181951"/>
                    <a:pt x="501650" y="0"/>
                    <a:pt x="323169" y="0"/>
                  </a:cubicBezTo>
                  <a:close/>
                </a:path>
              </a:pathLst>
            </a:custGeom>
            <a:solidFill>
              <a:srgbClr val="66FFCC"/>
            </a:solidFill>
          </p:spPr>
        </p:sp>
        <p:sp>
          <p:nvSpPr>
            <p:cNvPr id="20" name="TextBox 20"/>
            <p:cNvSpPr txBox="1"/>
            <p:nvPr/>
          </p:nvSpPr>
          <p:spPr>
            <a:xfrm>
              <a:off x="60594" y="28575"/>
              <a:ext cx="525149" cy="708025"/>
            </a:xfrm>
            <a:prstGeom prst="rect">
              <a:avLst/>
            </a:prstGeom>
          </p:spPr>
          <p:txBody>
            <a:bodyPr lIns="50800" tIns="50800" rIns="50800" bIns="50800" rtlCol="0" anchor="ctr"/>
            <a:lstStyle/>
            <a:p>
              <a:pPr algn="ctr">
                <a:lnSpc>
                  <a:spcPts val="3220"/>
                </a:lnSpc>
              </a:pPr>
              <a:endParaRPr/>
            </a:p>
          </p:txBody>
        </p:sp>
      </p:grpSp>
      <p:grpSp>
        <p:nvGrpSpPr>
          <p:cNvPr id="21" name="Group 21"/>
          <p:cNvGrpSpPr/>
          <p:nvPr/>
        </p:nvGrpSpPr>
        <p:grpSpPr>
          <a:xfrm>
            <a:off x="9478653" y="7860708"/>
            <a:ext cx="167297" cy="210384"/>
            <a:chOff x="0" y="0"/>
            <a:chExt cx="646338" cy="812800"/>
          </a:xfrm>
        </p:grpSpPr>
        <p:sp>
          <p:nvSpPr>
            <p:cNvPr id="22" name="Freeform 22"/>
            <p:cNvSpPr/>
            <p:nvPr/>
          </p:nvSpPr>
          <p:spPr>
            <a:xfrm>
              <a:off x="0" y="0"/>
              <a:ext cx="646338" cy="812800"/>
            </a:xfrm>
            <a:custGeom>
              <a:avLst/>
              <a:gdLst/>
              <a:ahLst/>
              <a:cxnLst/>
              <a:rect l="l" t="t" r="r" b="b"/>
              <a:pathLst>
                <a:path w="646338" h="812800">
                  <a:moveTo>
                    <a:pt x="323169" y="0"/>
                  </a:moveTo>
                  <a:cubicBezTo>
                    <a:pt x="144688" y="0"/>
                    <a:pt x="0" y="181951"/>
                    <a:pt x="0" y="406400"/>
                  </a:cubicBezTo>
                  <a:cubicBezTo>
                    <a:pt x="0" y="630849"/>
                    <a:pt x="144688" y="812800"/>
                    <a:pt x="323169" y="812800"/>
                  </a:cubicBezTo>
                  <a:cubicBezTo>
                    <a:pt x="501650" y="812800"/>
                    <a:pt x="646338" y="630849"/>
                    <a:pt x="646338" y="406400"/>
                  </a:cubicBezTo>
                  <a:cubicBezTo>
                    <a:pt x="646338" y="181951"/>
                    <a:pt x="501650" y="0"/>
                    <a:pt x="323169" y="0"/>
                  </a:cubicBezTo>
                  <a:close/>
                </a:path>
              </a:pathLst>
            </a:custGeom>
            <a:solidFill>
              <a:srgbClr val="66FFCC"/>
            </a:solidFill>
          </p:spPr>
        </p:sp>
        <p:sp>
          <p:nvSpPr>
            <p:cNvPr id="23" name="TextBox 23"/>
            <p:cNvSpPr txBox="1"/>
            <p:nvPr/>
          </p:nvSpPr>
          <p:spPr>
            <a:xfrm>
              <a:off x="60594" y="28575"/>
              <a:ext cx="525149" cy="708025"/>
            </a:xfrm>
            <a:prstGeom prst="rect">
              <a:avLst/>
            </a:prstGeom>
          </p:spPr>
          <p:txBody>
            <a:bodyPr lIns="50800" tIns="50800" rIns="50800" bIns="50800" rtlCol="0" anchor="ctr"/>
            <a:lstStyle/>
            <a:p>
              <a:pPr algn="ctr">
                <a:lnSpc>
                  <a:spcPts val="3220"/>
                </a:lnSpc>
              </a:pPr>
              <a:endParaRPr/>
            </a:p>
          </p:txBody>
        </p:sp>
      </p:grpSp>
      <p:grpSp>
        <p:nvGrpSpPr>
          <p:cNvPr id="24" name="Group 24"/>
          <p:cNvGrpSpPr/>
          <p:nvPr/>
        </p:nvGrpSpPr>
        <p:grpSpPr>
          <a:xfrm>
            <a:off x="9060352" y="5964458"/>
            <a:ext cx="167297" cy="210384"/>
            <a:chOff x="0" y="0"/>
            <a:chExt cx="646338" cy="812800"/>
          </a:xfrm>
        </p:grpSpPr>
        <p:sp>
          <p:nvSpPr>
            <p:cNvPr id="25" name="Freeform 25"/>
            <p:cNvSpPr/>
            <p:nvPr/>
          </p:nvSpPr>
          <p:spPr>
            <a:xfrm>
              <a:off x="0" y="0"/>
              <a:ext cx="646338" cy="812800"/>
            </a:xfrm>
            <a:custGeom>
              <a:avLst/>
              <a:gdLst/>
              <a:ahLst/>
              <a:cxnLst/>
              <a:rect l="l" t="t" r="r" b="b"/>
              <a:pathLst>
                <a:path w="646338" h="812800">
                  <a:moveTo>
                    <a:pt x="323169" y="0"/>
                  </a:moveTo>
                  <a:cubicBezTo>
                    <a:pt x="144688" y="0"/>
                    <a:pt x="0" y="181951"/>
                    <a:pt x="0" y="406400"/>
                  </a:cubicBezTo>
                  <a:cubicBezTo>
                    <a:pt x="0" y="630849"/>
                    <a:pt x="144688" y="812800"/>
                    <a:pt x="323169" y="812800"/>
                  </a:cubicBezTo>
                  <a:cubicBezTo>
                    <a:pt x="501650" y="812800"/>
                    <a:pt x="646338" y="630849"/>
                    <a:pt x="646338" y="406400"/>
                  </a:cubicBezTo>
                  <a:cubicBezTo>
                    <a:pt x="646338" y="181951"/>
                    <a:pt x="501650" y="0"/>
                    <a:pt x="323169" y="0"/>
                  </a:cubicBezTo>
                  <a:close/>
                </a:path>
              </a:pathLst>
            </a:custGeom>
            <a:solidFill>
              <a:srgbClr val="66FFCC"/>
            </a:solidFill>
          </p:spPr>
        </p:sp>
        <p:sp>
          <p:nvSpPr>
            <p:cNvPr id="26" name="TextBox 26"/>
            <p:cNvSpPr txBox="1"/>
            <p:nvPr/>
          </p:nvSpPr>
          <p:spPr>
            <a:xfrm>
              <a:off x="60594" y="28575"/>
              <a:ext cx="525149" cy="708025"/>
            </a:xfrm>
            <a:prstGeom prst="rect">
              <a:avLst/>
            </a:prstGeom>
          </p:spPr>
          <p:txBody>
            <a:bodyPr lIns="50800" tIns="50800" rIns="50800" bIns="50800" rtlCol="0" anchor="ctr"/>
            <a:lstStyle/>
            <a:p>
              <a:pPr algn="ctr">
                <a:lnSpc>
                  <a:spcPts val="3220"/>
                </a:lnSpc>
              </a:pPr>
              <a:endParaRPr/>
            </a:p>
          </p:txBody>
        </p:sp>
      </p:grpSp>
      <p:grpSp>
        <p:nvGrpSpPr>
          <p:cNvPr id="27" name="Group 27"/>
          <p:cNvGrpSpPr/>
          <p:nvPr/>
        </p:nvGrpSpPr>
        <p:grpSpPr>
          <a:xfrm>
            <a:off x="9127027" y="4539208"/>
            <a:ext cx="167297" cy="210384"/>
            <a:chOff x="0" y="0"/>
            <a:chExt cx="646338" cy="812800"/>
          </a:xfrm>
        </p:grpSpPr>
        <p:sp>
          <p:nvSpPr>
            <p:cNvPr id="28" name="Freeform 28"/>
            <p:cNvSpPr/>
            <p:nvPr/>
          </p:nvSpPr>
          <p:spPr>
            <a:xfrm>
              <a:off x="0" y="0"/>
              <a:ext cx="646338" cy="812800"/>
            </a:xfrm>
            <a:custGeom>
              <a:avLst/>
              <a:gdLst/>
              <a:ahLst/>
              <a:cxnLst/>
              <a:rect l="l" t="t" r="r" b="b"/>
              <a:pathLst>
                <a:path w="646338" h="812800">
                  <a:moveTo>
                    <a:pt x="323169" y="0"/>
                  </a:moveTo>
                  <a:cubicBezTo>
                    <a:pt x="144688" y="0"/>
                    <a:pt x="0" y="181951"/>
                    <a:pt x="0" y="406400"/>
                  </a:cubicBezTo>
                  <a:cubicBezTo>
                    <a:pt x="0" y="630849"/>
                    <a:pt x="144688" y="812800"/>
                    <a:pt x="323169" y="812800"/>
                  </a:cubicBezTo>
                  <a:cubicBezTo>
                    <a:pt x="501650" y="812800"/>
                    <a:pt x="646338" y="630849"/>
                    <a:pt x="646338" y="406400"/>
                  </a:cubicBezTo>
                  <a:cubicBezTo>
                    <a:pt x="646338" y="181951"/>
                    <a:pt x="501650" y="0"/>
                    <a:pt x="323169" y="0"/>
                  </a:cubicBezTo>
                  <a:close/>
                </a:path>
              </a:pathLst>
            </a:custGeom>
            <a:solidFill>
              <a:srgbClr val="66FFCC"/>
            </a:solidFill>
          </p:spPr>
        </p:sp>
        <p:sp>
          <p:nvSpPr>
            <p:cNvPr id="29" name="TextBox 29"/>
            <p:cNvSpPr txBox="1"/>
            <p:nvPr/>
          </p:nvSpPr>
          <p:spPr>
            <a:xfrm>
              <a:off x="60594" y="28575"/>
              <a:ext cx="525149" cy="708025"/>
            </a:xfrm>
            <a:prstGeom prst="rect">
              <a:avLst/>
            </a:prstGeom>
          </p:spPr>
          <p:txBody>
            <a:bodyPr lIns="50800" tIns="50800" rIns="50800" bIns="50800" rtlCol="0" anchor="ctr"/>
            <a:lstStyle/>
            <a:p>
              <a:pPr algn="ctr">
                <a:lnSpc>
                  <a:spcPts val="3220"/>
                </a:lnSpc>
              </a:pPr>
              <a:endParaRPr/>
            </a:p>
          </p:txBody>
        </p:sp>
      </p:grpSp>
    </p:spTree>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DEBE6"/>
        </a:solidFill>
        <a:effectLst/>
      </p:bgPr>
    </p:bg>
    <p:spTree>
      <p:nvGrpSpPr>
        <p:cNvPr id="1" name=""/>
        <p:cNvGrpSpPr/>
        <p:nvPr/>
      </p:nvGrpSpPr>
      <p:grpSpPr>
        <a:xfrm>
          <a:off x="0" y="0"/>
          <a:ext cx="0" cy="0"/>
          <a:chOff x="0" y="0"/>
          <a:chExt cx="0" cy="0"/>
        </a:xfrm>
      </p:grpSpPr>
      <p:sp>
        <p:nvSpPr>
          <p:cNvPr id="2" name="Freeform 2"/>
          <p:cNvSpPr/>
          <p:nvPr/>
        </p:nvSpPr>
        <p:spPr>
          <a:xfrm rot="5400000">
            <a:off x="7898798" y="-845278"/>
            <a:ext cx="3439949" cy="19977459"/>
          </a:xfrm>
          <a:custGeom>
            <a:avLst/>
            <a:gdLst/>
            <a:ahLst/>
            <a:cxnLst/>
            <a:rect l="l" t="t" r="r" b="b"/>
            <a:pathLst>
              <a:path w="3439949" h="19977459">
                <a:moveTo>
                  <a:pt x="0" y="0"/>
                </a:moveTo>
                <a:lnTo>
                  <a:pt x="3439949" y="0"/>
                </a:lnTo>
                <a:lnTo>
                  <a:pt x="3439949" y="19977459"/>
                </a:lnTo>
                <a:lnTo>
                  <a:pt x="0" y="19977459"/>
                </a:lnTo>
                <a:lnTo>
                  <a:pt x="0" y="0"/>
                </a:lnTo>
                <a:close/>
              </a:path>
            </a:pathLst>
          </a:custGeom>
          <a:blipFill>
            <a:blip r:embed="rId2"/>
            <a:stretch>
              <a:fillRect r="-164240"/>
            </a:stretch>
          </a:blipFill>
        </p:spPr>
      </p:sp>
      <p:sp>
        <p:nvSpPr>
          <p:cNvPr id="3" name="Freeform 3"/>
          <p:cNvSpPr/>
          <p:nvPr/>
        </p:nvSpPr>
        <p:spPr>
          <a:xfrm rot="5400000">
            <a:off x="7898798" y="-9617174"/>
            <a:ext cx="3439949" cy="19977459"/>
          </a:xfrm>
          <a:custGeom>
            <a:avLst/>
            <a:gdLst/>
            <a:ahLst/>
            <a:cxnLst/>
            <a:rect l="l" t="t" r="r" b="b"/>
            <a:pathLst>
              <a:path w="3439949" h="19977459">
                <a:moveTo>
                  <a:pt x="0" y="0"/>
                </a:moveTo>
                <a:lnTo>
                  <a:pt x="3439949" y="0"/>
                </a:lnTo>
                <a:lnTo>
                  <a:pt x="3439949" y="19977460"/>
                </a:lnTo>
                <a:lnTo>
                  <a:pt x="0" y="19977460"/>
                </a:lnTo>
                <a:lnTo>
                  <a:pt x="0" y="0"/>
                </a:lnTo>
                <a:close/>
              </a:path>
            </a:pathLst>
          </a:custGeom>
          <a:blipFill>
            <a:blip r:embed="rId2"/>
            <a:stretch>
              <a:fillRect l="-164240"/>
            </a:stretch>
          </a:blipFill>
        </p:spPr>
      </p:sp>
      <p:sp>
        <p:nvSpPr>
          <p:cNvPr id="4" name="Freeform 4"/>
          <p:cNvSpPr/>
          <p:nvPr/>
        </p:nvSpPr>
        <p:spPr>
          <a:xfrm>
            <a:off x="8801755" y="4978467"/>
            <a:ext cx="7117799" cy="3828436"/>
          </a:xfrm>
          <a:custGeom>
            <a:avLst/>
            <a:gdLst/>
            <a:ahLst/>
            <a:cxnLst/>
            <a:rect l="l" t="t" r="r" b="b"/>
            <a:pathLst>
              <a:path w="7117799" h="3828436">
                <a:moveTo>
                  <a:pt x="0" y="0"/>
                </a:moveTo>
                <a:lnTo>
                  <a:pt x="7117799" y="0"/>
                </a:lnTo>
                <a:lnTo>
                  <a:pt x="7117799" y="3828437"/>
                </a:lnTo>
                <a:lnTo>
                  <a:pt x="0" y="3828437"/>
                </a:lnTo>
                <a:lnTo>
                  <a:pt x="0" y="0"/>
                </a:lnTo>
                <a:close/>
              </a:path>
            </a:pathLst>
          </a:custGeom>
          <a:blipFill>
            <a:blip r:embed="rId3"/>
            <a:stretch>
              <a:fillRect t="-13785" b="-5429"/>
            </a:stretch>
          </a:blipFill>
        </p:spPr>
      </p:sp>
      <p:sp>
        <p:nvSpPr>
          <p:cNvPr id="5" name="Freeform 5"/>
          <p:cNvSpPr/>
          <p:nvPr/>
        </p:nvSpPr>
        <p:spPr>
          <a:xfrm>
            <a:off x="11397964" y="1028700"/>
            <a:ext cx="6504959" cy="3498810"/>
          </a:xfrm>
          <a:custGeom>
            <a:avLst/>
            <a:gdLst/>
            <a:ahLst/>
            <a:cxnLst/>
            <a:rect l="l" t="t" r="r" b="b"/>
            <a:pathLst>
              <a:path w="6504959" h="3498810">
                <a:moveTo>
                  <a:pt x="0" y="0"/>
                </a:moveTo>
                <a:lnTo>
                  <a:pt x="6504960" y="0"/>
                </a:lnTo>
                <a:lnTo>
                  <a:pt x="6504960" y="3498810"/>
                </a:lnTo>
                <a:lnTo>
                  <a:pt x="0" y="3498810"/>
                </a:lnTo>
                <a:lnTo>
                  <a:pt x="0" y="0"/>
                </a:lnTo>
                <a:close/>
              </a:path>
            </a:pathLst>
          </a:custGeom>
          <a:blipFill>
            <a:blip r:embed="rId4"/>
            <a:stretch>
              <a:fillRect l="-12922" r="-27442" b="-28473"/>
            </a:stretch>
          </a:blipFill>
        </p:spPr>
      </p:sp>
      <p:sp>
        <p:nvSpPr>
          <p:cNvPr id="6" name="Freeform 6"/>
          <p:cNvSpPr/>
          <p:nvPr/>
        </p:nvSpPr>
        <p:spPr>
          <a:xfrm>
            <a:off x="1455921" y="306531"/>
            <a:ext cx="602899" cy="913484"/>
          </a:xfrm>
          <a:custGeom>
            <a:avLst/>
            <a:gdLst/>
            <a:ahLst/>
            <a:cxnLst/>
            <a:rect l="l" t="t" r="r" b="b"/>
            <a:pathLst>
              <a:path w="602899" h="913484">
                <a:moveTo>
                  <a:pt x="0" y="0"/>
                </a:moveTo>
                <a:lnTo>
                  <a:pt x="602900" y="0"/>
                </a:lnTo>
                <a:lnTo>
                  <a:pt x="602900" y="913484"/>
                </a:lnTo>
                <a:lnTo>
                  <a:pt x="0" y="913484"/>
                </a:lnTo>
                <a:lnTo>
                  <a:pt x="0" y="0"/>
                </a:lnTo>
                <a:close/>
              </a:path>
            </a:pathLst>
          </a:custGeom>
          <a:blipFill>
            <a:blip r:embed="rId5">
              <a:extLst>
                <a:ext uri="{96DAC541-7B7A-43D3-8B79-37D633B846F1}">
                  <asvg:svgBlip xmlns:asvg="http://schemas.microsoft.com/office/drawing/2016/SVG/main" xmlns="" r:embed="rId6"/>
                </a:ext>
              </a:extLst>
            </a:blip>
            <a:stretch>
              <a:fillRect/>
            </a:stretch>
          </a:blipFill>
        </p:spPr>
      </p:sp>
      <p:grpSp>
        <p:nvGrpSpPr>
          <p:cNvPr id="7" name="Group 7"/>
          <p:cNvGrpSpPr/>
          <p:nvPr/>
        </p:nvGrpSpPr>
        <p:grpSpPr>
          <a:xfrm>
            <a:off x="311660" y="253055"/>
            <a:ext cx="1020437" cy="1020437"/>
            <a:chOff x="0" y="0"/>
            <a:chExt cx="1360583" cy="1360583"/>
          </a:xfrm>
        </p:grpSpPr>
        <p:sp>
          <p:nvSpPr>
            <p:cNvPr id="8" name="Freeform 8"/>
            <p:cNvSpPr/>
            <p:nvPr/>
          </p:nvSpPr>
          <p:spPr>
            <a:xfrm>
              <a:off x="0" y="0"/>
              <a:ext cx="1360583" cy="1360583"/>
            </a:xfrm>
            <a:custGeom>
              <a:avLst/>
              <a:gdLst/>
              <a:ahLst/>
              <a:cxnLst/>
              <a:rect l="l" t="t" r="r" b="b"/>
              <a:pathLst>
                <a:path w="1360583" h="1360583">
                  <a:moveTo>
                    <a:pt x="0" y="0"/>
                  </a:moveTo>
                  <a:lnTo>
                    <a:pt x="1360583" y="0"/>
                  </a:lnTo>
                  <a:lnTo>
                    <a:pt x="1360583" y="1360583"/>
                  </a:lnTo>
                  <a:lnTo>
                    <a:pt x="0" y="1360583"/>
                  </a:lnTo>
                  <a:lnTo>
                    <a:pt x="0" y="0"/>
                  </a:lnTo>
                  <a:close/>
                </a:path>
              </a:pathLst>
            </a:custGeom>
            <a:blipFill>
              <a:blip r:embed="rId7">
                <a:extLst>
                  <a:ext uri="{96DAC541-7B7A-43D3-8B79-37D633B846F1}">
                    <asvg:svgBlip xmlns:asvg="http://schemas.microsoft.com/office/drawing/2016/SVG/main" xmlns="" r:embed="rId8"/>
                  </a:ext>
                </a:extLst>
              </a:blip>
              <a:stretch>
                <a:fillRect/>
              </a:stretch>
            </a:blipFill>
          </p:spPr>
        </p:sp>
        <p:sp>
          <p:nvSpPr>
            <p:cNvPr id="9" name="TextBox 9"/>
            <p:cNvSpPr txBox="1"/>
            <p:nvPr/>
          </p:nvSpPr>
          <p:spPr>
            <a:xfrm>
              <a:off x="490839" y="267118"/>
              <a:ext cx="378905" cy="788246"/>
            </a:xfrm>
            <a:prstGeom prst="rect">
              <a:avLst/>
            </a:prstGeom>
          </p:spPr>
          <p:txBody>
            <a:bodyPr lIns="0" tIns="0" rIns="0" bIns="0" rtlCol="0" anchor="t">
              <a:spAutoFit/>
            </a:bodyPr>
            <a:lstStyle/>
            <a:p>
              <a:pPr algn="just">
                <a:lnSpc>
                  <a:spcPts val="4810"/>
                </a:lnSpc>
                <a:spcBef>
                  <a:spcPct val="0"/>
                </a:spcBef>
              </a:pPr>
              <a:r>
                <a:rPr lang="en-US" sz="3700" b="1">
                  <a:solidFill>
                    <a:srgbClr val="000000"/>
                  </a:solidFill>
                  <a:latin typeface="Noto Serif Bold"/>
                  <a:ea typeface="Noto Serif Bold"/>
                  <a:cs typeface="Noto Serif Bold"/>
                  <a:sym typeface="Noto Serif Bold"/>
                </a:rPr>
                <a:t>3</a:t>
              </a:r>
            </a:p>
          </p:txBody>
        </p:sp>
      </p:grpSp>
      <p:sp>
        <p:nvSpPr>
          <p:cNvPr id="10" name="TextBox 10"/>
          <p:cNvSpPr txBox="1"/>
          <p:nvPr/>
        </p:nvSpPr>
        <p:spPr>
          <a:xfrm>
            <a:off x="311660" y="1518744"/>
            <a:ext cx="7920331" cy="8382978"/>
          </a:xfrm>
          <a:prstGeom prst="rect">
            <a:avLst/>
          </a:prstGeom>
        </p:spPr>
        <p:txBody>
          <a:bodyPr lIns="0" tIns="0" rIns="0" bIns="0" rtlCol="0" anchor="t">
            <a:spAutoFit/>
          </a:bodyPr>
          <a:lstStyle/>
          <a:p>
            <a:pPr marL="0" lvl="0" indent="0" algn="ctr">
              <a:lnSpc>
                <a:spcPts val="3918"/>
              </a:lnSpc>
              <a:spcBef>
                <a:spcPct val="0"/>
              </a:spcBef>
            </a:pPr>
            <a:r>
              <a:rPr lang="en-US" sz="1959">
                <a:solidFill>
                  <a:srgbClr val="000000"/>
                </a:solidFill>
                <a:latin typeface="Noto Serif"/>
                <a:ea typeface="Noto Serif"/>
                <a:cs typeface="Noto Serif"/>
                <a:sym typeface="Noto Serif"/>
              </a:rPr>
              <a:t>Палац праці побудували 1916 року.</a:t>
            </a:r>
            <a:r>
              <a:rPr lang="en-US" sz="1959" u="none" strike="noStrike">
                <a:solidFill>
                  <a:srgbClr val="000000"/>
                </a:solidFill>
                <a:latin typeface="Noto Serif"/>
                <a:ea typeface="Noto Serif"/>
                <a:cs typeface="Noto Serif"/>
                <a:sym typeface="Noto Serif"/>
              </a:rPr>
              <a:t>  </a:t>
            </a:r>
          </a:p>
          <a:p>
            <a:pPr marL="0" lvl="0" indent="0" algn="ctr">
              <a:lnSpc>
                <a:spcPts val="3918"/>
              </a:lnSpc>
              <a:spcBef>
                <a:spcPct val="0"/>
              </a:spcBef>
            </a:pPr>
            <a:endParaRPr lang="en-US" sz="1959" u="none" strike="noStrike">
              <a:solidFill>
                <a:srgbClr val="000000"/>
              </a:solidFill>
              <a:latin typeface="Noto Serif"/>
              <a:ea typeface="Noto Serif"/>
              <a:cs typeface="Noto Serif"/>
              <a:sym typeface="Noto Serif"/>
            </a:endParaRPr>
          </a:p>
          <a:p>
            <a:pPr marL="0" lvl="0" indent="0" algn="ctr">
              <a:lnSpc>
                <a:spcPts val="3918"/>
              </a:lnSpc>
              <a:spcBef>
                <a:spcPct val="0"/>
              </a:spcBef>
            </a:pPr>
            <a:r>
              <a:rPr lang="en-US" sz="1959" u="none" strike="noStrike">
                <a:solidFill>
                  <a:srgbClr val="000000"/>
                </a:solidFill>
                <a:latin typeface="Noto Serif"/>
                <a:ea typeface="Noto Serif"/>
                <a:cs typeface="Noto Serif"/>
                <a:sym typeface="Noto Serif"/>
              </a:rPr>
              <a:t>Архітектором будівлі став Іполіт Претро. </a:t>
            </a:r>
          </a:p>
          <a:p>
            <a:pPr marL="0" lvl="0" indent="0" algn="ctr">
              <a:lnSpc>
                <a:spcPts val="3918"/>
              </a:lnSpc>
              <a:spcBef>
                <a:spcPct val="0"/>
              </a:spcBef>
            </a:pPr>
            <a:endParaRPr lang="en-US" sz="1959" u="none" strike="noStrike">
              <a:solidFill>
                <a:srgbClr val="000000"/>
              </a:solidFill>
              <a:latin typeface="Noto Serif"/>
              <a:ea typeface="Noto Serif"/>
              <a:cs typeface="Noto Serif"/>
              <a:sym typeface="Noto Serif"/>
            </a:endParaRPr>
          </a:p>
          <a:p>
            <a:pPr marL="0" lvl="0" indent="0" algn="ctr">
              <a:lnSpc>
                <a:spcPts val="3918"/>
              </a:lnSpc>
              <a:spcBef>
                <a:spcPct val="0"/>
              </a:spcBef>
            </a:pPr>
            <a:r>
              <a:rPr lang="en-US" sz="1959" u="none" strike="noStrike">
                <a:solidFill>
                  <a:srgbClr val="000000"/>
                </a:solidFill>
                <a:latin typeface="Noto Serif"/>
                <a:ea typeface="Noto Serif"/>
                <a:cs typeface="Noto Serif"/>
                <a:sym typeface="Noto Serif"/>
              </a:rPr>
              <a:t>Після захоплення влади в Україні більшовиками, у будинку була Всеукраїнська Рада профспілок та Народний комісаріат праці, після чого виникла сучасна назва цього будинку — Палац праці.</a:t>
            </a:r>
          </a:p>
          <a:p>
            <a:pPr marL="0" lvl="0" indent="0" algn="ctr">
              <a:lnSpc>
                <a:spcPts val="3918"/>
              </a:lnSpc>
              <a:spcBef>
                <a:spcPct val="0"/>
              </a:spcBef>
            </a:pPr>
            <a:endParaRPr lang="en-US" sz="1959" u="none" strike="noStrike">
              <a:solidFill>
                <a:srgbClr val="000000"/>
              </a:solidFill>
              <a:latin typeface="Noto Serif"/>
              <a:ea typeface="Noto Serif"/>
              <a:cs typeface="Noto Serif"/>
              <a:sym typeface="Noto Serif"/>
            </a:endParaRPr>
          </a:p>
          <a:p>
            <a:pPr marL="0" lvl="0" indent="0" algn="ctr">
              <a:lnSpc>
                <a:spcPts val="3918"/>
              </a:lnSpc>
              <a:spcBef>
                <a:spcPct val="0"/>
              </a:spcBef>
            </a:pPr>
            <a:r>
              <a:rPr lang="en-US" sz="1959" u="none" strike="noStrike">
                <a:solidFill>
                  <a:srgbClr val="000000"/>
                </a:solidFill>
                <a:latin typeface="Noto Serif"/>
                <a:ea typeface="Noto Serif"/>
                <a:cs typeface="Noto Serif"/>
                <a:sym typeface="Noto Serif"/>
              </a:rPr>
              <a:t>Сталінські репресії не оминули архітектора Іполіта Претро —  у 1937 році його розстріляла радянська влада. </a:t>
            </a:r>
          </a:p>
          <a:p>
            <a:pPr marL="0" lvl="0" indent="0" algn="ctr">
              <a:lnSpc>
                <a:spcPts val="3918"/>
              </a:lnSpc>
              <a:spcBef>
                <a:spcPct val="0"/>
              </a:spcBef>
            </a:pPr>
            <a:endParaRPr lang="en-US" sz="1959" u="none" strike="noStrike">
              <a:solidFill>
                <a:srgbClr val="000000"/>
              </a:solidFill>
              <a:latin typeface="Noto Serif"/>
              <a:ea typeface="Noto Serif"/>
              <a:cs typeface="Noto Serif"/>
              <a:sym typeface="Noto Serif"/>
            </a:endParaRPr>
          </a:p>
          <a:p>
            <a:pPr marL="0" lvl="0" indent="0" algn="ctr">
              <a:lnSpc>
                <a:spcPts val="3918"/>
              </a:lnSpc>
              <a:spcBef>
                <a:spcPct val="0"/>
              </a:spcBef>
            </a:pPr>
            <a:r>
              <a:rPr lang="en-US" sz="1959" b="1" u="none" strike="noStrike">
                <a:solidFill>
                  <a:srgbClr val="000000"/>
                </a:solidFill>
                <a:latin typeface="Noto Serif Bold"/>
                <a:ea typeface="Noto Serif Bold"/>
                <a:cs typeface="Noto Serif Bold"/>
                <a:sym typeface="Noto Serif Bold"/>
              </a:rPr>
              <a:t>Палац був пошкоджений російським обстрілом                       2 березня 2022 року. </a:t>
            </a:r>
          </a:p>
          <a:p>
            <a:pPr marL="0" lvl="0" indent="0" algn="ctr">
              <a:lnSpc>
                <a:spcPts val="3918"/>
              </a:lnSpc>
              <a:spcBef>
                <a:spcPct val="0"/>
              </a:spcBef>
            </a:pPr>
            <a:endParaRPr lang="en-US" sz="1959" b="1" u="none" strike="noStrike">
              <a:solidFill>
                <a:srgbClr val="000000"/>
              </a:solidFill>
              <a:latin typeface="Noto Serif Bold"/>
              <a:ea typeface="Noto Serif Bold"/>
              <a:cs typeface="Noto Serif Bold"/>
              <a:sym typeface="Noto Serif Bold"/>
            </a:endParaRPr>
          </a:p>
          <a:p>
            <a:pPr marL="0" lvl="0" indent="0" algn="ctr">
              <a:lnSpc>
                <a:spcPts val="3918"/>
              </a:lnSpc>
              <a:spcBef>
                <a:spcPct val="0"/>
              </a:spcBef>
            </a:pPr>
            <a:r>
              <a:rPr lang="en-US" sz="1959" u="none" strike="noStrike">
                <a:solidFill>
                  <a:srgbClr val="000000"/>
                </a:solidFill>
                <a:latin typeface="Noto Serif"/>
                <a:ea typeface="Noto Serif"/>
                <a:cs typeface="Noto Serif"/>
                <a:sym typeface="Noto Serif"/>
              </a:rPr>
              <a:t>«Наша торба можливостей» Гамлета Зінківського з’явилася тут 15 травня 2022 року. </a:t>
            </a:r>
          </a:p>
        </p:txBody>
      </p:sp>
      <p:grpSp>
        <p:nvGrpSpPr>
          <p:cNvPr id="11" name="Group 11"/>
          <p:cNvGrpSpPr/>
          <p:nvPr/>
        </p:nvGrpSpPr>
        <p:grpSpPr>
          <a:xfrm>
            <a:off x="1738321" y="1724095"/>
            <a:ext cx="167297" cy="210384"/>
            <a:chOff x="0" y="0"/>
            <a:chExt cx="646338" cy="812800"/>
          </a:xfrm>
        </p:grpSpPr>
        <p:sp>
          <p:nvSpPr>
            <p:cNvPr id="12" name="Freeform 12"/>
            <p:cNvSpPr/>
            <p:nvPr/>
          </p:nvSpPr>
          <p:spPr>
            <a:xfrm>
              <a:off x="0" y="0"/>
              <a:ext cx="646338" cy="812800"/>
            </a:xfrm>
            <a:custGeom>
              <a:avLst/>
              <a:gdLst/>
              <a:ahLst/>
              <a:cxnLst/>
              <a:rect l="l" t="t" r="r" b="b"/>
              <a:pathLst>
                <a:path w="646338" h="812800">
                  <a:moveTo>
                    <a:pt x="323169" y="0"/>
                  </a:moveTo>
                  <a:cubicBezTo>
                    <a:pt x="144688" y="0"/>
                    <a:pt x="0" y="181951"/>
                    <a:pt x="0" y="406400"/>
                  </a:cubicBezTo>
                  <a:cubicBezTo>
                    <a:pt x="0" y="630849"/>
                    <a:pt x="144688" y="812800"/>
                    <a:pt x="323169" y="812800"/>
                  </a:cubicBezTo>
                  <a:cubicBezTo>
                    <a:pt x="501650" y="812800"/>
                    <a:pt x="646338" y="630849"/>
                    <a:pt x="646338" y="406400"/>
                  </a:cubicBezTo>
                  <a:cubicBezTo>
                    <a:pt x="646338" y="181951"/>
                    <a:pt x="501650" y="0"/>
                    <a:pt x="323169" y="0"/>
                  </a:cubicBezTo>
                  <a:close/>
                </a:path>
              </a:pathLst>
            </a:custGeom>
            <a:solidFill>
              <a:srgbClr val="FEE853"/>
            </a:solidFill>
          </p:spPr>
        </p:sp>
        <p:sp>
          <p:nvSpPr>
            <p:cNvPr id="13" name="TextBox 13"/>
            <p:cNvSpPr txBox="1"/>
            <p:nvPr/>
          </p:nvSpPr>
          <p:spPr>
            <a:xfrm>
              <a:off x="60594" y="28575"/>
              <a:ext cx="525149" cy="708025"/>
            </a:xfrm>
            <a:prstGeom prst="rect">
              <a:avLst/>
            </a:prstGeom>
          </p:spPr>
          <p:txBody>
            <a:bodyPr lIns="50800" tIns="50800" rIns="50800" bIns="50800" rtlCol="0" anchor="ctr"/>
            <a:lstStyle/>
            <a:p>
              <a:pPr algn="ctr">
                <a:lnSpc>
                  <a:spcPts val="3220"/>
                </a:lnSpc>
              </a:pPr>
              <a:endParaRPr/>
            </a:p>
          </p:txBody>
        </p:sp>
      </p:grpSp>
      <p:grpSp>
        <p:nvGrpSpPr>
          <p:cNvPr id="14" name="Group 14"/>
          <p:cNvGrpSpPr/>
          <p:nvPr/>
        </p:nvGrpSpPr>
        <p:grpSpPr>
          <a:xfrm>
            <a:off x="1427346" y="2730063"/>
            <a:ext cx="167297" cy="210384"/>
            <a:chOff x="0" y="0"/>
            <a:chExt cx="646338" cy="812800"/>
          </a:xfrm>
        </p:grpSpPr>
        <p:sp>
          <p:nvSpPr>
            <p:cNvPr id="15" name="Freeform 15"/>
            <p:cNvSpPr/>
            <p:nvPr/>
          </p:nvSpPr>
          <p:spPr>
            <a:xfrm>
              <a:off x="0" y="0"/>
              <a:ext cx="646338" cy="812800"/>
            </a:xfrm>
            <a:custGeom>
              <a:avLst/>
              <a:gdLst/>
              <a:ahLst/>
              <a:cxnLst/>
              <a:rect l="l" t="t" r="r" b="b"/>
              <a:pathLst>
                <a:path w="646338" h="812800">
                  <a:moveTo>
                    <a:pt x="323169" y="0"/>
                  </a:moveTo>
                  <a:cubicBezTo>
                    <a:pt x="144688" y="0"/>
                    <a:pt x="0" y="181951"/>
                    <a:pt x="0" y="406400"/>
                  </a:cubicBezTo>
                  <a:cubicBezTo>
                    <a:pt x="0" y="630849"/>
                    <a:pt x="144688" y="812800"/>
                    <a:pt x="323169" y="812800"/>
                  </a:cubicBezTo>
                  <a:cubicBezTo>
                    <a:pt x="501650" y="812800"/>
                    <a:pt x="646338" y="630849"/>
                    <a:pt x="646338" y="406400"/>
                  </a:cubicBezTo>
                  <a:cubicBezTo>
                    <a:pt x="646338" y="181951"/>
                    <a:pt x="501650" y="0"/>
                    <a:pt x="323169" y="0"/>
                  </a:cubicBezTo>
                  <a:close/>
                </a:path>
              </a:pathLst>
            </a:custGeom>
            <a:solidFill>
              <a:srgbClr val="FEE853"/>
            </a:solidFill>
          </p:spPr>
        </p:sp>
        <p:sp>
          <p:nvSpPr>
            <p:cNvPr id="16" name="TextBox 16"/>
            <p:cNvSpPr txBox="1"/>
            <p:nvPr/>
          </p:nvSpPr>
          <p:spPr>
            <a:xfrm>
              <a:off x="60594" y="28575"/>
              <a:ext cx="525149" cy="708025"/>
            </a:xfrm>
            <a:prstGeom prst="rect">
              <a:avLst/>
            </a:prstGeom>
          </p:spPr>
          <p:txBody>
            <a:bodyPr lIns="50800" tIns="50800" rIns="50800" bIns="50800" rtlCol="0" anchor="ctr"/>
            <a:lstStyle/>
            <a:p>
              <a:pPr algn="ctr">
                <a:lnSpc>
                  <a:spcPts val="3220"/>
                </a:lnSpc>
              </a:pPr>
              <a:endParaRPr/>
            </a:p>
          </p:txBody>
        </p:sp>
      </p:grpSp>
      <p:grpSp>
        <p:nvGrpSpPr>
          <p:cNvPr id="17" name="Group 17"/>
          <p:cNvGrpSpPr/>
          <p:nvPr/>
        </p:nvGrpSpPr>
        <p:grpSpPr>
          <a:xfrm>
            <a:off x="228011" y="3708232"/>
            <a:ext cx="167297" cy="210384"/>
            <a:chOff x="0" y="0"/>
            <a:chExt cx="646338" cy="812800"/>
          </a:xfrm>
        </p:grpSpPr>
        <p:sp>
          <p:nvSpPr>
            <p:cNvPr id="18" name="Freeform 18"/>
            <p:cNvSpPr/>
            <p:nvPr/>
          </p:nvSpPr>
          <p:spPr>
            <a:xfrm>
              <a:off x="0" y="0"/>
              <a:ext cx="646338" cy="812800"/>
            </a:xfrm>
            <a:custGeom>
              <a:avLst/>
              <a:gdLst/>
              <a:ahLst/>
              <a:cxnLst/>
              <a:rect l="l" t="t" r="r" b="b"/>
              <a:pathLst>
                <a:path w="646338" h="812800">
                  <a:moveTo>
                    <a:pt x="323169" y="0"/>
                  </a:moveTo>
                  <a:cubicBezTo>
                    <a:pt x="144688" y="0"/>
                    <a:pt x="0" y="181951"/>
                    <a:pt x="0" y="406400"/>
                  </a:cubicBezTo>
                  <a:cubicBezTo>
                    <a:pt x="0" y="630849"/>
                    <a:pt x="144688" y="812800"/>
                    <a:pt x="323169" y="812800"/>
                  </a:cubicBezTo>
                  <a:cubicBezTo>
                    <a:pt x="501650" y="812800"/>
                    <a:pt x="646338" y="630849"/>
                    <a:pt x="646338" y="406400"/>
                  </a:cubicBezTo>
                  <a:cubicBezTo>
                    <a:pt x="646338" y="181951"/>
                    <a:pt x="501650" y="0"/>
                    <a:pt x="323169" y="0"/>
                  </a:cubicBezTo>
                  <a:close/>
                </a:path>
              </a:pathLst>
            </a:custGeom>
            <a:solidFill>
              <a:srgbClr val="FEE853"/>
            </a:solidFill>
          </p:spPr>
        </p:sp>
        <p:sp>
          <p:nvSpPr>
            <p:cNvPr id="19" name="TextBox 19"/>
            <p:cNvSpPr txBox="1"/>
            <p:nvPr/>
          </p:nvSpPr>
          <p:spPr>
            <a:xfrm>
              <a:off x="60594" y="28575"/>
              <a:ext cx="525149" cy="708025"/>
            </a:xfrm>
            <a:prstGeom prst="rect">
              <a:avLst/>
            </a:prstGeom>
          </p:spPr>
          <p:txBody>
            <a:bodyPr lIns="50800" tIns="50800" rIns="50800" bIns="50800" rtlCol="0" anchor="ctr"/>
            <a:lstStyle/>
            <a:p>
              <a:pPr algn="ctr">
                <a:lnSpc>
                  <a:spcPts val="3220"/>
                </a:lnSpc>
              </a:pPr>
              <a:endParaRPr/>
            </a:p>
          </p:txBody>
        </p:sp>
      </p:grpSp>
      <p:grpSp>
        <p:nvGrpSpPr>
          <p:cNvPr id="20" name="Group 20"/>
          <p:cNvGrpSpPr/>
          <p:nvPr/>
        </p:nvGrpSpPr>
        <p:grpSpPr>
          <a:xfrm>
            <a:off x="134838" y="6205124"/>
            <a:ext cx="167297" cy="210384"/>
            <a:chOff x="0" y="0"/>
            <a:chExt cx="646338" cy="812800"/>
          </a:xfrm>
        </p:grpSpPr>
        <p:sp>
          <p:nvSpPr>
            <p:cNvPr id="21" name="Freeform 21"/>
            <p:cNvSpPr/>
            <p:nvPr/>
          </p:nvSpPr>
          <p:spPr>
            <a:xfrm>
              <a:off x="0" y="0"/>
              <a:ext cx="646338" cy="812800"/>
            </a:xfrm>
            <a:custGeom>
              <a:avLst/>
              <a:gdLst/>
              <a:ahLst/>
              <a:cxnLst/>
              <a:rect l="l" t="t" r="r" b="b"/>
              <a:pathLst>
                <a:path w="646338" h="812800">
                  <a:moveTo>
                    <a:pt x="323169" y="0"/>
                  </a:moveTo>
                  <a:cubicBezTo>
                    <a:pt x="144688" y="0"/>
                    <a:pt x="0" y="181951"/>
                    <a:pt x="0" y="406400"/>
                  </a:cubicBezTo>
                  <a:cubicBezTo>
                    <a:pt x="0" y="630849"/>
                    <a:pt x="144688" y="812800"/>
                    <a:pt x="323169" y="812800"/>
                  </a:cubicBezTo>
                  <a:cubicBezTo>
                    <a:pt x="501650" y="812800"/>
                    <a:pt x="646338" y="630849"/>
                    <a:pt x="646338" y="406400"/>
                  </a:cubicBezTo>
                  <a:cubicBezTo>
                    <a:pt x="646338" y="181951"/>
                    <a:pt x="501650" y="0"/>
                    <a:pt x="323169" y="0"/>
                  </a:cubicBezTo>
                  <a:close/>
                </a:path>
              </a:pathLst>
            </a:custGeom>
            <a:solidFill>
              <a:srgbClr val="FEE853"/>
            </a:solidFill>
          </p:spPr>
        </p:sp>
        <p:sp>
          <p:nvSpPr>
            <p:cNvPr id="22" name="TextBox 22"/>
            <p:cNvSpPr txBox="1"/>
            <p:nvPr/>
          </p:nvSpPr>
          <p:spPr>
            <a:xfrm>
              <a:off x="60594" y="28575"/>
              <a:ext cx="525149" cy="708025"/>
            </a:xfrm>
            <a:prstGeom prst="rect">
              <a:avLst/>
            </a:prstGeom>
          </p:spPr>
          <p:txBody>
            <a:bodyPr lIns="50800" tIns="50800" rIns="50800" bIns="50800" rtlCol="0" anchor="ctr"/>
            <a:lstStyle/>
            <a:p>
              <a:pPr algn="ctr">
                <a:lnSpc>
                  <a:spcPts val="3220"/>
                </a:lnSpc>
              </a:pPr>
              <a:endParaRPr/>
            </a:p>
          </p:txBody>
        </p:sp>
      </p:grpSp>
      <p:grpSp>
        <p:nvGrpSpPr>
          <p:cNvPr id="23" name="Group 23"/>
          <p:cNvGrpSpPr/>
          <p:nvPr/>
        </p:nvGrpSpPr>
        <p:grpSpPr>
          <a:xfrm>
            <a:off x="840928" y="7692575"/>
            <a:ext cx="167297" cy="210384"/>
            <a:chOff x="0" y="0"/>
            <a:chExt cx="646338" cy="812800"/>
          </a:xfrm>
        </p:grpSpPr>
        <p:sp>
          <p:nvSpPr>
            <p:cNvPr id="24" name="Freeform 24"/>
            <p:cNvSpPr/>
            <p:nvPr/>
          </p:nvSpPr>
          <p:spPr>
            <a:xfrm>
              <a:off x="0" y="0"/>
              <a:ext cx="646338" cy="812800"/>
            </a:xfrm>
            <a:custGeom>
              <a:avLst/>
              <a:gdLst/>
              <a:ahLst/>
              <a:cxnLst/>
              <a:rect l="l" t="t" r="r" b="b"/>
              <a:pathLst>
                <a:path w="646338" h="812800">
                  <a:moveTo>
                    <a:pt x="323169" y="0"/>
                  </a:moveTo>
                  <a:cubicBezTo>
                    <a:pt x="144688" y="0"/>
                    <a:pt x="0" y="181951"/>
                    <a:pt x="0" y="406400"/>
                  </a:cubicBezTo>
                  <a:cubicBezTo>
                    <a:pt x="0" y="630849"/>
                    <a:pt x="144688" y="812800"/>
                    <a:pt x="323169" y="812800"/>
                  </a:cubicBezTo>
                  <a:cubicBezTo>
                    <a:pt x="501650" y="812800"/>
                    <a:pt x="646338" y="630849"/>
                    <a:pt x="646338" y="406400"/>
                  </a:cubicBezTo>
                  <a:cubicBezTo>
                    <a:pt x="646338" y="181951"/>
                    <a:pt x="501650" y="0"/>
                    <a:pt x="323169" y="0"/>
                  </a:cubicBezTo>
                  <a:close/>
                </a:path>
              </a:pathLst>
            </a:custGeom>
            <a:solidFill>
              <a:srgbClr val="FEE853"/>
            </a:solidFill>
          </p:spPr>
        </p:sp>
        <p:sp>
          <p:nvSpPr>
            <p:cNvPr id="25" name="TextBox 25"/>
            <p:cNvSpPr txBox="1"/>
            <p:nvPr/>
          </p:nvSpPr>
          <p:spPr>
            <a:xfrm>
              <a:off x="60594" y="28575"/>
              <a:ext cx="525149" cy="708025"/>
            </a:xfrm>
            <a:prstGeom prst="rect">
              <a:avLst/>
            </a:prstGeom>
          </p:spPr>
          <p:txBody>
            <a:bodyPr lIns="50800" tIns="50800" rIns="50800" bIns="50800" rtlCol="0" anchor="ctr"/>
            <a:lstStyle/>
            <a:p>
              <a:pPr algn="ctr">
                <a:lnSpc>
                  <a:spcPts val="3220"/>
                </a:lnSpc>
              </a:pPr>
              <a:endParaRPr/>
            </a:p>
          </p:txBody>
        </p:sp>
      </p:grpSp>
      <p:grpSp>
        <p:nvGrpSpPr>
          <p:cNvPr id="26" name="Group 26"/>
          <p:cNvGrpSpPr/>
          <p:nvPr/>
        </p:nvGrpSpPr>
        <p:grpSpPr>
          <a:xfrm>
            <a:off x="273560" y="9162633"/>
            <a:ext cx="167297" cy="210384"/>
            <a:chOff x="0" y="0"/>
            <a:chExt cx="646338" cy="812800"/>
          </a:xfrm>
        </p:grpSpPr>
        <p:sp>
          <p:nvSpPr>
            <p:cNvPr id="27" name="Freeform 27"/>
            <p:cNvSpPr/>
            <p:nvPr/>
          </p:nvSpPr>
          <p:spPr>
            <a:xfrm>
              <a:off x="0" y="0"/>
              <a:ext cx="646338" cy="812800"/>
            </a:xfrm>
            <a:custGeom>
              <a:avLst/>
              <a:gdLst/>
              <a:ahLst/>
              <a:cxnLst/>
              <a:rect l="l" t="t" r="r" b="b"/>
              <a:pathLst>
                <a:path w="646338" h="812800">
                  <a:moveTo>
                    <a:pt x="323169" y="0"/>
                  </a:moveTo>
                  <a:cubicBezTo>
                    <a:pt x="144688" y="0"/>
                    <a:pt x="0" y="181951"/>
                    <a:pt x="0" y="406400"/>
                  </a:cubicBezTo>
                  <a:cubicBezTo>
                    <a:pt x="0" y="630849"/>
                    <a:pt x="144688" y="812800"/>
                    <a:pt x="323169" y="812800"/>
                  </a:cubicBezTo>
                  <a:cubicBezTo>
                    <a:pt x="501650" y="812800"/>
                    <a:pt x="646338" y="630849"/>
                    <a:pt x="646338" y="406400"/>
                  </a:cubicBezTo>
                  <a:cubicBezTo>
                    <a:pt x="646338" y="181951"/>
                    <a:pt x="501650" y="0"/>
                    <a:pt x="323169" y="0"/>
                  </a:cubicBezTo>
                  <a:close/>
                </a:path>
              </a:pathLst>
            </a:custGeom>
            <a:solidFill>
              <a:srgbClr val="FEE853"/>
            </a:solidFill>
          </p:spPr>
        </p:sp>
        <p:sp>
          <p:nvSpPr>
            <p:cNvPr id="28" name="TextBox 28"/>
            <p:cNvSpPr txBox="1"/>
            <p:nvPr/>
          </p:nvSpPr>
          <p:spPr>
            <a:xfrm>
              <a:off x="60594" y="28575"/>
              <a:ext cx="525149" cy="708025"/>
            </a:xfrm>
            <a:prstGeom prst="rect">
              <a:avLst/>
            </a:prstGeom>
          </p:spPr>
          <p:txBody>
            <a:bodyPr lIns="50800" tIns="50800" rIns="50800" bIns="50800" rtlCol="0" anchor="ctr"/>
            <a:lstStyle/>
            <a:p>
              <a:pPr algn="ctr">
                <a:lnSpc>
                  <a:spcPts val="3220"/>
                </a:lnSpc>
              </a:pPr>
              <a:endParaRPr/>
            </a:p>
          </p:txBody>
        </p:sp>
      </p:grpSp>
      <p:sp>
        <p:nvSpPr>
          <p:cNvPr id="29" name="TextBox 29"/>
          <p:cNvSpPr txBox="1"/>
          <p:nvPr/>
        </p:nvSpPr>
        <p:spPr>
          <a:xfrm>
            <a:off x="2184592" y="490227"/>
            <a:ext cx="7635162" cy="488943"/>
          </a:xfrm>
          <a:prstGeom prst="rect">
            <a:avLst/>
          </a:prstGeom>
        </p:spPr>
        <p:txBody>
          <a:bodyPr lIns="0" tIns="0" rIns="0" bIns="0" rtlCol="0" anchor="t">
            <a:spAutoFit/>
          </a:bodyPr>
          <a:lstStyle/>
          <a:p>
            <a:pPr marL="0" lvl="0" indent="0" algn="l">
              <a:lnSpc>
                <a:spcPts val="4025"/>
              </a:lnSpc>
              <a:spcBef>
                <a:spcPct val="0"/>
              </a:spcBef>
            </a:pPr>
            <a:r>
              <a:rPr lang="en-US" sz="2875" spc="80">
                <a:solidFill>
                  <a:srgbClr val="000000"/>
                </a:solidFill>
                <a:latin typeface="Noto Serif"/>
                <a:ea typeface="Noto Serif"/>
                <a:cs typeface="Noto Serif"/>
                <a:sym typeface="Noto Serif"/>
              </a:rPr>
              <a:t>Вул. Майдан Конституції, 1 </a:t>
            </a:r>
          </a:p>
        </p:txBody>
      </p:sp>
    </p:spTree>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DEBE6"/>
        </a:solidFill>
        <a:effectLst/>
      </p:bgPr>
    </p:bg>
    <p:spTree>
      <p:nvGrpSpPr>
        <p:cNvPr id="1" name=""/>
        <p:cNvGrpSpPr/>
        <p:nvPr/>
      </p:nvGrpSpPr>
      <p:grpSpPr>
        <a:xfrm>
          <a:off x="0" y="0"/>
          <a:ext cx="0" cy="0"/>
          <a:chOff x="0" y="0"/>
          <a:chExt cx="0" cy="0"/>
        </a:xfrm>
      </p:grpSpPr>
      <p:sp>
        <p:nvSpPr>
          <p:cNvPr id="2" name="Freeform 2"/>
          <p:cNvSpPr/>
          <p:nvPr/>
        </p:nvSpPr>
        <p:spPr>
          <a:xfrm rot="-10553891">
            <a:off x="-241254" y="3342380"/>
            <a:ext cx="18694622" cy="8093212"/>
          </a:xfrm>
          <a:custGeom>
            <a:avLst/>
            <a:gdLst/>
            <a:ahLst/>
            <a:cxnLst/>
            <a:rect l="l" t="t" r="r" b="b"/>
            <a:pathLst>
              <a:path w="18694622" h="8093212">
                <a:moveTo>
                  <a:pt x="0" y="0"/>
                </a:moveTo>
                <a:lnTo>
                  <a:pt x="18694622" y="0"/>
                </a:lnTo>
                <a:lnTo>
                  <a:pt x="18694622" y="8093212"/>
                </a:lnTo>
                <a:lnTo>
                  <a:pt x="0" y="8093212"/>
                </a:lnTo>
                <a:lnTo>
                  <a:pt x="0" y="0"/>
                </a:lnTo>
                <a:close/>
              </a:path>
            </a:pathLst>
          </a:custGeom>
          <a:blipFill>
            <a:blip r:embed="rId2"/>
            <a:stretch>
              <a:fillRect t="-71799"/>
            </a:stretch>
          </a:blipFill>
        </p:spPr>
      </p:sp>
      <p:sp>
        <p:nvSpPr>
          <p:cNvPr id="3" name="Freeform 3"/>
          <p:cNvSpPr/>
          <p:nvPr/>
        </p:nvSpPr>
        <p:spPr>
          <a:xfrm>
            <a:off x="1455921" y="306531"/>
            <a:ext cx="602899" cy="913484"/>
          </a:xfrm>
          <a:custGeom>
            <a:avLst/>
            <a:gdLst/>
            <a:ahLst/>
            <a:cxnLst/>
            <a:rect l="l" t="t" r="r" b="b"/>
            <a:pathLst>
              <a:path w="602899" h="913484">
                <a:moveTo>
                  <a:pt x="0" y="0"/>
                </a:moveTo>
                <a:lnTo>
                  <a:pt x="602900" y="0"/>
                </a:lnTo>
                <a:lnTo>
                  <a:pt x="602900" y="913484"/>
                </a:lnTo>
                <a:lnTo>
                  <a:pt x="0" y="913484"/>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4" name="TextBox 4"/>
          <p:cNvSpPr txBox="1"/>
          <p:nvPr/>
        </p:nvSpPr>
        <p:spPr>
          <a:xfrm>
            <a:off x="2184592" y="490227"/>
            <a:ext cx="7635162" cy="488943"/>
          </a:xfrm>
          <a:prstGeom prst="rect">
            <a:avLst/>
          </a:prstGeom>
        </p:spPr>
        <p:txBody>
          <a:bodyPr lIns="0" tIns="0" rIns="0" bIns="0" rtlCol="0" anchor="t">
            <a:spAutoFit/>
          </a:bodyPr>
          <a:lstStyle/>
          <a:p>
            <a:pPr marL="0" lvl="0" indent="0" algn="l">
              <a:lnSpc>
                <a:spcPts val="4025"/>
              </a:lnSpc>
              <a:spcBef>
                <a:spcPct val="0"/>
              </a:spcBef>
            </a:pPr>
            <a:r>
              <a:rPr lang="en-US" sz="2875" spc="80">
                <a:solidFill>
                  <a:srgbClr val="000000"/>
                </a:solidFill>
                <a:latin typeface="Noto Serif"/>
                <a:ea typeface="Noto Serif"/>
                <a:cs typeface="Noto Serif"/>
                <a:sym typeface="Noto Serif"/>
              </a:rPr>
              <a:t>Вул. Миколаївська, 15 </a:t>
            </a:r>
          </a:p>
        </p:txBody>
      </p:sp>
      <p:grpSp>
        <p:nvGrpSpPr>
          <p:cNvPr id="5" name="Group 5"/>
          <p:cNvGrpSpPr/>
          <p:nvPr/>
        </p:nvGrpSpPr>
        <p:grpSpPr>
          <a:xfrm>
            <a:off x="1883272" y="7130977"/>
            <a:ext cx="167297" cy="210384"/>
            <a:chOff x="0" y="0"/>
            <a:chExt cx="646338" cy="812800"/>
          </a:xfrm>
        </p:grpSpPr>
        <p:sp>
          <p:nvSpPr>
            <p:cNvPr id="6" name="Freeform 6"/>
            <p:cNvSpPr/>
            <p:nvPr/>
          </p:nvSpPr>
          <p:spPr>
            <a:xfrm>
              <a:off x="0" y="0"/>
              <a:ext cx="646338" cy="812800"/>
            </a:xfrm>
            <a:custGeom>
              <a:avLst/>
              <a:gdLst/>
              <a:ahLst/>
              <a:cxnLst/>
              <a:rect l="l" t="t" r="r" b="b"/>
              <a:pathLst>
                <a:path w="646338" h="812800">
                  <a:moveTo>
                    <a:pt x="323169" y="0"/>
                  </a:moveTo>
                  <a:cubicBezTo>
                    <a:pt x="144688" y="0"/>
                    <a:pt x="0" y="181951"/>
                    <a:pt x="0" y="406400"/>
                  </a:cubicBezTo>
                  <a:cubicBezTo>
                    <a:pt x="0" y="630849"/>
                    <a:pt x="144688" y="812800"/>
                    <a:pt x="323169" y="812800"/>
                  </a:cubicBezTo>
                  <a:cubicBezTo>
                    <a:pt x="501650" y="812800"/>
                    <a:pt x="646338" y="630849"/>
                    <a:pt x="646338" y="406400"/>
                  </a:cubicBezTo>
                  <a:cubicBezTo>
                    <a:pt x="646338" y="181951"/>
                    <a:pt x="501650" y="0"/>
                    <a:pt x="323169" y="0"/>
                  </a:cubicBezTo>
                  <a:close/>
                </a:path>
              </a:pathLst>
            </a:custGeom>
            <a:solidFill>
              <a:srgbClr val="E392E3"/>
            </a:solidFill>
          </p:spPr>
        </p:sp>
        <p:sp>
          <p:nvSpPr>
            <p:cNvPr id="7" name="TextBox 7"/>
            <p:cNvSpPr txBox="1"/>
            <p:nvPr/>
          </p:nvSpPr>
          <p:spPr>
            <a:xfrm>
              <a:off x="60594" y="28575"/>
              <a:ext cx="525149" cy="708025"/>
            </a:xfrm>
            <a:prstGeom prst="rect">
              <a:avLst/>
            </a:prstGeom>
          </p:spPr>
          <p:txBody>
            <a:bodyPr lIns="50800" tIns="50800" rIns="50800" bIns="50800" rtlCol="0" anchor="ctr"/>
            <a:lstStyle/>
            <a:p>
              <a:pPr algn="ctr">
                <a:lnSpc>
                  <a:spcPts val="3220"/>
                </a:lnSpc>
              </a:pPr>
              <a:endParaRPr/>
            </a:p>
          </p:txBody>
        </p:sp>
      </p:grpSp>
      <p:sp>
        <p:nvSpPr>
          <p:cNvPr id="8" name="TextBox 8"/>
          <p:cNvSpPr txBox="1"/>
          <p:nvPr/>
        </p:nvSpPr>
        <p:spPr>
          <a:xfrm>
            <a:off x="1685324" y="2328058"/>
            <a:ext cx="8536557" cy="8183245"/>
          </a:xfrm>
          <a:prstGeom prst="rect">
            <a:avLst/>
          </a:prstGeom>
        </p:spPr>
        <p:txBody>
          <a:bodyPr lIns="0" tIns="0" rIns="0" bIns="0" rtlCol="0" anchor="t">
            <a:spAutoFit/>
          </a:bodyPr>
          <a:lstStyle/>
          <a:p>
            <a:pPr algn="ctr">
              <a:lnSpc>
                <a:spcPts val="3079"/>
              </a:lnSpc>
            </a:pPr>
            <a:r>
              <a:rPr lang="en-US" sz="2199" spc="61">
                <a:solidFill>
                  <a:srgbClr val="000000"/>
                </a:solidFill>
                <a:latin typeface="Noto Serif"/>
                <a:ea typeface="Noto Serif"/>
                <a:cs typeface="Noto Serif"/>
                <a:sym typeface="Noto Serif"/>
              </a:rPr>
              <a:t>Миколаївська вулиця є однією з найстаріших вулиці Харкова. </a:t>
            </a:r>
          </a:p>
          <a:p>
            <a:pPr algn="ctr">
              <a:lnSpc>
                <a:spcPts val="3079"/>
              </a:lnSpc>
            </a:pPr>
            <a:endParaRPr lang="en-US" sz="2199" spc="61">
              <a:solidFill>
                <a:srgbClr val="000000"/>
              </a:solidFill>
              <a:latin typeface="Noto Serif"/>
              <a:ea typeface="Noto Serif"/>
              <a:cs typeface="Noto Serif"/>
              <a:sym typeface="Noto Serif"/>
            </a:endParaRPr>
          </a:p>
          <a:p>
            <a:pPr algn="ctr">
              <a:lnSpc>
                <a:spcPts val="3079"/>
              </a:lnSpc>
            </a:pPr>
            <a:r>
              <a:rPr lang="en-US" sz="2199" spc="61">
                <a:solidFill>
                  <a:srgbClr val="000000"/>
                </a:solidFill>
                <a:latin typeface="Noto Serif"/>
                <a:ea typeface="Noto Serif"/>
                <a:cs typeface="Noto Serif"/>
                <a:sym typeface="Noto Serif"/>
              </a:rPr>
              <a:t>У різні часи вулиця мала назву Нікольська, Короленка та Миколаївська. </a:t>
            </a:r>
          </a:p>
          <a:p>
            <a:pPr algn="ctr">
              <a:lnSpc>
                <a:spcPts val="3079"/>
              </a:lnSpc>
            </a:pPr>
            <a:endParaRPr lang="en-US" sz="2199" spc="61">
              <a:solidFill>
                <a:srgbClr val="000000"/>
              </a:solidFill>
              <a:latin typeface="Noto Serif"/>
              <a:ea typeface="Noto Serif"/>
              <a:cs typeface="Noto Serif"/>
              <a:sym typeface="Noto Serif"/>
            </a:endParaRPr>
          </a:p>
          <a:p>
            <a:pPr algn="ctr">
              <a:lnSpc>
                <a:spcPts val="3079"/>
              </a:lnSpc>
            </a:pPr>
            <a:r>
              <a:rPr lang="en-US" sz="2199" spc="61">
                <a:solidFill>
                  <a:srgbClr val="000000"/>
                </a:solidFill>
                <a:latin typeface="Noto Serif"/>
                <a:ea typeface="Noto Serif"/>
                <a:cs typeface="Noto Serif"/>
                <a:sym typeface="Noto Serif"/>
              </a:rPr>
              <a:t>На початку XX століття поруч знаходилась Миколаївська церква. </a:t>
            </a:r>
          </a:p>
          <a:p>
            <a:pPr algn="ctr">
              <a:lnSpc>
                <a:spcPts val="3079"/>
              </a:lnSpc>
            </a:pPr>
            <a:endParaRPr lang="en-US" sz="2199" spc="61">
              <a:solidFill>
                <a:srgbClr val="000000"/>
              </a:solidFill>
              <a:latin typeface="Noto Serif"/>
              <a:ea typeface="Noto Serif"/>
              <a:cs typeface="Noto Serif"/>
              <a:sym typeface="Noto Serif"/>
            </a:endParaRPr>
          </a:p>
          <a:p>
            <a:pPr algn="ctr">
              <a:lnSpc>
                <a:spcPts val="3079"/>
              </a:lnSpc>
            </a:pPr>
            <a:r>
              <a:rPr lang="en-US" sz="2199" spc="61">
                <a:solidFill>
                  <a:srgbClr val="000000"/>
                </a:solidFill>
                <a:latin typeface="Noto Serif"/>
                <a:ea typeface="Noto Serif"/>
                <a:cs typeface="Noto Serif"/>
                <a:sym typeface="Noto Serif"/>
              </a:rPr>
              <a:t> На вулиці розташовувались Харківський колегіум, головний фасад бібліотеки Короленка.</a:t>
            </a:r>
          </a:p>
          <a:p>
            <a:pPr algn="ctr">
              <a:lnSpc>
                <a:spcPts val="3079"/>
              </a:lnSpc>
            </a:pPr>
            <a:endParaRPr lang="en-US" sz="2199" spc="61">
              <a:solidFill>
                <a:srgbClr val="000000"/>
              </a:solidFill>
              <a:latin typeface="Noto Serif"/>
              <a:ea typeface="Noto Serif"/>
              <a:cs typeface="Noto Serif"/>
              <a:sym typeface="Noto Serif"/>
            </a:endParaRPr>
          </a:p>
          <a:p>
            <a:pPr algn="ctr">
              <a:lnSpc>
                <a:spcPts val="3079"/>
              </a:lnSpc>
            </a:pPr>
            <a:r>
              <a:rPr lang="en-US" sz="2199" spc="61">
                <a:solidFill>
                  <a:srgbClr val="000000"/>
                </a:solidFill>
                <a:latin typeface="Noto Serif"/>
                <a:ea typeface="Noto Serif"/>
                <a:cs typeface="Noto Serif"/>
                <a:sym typeface="Noto Serif"/>
              </a:rPr>
              <a:t> 26 січня 2024 року вулиці була повернута історична назва Миколаївська. </a:t>
            </a:r>
          </a:p>
          <a:p>
            <a:pPr algn="ctr">
              <a:lnSpc>
                <a:spcPts val="3079"/>
              </a:lnSpc>
            </a:pPr>
            <a:endParaRPr lang="en-US" sz="2199" spc="61">
              <a:solidFill>
                <a:srgbClr val="000000"/>
              </a:solidFill>
              <a:latin typeface="Noto Serif"/>
              <a:ea typeface="Noto Serif"/>
              <a:cs typeface="Noto Serif"/>
              <a:sym typeface="Noto Serif"/>
            </a:endParaRPr>
          </a:p>
          <a:p>
            <a:pPr algn="ctr">
              <a:lnSpc>
                <a:spcPts val="3079"/>
              </a:lnSpc>
            </a:pPr>
            <a:r>
              <a:rPr lang="en-US" sz="2199" spc="61">
                <a:solidFill>
                  <a:srgbClr val="000000"/>
                </a:solidFill>
                <a:latin typeface="Noto Serif"/>
                <a:ea typeface="Noto Serif"/>
                <a:cs typeface="Noto Serif"/>
                <a:sym typeface="Noto Serif"/>
              </a:rPr>
              <a:t>Малюнок митця був створений тут 21 червня 2023 року.  </a:t>
            </a:r>
          </a:p>
          <a:p>
            <a:pPr algn="ctr">
              <a:lnSpc>
                <a:spcPts val="3079"/>
              </a:lnSpc>
            </a:pPr>
            <a:endParaRPr lang="en-US" sz="2199" spc="61">
              <a:solidFill>
                <a:srgbClr val="000000"/>
              </a:solidFill>
              <a:latin typeface="Noto Serif"/>
              <a:ea typeface="Noto Serif"/>
              <a:cs typeface="Noto Serif"/>
              <a:sym typeface="Noto Serif"/>
            </a:endParaRPr>
          </a:p>
          <a:p>
            <a:pPr algn="ctr">
              <a:lnSpc>
                <a:spcPts val="3079"/>
              </a:lnSpc>
            </a:pPr>
            <a:endParaRPr lang="en-US" sz="2199" spc="61">
              <a:solidFill>
                <a:srgbClr val="000000"/>
              </a:solidFill>
              <a:latin typeface="Noto Serif"/>
              <a:ea typeface="Noto Serif"/>
              <a:cs typeface="Noto Serif"/>
              <a:sym typeface="Noto Serif"/>
            </a:endParaRPr>
          </a:p>
          <a:p>
            <a:pPr algn="ctr">
              <a:lnSpc>
                <a:spcPts val="3079"/>
              </a:lnSpc>
            </a:pPr>
            <a:r>
              <a:rPr lang="en-US" sz="2199" spc="61">
                <a:solidFill>
                  <a:srgbClr val="000000"/>
                </a:solidFill>
                <a:latin typeface="Noto Serif"/>
                <a:ea typeface="Noto Serif"/>
                <a:cs typeface="Noto Serif"/>
                <a:sym typeface="Noto Serif"/>
              </a:rPr>
              <a:t> </a:t>
            </a:r>
          </a:p>
          <a:p>
            <a:pPr algn="ctr">
              <a:lnSpc>
                <a:spcPts val="3079"/>
              </a:lnSpc>
            </a:pPr>
            <a:endParaRPr lang="en-US" sz="2199" spc="61">
              <a:solidFill>
                <a:srgbClr val="000000"/>
              </a:solidFill>
              <a:latin typeface="Noto Serif"/>
              <a:ea typeface="Noto Serif"/>
              <a:cs typeface="Noto Serif"/>
              <a:sym typeface="Noto Serif"/>
            </a:endParaRPr>
          </a:p>
          <a:p>
            <a:pPr marL="0" lvl="0" indent="0" algn="ctr">
              <a:lnSpc>
                <a:spcPts val="3079"/>
              </a:lnSpc>
              <a:spcBef>
                <a:spcPct val="0"/>
              </a:spcBef>
            </a:pPr>
            <a:r>
              <a:rPr lang="en-US" sz="2199" spc="61">
                <a:solidFill>
                  <a:srgbClr val="000000"/>
                </a:solidFill>
                <a:latin typeface="Noto Serif"/>
                <a:ea typeface="Noto Serif"/>
                <a:cs typeface="Noto Serif"/>
                <a:sym typeface="Noto Serif"/>
              </a:rPr>
              <a:t>  </a:t>
            </a:r>
          </a:p>
        </p:txBody>
      </p:sp>
      <p:grpSp>
        <p:nvGrpSpPr>
          <p:cNvPr id="9" name="Group 9"/>
          <p:cNvGrpSpPr/>
          <p:nvPr/>
        </p:nvGrpSpPr>
        <p:grpSpPr>
          <a:xfrm>
            <a:off x="1455921" y="8316311"/>
            <a:ext cx="167297" cy="210384"/>
            <a:chOff x="0" y="0"/>
            <a:chExt cx="646338" cy="812800"/>
          </a:xfrm>
        </p:grpSpPr>
        <p:sp>
          <p:nvSpPr>
            <p:cNvPr id="10" name="Freeform 10"/>
            <p:cNvSpPr/>
            <p:nvPr/>
          </p:nvSpPr>
          <p:spPr>
            <a:xfrm>
              <a:off x="0" y="0"/>
              <a:ext cx="646338" cy="812800"/>
            </a:xfrm>
            <a:custGeom>
              <a:avLst/>
              <a:gdLst/>
              <a:ahLst/>
              <a:cxnLst/>
              <a:rect l="l" t="t" r="r" b="b"/>
              <a:pathLst>
                <a:path w="646338" h="812800">
                  <a:moveTo>
                    <a:pt x="323169" y="0"/>
                  </a:moveTo>
                  <a:cubicBezTo>
                    <a:pt x="144688" y="0"/>
                    <a:pt x="0" y="181951"/>
                    <a:pt x="0" y="406400"/>
                  </a:cubicBezTo>
                  <a:cubicBezTo>
                    <a:pt x="0" y="630849"/>
                    <a:pt x="144688" y="812800"/>
                    <a:pt x="323169" y="812800"/>
                  </a:cubicBezTo>
                  <a:cubicBezTo>
                    <a:pt x="501650" y="812800"/>
                    <a:pt x="646338" y="630849"/>
                    <a:pt x="646338" y="406400"/>
                  </a:cubicBezTo>
                  <a:cubicBezTo>
                    <a:pt x="646338" y="181951"/>
                    <a:pt x="501650" y="0"/>
                    <a:pt x="323169" y="0"/>
                  </a:cubicBezTo>
                  <a:close/>
                </a:path>
              </a:pathLst>
            </a:custGeom>
            <a:solidFill>
              <a:srgbClr val="E392E3"/>
            </a:solidFill>
          </p:spPr>
        </p:sp>
        <p:sp>
          <p:nvSpPr>
            <p:cNvPr id="11" name="TextBox 11"/>
            <p:cNvSpPr txBox="1"/>
            <p:nvPr/>
          </p:nvSpPr>
          <p:spPr>
            <a:xfrm>
              <a:off x="60594" y="28575"/>
              <a:ext cx="525149" cy="708025"/>
            </a:xfrm>
            <a:prstGeom prst="rect">
              <a:avLst/>
            </a:prstGeom>
          </p:spPr>
          <p:txBody>
            <a:bodyPr lIns="50800" tIns="50800" rIns="50800" bIns="50800" rtlCol="0" anchor="ctr"/>
            <a:lstStyle/>
            <a:p>
              <a:pPr algn="ctr">
                <a:lnSpc>
                  <a:spcPts val="3220"/>
                </a:lnSpc>
              </a:pPr>
              <a:endParaRPr/>
            </a:p>
          </p:txBody>
        </p:sp>
      </p:grpSp>
      <p:grpSp>
        <p:nvGrpSpPr>
          <p:cNvPr id="12" name="Group 12"/>
          <p:cNvGrpSpPr/>
          <p:nvPr/>
        </p:nvGrpSpPr>
        <p:grpSpPr>
          <a:xfrm>
            <a:off x="1742474" y="2442358"/>
            <a:ext cx="167297" cy="210384"/>
            <a:chOff x="0" y="0"/>
            <a:chExt cx="646338" cy="812800"/>
          </a:xfrm>
        </p:grpSpPr>
        <p:sp>
          <p:nvSpPr>
            <p:cNvPr id="13" name="Freeform 13"/>
            <p:cNvSpPr/>
            <p:nvPr/>
          </p:nvSpPr>
          <p:spPr>
            <a:xfrm>
              <a:off x="0" y="0"/>
              <a:ext cx="646338" cy="812800"/>
            </a:xfrm>
            <a:custGeom>
              <a:avLst/>
              <a:gdLst/>
              <a:ahLst/>
              <a:cxnLst/>
              <a:rect l="l" t="t" r="r" b="b"/>
              <a:pathLst>
                <a:path w="646338" h="812800">
                  <a:moveTo>
                    <a:pt x="323169" y="0"/>
                  </a:moveTo>
                  <a:cubicBezTo>
                    <a:pt x="144688" y="0"/>
                    <a:pt x="0" y="181951"/>
                    <a:pt x="0" y="406400"/>
                  </a:cubicBezTo>
                  <a:cubicBezTo>
                    <a:pt x="0" y="630849"/>
                    <a:pt x="144688" y="812800"/>
                    <a:pt x="323169" y="812800"/>
                  </a:cubicBezTo>
                  <a:cubicBezTo>
                    <a:pt x="501650" y="812800"/>
                    <a:pt x="646338" y="630849"/>
                    <a:pt x="646338" y="406400"/>
                  </a:cubicBezTo>
                  <a:cubicBezTo>
                    <a:pt x="646338" y="181951"/>
                    <a:pt x="501650" y="0"/>
                    <a:pt x="323169" y="0"/>
                  </a:cubicBezTo>
                  <a:close/>
                </a:path>
              </a:pathLst>
            </a:custGeom>
            <a:solidFill>
              <a:srgbClr val="E392E3"/>
            </a:solidFill>
          </p:spPr>
        </p:sp>
        <p:sp>
          <p:nvSpPr>
            <p:cNvPr id="14" name="TextBox 14"/>
            <p:cNvSpPr txBox="1"/>
            <p:nvPr/>
          </p:nvSpPr>
          <p:spPr>
            <a:xfrm>
              <a:off x="60594" y="28575"/>
              <a:ext cx="525149" cy="708025"/>
            </a:xfrm>
            <a:prstGeom prst="rect">
              <a:avLst/>
            </a:prstGeom>
          </p:spPr>
          <p:txBody>
            <a:bodyPr lIns="50800" tIns="50800" rIns="50800" bIns="50800" rtlCol="0" anchor="ctr"/>
            <a:lstStyle/>
            <a:p>
              <a:pPr algn="ctr">
                <a:lnSpc>
                  <a:spcPts val="3220"/>
                </a:lnSpc>
              </a:pPr>
              <a:endParaRPr/>
            </a:p>
          </p:txBody>
        </p:sp>
      </p:grpSp>
      <p:grpSp>
        <p:nvGrpSpPr>
          <p:cNvPr id="15" name="Group 15"/>
          <p:cNvGrpSpPr/>
          <p:nvPr/>
        </p:nvGrpSpPr>
        <p:grpSpPr>
          <a:xfrm>
            <a:off x="1901049" y="5959830"/>
            <a:ext cx="167297" cy="210384"/>
            <a:chOff x="0" y="0"/>
            <a:chExt cx="646338" cy="812800"/>
          </a:xfrm>
        </p:grpSpPr>
        <p:sp>
          <p:nvSpPr>
            <p:cNvPr id="16" name="Freeform 16"/>
            <p:cNvSpPr/>
            <p:nvPr/>
          </p:nvSpPr>
          <p:spPr>
            <a:xfrm>
              <a:off x="0" y="0"/>
              <a:ext cx="646338" cy="812800"/>
            </a:xfrm>
            <a:custGeom>
              <a:avLst/>
              <a:gdLst/>
              <a:ahLst/>
              <a:cxnLst/>
              <a:rect l="l" t="t" r="r" b="b"/>
              <a:pathLst>
                <a:path w="646338" h="812800">
                  <a:moveTo>
                    <a:pt x="323169" y="0"/>
                  </a:moveTo>
                  <a:cubicBezTo>
                    <a:pt x="144688" y="0"/>
                    <a:pt x="0" y="181951"/>
                    <a:pt x="0" y="406400"/>
                  </a:cubicBezTo>
                  <a:cubicBezTo>
                    <a:pt x="0" y="630849"/>
                    <a:pt x="144688" y="812800"/>
                    <a:pt x="323169" y="812800"/>
                  </a:cubicBezTo>
                  <a:cubicBezTo>
                    <a:pt x="501650" y="812800"/>
                    <a:pt x="646338" y="630849"/>
                    <a:pt x="646338" y="406400"/>
                  </a:cubicBezTo>
                  <a:cubicBezTo>
                    <a:pt x="646338" y="181951"/>
                    <a:pt x="501650" y="0"/>
                    <a:pt x="323169" y="0"/>
                  </a:cubicBezTo>
                  <a:close/>
                </a:path>
              </a:pathLst>
            </a:custGeom>
            <a:solidFill>
              <a:srgbClr val="E392E3"/>
            </a:solidFill>
          </p:spPr>
        </p:sp>
        <p:sp>
          <p:nvSpPr>
            <p:cNvPr id="17" name="TextBox 17"/>
            <p:cNvSpPr txBox="1"/>
            <p:nvPr/>
          </p:nvSpPr>
          <p:spPr>
            <a:xfrm>
              <a:off x="60594" y="28575"/>
              <a:ext cx="525149" cy="708025"/>
            </a:xfrm>
            <a:prstGeom prst="rect">
              <a:avLst/>
            </a:prstGeom>
          </p:spPr>
          <p:txBody>
            <a:bodyPr lIns="50800" tIns="50800" rIns="50800" bIns="50800" rtlCol="0" anchor="ctr"/>
            <a:lstStyle/>
            <a:p>
              <a:pPr algn="ctr">
                <a:lnSpc>
                  <a:spcPts val="3220"/>
                </a:lnSpc>
              </a:pPr>
              <a:endParaRPr/>
            </a:p>
          </p:txBody>
        </p:sp>
      </p:grpSp>
      <p:grpSp>
        <p:nvGrpSpPr>
          <p:cNvPr id="18" name="Group 18"/>
          <p:cNvGrpSpPr/>
          <p:nvPr/>
        </p:nvGrpSpPr>
        <p:grpSpPr>
          <a:xfrm>
            <a:off x="382432" y="253055"/>
            <a:ext cx="1020437" cy="1020437"/>
            <a:chOff x="0" y="0"/>
            <a:chExt cx="1360583" cy="1360583"/>
          </a:xfrm>
        </p:grpSpPr>
        <p:sp>
          <p:nvSpPr>
            <p:cNvPr id="19" name="Freeform 19"/>
            <p:cNvSpPr/>
            <p:nvPr/>
          </p:nvSpPr>
          <p:spPr>
            <a:xfrm>
              <a:off x="0" y="0"/>
              <a:ext cx="1360583" cy="1360583"/>
            </a:xfrm>
            <a:custGeom>
              <a:avLst/>
              <a:gdLst/>
              <a:ahLst/>
              <a:cxnLst/>
              <a:rect l="l" t="t" r="r" b="b"/>
              <a:pathLst>
                <a:path w="1360583" h="1360583">
                  <a:moveTo>
                    <a:pt x="0" y="0"/>
                  </a:moveTo>
                  <a:lnTo>
                    <a:pt x="1360583" y="0"/>
                  </a:lnTo>
                  <a:lnTo>
                    <a:pt x="1360583" y="1360583"/>
                  </a:lnTo>
                  <a:lnTo>
                    <a:pt x="0" y="1360583"/>
                  </a:lnTo>
                  <a:lnTo>
                    <a:pt x="0" y="0"/>
                  </a:lnTo>
                  <a:close/>
                </a:path>
              </a:pathLst>
            </a:custGeom>
            <a:blipFill>
              <a:blip r:embed="rId5">
                <a:extLst>
                  <a:ext uri="{96DAC541-7B7A-43D3-8B79-37D633B846F1}">
                    <asvg:svgBlip xmlns:asvg="http://schemas.microsoft.com/office/drawing/2016/SVG/main" xmlns="" r:embed="rId6"/>
                  </a:ext>
                </a:extLst>
              </a:blip>
              <a:stretch>
                <a:fillRect/>
              </a:stretch>
            </a:blipFill>
          </p:spPr>
        </p:sp>
        <p:sp>
          <p:nvSpPr>
            <p:cNvPr id="20" name="TextBox 20"/>
            <p:cNvSpPr txBox="1"/>
            <p:nvPr/>
          </p:nvSpPr>
          <p:spPr>
            <a:xfrm>
              <a:off x="490839" y="267118"/>
              <a:ext cx="378905" cy="788246"/>
            </a:xfrm>
            <a:prstGeom prst="rect">
              <a:avLst/>
            </a:prstGeom>
          </p:spPr>
          <p:txBody>
            <a:bodyPr lIns="0" tIns="0" rIns="0" bIns="0" rtlCol="0" anchor="t">
              <a:spAutoFit/>
            </a:bodyPr>
            <a:lstStyle/>
            <a:p>
              <a:pPr algn="just">
                <a:lnSpc>
                  <a:spcPts val="4810"/>
                </a:lnSpc>
                <a:spcBef>
                  <a:spcPct val="0"/>
                </a:spcBef>
              </a:pPr>
              <a:r>
                <a:rPr lang="en-US" sz="3700" b="1">
                  <a:solidFill>
                    <a:srgbClr val="000000"/>
                  </a:solidFill>
                  <a:latin typeface="Noto Serif Bold"/>
                  <a:ea typeface="Noto Serif Bold"/>
                  <a:cs typeface="Noto Serif Bold"/>
                  <a:sym typeface="Noto Serif Bold"/>
                </a:rPr>
                <a:t>4</a:t>
              </a:r>
            </a:p>
          </p:txBody>
        </p:sp>
      </p:grpSp>
      <p:sp>
        <p:nvSpPr>
          <p:cNvPr id="21" name="Freeform 21"/>
          <p:cNvSpPr/>
          <p:nvPr/>
        </p:nvSpPr>
        <p:spPr>
          <a:xfrm>
            <a:off x="10898156" y="1273492"/>
            <a:ext cx="6681674" cy="8223599"/>
          </a:xfrm>
          <a:custGeom>
            <a:avLst/>
            <a:gdLst/>
            <a:ahLst/>
            <a:cxnLst/>
            <a:rect l="l" t="t" r="r" b="b"/>
            <a:pathLst>
              <a:path w="6681674" h="8223599">
                <a:moveTo>
                  <a:pt x="0" y="0"/>
                </a:moveTo>
                <a:lnTo>
                  <a:pt x="6681674" y="0"/>
                </a:lnTo>
                <a:lnTo>
                  <a:pt x="6681674" y="8223599"/>
                </a:lnTo>
                <a:lnTo>
                  <a:pt x="0" y="8223599"/>
                </a:lnTo>
                <a:lnTo>
                  <a:pt x="0" y="0"/>
                </a:lnTo>
                <a:close/>
              </a:path>
            </a:pathLst>
          </a:custGeom>
          <a:blipFill>
            <a:blip r:embed="rId7"/>
            <a:stretch>
              <a:fillRect/>
            </a:stretch>
          </a:blipFill>
        </p:spPr>
      </p:sp>
      <p:grpSp>
        <p:nvGrpSpPr>
          <p:cNvPr id="22" name="Group 22"/>
          <p:cNvGrpSpPr/>
          <p:nvPr/>
        </p:nvGrpSpPr>
        <p:grpSpPr>
          <a:xfrm>
            <a:off x="1601675" y="3602015"/>
            <a:ext cx="167297" cy="210384"/>
            <a:chOff x="0" y="0"/>
            <a:chExt cx="646338" cy="812800"/>
          </a:xfrm>
        </p:grpSpPr>
        <p:sp>
          <p:nvSpPr>
            <p:cNvPr id="23" name="Freeform 23"/>
            <p:cNvSpPr/>
            <p:nvPr/>
          </p:nvSpPr>
          <p:spPr>
            <a:xfrm>
              <a:off x="0" y="0"/>
              <a:ext cx="646338" cy="812800"/>
            </a:xfrm>
            <a:custGeom>
              <a:avLst/>
              <a:gdLst/>
              <a:ahLst/>
              <a:cxnLst/>
              <a:rect l="l" t="t" r="r" b="b"/>
              <a:pathLst>
                <a:path w="646338" h="812800">
                  <a:moveTo>
                    <a:pt x="323169" y="0"/>
                  </a:moveTo>
                  <a:cubicBezTo>
                    <a:pt x="144688" y="0"/>
                    <a:pt x="0" y="181951"/>
                    <a:pt x="0" y="406400"/>
                  </a:cubicBezTo>
                  <a:cubicBezTo>
                    <a:pt x="0" y="630849"/>
                    <a:pt x="144688" y="812800"/>
                    <a:pt x="323169" y="812800"/>
                  </a:cubicBezTo>
                  <a:cubicBezTo>
                    <a:pt x="501650" y="812800"/>
                    <a:pt x="646338" y="630849"/>
                    <a:pt x="646338" y="406400"/>
                  </a:cubicBezTo>
                  <a:cubicBezTo>
                    <a:pt x="646338" y="181951"/>
                    <a:pt x="501650" y="0"/>
                    <a:pt x="323169" y="0"/>
                  </a:cubicBezTo>
                  <a:close/>
                </a:path>
              </a:pathLst>
            </a:custGeom>
            <a:solidFill>
              <a:srgbClr val="E392E3"/>
            </a:solidFill>
          </p:spPr>
        </p:sp>
        <p:sp>
          <p:nvSpPr>
            <p:cNvPr id="24" name="TextBox 24"/>
            <p:cNvSpPr txBox="1"/>
            <p:nvPr/>
          </p:nvSpPr>
          <p:spPr>
            <a:xfrm>
              <a:off x="60594" y="28575"/>
              <a:ext cx="525149" cy="708025"/>
            </a:xfrm>
            <a:prstGeom prst="rect">
              <a:avLst/>
            </a:prstGeom>
          </p:spPr>
          <p:txBody>
            <a:bodyPr lIns="50800" tIns="50800" rIns="50800" bIns="50800" rtlCol="0" anchor="ctr"/>
            <a:lstStyle/>
            <a:p>
              <a:pPr algn="ctr">
                <a:lnSpc>
                  <a:spcPts val="3220"/>
                </a:lnSpc>
              </a:pPr>
              <a:endParaRPr/>
            </a:p>
          </p:txBody>
        </p:sp>
      </p:grpSp>
      <p:grpSp>
        <p:nvGrpSpPr>
          <p:cNvPr id="25" name="Group 25"/>
          <p:cNvGrpSpPr/>
          <p:nvPr/>
        </p:nvGrpSpPr>
        <p:grpSpPr>
          <a:xfrm>
            <a:off x="2501881" y="4784919"/>
            <a:ext cx="167297" cy="210384"/>
            <a:chOff x="0" y="0"/>
            <a:chExt cx="646338" cy="812800"/>
          </a:xfrm>
        </p:grpSpPr>
        <p:sp>
          <p:nvSpPr>
            <p:cNvPr id="26" name="Freeform 26"/>
            <p:cNvSpPr/>
            <p:nvPr/>
          </p:nvSpPr>
          <p:spPr>
            <a:xfrm>
              <a:off x="0" y="0"/>
              <a:ext cx="646338" cy="812800"/>
            </a:xfrm>
            <a:custGeom>
              <a:avLst/>
              <a:gdLst/>
              <a:ahLst/>
              <a:cxnLst/>
              <a:rect l="l" t="t" r="r" b="b"/>
              <a:pathLst>
                <a:path w="646338" h="812800">
                  <a:moveTo>
                    <a:pt x="323169" y="0"/>
                  </a:moveTo>
                  <a:cubicBezTo>
                    <a:pt x="144688" y="0"/>
                    <a:pt x="0" y="181951"/>
                    <a:pt x="0" y="406400"/>
                  </a:cubicBezTo>
                  <a:cubicBezTo>
                    <a:pt x="0" y="630849"/>
                    <a:pt x="144688" y="812800"/>
                    <a:pt x="323169" y="812800"/>
                  </a:cubicBezTo>
                  <a:cubicBezTo>
                    <a:pt x="501650" y="812800"/>
                    <a:pt x="646338" y="630849"/>
                    <a:pt x="646338" y="406400"/>
                  </a:cubicBezTo>
                  <a:cubicBezTo>
                    <a:pt x="646338" y="181951"/>
                    <a:pt x="501650" y="0"/>
                    <a:pt x="323169" y="0"/>
                  </a:cubicBezTo>
                  <a:close/>
                </a:path>
              </a:pathLst>
            </a:custGeom>
            <a:solidFill>
              <a:srgbClr val="E392E3"/>
            </a:solidFill>
          </p:spPr>
        </p:sp>
        <p:sp>
          <p:nvSpPr>
            <p:cNvPr id="27" name="TextBox 27"/>
            <p:cNvSpPr txBox="1"/>
            <p:nvPr/>
          </p:nvSpPr>
          <p:spPr>
            <a:xfrm>
              <a:off x="60594" y="28575"/>
              <a:ext cx="525149" cy="708025"/>
            </a:xfrm>
            <a:prstGeom prst="rect">
              <a:avLst/>
            </a:prstGeom>
          </p:spPr>
          <p:txBody>
            <a:bodyPr lIns="50800" tIns="50800" rIns="50800" bIns="50800" rtlCol="0" anchor="ctr"/>
            <a:lstStyle/>
            <a:p>
              <a:pPr algn="ctr">
                <a:lnSpc>
                  <a:spcPts val="3220"/>
                </a:lnSpc>
              </a:pPr>
              <a:endParaRPr/>
            </a:p>
          </p:txBody>
        </p:sp>
      </p:grpSp>
    </p:spTree>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DEBE6"/>
        </a:solidFill>
        <a:effectLst/>
      </p:bgPr>
    </p:bg>
    <p:spTree>
      <p:nvGrpSpPr>
        <p:cNvPr id="1" name=""/>
        <p:cNvGrpSpPr/>
        <p:nvPr/>
      </p:nvGrpSpPr>
      <p:grpSpPr>
        <a:xfrm>
          <a:off x="0" y="0"/>
          <a:ext cx="0" cy="0"/>
          <a:chOff x="0" y="0"/>
          <a:chExt cx="0" cy="0"/>
        </a:xfrm>
      </p:grpSpPr>
      <p:sp>
        <p:nvSpPr>
          <p:cNvPr id="2" name="Freeform 2"/>
          <p:cNvSpPr/>
          <p:nvPr/>
        </p:nvSpPr>
        <p:spPr>
          <a:xfrm rot="3023093">
            <a:off x="4388096" y="-59549"/>
            <a:ext cx="14516434" cy="13551539"/>
          </a:xfrm>
          <a:custGeom>
            <a:avLst/>
            <a:gdLst/>
            <a:ahLst/>
            <a:cxnLst/>
            <a:rect l="l" t="t" r="r" b="b"/>
            <a:pathLst>
              <a:path w="14516434" h="13551539">
                <a:moveTo>
                  <a:pt x="0" y="0"/>
                </a:moveTo>
                <a:lnTo>
                  <a:pt x="14516435" y="0"/>
                </a:lnTo>
                <a:lnTo>
                  <a:pt x="14516435" y="13551539"/>
                </a:lnTo>
                <a:lnTo>
                  <a:pt x="0" y="13551539"/>
                </a:lnTo>
                <a:lnTo>
                  <a:pt x="0" y="0"/>
                </a:lnTo>
                <a:close/>
              </a:path>
            </a:pathLst>
          </a:custGeom>
          <a:blipFill>
            <a:blip r:embed="rId2"/>
            <a:stretch>
              <a:fillRect t="-6789" r="-8888" b="-6789"/>
            </a:stretch>
          </a:blipFill>
        </p:spPr>
      </p:sp>
      <p:sp>
        <p:nvSpPr>
          <p:cNvPr id="3" name="Freeform 3"/>
          <p:cNvSpPr/>
          <p:nvPr/>
        </p:nvSpPr>
        <p:spPr>
          <a:xfrm>
            <a:off x="1455921" y="306531"/>
            <a:ext cx="602899" cy="913484"/>
          </a:xfrm>
          <a:custGeom>
            <a:avLst/>
            <a:gdLst/>
            <a:ahLst/>
            <a:cxnLst/>
            <a:rect l="l" t="t" r="r" b="b"/>
            <a:pathLst>
              <a:path w="602899" h="913484">
                <a:moveTo>
                  <a:pt x="0" y="0"/>
                </a:moveTo>
                <a:lnTo>
                  <a:pt x="602900" y="0"/>
                </a:lnTo>
                <a:lnTo>
                  <a:pt x="602900" y="913484"/>
                </a:lnTo>
                <a:lnTo>
                  <a:pt x="0" y="913484"/>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grpSp>
        <p:nvGrpSpPr>
          <p:cNvPr id="4" name="Group 4"/>
          <p:cNvGrpSpPr/>
          <p:nvPr/>
        </p:nvGrpSpPr>
        <p:grpSpPr>
          <a:xfrm>
            <a:off x="311660" y="253055"/>
            <a:ext cx="1020437" cy="1020437"/>
            <a:chOff x="0" y="0"/>
            <a:chExt cx="1360583" cy="1360583"/>
          </a:xfrm>
        </p:grpSpPr>
        <p:sp>
          <p:nvSpPr>
            <p:cNvPr id="5" name="Freeform 5"/>
            <p:cNvSpPr/>
            <p:nvPr/>
          </p:nvSpPr>
          <p:spPr>
            <a:xfrm>
              <a:off x="0" y="0"/>
              <a:ext cx="1360583" cy="1360583"/>
            </a:xfrm>
            <a:custGeom>
              <a:avLst/>
              <a:gdLst/>
              <a:ahLst/>
              <a:cxnLst/>
              <a:rect l="l" t="t" r="r" b="b"/>
              <a:pathLst>
                <a:path w="1360583" h="1360583">
                  <a:moveTo>
                    <a:pt x="0" y="0"/>
                  </a:moveTo>
                  <a:lnTo>
                    <a:pt x="1360583" y="0"/>
                  </a:lnTo>
                  <a:lnTo>
                    <a:pt x="1360583" y="1360583"/>
                  </a:lnTo>
                  <a:lnTo>
                    <a:pt x="0" y="1360583"/>
                  </a:lnTo>
                  <a:lnTo>
                    <a:pt x="0" y="0"/>
                  </a:lnTo>
                  <a:close/>
                </a:path>
              </a:pathLst>
            </a:custGeom>
            <a:blipFill>
              <a:blip r:embed="rId5">
                <a:extLst>
                  <a:ext uri="{96DAC541-7B7A-43D3-8B79-37D633B846F1}">
                    <asvg:svgBlip xmlns:asvg="http://schemas.microsoft.com/office/drawing/2016/SVG/main" xmlns="" r:embed="rId6"/>
                  </a:ext>
                </a:extLst>
              </a:blip>
              <a:stretch>
                <a:fillRect/>
              </a:stretch>
            </a:blipFill>
          </p:spPr>
        </p:sp>
        <p:sp>
          <p:nvSpPr>
            <p:cNvPr id="6" name="TextBox 6"/>
            <p:cNvSpPr txBox="1"/>
            <p:nvPr/>
          </p:nvSpPr>
          <p:spPr>
            <a:xfrm>
              <a:off x="490839" y="267118"/>
              <a:ext cx="378905" cy="788246"/>
            </a:xfrm>
            <a:prstGeom prst="rect">
              <a:avLst/>
            </a:prstGeom>
          </p:spPr>
          <p:txBody>
            <a:bodyPr lIns="0" tIns="0" rIns="0" bIns="0" rtlCol="0" anchor="t">
              <a:spAutoFit/>
            </a:bodyPr>
            <a:lstStyle/>
            <a:p>
              <a:pPr algn="just">
                <a:lnSpc>
                  <a:spcPts val="4810"/>
                </a:lnSpc>
                <a:spcBef>
                  <a:spcPct val="0"/>
                </a:spcBef>
              </a:pPr>
              <a:r>
                <a:rPr lang="en-US" sz="3700" b="1">
                  <a:solidFill>
                    <a:srgbClr val="000000"/>
                  </a:solidFill>
                  <a:latin typeface="Noto Serif Bold"/>
                  <a:ea typeface="Noto Serif Bold"/>
                  <a:cs typeface="Noto Serif Bold"/>
                  <a:sym typeface="Noto Serif Bold"/>
                </a:rPr>
                <a:t>5</a:t>
              </a:r>
            </a:p>
          </p:txBody>
        </p:sp>
      </p:grpSp>
      <p:sp>
        <p:nvSpPr>
          <p:cNvPr id="7" name="TextBox 7"/>
          <p:cNvSpPr txBox="1"/>
          <p:nvPr/>
        </p:nvSpPr>
        <p:spPr>
          <a:xfrm>
            <a:off x="821878" y="2854513"/>
            <a:ext cx="7946295" cy="6882763"/>
          </a:xfrm>
          <a:prstGeom prst="rect">
            <a:avLst/>
          </a:prstGeom>
        </p:spPr>
        <p:txBody>
          <a:bodyPr lIns="0" tIns="0" rIns="0" bIns="0" rtlCol="0" anchor="t">
            <a:spAutoFit/>
          </a:bodyPr>
          <a:lstStyle/>
          <a:p>
            <a:pPr algn="ctr">
              <a:lnSpc>
                <a:spcPts val="4200"/>
              </a:lnSpc>
            </a:pPr>
            <a:r>
              <a:rPr lang="en-US" sz="2100">
                <a:solidFill>
                  <a:srgbClr val="000000"/>
                </a:solidFill>
                <a:latin typeface="Noto Serif"/>
                <a:ea typeface="Noto Serif"/>
                <a:cs typeface="Noto Serif"/>
                <a:sym typeface="Noto Serif"/>
              </a:rPr>
              <a:t>До 1922 року нині вулиця Громадянська мала назву Міщанська, та розташована вона біля річки Лопань в історичному центрі міста.  </a:t>
            </a:r>
          </a:p>
          <a:p>
            <a:pPr algn="ctr">
              <a:lnSpc>
                <a:spcPts val="4200"/>
              </a:lnSpc>
            </a:pPr>
            <a:endParaRPr lang="en-US" sz="2100">
              <a:solidFill>
                <a:srgbClr val="000000"/>
              </a:solidFill>
              <a:latin typeface="Noto Serif"/>
              <a:ea typeface="Noto Serif"/>
              <a:cs typeface="Noto Serif"/>
              <a:sym typeface="Noto Serif"/>
            </a:endParaRPr>
          </a:p>
          <a:p>
            <a:pPr algn="ctr">
              <a:lnSpc>
                <a:spcPts val="4200"/>
              </a:lnSpc>
            </a:pPr>
            <a:r>
              <a:rPr lang="en-US" sz="2100">
                <a:solidFill>
                  <a:srgbClr val="000000"/>
                </a:solidFill>
                <a:latin typeface="Noto Serif"/>
                <a:ea typeface="Noto Serif"/>
                <a:cs typeface="Noto Serif"/>
                <a:sym typeface="Noto Serif"/>
              </a:rPr>
              <a:t>На вулиці в різні часи діяли мануфактурні виробництва, школа, та перша Харківська синагога.</a:t>
            </a:r>
          </a:p>
          <a:p>
            <a:pPr algn="ctr">
              <a:lnSpc>
                <a:spcPts val="4200"/>
              </a:lnSpc>
            </a:pPr>
            <a:endParaRPr lang="en-US" sz="2100">
              <a:solidFill>
                <a:srgbClr val="000000"/>
              </a:solidFill>
              <a:latin typeface="Noto Serif"/>
              <a:ea typeface="Noto Serif"/>
              <a:cs typeface="Noto Serif"/>
              <a:sym typeface="Noto Serif"/>
            </a:endParaRPr>
          </a:p>
          <a:p>
            <a:pPr algn="ctr">
              <a:lnSpc>
                <a:spcPts val="4200"/>
              </a:lnSpc>
            </a:pPr>
            <a:r>
              <a:rPr lang="en-US" sz="2100">
                <a:solidFill>
                  <a:srgbClr val="000000"/>
                </a:solidFill>
                <a:latin typeface="Noto Serif"/>
                <a:ea typeface="Noto Serif"/>
                <a:cs typeface="Noto Serif"/>
                <a:sym typeface="Noto Serif"/>
              </a:rPr>
              <a:t>У 1902 році біля набережної звели будівлю Малого театру за проєктом Юлія Цауне. </a:t>
            </a:r>
          </a:p>
          <a:p>
            <a:pPr algn="ctr">
              <a:lnSpc>
                <a:spcPts val="4200"/>
              </a:lnSpc>
            </a:pPr>
            <a:endParaRPr lang="en-US" sz="2100">
              <a:solidFill>
                <a:srgbClr val="000000"/>
              </a:solidFill>
              <a:latin typeface="Noto Serif"/>
              <a:ea typeface="Noto Serif"/>
              <a:cs typeface="Noto Serif"/>
              <a:sym typeface="Noto Serif"/>
            </a:endParaRPr>
          </a:p>
          <a:p>
            <a:pPr algn="ctr">
              <a:lnSpc>
                <a:spcPts val="4200"/>
              </a:lnSpc>
            </a:pPr>
            <a:r>
              <a:rPr lang="en-US" sz="2100">
                <a:solidFill>
                  <a:srgbClr val="000000"/>
                </a:solidFill>
                <a:latin typeface="Noto Serif"/>
                <a:ea typeface="Noto Serif"/>
                <a:cs typeface="Noto Serif"/>
                <a:sym typeface="Noto Serif"/>
              </a:rPr>
              <a:t>Свій малюнок Гамлет розмістив тут 23 липня 2022 року. </a:t>
            </a:r>
          </a:p>
          <a:p>
            <a:pPr algn="ctr">
              <a:lnSpc>
                <a:spcPts val="4200"/>
              </a:lnSpc>
            </a:pPr>
            <a:endParaRPr lang="en-US" sz="2100">
              <a:solidFill>
                <a:srgbClr val="000000"/>
              </a:solidFill>
              <a:latin typeface="Noto Serif"/>
              <a:ea typeface="Noto Serif"/>
              <a:cs typeface="Noto Serif"/>
              <a:sym typeface="Noto Serif"/>
            </a:endParaRPr>
          </a:p>
          <a:p>
            <a:pPr marL="0" lvl="0" indent="0" algn="ctr">
              <a:lnSpc>
                <a:spcPts val="4200"/>
              </a:lnSpc>
              <a:spcBef>
                <a:spcPct val="0"/>
              </a:spcBef>
            </a:pPr>
            <a:r>
              <a:rPr lang="en-US" sz="2100">
                <a:solidFill>
                  <a:srgbClr val="000000"/>
                </a:solidFill>
                <a:latin typeface="Noto Serif"/>
                <a:ea typeface="Noto Serif"/>
                <a:cs typeface="Noto Serif"/>
                <a:sym typeface="Noto Serif"/>
              </a:rPr>
              <a:t> </a:t>
            </a:r>
          </a:p>
        </p:txBody>
      </p:sp>
      <p:grpSp>
        <p:nvGrpSpPr>
          <p:cNvPr id="8" name="Group 8"/>
          <p:cNvGrpSpPr/>
          <p:nvPr/>
        </p:nvGrpSpPr>
        <p:grpSpPr>
          <a:xfrm>
            <a:off x="1040974" y="3089912"/>
            <a:ext cx="167297" cy="210384"/>
            <a:chOff x="0" y="0"/>
            <a:chExt cx="646338" cy="812800"/>
          </a:xfrm>
        </p:grpSpPr>
        <p:sp>
          <p:nvSpPr>
            <p:cNvPr id="9" name="Freeform 9"/>
            <p:cNvSpPr/>
            <p:nvPr/>
          </p:nvSpPr>
          <p:spPr>
            <a:xfrm>
              <a:off x="0" y="0"/>
              <a:ext cx="646338" cy="812800"/>
            </a:xfrm>
            <a:custGeom>
              <a:avLst/>
              <a:gdLst/>
              <a:ahLst/>
              <a:cxnLst/>
              <a:rect l="l" t="t" r="r" b="b"/>
              <a:pathLst>
                <a:path w="646338" h="812800">
                  <a:moveTo>
                    <a:pt x="323169" y="0"/>
                  </a:moveTo>
                  <a:cubicBezTo>
                    <a:pt x="144688" y="0"/>
                    <a:pt x="0" y="181951"/>
                    <a:pt x="0" y="406400"/>
                  </a:cubicBezTo>
                  <a:cubicBezTo>
                    <a:pt x="0" y="630849"/>
                    <a:pt x="144688" y="812800"/>
                    <a:pt x="323169" y="812800"/>
                  </a:cubicBezTo>
                  <a:cubicBezTo>
                    <a:pt x="501650" y="812800"/>
                    <a:pt x="646338" y="630849"/>
                    <a:pt x="646338" y="406400"/>
                  </a:cubicBezTo>
                  <a:cubicBezTo>
                    <a:pt x="646338" y="181951"/>
                    <a:pt x="501650" y="0"/>
                    <a:pt x="323169" y="0"/>
                  </a:cubicBezTo>
                  <a:close/>
                </a:path>
              </a:pathLst>
            </a:custGeom>
            <a:solidFill>
              <a:srgbClr val="E35750"/>
            </a:solidFill>
          </p:spPr>
        </p:sp>
        <p:sp>
          <p:nvSpPr>
            <p:cNvPr id="10" name="TextBox 10"/>
            <p:cNvSpPr txBox="1"/>
            <p:nvPr/>
          </p:nvSpPr>
          <p:spPr>
            <a:xfrm>
              <a:off x="60594" y="28575"/>
              <a:ext cx="525149" cy="708025"/>
            </a:xfrm>
            <a:prstGeom prst="rect">
              <a:avLst/>
            </a:prstGeom>
          </p:spPr>
          <p:txBody>
            <a:bodyPr lIns="50800" tIns="50800" rIns="50800" bIns="50800" rtlCol="0" anchor="ctr"/>
            <a:lstStyle/>
            <a:p>
              <a:pPr algn="ctr">
                <a:lnSpc>
                  <a:spcPts val="3220"/>
                </a:lnSpc>
              </a:pPr>
              <a:endParaRPr/>
            </a:p>
          </p:txBody>
        </p:sp>
      </p:grpSp>
      <p:grpSp>
        <p:nvGrpSpPr>
          <p:cNvPr id="11" name="Group 11"/>
          <p:cNvGrpSpPr/>
          <p:nvPr/>
        </p:nvGrpSpPr>
        <p:grpSpPr>
          <a:xfrm>
            <a:off x="692681" y="5219700"/>
            <a:ext cx="167297" cy="210384"/>
            <a:chOff x="0" y="0"/>
            <a:chExt cx="646338" cy="812800"/>
          </a:xfrm>
        </p:grpSpPr>
        <p:sp>
          <p:nvSpPr>
            <p:cNvPr id="12" name="Freeform 12"/>
            <p:cNvSpPr/>
            <p:nvPr/>
          </p:nvSpPr>
          <p:spPr>
            <a:xfrm>
              <a:off x="0" y="0"/>
              <a:ext cx="646338" cy="812800"/>
            </a:xfrm>
            <a:custGeom>
              <a:avLst/>
              <a:gdLst/>
              <a:ahLst/>
              <a:cxnLst/>
              <a:rect l="l" t="t" r="r" b="b"/>
              <a:pathLst>
                <a:path w="646338" h="812800">
                  <a:moveTo>
                    <a:pt x="323169" y="0"/>
                  </a:moveTo>
                  <a:cubicBezTo>
                    <a:pt x="144688" y="0"/>
                    <a:pt x="0" y="181951"/>
                    <a:pt x="0" y="406400"/>
                  </a:cubicBezTo>
                  <a:cubicBezTo>
                    <a:pt x="0" y="630849"/>
                    <a:pt x="144688" y="812800"/>
                    <a:pt x="323169" y="812800"/>
                  </a:cubicBezTo>
                  <a:cubicBezTo>
                    <a:pt x="501650" y="812800"/>
                    <a:pt x="646338" y="630849"/>
                    <a:pt x="646338" y="406400"/>
                  </a:cubicBezTo>
                  <a:cubicBezTo>
                    <a:pt x="646338" y="181951"/>
                    <a:pt x="501650" y="0"/>
                    <a:pt x="323169" y="0"/>
                  </a:cubicBezTo>
                  <a:close/>
                </a:path>
              </a:pathLst>
            </a:custGeom>
            <a:solidFill>
              <a:srgbClr val="E35750"/>
            </a:solidFill>
          </p:spPr>
        </p:sp>
        <p:sp>
          <p:nvSpPr>
            <p:cNvPr id="13" name="TextBox 13"/>
            <p:cNvSpPr txBox="1"/>
            <p:nvPr/>
          </p:nvSpPr>
          <p:spPr>
            <a:xfrm>
              <a:off x="60594" y="28575"/>
              <a:ext cx="525149" cy="708025"/>
            </a:xfrm>
            <a:prstGeom prst="rect">
              <a:avLst/>
            </a:prstGeom>
          </p:spPr>
          <p:txBody>
            <a:bodyPr lIns="50800" tIns="50800" rIns="50800" bIns="50800" rtlCol="0" anchor="ctr"/>
            <a:lstStyle/>
            <a:p>
              <a:pPr algn="ctr">
                <a:lnSpc>
                  <a:spcPts val="3220"/>
                </a:lnSpc>
              </a:pPr>
              <a:endParaRPr/>
            </a:p>
          </p:txBody>
        </p:sp>
      </p:grpSp>
      <p:grpSp>
        <p:nvGrpSpPr>
          <p:cNvPr id="14" name="Group 14"/>
          <p:cNvGrpSpPr/>
          <p:nvPr/>
        </p:nvGrpSpPr>
        <p:grpSpPr>
          <a:xfrm>
            <a:off x="635531" y="6811471"/>
            <a:ext cx="167297" cy="210384"/>
            <a:chOff x="0" y="0"/>
            <a:chExt cx="646338" cy="812800"/>
          </a:xfrm>
        </p:grpSpPr>
        <p:sp>
          <p:nvSpPr>
            <p:cNvPr id="15" name="Freeform 15"/>
            <p:cNvSpPr/>
            <p:nvPr/>
          </p:nvSpPr>
          <p:spPr>
            <a:xfrm>
              <a:off x="0" y="0"/>
              <a:ext cx="646338" cy="812800"/>
            </a:xfrm>
            <a:custGeom>
              <a:avLst/>
              <a:gdLst/>
              <a:ahLst/>
              <a:cxnLst/>
              <a:rect l="l" t="t" r="r" b="b"/>
              <a:pathLst>
                <a:path w="646338" h="812800">
                  <a:moveTo>
                    <a:pt x="323169" y="0"/>
                  </a:moveTo>
                  <a:cubicBezTo>
                    <a:pt x="144688" y="0"/>
                    <a:pt x="0" y="181951"/>
                    <a:pt x="0" y="406400"/>
                  </a:cubicBezTo>
                  <a:cubicBezTo>
                    <a:pt x="0" y="630849"/>
                    <a:pt x="144688" y="812800"/>
                    <a:pt x="323169" y="812800"/>
                  </a:cubicBezTo>
                  <a:cubicBezTo>
                    <a:pt x="501650" y="812800"/>
                    <a:pt x="646338" y="630849"/>
                    <a:pt x="646338" y="406400"/>
                  </a:cubicBezTo>
                  <a:cubicBezTo>
                    <a:pt x="646338" y="181951"/>
                    <a:pt x="501650" y="0"/>
                    <a:pt x="323169" y="0"/>
                  </a:cubicBezTo>
                  <a:close/>
                </a:path>
              </a:pathLst>
            </a:custGeom>
            <a:solidFill>
              <a:srgbClr val="E35750"/>
            </a:solidFill>
          </p:spPr>
        </p:sp>
        <p:sp>
          <p:nvSpPr>
            <p:cNvPr id="16" name="TextBox 16"/>
            <p:cNvSpPr txBox="1"/>
            <p:nvPr/>
          </p:nvSpPr>
          <p:spPr>
            <a:xfrm>
              <a:off x="60594" y="28575"/>
              <a:ext cx="525149" cy="708025"/>
            </a:xfrm>
            <a:prstGeom prst="rect">
              <a:avLst/>
            </a:prstGeom>
          </p:spPr>
          <p:txBody>
            <a:bodyPr lIns="50800" tIns="50800" rIns="50800" bIns="50800" rtlCol="0" anchor="ctr"/>
            <a:lstStyle/>
            <a:p>
              <a:pPr algn="ctr">
                <a:lnSpc>
                  <a:spcPts val="3220"/>
                </a:lnSpc>
              </a:pPr>
              <a:endParaRPr/>
            </a:p>
          </p:txBody>
        </p:sp>
      </p:grpSp>
      <p:grpSp>
        <p:nvGrpSpPr>
          <p:cNvPr id="17" name="Group 17"/>
          <p:cNvGrpSpPr/>
          <p:nvPr/>
        </p:nvGrpSpPr>
        <p:grpSpPr>
          <a:xfrm>
            <a:off x="728704" y="8402979"/>
            <a:ext cx="167297" cy="210384"/>
            <a:chOff x="0" y="0"/>
            <a:chExt cx="646338" cy="812800"/>
          </a:xfrm>
        </p:grpSpPr>
        <p:sp>
          <p:nvSpPr>
            <p:cNvPr id="18" name="Freeform 18"/>
            <p:cNvSpPr/>
            <p:nvPr/>
          </p:nvSpPr>
          <p:spPr>
            <a:xfrm>
              <a:off x="0" y="0"/>
              <a:ext cx="646338" cy="812800"/>
            </a:xfrm>
            <a:custGeom>
              <a:avLst/>
              <a:gdLst/>
              <a:ahLst/>
              <a:cxnLst/>
              <a:rect l="l" t="t" r="r" b="b"/>
              <a:pathLst>
                <a:path w="646338" h="812800">
                  <a:moveTo>
                    <a:pt x="323169" y="0"/>
                  </a:moveTo>
                  <a:cubicBezTo>
                    <a:pt x="144688" y="0"/>
                    <a:pt x="0" y="181951"/>
                    <a:pt x="0" y="406400"/>
                  </a:cubicBezTo>
                  <a:cubicBezTo>
                    <a:pt x="0" y="630849"/>
                    <a:pt x="144688" y="812800"/>
                    <a:pt x="323169" y="812800"/>
                  </a:cubicBezTo>
                  <a:cubicBezTo>
                    <a:pt x="501650" y="812800"/>
                    <a:pt x="646338" y="630849"/>
                    <a:pt x="646338" y="406400"/>
                  </a:cubicBezTo>
                  <a:cubicBezTo>
                    <a:pt x="646338" y="181951"/>
                    <a:pt x="501650" y="0"/>
                    <a:pt x="323169" y="0"/>
                  </a:cubicBezTo>
                  <a:close/>
                </a:path>
              </a:pathLst>
            </a:custGeom>
            <a:solidFill>
              <a:srgbClr val="E35750"/>
            </a:solidFill>
          </p:spPr>
        </p:sp>
        <p:sp>
          <p:nvSpPr>
            <p:cNvPr id="19" name="TextBox 19"/>
            <p:cNvSpPr txBox="1"/>
            <p:nvPr/>
          </p:nvSpPr>
          <p:spPr>
            <a:xfrm>
              <a:off x="60594" y="28575"/>
              <a:ext cx="525149" cy="708025"/>
            </a:xfrm>
            <a:prstGeom prst="rect">
              <a:avLst/>
            </a:prstGeom>
          </p:spPr>
          <p:txBody>
            <a:bodyPr lIns="50800" tIns="50800" rIns="50800" bIns="50800" rtlCol="0" anchor="ctr"/>
            <a:lstStyle/>
            <a:p>
              <a:pPr algn="ctr">
                <a:lnSpc>
                  <a:spcPts val="3220"/>
                </a:lnSpc>
              </a:pPr>
              <a:endParaRPr/>
            </a:p>
          </p:txBody>
        </p:sp>
      </p:grpSp>
      <p:sp>
        <p:nvSpPr>
          <p:cNvPr id="20" name="Freeform 20"/>
          <p:cNvSpPr/>
          <p:nvPr/>
        </p:nvSpPr>
        <p:spPr>
          <a:xfrm>
            <a:off x="9101548" y="2637155"/>
            <a:ext cx="8828193" cy="6621145"/>
          </a:xfrm>
          <a:custGeom>
            <a:avLst/>
            <a:gdLst/>
            <a:ahLst/>
            <a:cxnLst/>
            <a:rect l="l" t="t" r="r" b="b"/>
            <a:pathLst>
              <a:path w="8828193" h="6621145">
                <a:moveTo>
                  <a:pt x="0" y="0"/>
                </a:moveTo>
                <a:lnTo>
                  <a:pt x="8828193" y="0"/>
                </a:lnTo>
                <a:lnTo>
                  <a:pt x="8828193" y="6621145"/>
                </a:lnTo>
                <a:lnTo>
                  <a:pt x="0" y="6621145"/>
                </a:lnTo>
                <a:lnTo>
                  <a:pt x="0" y="0"/>
                </a:lnTo>
                <a:close/>
              </a:path>
            </a:pathLst>
          </a:custGeom>
          <a:blipFill>
            <a:blip r:embed="rId7"/>
            <a:stretch>
              <a:fillRect/>
            </a:stretch>
          </a:blipFill>
        </p:spPr>
      </p:sp>
      <p:sp>
        <p:nvSpPr>
          <p:cNvPr id="21" name="TextBox 21"/>
          <p:cNvSpPr txBox="1"/>
          <p:nvPr/>
        </p:nvSpPr>
        <p:spPr>
          <a:xfrm>
            <a:off x="2184592" y="490227"/>
            <a:ext cx="11348398" cy="488943"/>
          </a:xfrm>
          <a:prstGeom prst="rect">
            <a:avLst/>
          </a:prstGeom>
        </p:spPr>
        <p:txBody>
          <a:bodyPr lIns="0" tIns="0" rIns="0" bIns="0" rtlCol="0" anchor="t">
            <a:spAutoFit/>
          </a:bodyPr>
          <a:lstStyle/>
          <a:p>
            <a:pPr marL="0" lvl="0" indent="0" algn="l">
              <a:lnSpc>
                <a:spcPts val="4025"/>
              </a:lnSpc>
              <a:spcBef>
                <a:spcPct val="0"/>
              </a:spcBef>
            </a:pPr>
            <a:r>
              <a:rPr lang="en-US" sz="2875" spc="80">
                <a:solidFill>
                  <a:srgbClr val="000000"/>
                </a:solidFill>
                <a:latin typeface="Noto Serif"/>
                <a:ea typeface="Noto Serif"/>
                <a:cs typeface="Noto Serif"/>
                <a:sym typeface="Noto Serif"/>
              </a:rPr>
              <a:t>Вул. Громадянська</a:t>
            </a:r>
          </a:p>
        </p:txBody>
      </p:sp>
    </p:spTree>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EDEBE6"/>
        </a:solidFill>
        <a:effectLst/>
      </p:bgPr>
    </p:bg>
    <p:spTree>
      <p:nvGrpSpPr>
        <p:cNvPr id="1" name=""/>
        <p:cNvGrpSpPr/>
        <p:nvPr/>
      </p:nvGrpSpPr>
      <p:grpSpPr>
        <a:xfrm>
          <a:off x="0" y="0"/>
          <a:ext cx="0" cy="0"/>
          <a:chOff x="0" y="0"/>
          <a:chExt cx="0" cy="0"/>
        </a:xfrm>
      </p:grpSpPr>
      <p:sp>
        <p:nvSpPr>
          <p:cNvPr id="2" name="Freeform 2"/>
          <p:cNvSpPr/>
          <p:nvPr/>
        </p:nvSpPr>
        <p:spPr>
          <a:xfrm rot="5400000">
            <a:off x="7898798" y="-845278"/>
            <a:ext cx="3439949" cy="19977459"/>
          </a:xfrm>
          <a:custGeom>
            <a:avLst/>
            <a:gdLst/>
            <a:ahLst/>
            <a:cxnLst/>
            <a:rect l="l" t="t" r="r" b="b"/>
            <a:pathLst>
              <a:path w="3439949" h="19977459">
                <a:moveTo>
                  <a:pt x="0" y="0"/>
                </a:moveTo>
                <a:lnTo>
                  <a:pt x="3439949" y="0"/>
                </a:lnTo>
                <a:lnTo>
                  <a:pt x="3439949" y="19977459"/>
                </a:lnTo>
                <a:lnTo>
                  <a:pt x="0" y="19977459"/>
                </a:lnTo>
                <a:lnTo>
                  <a:pt x="0" y="0"/>
                </a:lnTo>
                <a:close/>
              </a:path>
            </a:pathLst>
          </a:custGeom>
          <a:blipFill>
            <a:blip r:embed="rId2"/>
            <a:stretch>
              <a:fillRect r="-164240"/>
            </a:stretch>
          </a:blipFill>
        </p:spPr>
      </p:sp>
      <p:sp>
        <p:nvSpPr>
          <p:cNvPr id="3" name="Freeform 3"/>
          <p:cNvSpPr/>
          <p:nvPr/>
        </p:nvSpPr>
        <p:spPr>
          <a:xfrm rot="5400000">
            <a:off x="7898798" y="-9617174"/>
            <a:ext cx="3439949" cy="19977459"/>
          </a:xfrm>
          <a:custGeom>
            <a:avLst/>
            <a:gdLst/>
            <a:ahLst/>
            <a:cxnLst/>
            <a:rect l="l" t="t" r="r" b="b"/>
            <a:pathLst>
              <a:path w="3439949" h="19977459">
                <a:moveTo>
                  <a:pt x="0" y="0"/>
                </a:moveTo>
                <a:lnTo>
                  <a:pt x="3439949" y="0"/>
                </a:lnTo>
                <a:lnTo>
                  <a:pt x="3439949" y="19977460"/>
                </a:lnTo>
                <a:lnTo>
                  <a:pt x="0" y="19977460"/>
                </a:lnTo>
                <a:lnTo>
                  <a:pt x="0" y="0"/>
                </a:lnTo>
                <a:close/>
              </a:path>
            </a:pathLst>
          </a:custGeom>
          <a:blipFill>
            <a:blip r:embed="rId2"/>
            <a:stretch>
              <a:fillRect l="-164240"/>
            </a:stretch>
          </a:blipFill>
        </p:spPr>
      </p:sp>
      <p:sp>
        <p:nvSpPr>
          <p:cNvPr id="4" name="Freeform 4"/>
          <p:cNvSpPr/>
          <p:nvPr/>
        </p:nvSpPr>
        <p:spPr>
          <a:xfrm>
            <a:off x="1455921" y="306531"/>
            <a:ext cx="602899" cy="913484"/>
          </a:xfrm>
          <a:custGeom>
            <a:avLst/>
            <a:gdLst/>
            <a:ahLst/>
            <a:cxnLst/>
            <a:rect l="l" t="t" r="r" b="b"/>
            <a:pathLst>
              <a:path w="602899" h="913484">
                <a:moveTo>
                  <a:pt x="0" y="0"/>
                </a:moveTo>
                <a:lnTo>
                  <a:pt x="602900" y="0"/>
                </a:lnTo>
                <a:lnTo>
                  <a:pt x="602900" y="913484"/>
                </a:lnTo>
                <a:lnTo>
                  <a:pt x="0" y="913484"/>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5" name="TextBox 5"/>
          <p:cNvSpPr txBox="1"/>
          <p:nvPr/>
        </p:nvSpPr>
        <p:spPr>
          <a:xfrm>
            <a:off x="2184592" y="490227"/>
            <a:ext cx="7635162" cy="488943"/>
          </a:xfrm>
          <a:prstGeom prst="rect">
            <a:avLst/>
          </a:prstGeom>
        </p:spPr>
        <p:txBody>
          <a:bodyPr lIns="0" tIns="0" rIns="0" bIns="0" rtlCol="0" anchor="t">
            <a:spAutoFit/>
          </a:bodyPr>
          <a:lstStyle/>
          <a:p>
            <a:pPr marL="0" lvl="0" indent="0" algn="l">
              <a:lnSpc>
                <a:spcPts val="4025"/>
              </a:lnSpc>
              <a:spcBef>
                <a:spcPct val="0"/>
              </a:spcBef>
            </a:pPr>
            <a:r>
              <a:rPr lang="en-US" sz="2875" spc="80">
                <a:solidFill>
                  <a:srgbClr val="000000"/>
                </a:solidFill>
                <a:latin typeface="Noto Serif"/>
                <a:ea typeface="Noto Serif"/>
                <a:cs typeface="Noto Serif"/>
                <a:sym typeface="Noto Serif"/>
              </a:rPr>
              <a:t>Вул. Григорія Сковороди, 26</a:t>
            </a:r>
          </a:p>
        </p:txBody>
      </p:sp>
      <p:sp>
        <p:nvSpPr>
          <p:cNvPr id="6" name="TextBox 6"/>
          <p:cNvSpPr txBox="1"/>
          <p:nvPr/>
        </p:nvSpPr>
        <p:spPr>
          <a:xfrm>
            <a:off x="873024" y="3101798"/>
            <a:ext cx="8142647" cy="6799923"/>
          </a:xfrm>
          <a:prstGeom prst="rect">
            <a:avLst/>
          </a:prstGeom>
        </p:spPr>
        <p:txBody>
          <a:bodyPr lIns="0" tIns="0" rIns="0" bIns="0" rtlCol="0" anchor="t">
            <a:spAutoFit/>
          </a:bodyPr>
          <a:lstStyle/>
          <a:p>
            <a:pPr marL="0" lvl="0" indent="0" algn="ctr">
              <a:lnSpc>
                <a:spcPts val="4518"/>
              </a:lnSpc>
              <a:spcBef>
                <a:spcPct val="0"/>
              </a:spcBef>
            </a:pPr>
            <a:r>
              <a:rPr lang="en-US" sz="2259">
                <a:solidFill>
                  <a:srgbClr val="000000"/>
                </a:solidFill>
                <a:latin typeface="Noto Serif"/>
                <a:ea typeface="Noto Serif"/>
                <a:cs typeface="Noto Serif"/>
                <a:sym typeface="Noto Serif"/>
              </a:rPr>
              <a:t>Вулиця Григ</a:t>
            </a:r>
            <a:r>
              <a:rPr lang="en-US" sz="2259" u="none" strike="noStrike">
                <a:solidFill>
                  <a:srgbClr val="000000"/>
                </a:solidFill>
                <a:latin typeface="Noto Serif"/>
                <a:ea typeface="Noto Serif"/>
                <a:cs typeface="Noto Serif"/>
                <a:sym typeface="Noto Serif"/>
              </a:rPr>
              <a:t>орія Сковороди з’явилася на карті на початку XIX століття.</a:t>
            </a:r>
          </a:p>
          <a:p>
            <a:pPr marL="0" lvl="0" indent="0" algn="ctr">
              <a:lnSpc>
                <a:spcPts val="4518"/>
              </a:lnSpc>
              <a:spcBef>
                <a:spcPct val="0"/>
              </a:spcBef>
            </a:pPr>
            <a:endParaRPr lang="en-US" sz="2259" u="none" strike="noStrike">
              <a:solidFill>
                <a:srgbClr val="000000"/>
              </a:solidFill>
              <a:latin typeface="Noto Serif"/>
              <a:ea typeface="Noto Serif"/>
              <a:cs typeface="Noto Serif"/>
              <a:sym typeface="Noto Serif"/>
            </a:endParaRPr>
          </a:p>
          <a:p>
            <a:pPr marL="0" lvl="0" indent="0" algn="ctr">
              <a:lnSpc>
                <a:spcPts val="4518"/>
              </a:lnSpc>
              <a:spcBef>
                <a:spcPct val="0"/>
              </a:spcBef>
            </a:pPr>
            <a:r>
              <a:rPr lang="en-US" sz="2259" u="none" strike="noStrike">
                <a:solidFill>
                  <a:srgbClr val="000000"/>
                </a:solidFill>
                <a:latin typeface="Noto Serif"/>
                <a:ea typeface="Noto Serif"/>
                <a:cs typeface="Noto Serif"/>
                <a:sym typeface="Noto Serif"/>
              </a:rPr>
              <a:t>Вулиця мала назву Німецька через німецькі колонії, які там розташовувалися. </a:t>
            </a:r>
          </a:p>
          <a:p>
            <a:pPr marL="0" lvl="0" indent="0" algn="ctr">
              <a:lnSpc>
                <a:spcPts val="4518"/>
              </a:lnSpc>
              <a:spcBef>
                <a:spcPct val="0"/>
              </a:spcBef>
            </a:pPr>
            <a:endParaRPr lang="en-US" sz="2259" u="none" strike="noStrike">
              <a:solidFill>
                <a:srgbClr val="000000"/>
              </a:solidFill>
              <a:latin typeface="Noto Serif"/>
              <a:ea typeface="Noto Serif"/>
              <a:cs typeface="Noto Serif"/>
              <a:sym typeface="Noto Serif"/>
            </a:endParaRPr>
          </a:p>
          <a:p>
            <a:pPr marL="0" lvl="0" indent="0" algn="ctr">
              <a:lnSpc>
                <a:spcPts val="4518"/>
              </a:lnSpc>
              <a:spcBef>
                <a:spcPct val="0"/>
              </a:spcBef>
            </a:pPr>
            <a:r>
              <a:rPr lang="en-US" sz="2259" u="none" strike="noStrike">
                <a:solidFill>
                  <a:srgbClr val="000000"/>
                </a:solidFill>
                <a:latin typeface="Noto Serif"/>
                <a:ea typeface="Noto Serif"/>
                <a:cs typeface="Noto Serif"/>
                <a:sym typeface="Noto Serif"/>
              </a:rPr>
              <a:t>Будинок, який на фото, звели у 1913 році </a:t>
            </a:r>
          </a:p>
          <a:p>
            <a:pPr marL="0" lvl="0" indent="0" algn="ctr">
              <a:lnSpc>
                <a:spcPts val="4518"/>
              </a:lnSpc>
              <a:spcBef>
                <a:spcPct val="0"/>
              </a:spcBef>
            </a:pPr>
            <a:r>
              <a:rPr lang="en-US" sz="2259" u="none" strike="noStrike">
                <a:solidFill>
                  <a:srgbClr val="000000"/>
                </a:solidFill>
                <a:latin typeface="Noto Serif"/>
                <a:ea typeface="Noto Serif"/>
                <a:cs typeface="Noto Serif"/>
                <a:sym typeface="Noto Serif"/>
              </a:rPr>
              <a:t>на місці кірхи.</a:t>
            </a:r>
          </a:p>
          <a:p>
            <a:pPr marL="0" lvl="0" indent="0" algn="ctr">
              <a:lnSpc>
                <a:spcPts val="4518"/>
              </a:lnSpc>
              <a:spcBef>
                <a:spcPct val="0"/>
              </a:spcBef>
            </a:pPr>
            <a:endParaRPr lang="en-US" sz="2259" u="none" strike="noStrike">
              <a:solidFill>
                <a:srgbClr val="000000"/>
              </a:solidFill>
              <a:latin typeface="Noto Serif"/>
              <a:ea typeface="Noto Serif"/>
              <a:cs typeface="Noto Serif"/>
              <a:sym typeface="Noto Serif"/>
            </a:endParaRPr>
          </a:p>
          <a:p>
            <a:pPr marL="0" lvl="0" indent="0" algn="ctr">
              <a:lnSpc>
                <a:spcPts val="4518"/>
              </a:lnSpc>
              <a:spcBef>
                <a:spcPct val="0"/>
              </a:spcBef>
            </a:pPr>
            <a:r>
              <a:rPr lang="en-US" sz="2259" u="none" strike="noStrike">
                <a:solidFill>
                  <a:srgbClr val="000000"/>
                </a:solidFill>
                <a:latin typeface="Noto Serif"/>
                <a:ea typeface="Noto Serif"/>
                <a:cs typeface="Noto Serif"/>
                <a:sym typeface="Noto Serif"/>
              </a:rPr>
              <a:t>Гамлет Зіньківській створив тут свій малюнок «Життя» 1 листопада 2023 року. </a:t>
            </a:r>
          </a:p>
          <a:p>
            <a:pPr marL="0" lvl="0" indent="0" algn="ctr">
              <a:lnSpc>
                <a:spcPts val="4518"/>
              </a:lnSpc>
              <a:spcBef>
                <a:spcPct val="0"/>
              </a:spcBef>
            </a:pPr>
            <a:endParaRPr lang="en-US" sz="2259" u="none" strike="noStrike">
              <a:solidFill>
                <a:srgbClr val="000000"/>
              </a:solidFill>
              <a:latin typeface="Noto Serif"/>
              <a:ea typeface="Noto Serif"/>
              <a:cs typeface="Noto Serif"/>
              <a:sym typeface="Noto Serif"/>
            </a:endParaRPr>
          </a:p>
        </p:txBody>
      </p:sp>
      <p:grpSp>
        <p:nvGrpSpPr>
          <p:cNvPr id="7" name="Group 7"/>
          <p:cNvGrpSpPr/>
          <p:nvPr/>
        </p:nvGrpSpPr>
        <p:grpSpPr>
          <a:xfrm>
            <a:off x="1090676" y="3360251"/>
            <a:ext cx="167297" cy="210384"/>
            <a:chOff x="0" y="0"/>
            <a:chExt cx="646338" cy="812800"/>
          </a:xfrm>
        </p:grpSpPr>
        <p:sp>
          <p:nvSpPr>
            <p:cNvPr id="8" name="Freeform 8"/>
            <p:cNvSpPr/>
            <p:nvPr/>
          </p:nvSpPr>
          <p:spPr>
            <a:xfrm>
              <a:off x="0" y="0"/>
              <a:ext cx="646338" cy="812800"/>
            </a:xfrm>
            <a:custGeom>
              <a:avLst/>
              <a:gdLst/>
              <a:ahLst/>
              <a:cxnLst/>
              <a:rect l="l" t="t" r="r" b="b"/>
              <a:pathLst>
                <a:path w="646338" h="812800">
                  <a:moveTo>
                    <a:pt x="323169" y="0"/>
                  </a:moveTo>
                  <a:cubicBezTo>
                    <a:pt x="144688" y="0"/>
                    <a:pt x="0" y="181951"/>
                    <a:pt x="0" y="406400"/>
                  </a:cubicBezTo>
                  <a:cubicBezTo>
                    <a:pt x="0" y="630849"/>
                    <a:pt x="144688" y="812800"/>
                    <a:pt x="323169" y="812800"/>
                  </a:cubicBezTo>
                  <a:cubicBezTo>
                    <a:pt x="501650" y="812800"/>
                    <a:pt x="646338" y="630849"/>
                    <a:pt x="646338" y="406400"/>
                  </a:cubicBezTo>
                  <a:cubicBezTo>
                    <a:pt x="646338" y="181951"/>
                    <a:pt x="501650" y="0"/>
                    <a:pt x="323169" y="0"/>
                  </a:cubicBezTo>
                  <a:close/>
                </a:path>
              </a:pathLst>
            </a:custGeom>
            <a:solidFill>
              <a:srgbClr val="E5CA47"/>
            </a:solidFill>
          </p:spPr>
        </p:sp>
        <p:sp>
          <p:nvSpPr>
            <p:cNvPr id="9" name="TextBox 9"/>
            <p:cNvSpPr txBox="1"/>
            <p:nvPr/>
          </p:nvSpPr>
          <p:spPr>
            <a:xfrm>
              <a:off x="60594" y="28575"/>
              <a:ext cx="525149" cy="708025"/>
            </a:xfrm>
            <a:prstGeom prst="rect">
              <a:avLst/>
            </a:prstGeom>
          </p:spPr>
          <p:txBody>
            <a:bodyPr lIns="50800" tIns="50800" rIns="50800" bIns="50800" rtlCol="0" anchor="ctr"/>
            <a:lstStyle/>
            <a:p>
              <a:pPr algn="ctr">
                <a:lnSpc>
                  <a:spcPts val="3220"/>
                </a:lnSpc>
              </a:pPr>
              <a:endParaRPr/>
            </a:p>
          </p:txBody>
        </p:sp>
      </p:grpSp>
      <p:grpSp>
        <p:nvGrpSpPr>
          <p:cNvPr id="10" name="Group 10"/>
          <p:cNvGrpSpPr/>
          <p:nvPr/>
        </p:nvGrpSpPr>
        <p:grpSpPr>
          <a:xfrm>
            <a:off x="861403" y="5057775"/>
            <a:ext cx="167297" cy="210384"/>
            <a:chOff x="0" y="0"/>
            <a:chExt cx="646338" cy="812800"/>
          </a:xfrm>
        </p:grpSpPr>
        <p:sp>
          <p:nvSpPr>
            <p:cNvPr id="11" name="Freeform 11"/>
            <p:cNvSpPr/>
            <p:nvPr/>
          </p:nvSpPr>
          <p:spPr>
            <a:xfrm>
              <a:off x="0" y="0"/>
              <a:ext cx="646338" cy="812800"/>
            </a:xfrm>
            <a:custGeom>
              <a:avLst/>
              <a:gdLst/>
              <a:ahLst/>
              <a:cxnLst/>
              <a:rect l="l" t="t" r="r" b="b"/>
              <a:pathLst>
                <a:path w="646338" h="812800">
                  <a:moveTo>
                    <a:pt x="323169" y="0"/>
                  </a:moveTo>
                  <a:cubicBezTo>
                    <a:pt x="144688" y="0"/>
                    <a:pt x="0" y="181951"/>
                    <a:pt x="0" y="406400"/>
                  </a:cubicBezTo>
                  <a:cubicBezTo>
                    <a:pt x="0" y="630849"/>
                    <a:pt x="144688" y="812800"/>
                    <a:pt x="323169" y="812800"/>
                  </a:cubicBezTo>
                  <a:cubicBezTo>
                    <a:pt x="501650" y="812800"/>
                    <a:pt x="646338" y="630849"/>
                    <a:pt x="646338" y="406400"/>
                  </a:cubicBezTo>
                  <a:cubicBezTo>
                    <a:pt x="646338" y="181951"/>
                    <a:pt x="501650" y="0"/>
                    <a:pt x="323169" y="0"/>
                  </a:cubicBezTo>
                  <a:close/>
                </a:path>
              </a:pathLst>
            </a:custGeom>
            <a:solidFill>
              <a:srgbClr val="E5CA47"/>
            </a:solidFill>
          </p:spPr>
        </p:sp>
        <p:sp>
          <p:nvSpPr>
            <p:cNvPr id="12" name="TextBox 12"/>
            <p:cNvSpPr txBox="1"/>
            <p:nvPr/>
          </p:nvSpPr>
          <p:spPr>
            <a:xfrm>
              <a:off x="60594" y="28575"/>
              <a:ext cx="525149" cy="708025"/>
            </a:xfrm>
            <a:prstGeom prst="rect">
              <a:avLst/>
            </a:prstGeom>
          </p:spPr>
          <p:txBody>
            <a:bodyPr lIns="50800" tIns="50800" rIns="50800" bIns="50800" rtlCol="0" anchor="ctr"/>
            <a:lstStyle/>
            <a:p>
              <a:pPr algn="ctr">
                <a:lnSpc>
                  <a:spcPts val="3220"/>
                </a:lnSpc>
              </a:pPr>
              <a:endParaRPr/>
            </a:p>
          </p:txBody>
        </p:sp>
      </p:grpSp>
      <p:grpSp>
        <p:nvGrpSpPr>
          <p:cNvPr id="13" name="Group 13"/>
          <p:cNvGrpSpPr/>
          <p:nvPr/>
        </p:nvGrpSpPr>
        <p:grpSpPr>
          <a:xfrm>
            <a:off x="1692773" y="6789921"/>
            <a:ext cx="167297" cy="210384"/>
            <a:chOff x="0" y="0"/>
            <a:chExt cx="646338" cy="812800"/>
          </a:xfrm>
        </p:grpSpPr>
        <p:sp>
          <p:nvSpPr>
            <p:cNvPr id="14" name="Freeform 14"/>
            <p:cNvSpPr/>
            <p:nvPr/>
          </p:nvSpPr>
          <p:spPr>
            <a:xfrm>
              <a:off x="0" y="0"/>
              <a:ext cx="646338" cy="812800"/>
            </a:xfrm>
            <a:custGeom>
              <a:avLst/>
              <a:gdLst/>
              <a:ahLst/>
              <a:cxnLst/>
              <a:rect l="l" t="t" r="r" b="b"/>
              <a:pathLst>
                <a:path w="646338" h="812800">
                  <a:moveTo>
                    <a:pt x="323169" y="0"/>
                  </a:moveTo>
                  <a:cubicBezTo>
                    <a:pt x="144688" y="0"/>
                    <a:pt x="0" y="181951"/>
                    <a:pt x="0" y="406400"/>
                  </a:cubicBezTo>
                  <a:cubicBezTo>
                    <a:pt x="0" y="630849"/>
                    <a:pt x="144688" y="812800"/>
                    <a:pt x="323169" y="812800"/>
                  </a:cubicBezTo>
                  <a:cubicBezTo>
                    <a:pt x="501650" y="812800"/>
                    <a:pt x="646338" y="630849"/>
                    <a:pt x="646338" y="406400"/>
                  </a:cubicBezTo>
                  <a:cubicBezTo>
                    <a:pt x="646338" y="181951"/>
                    <a:pt x="501650" y="0"/>
                    <a:pt x="323169" y="0"/>
                  </a:cubicBezTo>
                  <a:close/>
                </a:path>
              </a:pathLst>
            </a:custGeom>
            <a:solidFill>
              <a:srgbClr val="E5CA47"/>
            </a:solidFill>
          </p:spPr>
        </p:sp>
        <p:sp>
          <p:nvSpPr>
            <p:cNvPr id="15" name="TextBox 15"/>
            <p:cNvSpPr txBox="1"/>
            <p:nvPr/>
          </p:nvSpPr>
          <p:spPr>
            <a:xfrm>
              <a:off x="60594" y="28575"/>
              <a:ext cx="525149" cy="708025"/>
            </a:xfrm>
            <a:prstGeom prst="rect">
              <a:avLst/>
            </a:prstGeom>
          </p:spPr>
          <p:txBody>
            <a:bodyPr lIns="50800" tIns="50800" rIns="50800" bIns="50800" rtlCol="0" anchor="ctr"/>
            <a:lstStyle/>
            <a:p>
              <a:pPr algn="ctr">
                <a:lnSpc>
                  <a:spcPts val="3220"/>
                </a:lnSpc>
              </a:pPr>
              <a:endParaRPr/>
            </a:p>
          </p:txBody>
        </p:sp>
      </p:grpSp>
      <p:grpSp>
        <p:nvGrpSpPr>
          <p:cNvPr id="16" name="Group 16"/>
          <p:cNvGrpSpPr/>
          <p:nvPr/>
        </p:nvGrpSpPr>
        <p:grpSpPr>
          <a:xfrm>
            <a:off x="1267498" y="8497134"/>
            <a:ext cx="167297" cy="210384"/>
            <a:chOff x="0" y="0"/>
            <a:chExt cx="646338" cy="812800"/>
          </a:xfrm>
        </p:grpSpPr>
        <p:sp>
          <p:nvSpPr>
            <p:cNvPr id="17" name="Freeform 17"/>
            <p:cNvSpPr/>
            <p:nvPr/>
          </p:nvSpPr>
          <p:spPr>
            <a:xfrm>
              <a:off x="0" y="0"/>
              <a:ext cx="646338" cy="812800"/>
            </a:xfrm>
            <a:custGeom>
              <a:avLst/>
              <a:gdLst/>
              <a:ahLst/>
              <a:cxnLst/>
              <a:rect l="l" t="t" r="r" b="b"/>
              <a:pathLst>
                <a:path w="646338" h="812800">
                  <a:moveTo>
                    <a:pt x="323169" y="0"/>
                  </a:moveTo>
                  <a:cubicBezTo>
                    <a:pt x="144688" y="0"/>
                    <a:pt x="0" y="181951"/>
                    <a:pt x="0" y="406400"/>
                  </a:cubicBezTo>
                  <a:cubicBezTo>
                    <a:pt x="0" y="630849"/>
                    <a:pt x="144688" y="812800"/>
                    <a:pt x="323169" y="812800"/>
                  </a:cubicBezTo>
                  <a:cubicBezTo>
                    <a:pt x="501650" y="812800"/>
                    <a:pt x="646338" y="630849"/>
                    <a:pt x="646338" y="406400"/>
                  </a:cubicBezTo>
                  <a:cubicBezTo>
                    <a:pt x="646338" y="181951"/>
                    <a:pt x="501650" y="0"/>
                    <a:pt x="323169" y="0"/>
                  </a:cubicBezTo>
                  <a:close/>
                </a:path>
              </a:pathLst>
            </a:custGeom>
            <a:solidFill>
              <a:srgbClr val="E5CA47"/>
            </a:solidFill>
          </p:spPr>
        </p:sp>
        <p:sp>
          <p:nvSpPr>
            <p:cNvPr id="18" name="TextBox 18"/>
            <p:cNvSpPr txBox="1"/>
            <p:nvPr/>
          </p:nvSpPr>
          <p:spPr>
            <a:xfrm>
              <a:off x="60594" y="28575"/>
              <a:ext cx="525149" cy="708025"/>
            </a:xfrm>
            <a:prstGeom prst="rect">
              <a:avLst/>
            </a:prstGeom>
          </p:spPr>
          <p:txBody>
            <a:bodyPr lIns="50800" tIns="50800" rIns="50800" bIns="50800" rtlCol="0" anchor="ctr"/>
            <a:lstStyle/>
            <a:p>
              <a:pPr algn="ctr">
                <a:lnSpc>
                  <a:spcPts val="3220"/>
                </a:lnSpc>
              </a:pPr>
              <a:endParaRPr/>
            </a:p>
          </p:txBody>
        </p:sp>
      </p:grpSp>
      <p:grpSp>
        <p:nvGrpSpPr>
          <p:cNvPr id="19" name="Group 19"/>
          <p:cNvGrpSpPr/>
          <p:nvPr/>
        </p:nvGrpSpPr>
        <p:grpSpPr>
          <a:xfrm>
            <a:off x="228011" y="253055"/>
            <a:ext cx="1020437" cy="1020437"/>
            <a:chOff x="0" y="0"/>
            <a:chExt cx="1360583" cy="1360583"/>
          </a:xfrm>
        </p:grpSpPr>
        <p:sp>
          <p:nvSpPr>
            <p:cNvPr id="20" name="Freeform 20"/>
            <p:cNvSpPr/>
            <p:nvPr/>
          </p:nvSpPr>
          <p:spPr>
            <a:xfrm>
              <a:off x="0" y="0"/>
              <a:ext cx="1360583" cy="1360583"/>
            </a:xfrm>
            <a:custGeom>
              <a:avLst/>
              <a:gdLst/>
              <a:ahLst/>
              <a:cxnLst/>
              <a:rect l="l" t="t" r="r" b="b"/>
              <a:pathLst>
                <a:path w="1360583" h="1360583">
                  <a:moveTo>
                    <a:pt x="0" y="0"/>
                  </a:moveTo>
                  <a:lnTo>
                    <a:pt x="1360583" y="0"/>
                  </a:lnTo>
                  <a:lnTo>
                    <a:pt x="1360583" y="1360583"/>
                  </a:lnTo>
                  <a:lnTo>
                    <a:pt x="0" y="1360583"/>
                  </a:lnTo>
                  <a:lnTo>
                    <a:pt x="0" y="0"/>
                  </a:lnTo>
                  <a:close/>
                </a:path>
              </a:pathLst>
            </a:custGeom>
            <a:blipFill>
              <a:blip r:embed="rId5">
                <a:extLst>
                  <a:ext uri="{96DAC541-7B7A-43D3-8B79-37D633B846F1}">
                    <asvg:svgBlip xmlns:asvg="http://schemas.microsoft.com/office/drawing/2016/SVG/main" xmlns="" r:embed="rId6"/>
                  </a:ext>
                </a:extLst>
              </a:blip>
              <a:stretch>
                <a:fillRect/>
              </a:stretch>
            </a:blipFill>
          </p:spPr>
        </p:sp>
        <p:sp>
          <p:nvSpPr>
            <p:cNvPr id="21" name="TextBox 21"/>
            <p:cNvSpPr txBox="1"/>
            <p:nvPr/>
          </p:nvSpPr>
          <p:spPr>
            <a:xfrm>
              <a:off x="490839" y="267118"/>
              <a:ext cx="378905" cy="788246"/>
            </a:xfrm>
            <a:prstGeom prst="rect">
              <a:avLst/>
            </a:prstGeom>
          </p:spPr>
          <p:txBody>
            <a:bodyPr lIns="0" tIns="0" rIns="0" bIns="0" rtlCol="0" anchor="t">
              <a:spAutoFit/>
            </a:bodyPr>
            <a:lstStyle/>
            <a:p>
              <a:pPr algn="just">
                <a:lnSpc>
                  <a:spcPts val="4810"/>
                </a:lnSpc>
                <a:spcBef>
                  <a:spcPct val="0"/>
                </a:spcBef>
              </a:pPr>
              <a:r>
                <a:rPr lang="en-US" sz="3700" b="1">
                  <a:solidFill>
                    <a:srgbClr val="000000"/>
                  </a:solidFill>
                  <a:latin typeface="Noto Serif Bold"/>
                  <a:ea typeface="Noto Serif Bold"/>
                  <a:cs typeface="Noto Serif Bold"/>
                  <a:sym typeface="Noto Serif Bold"/>
                </a:rPr>
                <a:t>6</a:t>
              </a:r>
            </a:p>
          </p:txBody>
        </p:sp>
      </p:grpSp>
      <p:sp>
        <p:nvSpPr>
          <p:cNvPr id="22" name="Freeform 22"/>
          <p:cNvSpPr/>
          <p:nvPr/>
        </p:nvSpPr>
        <p:spPr>
          <a:xfrm>
            <a:off x="9015671" y="253055"/>
            <a:ext cx="4704317" cy="5778816"/>
          </a:xfrm>
          <a:custGeom>
            <a:avLst/>
            <a:gdLst/>
            <a:ahLst/>
            <a:cxnLst/>
            <a:rect l="l" t="t" r="r" b="b"/>
            <a:pathLst>
              <a:path w="4704317" h="5778816">
                <a:moveTo>
                  <a:pt x="0" y="0"/>
                </a:moveTo>
                <a:lnTo>
                  <a:pt x="4704317" y="0"/>
                </a:lnTo>
                <a:lnTo>
                  <a:pt x="4704317" y="5778815"/>
                </a:lnTo>
                <a:lnTo>
                  <a:pt x="0" y="5778815"/>
                </a:lnTo>
                <a:lnTo>
                  <a:pt x="0" y="0"/>
                </a:lnTo>
                <a:close/>
              </a:path>
            </a:pathLst>
          </a:custGeom>
          <a:blipFill>
            <a:blip r:embed="rId7"/>
            <a:stretch>
              <a:fillRect/>
            </a:stretch>
          </a:blipFill>
        </p:spPr>
      </p:sp>
      <p:sp>
        <p:nvSpPr>
          <p:cNvPr id="23" name="Freeform 23"/>
          <p:cNvSpPr/>
          <p:nvPr/>
        </p:nvSpPr>
        <p:spPr>
          <a:xfrm>
            <a:off x="12569998" y="6150372"/>
            <a:ext cx="5349263" cy="3751350"/>
          </a:xfrm>
          <a:custGeom>
            <a:avLst/>
            <a:gdLst/>
            <a:ahLst/>
            <a:cxnLst/>
            <a:rect l="l" t="t" r="r" b="b"/>
            <a:pathLst>
              <a:path w="5349263" h="3751350">
                <a:moveTo>
                  <a:pt x="0" y="0"/>
                </a:moveTo>
                <a:lnTo>
                  <a:pt x="5349263" y="0"/>
                </a:lnTo>
                <a:lnTo>
                  <a:pt x="5349263" y="3751350"/>
                </a:lnTo>
                <a:lnTo>
                  <a:pt x="0" y="3751350"/>
                </a:lnTo>
                <a:lnTo>
                  <a:pt x="0" y="0"/>
                </a:lnTo>
                <a:close/>
              </a:path>
            </a:pathLst>
          </a:custGeom>
          <a:blipFill>
            <a:blip r:embed="rId8"/>
            <a:stretch>
              <a:fillRect/>
            </a:stretch>
          </a:blipFill>
        </p:spPr>
      </p:sp>
    </p:spTree>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EDEBE6"/>
        </a:solidFill>
        <a:effectLst/>
      </p:bgPr>
    </p:bg>
    <p:spTree>
      <p:nvGrpSpPr>
        <p:cNvPr id="1" name=""/>
        <p:cNvGrpSpPr/>
        <p:nvPr/>
      </p:nvGrpSpPr>
      <p:grpSpPr>
        <a:xfrm>
          <a:off x="0" y="0"/>
          <a:ext cx="0" cy="0"/>
          <a:chOff x="0" y="0"/>
          <a:chExt cx="0" cy="0"/>
        </a:xfrm>
      </p:grpSpPr>
      <p:sp>
        <p:nvSpPr>
          <p:cNvPr id="2" name="Freeform 2"/>
          <p:cNvSpPr/>
          <p:nvPr/>
        </p:nvSpPr>
        <p:spPr>
          <a:xfrm rot="3023093">
            <a:off x="4375446" y="-59549"/>
            <a:ext cx="14516434" cy="13551539"/>
          </a:xfrm>
          <a:custGeom>
            <a:avLst/>
            <a:gdLst/>
            <a:ahLst/>
            <a:cxnLst/>
            <a:rect l="l" t="t" r="r" b="b"/>
            <a:pathLst>
              <a:path w="14516434" h="13551539">
                <a:moveTo>
                  <a:pt x="0" y="0"/>
                </a:moveTo>
                <a:lnTo>
                  <a:pt x="14516435" y="0"/>
                </a:lnTo>
                <a:lnTo>
                  <a:pt x="14516435" y="13551539"/>
                </a:lnTo>
                <a:lnTo>
                  <a:pt x="0" y="13551539"/>
                </a:lnTo>
                <a:lnTo>
                  <a:pt x="0" y="0"/>
                </a:lnTo>
                <a:close/>
              </a:path>
            </a:pathLst>
          </a:custGeom>
          <a:blipFill>
            <a:blip r:embed="rId2"/>
            <a:stretch>
              <a:fillRect t="-6789" r="-8888" b="-6789"/>
            </a:stretch>
          </a:blipFill>
        </p:spPr>
      </p:sp>
      <p:sp>
        <p:nvSpPr>
          <p:cNvPr id="3" name="Freeform 3"/>
          <p:cNvSpPr/>
          <p:nvPr/>
        </p:nvSpPr>
        <p:spPr>
          <a:xfrm>
            <a:off x="1455921" y="306531"/>
            <a:ext cx="602899" cy="913484"/>
          </a:xfrm>
          <a:custGeom>
            <a:avLst/>
            <a:gdLst/>
            <a:ahLst/>
            <a:cxnLst/>
            <a:rect l="l" t="t" r="r" b="b"/>
            <a:pathLst>
              <a:path w="602899" h="913484">
                <a:moveTo>
                  <a:pt x="0" y="0"/>
                </a:moveTo>
                <a:lnTo>
                  <a:pt x="602900" y="0"/>
                </a:lnTo>
                <a:lnTo>
                  <a:pt x="602900" y="913484"/>
                </a:lnTo>
                <a:lnTo>
                  <a:pt x="0" y="913484"/>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grpSp>
        <p:nvGrpSpPr>
          <p:cNvPr id="4" name="Group 4"/>
          <p:cNvGrpSpPr/>
          <p:nvPr/>
        </p:nvGrpSpPr>
        <p:grpSpPr>
          <a:xfrm>
            <a:off x="311660" y="306531"/>
            <a:ext cx="1020437" cy="1020437"/>
            <a:chOff x="0" y="0"/>
            <a:chExt cx="1360583" cy="1360583"/>
          </a:xfrm>
        </p:grpSpPr>
        <p:sp>
          <p:nvSpPr>
            <p:cNvPr id="5" name="Freeform 5"/>
            <p:cNvSpPr/>
            <p:nvPr/>
          </p:nvSpPr>
          <p:spPr>
            <a:xfrm>
              <a:off x="0" y="0"/>
              <a:ext cx="1360583" cy="1360583"/>
            </a:xfrm>
            <a:custGeom>
              <a:avLst/>
              <a:gdLst/>
              <a:ahLst/>
              <a:cxnLst/>
              <a:rect l="l" t="t" r="r" b="b"/>
              <a:pathLst>
                <a:path w="1360583" h="1360583">
                  <a:moveTo>
                    <a:pt x="0" y="0"/>
                  </a:moveTo>
                  <a:lnTo>
                    <a:pt x="1360583" y="0"/>
                  </a:lnTo>
                  <a:lnTo>
                    <a:pt x="1360583" y="1360583"/>
                  </a:lnTo>
                  <a:lnTo>
                    <a:pt x="0" y="1360583"/>
                  </a:lnTo>
                  <a:lnTo>
                    <a:pt x="0" y="0"/>
                  </a:lnTo>
                  <a:close/>
                </a:path>
              </a:pathLst>
            </a:custGeom>
            <a:blipFill>
              <a:blip r:embed="rId5">
                <a:extLst>
                  <a:ext uri="{96DAC541-7B7A-43D3-8B79-37D633B846F1}">
                    <asvg:svgBlip xmlns:asvg="http://schemas.microsoft.com/office/drawing/2016/SVG/main" xmlns="" r:embed="rId6"/>
                  </a:ext>
                </a:extLst>
              </a:blip>
              <a:stretch>
                <a:fillRect/>
              </a:stretch>
            </a:blipFill>
          </p:spPr>
        </p:sp>
        <p:sp>
          <p:nvSpPr>
            <p:cNvPr id="6" name="TextBox 6"/>
            <p:cNvSpPr txBox="1"/>
            <p:nvPr/>
          </p:nvSpPr>
          <p:spPr>
            <a:xfrm>
              <a:off x="490839" y="267118"/>
              <a:ext cx="378905" cy="788246"/>
            </a:xfrm>
            <a:prstGeom prst="rect">
              <a:avLst/>
            </a:prstGeom>
          </p:spPr>
          <p:txBody>
            <a:bodyPr lIns="0" tIns="0" rIns="0" bIns="0" rtlCol="0" anchor="t">
              <a:spAutoFit/>
            </a:bodyPr>
            <a:lstStyle/>
            <a:p>
              <a:pPr algn="just">
                <a:lnSpc>
                  <a:spcPts val="4810"/>
                </a:lnSpc>
                <a:spcBef>
                  <a:spcPct val="0"/>
                </a:spcBef>
              </a:pPr>
              <a:r>
                <a:rPr lang="en-US" sz="3700" b="1">
                  <a:solidFill>
                    <a:srgbClr val="000000"/>
                  </a:solidFill>
                  <a:latin typeface="Noto Serif Bold"/>
                  <a:ea typeface="Noto Serif Bold"/>
                  <a:cs typeface="Noto Serif Bold"/>
                  <a:sym typeface="Noto Serif Bold"/>
                </a:rPr>
                <a:t>7</a:t>
              </a:r>
            </a:p>
          </p:txBody>
        </p:sp>
      </p:grpSp>
      <p:grpSp>
        <p:nvGrpSpPr>
          <p:cNvPr id="7" name="Group 7"/>
          <p:cNvGrpSpPr/>
          <p:nvPr/>
        </p:nvGrpSpPr>
        <p:grpSpPr>
          <a:xfrm>
            <a:off x="2184592" y="3211034"/>
            <a:ext cx="167297" cy="210384"/>
            <a:chOff x="0" y="0"/>
            <a:chExt cx="646338" cy="812800"/>
          </a:xfrm>
        </p:grpSpPr>
        <p:sp>
          <p:nvSpPr>
            <p:cNvPr id="8" name="Freeform 8"/>
            <p:cNvSpPr/>
            <p:nvPr/>
          </p:nvSpPr>
          <p:spPr>
            <a:xfrm>
              <a:off x="0" y="0"/>
              <a:ext cx="646338" cy="812800"/>
            </a:xfrm>
            <a:custGeom>
              <a:avLst/>
              <a:gdLst/>
              <a:ahLst/>
              <a:cxnLst/>
              <a:rect l="l" t="t" r="r" b="b"/>
              <a:pathLst>
                <a:path w="646338" h="812800">
                  <a:moveTo>
                    <a:pt x="323169" y="0"/>
                  </a:moveTo>
                  <a:cubicBezTo>
                    <a:pt x="144688" y="0"/>
                    <a:pt x="0" y="181951"/>
                    <a:pt x="0" y="406400"/>
                  </a:cubicBezTo>
                  <a:cubicBezTo>
                    <a:pt x="0" y="630849"/>
                    <a:pt x="144688" y="812800"/>
                    <a:pt x="323169" y="812800"/>
                  </a:cubicBezTo>
                  <a:cubicBezTo>
                    <a:pt x="501650" y="812800"/>
                    <a:pt x="646338" y="630849"/>
                    <a:pt x="646338" y="406400"/>
                  </a:cubicBezTo>
                  <a:cubicBezTo>
                    <a:pt x="646338" y="181951"/>
                    <a:pt x="501650" y="0"/>
                    <a:pt x="323169" y="0"/>
                  </a:cubicBezTo>
                  <a:close/>
                </a:path>
              </a:pathLst>
            </a:custGeom>
            <a:solidFill>
              <a:srgbClr val="7BB4F7"/>
            </a:solidFill>
          </p:spPr>
        </p:sp>
        <p:sp>
          <p:nvSpPr>
            <p:cNvPr id="9" name="TextBox 9"/>
            <p:cNvSpPr txBox="1"/>
            <p:nvPr/>
          </p:nvSpPr>
          <p:spPr>
            <a:xfrm>
              <a:off x="60594" y="28575"/>
              <a:ext cx="525149" cy="708025"/>
            </a:xfrm>
            <a:prstGeom prst="rect">
              <a:avLst/>
            </a:prstGeom>
          </p:spPr>
          <p:txBody>
            <a:bodyPr lIns="50800" tIns="50800" rIns="50800" bIns="50800" rtlCol="0" anchor="ctr"/>
            <a:lstStyle/>
            <a:p>
              <a:pPr algn="ctr">
                <a:lnSpc>
                  <a:spcPts val="3220"/>
                </a:lnSpc>
              </a:pPr>
              <a:endParaRPr/>
            </a:p>
          </p:txBody>
        </p:sp>
      </p:grpSp>
      <p:sp>
        <p:nvSpPr>
          <p:cNvPr id="10" name="Freeform 10"/>
          <p:cNvSpPr/>
          <p:nvPr/>
        </p:nvSpPr>
        <p:spPr>
          <a:xfrm>
            <a:off x="11174486" y="2366158"/>
            <a:ext cx="6084814" cy="7048472"/>
          </a:xfrm>
          <a:custGeom>
            <a:avLst/>
            <a:gdLst/>
            <a:ahLst/>
            <a:cxnLst/>
            <a:rect l="l" t="t" r="r" b="b"/>
            <a:pathLst>
              <a:path w="6084814" h="7048472">
                <a:moveTo>
                  <a:pt x="0" y="0"/>
                </a:moveTo>
                <a:lnTo>
                  <a:pt x="6084814" y="0"/>
                </a:lnTo>
                <a:lnTo>
                  <a:pt x="6084814" y="7048472"/>
                </a:lnTo>
                <a:lnTo>
                  <a:pt x="0" y="7048472"/>
                </a:lnTo>
                <a:lnTo>
                  <a:pt x="0" y="0"/>
                </a:lnTo>
                <a:close/>
              </a:path>
            </a:pathLst>
          </a:custGeom>
          <a:blipFill>
            <a:blip r:embed="rId7"/>
            <a:stretch>
              <a:fillRect/>
            </a:stretch>
          </a:blipFill>
        </p:spPr>
      </p:sp>
      <p:sp>
        <p:nvSpPr>
          <p:cNvPr id="11" name="TextBox 11"/>
          <p:cNvSpPr txBox="1"/>
          <p:nvPr/>
        </p:nvSpPr>
        <p:spPr>
          <a:xfrm>
            <a:off x="2184592" y="490227"/>
            <a:ext cx="11348398" cy="488943"/>
          </a:xfrm>
          <a:prstGeom prst="rect">
            <a:avLst/>
          </a:prstGeom>
        </p:spPr>
        <p:txBody>
          <a:bodyPr lIns="0" tIns="0" rIns="0" bIns="0" rtlCol="0" anchor="t">
            <a:spAutoFit/>
          </a:bodyPr>
          <a:lstStyle/>
          <a:p>
            <a:pPr marL="0" lvl="0" indent="0" algn="l">
              <a:lnSpc>
                <a:spcPts val="4025"/>
              </a:lnSpc>
              <a:spcBef>
                <a:spcPct val="0"/>
              </a:spcBef>
            </a:pPr>
            <a:r>
              <a:rPr lang="en-US" sz="2875" spc="80">
                <a:solidFill>
                  <a:srgbClr val="000000"/>
                </a:solidFill>
                <a:latin typeface="Noto Serif"/>
                <a:ea typeface="Noto Serif"/>
                <a:cs typeface="Noto Serif"/>
                <a:sym typeface="Noto Serif"/>
              </a:rPr>
              <a:t>Вул. Римарська, 16   </a:t>
            </a:r>
          </a:p>
        </p:txBody>
      </p:sp>
      <p:sp>
        <p:nvSpPr>
          <p:cNvPr id="12" name="TextBox 12"/>
          <p:cNvSpPr txBox="1"/>
          <p:nvPr/>
        </p:nvSpPr>
        <p:spPr>
          <a:xfrm>
            <a:off x="1757371" y="3096734"/>
            <a:ext cx="8536557" cy="7402195"/>
          </a:xfrm>
          <a:prstGeom prst="rect">
            <a:avLst/>
          </a:prstGeom>
        </p:spPr>
        <p:txBody>
          <a:bodyPr lIns="0" tIns="0" rIns="0" bIns="0" rtlCol="0" anchor="t">
            <a:spAutoFit/>
          </a:bodyPr>
          <a:lstStyle/>
          <a:p>
            <a:pPr algn="ctr">
              <a:lnSpc>
                <a:spcPts val="3079"/>
              </a:lnSpc>
            </a:pPr>
            <a:r>
              <a:rPr lang="en-US" sz="2199" spc="61">
                <a:solidFill>
                  <a:srgbClr val="000000"/>
                </a:solidFill>
                <a:latin typeface="Noto Serif"/>
                <a:ea typeface="Noto Serif"/>
                <a:cs typeface="Noto Serif"/>
                <a:sym typeface="Noto Serif"/>
              </a:rPr>
              <a:t>Вулиця Римарська - одна з найстаріших вулиць Харкова, історія якої сягає XVII століття. </a:t>
            </a:r>
          </a:p>
          <a:p>
            <a:pPr algn="ctr">
              <a:lnSpc>
                <a:spcPts val="3079"/>
              </a:lnSpc>
            </a:pPr>
            <a:endParaRPr lang="en-US" sz="2199" spc="61">
              <a:solidFill>
                <a:srgbClr val="000000"/>
              </a:solidFill>
              <a:latin typeface="Noto Serif"/>
              <a:ea typeface="Noto Serif"/>
              <a:cs typeface="Noto Serif"/>
              <a:sym typeface="Noto Serif"/>
            </a:endParaRPr>
          </a:p>
          <a:p>
            <a:pPr algn="ctr">
              <a:lnSpc>
                <a:spcPts val="3079"/>
              </a:lnSpc>
            </a:pPr>
            <a:r>
              <a:rPr lang="en-US" sz="2199" spc="61">
                <a:solidFill>
                  <a:srgbClr val="000000"/>
                </a:solidFill>
                <a:latin typeface="Noto Serif"/>
                <a:ea typeface="Noto Serif"/>
                <a:cs typeface="Noto Serif"/>
                <a:sym typeface="Noto Serif"/>
              </a:rPr>
              <a:t>Вважається, що назва вулиці походить від ремісників.  </a:t>
            </a:r>
          </a:p>
          <a:p>
            <a:pPr algn="ctr">
              <a:lnSpc>
                <a:spcPts val="3079"/>
              </a:lnSpc>
            </a:pPr>
            <a:endParaRPr lang="en-US" sz="2199" spc="61">
              <a:solidFill>
                <a:srgbClr val="000000"/>
              </a:solidFill>
              <a:latin typeface="Noto Serif"/>
              <a:ea typeface="Noto Serif"/>
              <a:cs typeface="Noto Serif"/>
              <a:sym typeface="Noto Serif"/>
            </a:endParaRPr>
          </a:p>
          <a:p>
            <a:pPr algn="ctr">
              <a:lnSpc>
                <a:spcPts val="3079"/>
              </a:lnSpc>
            </a:pPr>
            <a:r>
              <a:rPr lang="en-US" sz="2199" spc="61">
                <a:solidFill>
                  <a:srgbClr val="000000"/>
                </a:solidFill>
                <a:latin typeface="Noto Serif"/>
                <a:ea typeface="Noto Serif"/>
                <a:cs typeface="Noto Serif"/>
                <a:sym typeface="Noto Serif"/>
              </a:rPr>
              <a:t>Спочатку вулиця була відома як вулиця Сушкова. </a:t>
            </a:r>
          </a:p>
          <a:p>
            <a:pPr algn="ctr">
              <a:lnSpc>
                <a:spcPts val="3079"/>
              </a:lnSpc>
            </a:pPr>
            <a:endParaRPr lang="en-US" sz="2199" spc="61">
              <a:solidFill>
                <a:srgbClr val="000000"/>
              </a:solidFill>
              <a:latin typeface="Noto Serif"/>
              <a:ea typeface="Noto Serif"/>
              <a:cs typeface="Noto Serif"/>
              <a:sym typeface="Noto Serif"/>
            </a:endParaRPr>
          </a:p>
          <a:p>
            <a:pPr algn="ctr">
              <a:lnSpc>
                <a:spcPts val="3079"/>
              </a:lnSpc>
            </a:pPr>
            <a:r>
              <a:rPr lang="en-US" sz="2199" spc="61">
                <a:solidFill>
                  <a:srgbClr val="000000"/>
                </a:solidFill>
                <a:latin typeface="Noto Serif"/>
                <a:ea typeface="Noto Serif"/>
                <a:cs typeface="Noto Serif"/>
                <a:sym typeface="Noto Serif"/>
              </a:rPr>
              <a:t>На початку XX століття поруч знаходилась Миколаївська церква. </a:t>
            </a:r>
          </a:p>
          <a:p>
            <a:pPr algn="ctr">
              <a:lnSpc>
                <a:spcPts val="3079"/>
              </a:lnSpc>
            </a:pPr>
            <a:endParaRPr lang="en-US" sz="2199" spc="61">
              <a:solidFill>
                <a:srgbClr val="000000"/>
              </a:solidFill>
              <a:latin typeface="Noto Serif"/>
              <a:ea typeface="Noto Serif"/>
              <a:cs typeface="Noto Serif"/>
              <a:sym typeface="Noto Serif"/>
            </a:endParaRPr>
          </a:p>
          <a:p>
            <a:pPr algn="ctr">
              <a:lnSpc>
                <a:spcPts val="3079"/>
              </a:lnSpc>
            </a:pPr>
            <a:r>
              <a:rPr lang="en-US" sz="2199" spc="61">
                <a:solidFill>
                  <a:srgbClr val="000000"/>
                </a:solidFill>
                <a:latin typeface="Noto Serif"/>
                <a:ea typeface="Noto Serif"/>
                <a:cs typeface="Noto Serif"/>
                <a:sym typeface="Noto Serif"/>
              </a:rPr>
              <a:t>  На вулиці розташовувалися жіноча гімназія та Комерційний клуб. </a:t>
            </a:r>
          </a:p>
          <a:p>
            <a:pPr algn="ctr">
              <a:lnSpc>
                <a:spcPts val="3079"/>
              </a:lnSpc>
            </a:pPr>
            <a:r>
              <a:rPr lang="en-US" sz="2199" spc="61">
                <a:solidFill>
                  <a:srgbClr val="000000"/>
                </a:solidFill>
                <a:latin typeface="Noto Serif"/>
                <a:ea typeface="Noto Serif"/>
                <a:cs typeface="Noto Serif"/>
                <a:sym typeface="Noto Serif"/>
              </a:rPr>
              <a:t> </a:t>
            </a:r>
          </a:p>
          <a:p>
            <a:pPr algn="ctr">
              <a:lnSpc>
                <a:spcPts val="3079"/>
              </a:lnSpc>
            </a:pPr>
            <a:r>
              <a:rPr lang="en-US" sz="2199" spc="61">
                <a:solidFill>
                  <a:srgbClr val="000000"/>
                </a:solidFill>
                <a:latin typeface="Noto Serif"/>
                <a:ea typeface="Noto Serif"/>
                <a:cs typeface="Noto Serif"/>
                <a:sym typeface="Noto Serif"/>
              </a:rPr>
              <a:t>Малюнок був створений митцем 11 серпня 2022 року.  </a:t>
            </a:r>
          </a:p>
          <a:p>
            <a:pPr algn="ctr">
              <a:lnSpc>
                <a:spcPts val="3079"/>
              </a:lnSpc>
            </a:pPr>
            <a:endParaRPr lang="en-US" sz="2199" spc="61">
              <a:solidFill>
                <a:srgbClr val="000000"/>
              </a:solidFill>
              <a:latin typeface="Noto Serif"/>
              <a:ea typeface="Noto Serif"/>
              <a:cs typeface="Noto Serif"/>
              <a:sym typeface="Noto Serif"/>
            </a:endParaRPr>
          </a:p>
          <a:p>
            <a:pPr algn="ctr">
              <a:lnSpc>
                <a:spcPts val="3079"/>
              </a:lnSpc>
            </a:pPr>
            <a:endParaRPr lang="en-US" sz="2199" spc="61">
              <a:solidFill>
                <a:srgbClr val="000000"/>
              </a:solidFill>
              <a:latin typeface="Noto Serif"/>
              <a:ea typeface="Noto Serif"/>
              <a:cs typeface="Noto Serif"/>
              <a:sym typeface="Noto Serif"/>
            </a:endParaRPr>
          </a:p>
          <a:p>
            <a:pPr algn="ctr">
              <a:lnSpc>
                <a:spcPts val="3079"/>
              </a:lnSpc>
            </a:pPr>
            <a:r>
              <a:rPr lang="en-US" sz="2199" spc="61">
                <a:solidFill>
                  <a:srgbClr val="000000"/>
                </a:solidFill>
                <a:latin typeface="Noto Serif"/>
                <a:ea typeface="Noto Serif"/>
                <a:cs typeface="Noto Serif"/>
                <a:sym typeface="Noto Serif"/>
              </a:rPr>
              <a:t> </a:t>
            </a:r>
          </a:p>
          <a:p>
            <a:pPr algn="ctr">
              <a:lnSpc>
                <a:spcPts val="3079"/>
              </a:lnSpc>
            </a:pPr>
            <a:endParaRPr lang="en-US" sz="2199" spc="61">
              <a:solidFill>
                <a:srgbClr val="000000"/>
              </a:solidFill>
              <a:latin typeface="Noto Serif"/>
              <a:ea typeface="Noto Serif"/>
              <a:cs typeface="Noto Serif"/>
              <a:sym typeface="Noto Serif"/>
            </a:endParaRPr>
          </a:p>
          <a:p>
            <a:pPr marL="0" lvl="0" indent="0" algn="ctr">
              <a:lnSpc>
                <a:spcPts val="3079"/>
              </a:lnSpc>
              <a:spcBef>
                <a:spcPct val="0"/>
              </a:spcBef>
            </a:pPr>
            <a:r>
              <a:rPr lang="en-US" sz="2199" spc="61">
                <a:solidFill>
                  <a:srgbClr val="000000"/>
                </a:solidFill>
                <a:latin typeface="Noto Serif"/>
                <a:ea typeface="Noto Serif"/>
                <a:cs typeface="Noto Serif"/>
                <a:sym typeface="Noto Serif"/>
              </a:rPr>
              <a:t>  </a:t>
            </a:r>
          </a:p>
        </p:txBody>
      </p:sp>
      <p:grpSp>
        <p:nvGrpSpPr>
          <p:cNvPr id="13" name="Group 13"/>
          <p:cNvGrpSpPr/>
          <p:nvPr/>
        </p:nvGrpSpPr>
        <p:grpSpPr>
          <a:xfrm>
            <a:off x="1618649" y="4379080"/>
            <a:ext cx="167297" cy="210384"/>
            <a:chOff x="0" y="0"/>
            <a:chExt cx="646338" cy="812800"/>
          </a:xfrm>
        </p:grpSpPr>
        <p:sp>
          <p:nvSpPr>
            <p:cNvPr id="14" name="Freeform 14"/>
            <p:cNvSpPr/>
            <p:nvPr/>
          </p:nvSpPr>
          <p:spPr>
            <a:xfrm>
              <a:off x="0" y="0"/>
              <a:ext cx="646338" cy="812800"/>
            </a:xfrm>
            <a:custGeom>
              <a:avLst/>
              <a:gdLst/>
              <a:ahLst/>
              <a:cxnLst/>
              <a:rect l="l" t="t" r="r" b="b"/>
              <a:pathLst>
                <a:path w="646338" h="812800">
                  <a:moveTo>
                    <a:pt x="323169" y="0"/>
                  </a:moveTo>
                  <a:cubicBezTo>
                    <a:pt x="144688" y="0"/>
                    <a:pt x="0" y="181951"/>
                    <a:pt x="0" y="406400"/>
                  </a:cubicBezTo>
                  <a:cubicBezTo>
                    <a:pt x="0" y="630849"/>
                    <a:pt x="144688" y="812800"/>
                    <a:pt x="323169" y="812800"/>
                  </a:cubicBezTo>
                  <a:cubicBezTo>
                    <a:pt x="501650" y="812800"/>
                    <a:pt x="646338" y="630849"/>
                    <a:pt x="646338" y="406400"/>
                  </a:cubicBezTo>
                  <a:cubicBezTo>
                    <a:pt x="646338" y="181951"/>
                    <a:pt x="501650" y="0"/>
                    <a:pt x="323169" y="0"/>
                  </a:cubicBezTo>
                  <a:close/>
                </a:path>
              </a:pathLst>
            </a:custGeom>
            <a:solidFill>
              <a:srgbClr val="7BB4F7"/>
            </a:solidFill>
          </p:spPr>
        </p:sp>
        <p:sp>
          <p:nvSpPr>
            <p:cNvPr id="15" name="TextBox 15"/>
            <p:cNvSpPr txBox="1"/>
            <p:nvPr/>
          </p:nvSpPr>
          <p:spPr>
            <a:xfrm>
              <a:off x="60594" y="28575"/>
              <a:ext cx="525149" cy="708025"/>
            </a:xfrm>
            <a:prstGeom prst="rect">
              <a:avLst/>
            </a:prstGeom>
          </p:spPr>
          <p:txBody>
            <a:bodyPr lIns="50800" tIns="50800" rIns="50800" bIns="50800" rtlCol="0" anchor="ctr"/>
            <a:lstStyle/>
            <a:p>
              <a:pPr algn="ctr">
                <a:lnSpc>
                  <a:spcPts val="3220"/>
                </a:lnSpc>
              </a:pPr>
              <a:endParaRPr/>
            </a:p>
          </p:txBody>
        </p:sp>
      </p:grpSp>
      <p:grpSp>
        <p:nvGrpSpPr>
          <p:cNvPr id="16" name="Group 16"/>
          <p:cNvGrpSpPr/>
          <p:nvPr/>
        </p:nvGrpSpPr>
        <p:grpSpPr>
          <a:xfrm>
            <a:off x="2039771" y="5143500"/>
            <a:ext cx="167297" cy="210384"/>
            <a:chOff x="0" y="0"/>
            <a:chExt cx="646338" cy="812800"/>
          </a:xfrm>
        </p:grpSpPr>
        <p:sp>
          <p:nvSpPr>
            <p:cNvPr id="17" name="Freeform 17"/>
            <p:cNvSpPr/>
            <p:nvPr/>
          </p:nvSpPr>
          <p:spPr>
            <a:xfrm>
              <a:off x="0" y="0"/>
              <a:ext cx="646338" cy="812800"/>
            </a:xfrm>
            <a:custGeom>
              <a:avLst/>
              <a:gdLst/>
              <a:ahLst/>
              <a:cxnLst/>
              <a:rect l="l" t="t" r="r" b="b"/>
              <a:pathLst>
                <a:path w="646338" h="812800">
                  <a:moveTo>
                    <a:pt x="323169" y="0"/>
                  </a:moveTo>
                  <a:cubicBezTo>
                    <a:pt x="144688" y="0"/>
                    <a:pt x="0" y="181951"/>
                    <a:pt x="0" y="406400"/>
                  </a:cubicBezTo>
                  <a:cubicBezTo>
                    <a:pt x="0" y="630849"/>
                    <a:pt x="144688" y="812800"/>
                    <a:pt x="323169" y="812800"/>
                  </a:cubicBezTo>
                  <a:cubicBezTo>
                    <a:pt x="501650" y="812800"/>
                    <a:pt x="646338" y="630849"/>
                    <a:pt x="646338" y="406400"/>
                  </a:cubicBezTo>
                  <a:cubicBezTo>
                    <a:pt x="646338" y="181951"/>
                    <a:pt x="501650" y="0"/>
                    <a:pt x="323169" y="0"/>
                  </a:cubicBezTo>
                  <a:close/>
                </a:path>
              </a:pathLst>
            </a:custGeom>
            <a:solidFill>
              <a:srgbClr val="7BB4F7"/>
            </a:solidFill>
          </p:spPr>
        </p:sp>
        <p:sp>
          <p:nvSpPr>
            <p:cNvPr id="18" name="TextBox 18"/>
            <p:cNvSpPr txBox="1"/>
            <p:nvPr/>
          </p:nvSpPr>
          <p:spPr>
            <a:xfrm>
              <a:off x="60594" y="28575"/>
              <a:ext cx="525149" cy="708025"/>
            </a:xfrm>
            <a:prstGeom prst="rect">
              <a:avLst/>
            </a:prstGeom>
          </p:spPr>
          <p:txBody>
            <a:bodyPr lIns="50800" tIns="50800" rIns="50800" bIns="50800" rtlCol="0" anchor="ctr"/>
            <a:lstStyle/>
            <a:p>
              <a:pPr algn="ctr">
                <a:lnSpc>
                  <a:spcPts val="3220"/>
                </a:lnSpc>
              </a:pPr>
              <a:endParaRPr/>
            </a:p>
          </p:txBody>
        </p:sp>
      </p:grpSp>
      <p:grpSp>
        <p:nvGrpSpPr>
          <p:cNvPr id="19" name="Group 19"/>
          <p:cNvGrpSpPr/>
          <p:nvPr/>
        </p:nvGrpSpPr>
        <p:grpSpPr>
          <a:xfrm>
            <a:off x="2576336" y="5947544"/>
            <a:ext cx="167297" cy="210384"/>
            <a:chOff x="0" y="0"/>
            <a:chExt cx="646338" cy="812800"/>
          </a:xfrm>
        </p:grpSpPr>
        <p:sp>
          <p:nvSpPr>
            <p:cNvPr id="20" name="Freeform 20"/>
            <p:cNvSpPr/>
            <p:nvPr/>
          </p:nvSpPr>
          <p:spPr>
            <a:xfrm>
              <a:off x="0" y="0"/>
              <a:ext cx="646338" cy="812800"/>
            </a:xfrm>
            <a:custGeom>
              <a:avLst/>
              <a:gdLst/>
              <a:ahLst/>
              <a:cxnLst/>
              <a:rect l="l" t="t" r="r" b="b"/>
              <a:pathLst>
                <a:path w="646338" h="812800">
                  <a:moveTo>
                    <a:pt x="323169" y="0"/>
                  </a:moveTo>
                  <a:cubicBezTo>
                    <a:pt x="144688" y="0"/>
                    <a:pt x="0" y="181951"/>
                    <a:pt x="0" y="406400"/>
                  </a:cubicBezTo>
                  <a:cubicBezTo>
                    <a:pt x="0" y="630849"/>
                    <a:pt x="144688" y="812800"/>
                    <a:pt x="323169" y="812800"/>
                  </a:cubicBezTo>
                  <a:cubicBezTo>
                    <a:pt x="501650" y="812800"/>
                    <a:pt x="646338" y="630849"/>
                    <a:pt x="646338" y="406400"/>
                  </a:cubicBezTo>
                  <a:cubicBezTo>
                    <a:pt x="646338" y="181951"/>
                    <a:pt x="501650" y="0"/>
                    <a:pt x="323169" y="0"/>
                  </a:cubicBezTo>
                  <a:close/>
                </a:path>
              </a:pathLst>
            </a:custGeom>
            <a:solidFill>
              <a:srgbClr val="7BB4F7"/>
            </a:solidFill>
          </p:spPr>
        </p:sp>
        <p:sp>
          <p:nvSpPr>
            <p:cNvPr id="21" name="TextBox 21"/>
            <p:cNvSpPr txBox="1"/>
            <p:nvPr/>
          </p:nvSpPr>
          <p:spPr>
            <a:xfrm>
              <a:off x="60594" y="28575"/>
              <a:ext cx="525149" cy="708025"/>
            </a:xfrm>
            <a:prstGeom prst="rect">
              <a:avLst/>
            </a:prstGeom>
          </p:spPr>
          <p:txBody>
            <a:bodyPr lIns="50800" tIns="50800" rIns="50800" bIns="50800" rtlCol="0" anchor="ctr"/>
            <a:lstStyle/>
            <a:p>
              <a:pPr algn="ctr">
                <a:lnSpc>
                  <a:spcPts val="3220"/>
                </a:lnSpc>
              </a:pPr>
              <a:endParaRPr/>
            </a:p>
          </p:txBody>
        </p:sp>
      </p:grpSp>
      <p:grpSp>
        <p:nvGrpSpPr>
          <p:cNvPr id="22" name="Group 22"/>
          <p:cNvGrpSpPr/>
          <p:nvPr/>
        </p:nvGrpSpPr>
        <p:grpSpPr>
          <a:xfrm>
            <a:off x="2351889" y="7118210"/>
            <a:ext cx="167297" cy="210384"/>
            <a:chOff x="0" y="0"/>
            <a:chExt cx="646338" cy="812800"/>
          </a:xfrm>
        </p:grpSpPr>
        <p:sp>
          <p:nvSpPr>
            <p:cNvPr id="23" name="Freeform 23"/>
            <p:cNvSpPr/>
            <p:nvPr/>
          </p:nvSpPr>
          <p:spPr>
            <a:xfrm>
              <a:off x="0" y="0"/>
              <a:ext cx="646338" cy="812800"/>
            </a:xfrm>
            <a:custGeom>
              <a:avLst/>
              <a:gdLst/>
              <a:ahLst/>
              <a:cxnLst/>
              <a:rect l="l" t="t" r="r" b="b"/>
              <a:pathLst>
                <a:path w="646338" h="812800">
                  <a:moveTo>
                    <a:pt x="323169" y="0"/>
                  </a:moveTo>
                  <a:cubicBezTo>
                    <a:pt x="144688" y="0"/>
                    <a:pt x="0" y="181951"/>
                    <a:pt x="0" y="406400"/>
                  </a:cubicBezTo>
                  <a:cubicBezTo>
                    <a:pt x="0" y="630849"/>
                    <a:pt x="144688" y="812800"/>
                    <a:pt x="323169" y="812800"/>
                  </a:cubicBezTo>
                  <a:cubicBezTo>
                    <a:pt x="501650" y="812800"/>
                    <a:pt x="646338" y="630849"/>
                    <a:pt x="646338" y="406400"/>
                  </a:cubicBezTo>
                  <a:cubicBezTo>
                    <a:pt x="646338" y="181951"/>
                    <a:pt x="501650" y="0"/>
                    <a:pt x="323169" y="0"/>
                  </a:cubicBezTo>
                  <a:close/>
                </a:path>
              </a:pathLst>
            </a:custGeom>
            <a:solidFill>
              <a:srgbClr val="7BB4F7"/>
            </a:solidFill>
          </p:spPr>
        </p:sp>
        <p:sp>
          <p:nvSpPr>
            <p:cNvPr id="24" name="TextBox 24"/>
            <p:cNvSpPr txBox="1"/>
            <p:nvPr/>
          </p:nvSpPr>
          <p:spPr>
            <a:xfrm>
              <a:off x="60594" y="28575"/>
              <a:ext cx="525149" cy="708025"/>
            </a:xfrm>
            <a:prstGeom prst="rect">
              <a:avLst/>
            </a:prstGeom>
          </p:spPr>
          <p:txBody>
            <a:bodyPr lIns="50800" tIns="50800" rIns="50800" bIns="50800" rtlCol="0" anchor="ctr"/>
            <a:lstStyle/>
            <a:p>
              <a:pPr algn="ctr">
                <a:lnSpc>
                  <a:spcPts val="3220"/>
                </a:lnSpc>
              </a:pPr>
              <a:endParaRPr/>
            </a:p>
          </p:txBody>
        </p:sp>
      </p:grpSp>
      <p:grpSp>
        <p:nvGrpSpPr>
          <p:cNvPr id="25" name="Group 25"/>
          <p:cNvGrpSpPr/>
          <p:nvPr/>
        </p:nvGrpSpPr>
        <p:grpSpPr>
          <a:xfrm>
            <a:off x="1683248" y="8279402"/>
            <a:ext cx="167297" cy="210384"/>
            <a:chOff x="0" y="0"/>
            <a:chExt cx="646338" cy="812800"/>
          </a:xfrm>
        </p:grpSpPr>
        <p:sp>
          <p:nvSpPr>
            <p:cNvPr id="26" name="Freeform 26"/>
            <p:cNvSpPr/>
            <p:nvPr/>
          </p:nvSpPr>
          <p:spPr>
            <a:xfrm>
              <a:off x="0" y="0"/>
              <a:ext cx="646338" cy="812800"/>
            </a:xfrm>
            <a:custGeom>
              <a:avLst/>
              <a:gdLst/>
              <a:ahLst/>
              <a:cxnLst/>
              <a:rect l="l" t="t" r="r" b="b"/>
              <a:pathLst>
                <a:path w="646338" h="812800">
                  <a:moveTo>
                    <a:pt x="323169" y="0"/>
                  </a:moveTo>
                  <a:cubicBezTo>
                    <a:pt x="144688" y="0"/>
                    <a:pt x="0" y="181951"/>
                    <a:pt x="0" y="406400"/>
                  </a:cubicBezTo>
                  <a:cubicBezTo>
                    <a:pt x="0" y="630849"/>
                    <a:pt x="144688" y="812800"/>
                    <a:pt x="323169" y="812800"/>
                  </a:cubicBezTo>
                  <a:cubicBezTo>
                    <a:pt x="501650" y="812800"/>
                    <a:pt x="646338" y="630849"/>
                    <a:pt x="646338" y="406400"/>
                  </a:cubicBezTo>
                  <a:cubicBezTo>
                    <a:pt x="646338" y="181951"/>
                    <a:pt x="501650" y="0"/>
                    <a:pt x="323169" y="0"/>
                  </a:cubicBezTo>
                  <a:close/>
                </a:path>
              </a:pathLst>
            </a:custGeom>
            <a:solidFill>
              <a:srgbClr val="7BB4F7"/>
            </a:solidFill>
          </p:spPr>
        </p:sp>
        <p:sp>
          <p:nvSpPr>
            <p:cNvPr id="27" name="TextBox 27"/>
            <p:cNvSpPr txBox="1"/>
            <p:nvPr/>
          </p:nvSpPr>
          <p:spPr>
            <a:xfrm>
              <a:off x="60594" y="28575"/>
              <a:ext cx="525149" cy="708025"/>
            </a:xfrm>
            <a:prstGeom prst="rect">
              <a:avLst/>
            </a:prstGeom>
          </p:spPr>
          <p:txBody>
            <a:bodyPr lIns="50800" tIns="50800" rIns="50800" bIns="50800" rtlCol="0" anchor="ctr"/>
            <a:lstStyle/>
            <a:p>
              <a:pPr algn="ctr">
                <a:lnSpc>
                  <a:spcPts val="3220"/>
                </a:lnSpc>
              </a:pPr>
              <a:endParaRPr/>
            </a:p>
          </p:txBody>
        </p:sp>
      </p:grpSp>
    </p:spTree>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EDEBE6"/>
        </a:solidFill>
        <a:effectLst/>
      </p:bgPr>
    </p:bg>
    <p:spTree>
      <p:nvGrpSpPr>
        <p:cNvPr id="1" name=""/>
        <p:cNvGrpSpPr/>
        <p:nvPr/>
      </p:nvGrpSpPr>
      <p:grpSpPr>
        <a:xfrm>
          <a:off x="0" y="0"/>
          <a:ext cx="0" cy="0"/>
          <a:chOff x="0" y="0"/>
          <a:chExt cx="0" cy="0"/>
        </a:xfrm>
      </p:grpSpPr>
      <p:sp>
        <p:nvSpPr>
          <p:cNvPr id="2" name="Freeform 2"/>
          <p:cNvSpPr/>
          <p:nvPr/>
        </p:nvSpPr>
        <p:spPr>
          <a:xfrm rot="6332452">
            <a:off x="9525374" y="-944860"/>
            <a:ext cx="12864582" cy="13904125"/>
          </a:xfrm>
          <a:custGeom>
            <a:avLst/>
            <a:gdLst/>
            <a:ahLst/>
            <a:cxnLst/>
            <a:rect l="l" t="t" r="r" b="b"/>
            <a:pathLst>
              <a:path w="12864582" h="13904125">
                <a:moveTo>
                  <a:pt x="0" y="0"/>
                </a:moveTo>
                <a:lnTo>
                  <a:pt x="12864582" y="0"/>
                </a:lnTo>
                <a:lnTo>
                  <a:pt x="12864582" y="13904124"/>
                </a:lnTo>
                <a:lnTo>
                  <a:pt x="0" y="13904124"/>
                </a:lnTo>
                <a:lnTo>
                  <a:pt x="0" y="0"/>
                </a:lnTo>
                <a:close/>
              </a:path>
            </a:pathLst>
          </a:custGeom>
          <a:blipFill>
            <a:blip r:embed="rId2"/>
            <a:stretch>
              <a:fillRect l="-29627" r="-15690"/>
            </a:stretch>
          </a:blipFill>
        </p:spPr>
      </p:sp>
      <p:sp>
        <p:nvSpPr>
          <p:cNvPr id="3" name="TextBox 3"/>
          <p:cNvSpPr txBox="1"/>
          <p:nvPr/>
        </p:nvSpPr>
        <p:spPr>
          <a:xfrm>
            <a:off x="2596063" y="490227"/>
            <a:ext cx="7250086" cy="993768"/>
          </a:xfrm>
          <a:prstGeom prst="rect">
            <a:avLst/>
          </a:prstGeom>
        </p:spPr>
        <p:txBody>
          <a:bodyPr lIns="0" tIns="0" rIns="0" bIns="0" rtlCol="0" anchor="t">
            <a:spAutoFit/>
          </a:bodyPr>
          <a:lstStyle/>
          <a:p>
            <a:pPr marL="0" lvl="0" indent="0" algn="l">
              <a:lnSpc>
                <a:spcPts val="4025"/>
              </a:lnSpc>
              <a:spcBef>
                <a:spcPct val="0"/>
              </a:spcBef>
            </a:pPr>
            <a:r>
              <a:rPr lang="en-US" sz="2875" spc="80">
                <a:solidFill>
                  <a:srgbClr val="000000"/>
                </a:solidFill>
                <a:latin typeface="Noto Serif"/>
                <a:ea typeface="Noto Serif"/>
                <a:cs typeface="Noto Serif"/>
                <a:sym typeface="Noto Serif"/>
              </a:rPr>
              <a:t>Вул. Скрипника, 4а </a:t>
            </a:r>
          </a:p>
          <a:p>
            <a:pPr marL="0" lvl="0" indent="0" algn="l">
              <a:lnSpc>
                <a:spcPts val="4025"/>
              </a:lnSpc>
              <a:spcBef>
                <a:spcPct val="0"/>
              </a:spcBef>
            </a:pPr>
            <a:endParaRPr lang="en-US" sz="2875" spc="80">
              <a:solidFill>
                <a:srgbClr val="000000"/>
              </a:solidFill>
              <a:latin typeface="Noto Serif"/>
              <a:ea typeface="Noto Serif"/>
              <a:cs typeface="Noto Serif"/>
              <a:sym typeface="Noto Serif"/>
            </a:endParaRPr>
          </a:p>
        </p:txBody>
      </p:sp>
      <p:sp>
        <p:nvSpPr>
          <p:cNvPr id="4" name="Freeform 4"/>
          <p:cNvSpPr/>
          <p:nvPr/>
        </p:nvSpPr>
        <p:spPr>
          <a:xfrm>
            <a:off x="1455921" y="306531"/>
            <a:ext cx="602899" cy="913484"/>
          </a:xfrm>
          <a:custGeom>
            <a:avLst/>
            <a:gdLst/>
            <a:ahLst/>
            <a:cxnLst/>
            <a:rect l="l" t="t" r="r" b="b"/>
            <a:pathLst>
              <a:path w="602899" h="913484">
                <a:moveTo>
                  <a:pt x="0" y="0"/>
                </a:moveTo>
                <a:lnTo>
                  <a:pt x="602900" y="0"/>
                </a:lnTo>
                <a:lnTo>
                  <a:pt x="602900" y="913484"/>
                </a:lnTo>
                <a:lnTo>
                  <a:pt x="0" y="913484"/>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grpSp>
        <p:nvGrpSpPr>
          <p:cNvPr id="5" name="Group 5"/>
          <p:cNvGrpSpPr/>
          <p:nvPr/>
        </p:nvGrpSpPr>
        <p:grpSpPr>
          <a:xfrm>
            <a:off x="244550" y="253055"/>
            <a:ext cx="1020437" cy="1020437"/>
            <a:chOff x="0" y="0"/>
            <a:chExt cx="1360583" cy="1360583"/>
          </a:xfrm>
        </p:grpSpPr>
        <p:sp>
          <p:nvSpPr>
            <p:cNvPr id="6" name="Freeform 6"/>
            <p:cNvSpPr/>
            <p:nvPr/>
          </p:nvSpPr>
          <p:spPr>
            <a:xfrm>
              <a:off x="0" y="0"/>
              <a:ext cx="1360583" cy="1360583"/>
            </a:xfrm>
            <a:custGeom>
              <a:avLst/>
              <a:gdLst/>
              <a:ahLst/>
              <a:cxnLst/>
              <a:rect l="l" t="t" r="r" b="b"/>
              <a:pathLst>
                <a:path w="1360583" h="1360583">
                  <a:moveTo>
                    <a:pt x="0" y="0"/>
                  </a:moveTo>
                  <a:lnTo>
                    <a:pt x="1360583" y="0"/>
                  </a:lnTo>
                  <a:lnTo>
                    <a:pt x="1360583" y="1360583"/>
                  </a:lnTo>
                  <a:lnTo>
                    <a:pt x="0" y="1360583"/>
                  </a:lnTo>
                  <a:lnTo>
                    <a:pt x="0" y="0"/>
                  </a:lnTo>
                  <a:close/>
                </a:path>
              </a:pathLst>
            </a:custGeom>
            <a:blipFill>
              <a:blip r:embed="rId5">
                <a:extLst>
                  <a:ext uri="{96DAC541-7B7A-43D3-8B79-37D633B846F1}">
                    <asvg:svgBlip xmlns:asvg="http://schemas.microsoft.com/office/drawing/2016/SVG/main" xmlns="" r:embed="rId6"/>
                  </a:ext>
                </a:extLst>
              </a:blip>
              <a:stretch>
                <a:fillRect/>
              </a:stretch>
            </a:blipFill>
          </p:spPr>
        </p:sp>
        <p:sp>
          <p:nvSpPr>
            <p:cNvPr id="7" name="TextBox 7"/>
            <p:cNvSpPr txBox="1"/>
            <p:nvPr/>
          </p:nvSpPr>
          <p:spPr>
            <a:xfrm>
              <a:off x="490839" y="253098"/>
              <a:ext cx="378905" cy="788246"/>
            </a:xfrm>
            <a:prstGeom prst="rect">
              <a:avLst/>
            </a:prstGeom>
          </p:spPr>
          <p:txBody>
            <a:bodyPr lIns="0" tIns="0" rIns="0" bIns="0" rtlCol="0" anchor="t">
              <a:spAutoFit/>
            </a:bodyPr>
            <a:lstStyle/>
            <a:p>
              <a:pPr algn="just">
                <a:lnSpc>
                  <a:spcPts val="4810"/>
                </a:lnSpc>
                <a:spcBef>
                  <a:spcPct val="0"/>
                </a:spcBef>
              </a:pPr>
              <a:r>
                <a:rPr lang="en-US" sz="3700" b="1">
                  <a:solidFill>
                    <a:srgbClr val="000000"/>
                  </a:solidFill>
                  <a:latin typeface="Noto Serif Bold"/>
                  <a:ea typeface="Noto Serif Bold"/>
                  <a:cs typeface="Noto Serif Bold"/>
                  <a:sym typeface="Noto Serif Bold"/>
                </a:rPr>
                <a:t>8</a:t>
              </a:r>
            </a:p>
          </p:txBody>
        </p:sp>
      </p:grpSp>
      <p:sp>
        <p:nvSpPr>
          <p:cNvPr id="8" name="Freeform 8"/>
          <p:cNvSpPr/>
          <p:nvPr/>
        </p:nvSpPr>
        <p:spPr>
          <a:xfrm>
            <a:off x="9720136" y="247910"/>
            <a:ext cx="5946909" cy="5759292"/>
          </a:xfrm>
          <a:custGeom>
            <a:avLst/>
            <a:gdLst/>
            <a:ahLst/>
            <a:cxnLst/>
            <a:rect l="l" t="t" r="r" b="b"/>
            <a:pathLst>
              <a:path w="5946909" h="5759292">
                <a:moveTo>
                  <a:pt x="0" y="0"/>
                </a:moveTo>
                <a:lnTo>
                  <a:pt x="5946908" y="0"/>
                </a:lnTo>
                <a:lnTo>
                  <a:pt x="5946908" y="5759292"/>
                </a:lnTo>
                <a:lnTo>
                  <a:pt x="0" y="5759292"/>
                </a:lnTo>
                <a:lnTo>
                  <a:pt x="0" y="0"/>
                </a:lnTo>
                <a:close/>
              </a:path>
            </a:pathLst>
          </a:custGeom>
          <a:blipFill>
            <a:blip r:embed="rId7"/>
            <a:stretch>
              <a:fillRect t="-4851" b="-4851"/>
            </a:stretch>
          </a:blipFill>
        </p:spPr>
      </p:sp>
      <p:sp>
        <p:nvSpPr>
          <p:cNvPr id="9" name="Freeform 9"/>
          <p:cNvSpPr/>
          <p:nvPr/>
        </p:nvSpPr>
        <p:spPr>
          <a:xfrm>
            <a:off x="11966516" y="6163997"/>
            <a:ext cx="5946909" cy="3947406"/>
          </a:xfrm>
          <a:custGeom>
            <a:avLst/>
            <a:gdLst/>
            <a:ahLst/>
            <a:cxnLst/>
            <a:rect l="l" t="t" r="r" b="b"/>
            <a:pathLst>
              <a:path w="5946909" h="3947406">
                <a:moveTo>
                  <a:pt x="0" y="0"/>
                </a:moveTo>
                <a:lnTo>
                  <a:pt x="5946909" y="0"/>
                </a:lnTo>
                <a:lnTo>
                  <a:pt x="5946909" y="3947406"/>
                </a:lnTo>
                <a:lnTo>
                  <a:pt x="0" y="3947406"/>
                </a:lnTo>
                <a:lnTo>
                  <a:pt x="0" y="0"/>
                </a:lnTo>
                <a:close/>
              </a:path>
            </a:pathLst>
          </a:custGeom>
          <a:blipFill>
            <a:blip r:embed="rId8"/>
            <a:stretch>
              <a:fillRect/>
            </a:stretch>
          </a:blipFill>
        </p:spPr>
      </p:sp>
      <p:sp>
        <p:nvSpPr>
          <p:cNvPr id="10" name="TextBox 10"/>
          <p:cNvSpPr txBox="1"/>
          <p:nvPr/>
        </p:nvSpPr>
        <p:spPr>
          <a:xfrm>
            <a:off x="983152" y="2111059"/>
            <a:ext cx="8531676" cy="7591761"/>
          </a:xfrm>
          <a:prstGeom prst="rect">
            <a:avLst/>
          </a:prstGeom>
        </p:spPr>
        <p:txBody>
          <a:bodyPr lIns="0" tIns="0" rIns="0" bIns="0" rtlCol="0" anchor="t">
            <a:spAutoFit/>
          </a:bodyPr>
          <a:lstStyle/>
          <a:p>
            <a:pPr marL="0" lvl="0" indent="0" algn="ctr">
              <a:lnSpc>
                <a:spcPts val="5055"/>
              </a:lnSpc>
              <a:spcBef>
                <a:spcPct val="0"/>
              </a:spcBef>
            </a:pPr>
            <a:r>
              <a:rPr lang="en-US" sz="2527">
                <a:solidFill>
                  <a:srgbClr val="000000"/>
                </a:solidFill>
                <a:latin typeface="Noto Serif"/>
                <a:ea typeface="Noto Serif"/>
                <a:cs typeface="Noto Serif"/>
                <a:sym typeface="Noto Serif"/>
              </a:rPr>
              <a:t>А</a:t>
            </a:r>
            <a:r>
              <a:rPr lang="en-US" sz="2527" u="none" strike="noStrike">
                <a:solidFill>
                  <a:srgbClr val="000000"/>
                </a:solidFill>
                <a:latin typeface="Noto Serif"/>
                <a:ea typeface="Noto Serif"/>
                <a:cs typeface="Noto Serif"/>
                <a:sym typeface="Noto Serif"/>
              </a:rPr>
              <a:t>рхітектор цієї будівлі, точна дата побудови та  перший власник будівлі – досі не відомі. </a:t>
            </a:r>
          </a:p>
          <a:p>
            <a:pPr marL="0" lvl="0" indent="0" algn="ctr">
              <a:lnSpc>
                <a:spcPts val="5055"/>
              </a:lnSpc>
              <a:spcBef>
                <a:spcPct val="0"/>
              </a:spcBef>
            </a:pPr>
            <a:endParaRPr lang="en-US" sz="2527" u="none" strike="noStrike">
              <a:solidFill>
                <a:srgbClr val="000000"/>
              </a:solidFill>
              <a:latin typeface="Noto Serif"/>
              <a:ea typeface="Noto Serif"/>
              <a:cs typeface="Noto Serif"/>
              <a:sym typeface="Noto Serif"/>
            </a:endParaRPr>
          </a:p>
          <a:p>
            <a:pPr marL="0" lvl="0" indent="0" algn="ctr">
              <a:lnSpc>
                <a:spcPts val="5055"/>
              </a:lnSpc>
              <a:spcBef>
                <a:spcPct val="0"/>
              </a:spcBef>
            </a:pPr>
            <a:r>
              <a:rPr lang="en-US" sz="2527" u="none" strike="noStrike">
                <a:solidFill>
                  <a:srgbClr val="000000"/>
                </a:solidFill>
                <a:latin typeface="Noto Serif"/>
                <a:ea typeface="Noto Serif"/>
                <a:cs typeface="Noto Serif"/>
                <a:sym typeface="Noto Serif"/>
              </a:rPr>
              <a:t>Спочатку вулиця Скрипника носила назву  Сердюківського провулку, потім мала ім'я Народної освіти. </a:t>
            </a:r>
          </a:p>
          <a:p>
            <a:pPr marL="0" lvl="0" indent="0" algn="ctr">
              <a:lnSpc>
                <a:spcPts val="5055"/>
              </a:lnSpc>
              <a:spcBef>
                <a:spcPct val="0"/>
              </a:spcBef>
            </a:pPr>
            <a:endParaRPr lang="en-US" sz="2527" u="none" strike="noStrike">
              <a:solidFill>
                <a:srgbClr val="000000"/>
              </a:solidFill>
              <a:latin typeface="Noto Serif"/>
              <a:ea typeface="Noto Serif"/>
              <a:cs typeface="Noto Serif"/>
              <a:sym typeface="Noto Serif"/>
            </a:endParaRPr>
          </a:p>
          <a:p>
            <a:pPr marL="0" lvl="0" indent="0" algn="ctr">
              <a:lnSpc>
                <a:spcPts val="5055"/>
              </a:lnSpc>
              <a:spcBef>
                <a:spcPct val="0"/>
              </a:spcBef>
            </a:pPr>
            <a:r>
              <a:rPr lang="en-US" sz="2527" u="none" strike="noStrike">
                <a:solidFill>
                  <a:srgbClr val="000000"/>
                </a:solidFill>
                <a:latin typeface="Noto Serif"/>
                <a:ea typeface="Noto Serif"/>
                <a:cs typeface="Noto Serif"/>
                <a:sym typeface="Noto Serif"/>
              </a:rPr>
              <a:t>З 1962 р. отримала ім'я Миколи Скрипника.</a:t>
            </a:r>
          </a:p>
          <a:p>
            <a:pPr marL="0" lvl="0" indent="0" algn="ctr">
              <a:lnSpc>
                <a:spcPts val="5055"/>
              </a:lnSpc>
              <a:spcBef>
                <a:spcPct val="0"/>
              </a:spcBef>
            </a:pPr>
            <a:endParaRPr lang="en-US" sz="2527" u="none" strike="noStrike">
              <a:solidFill>
                <a:srgbClr val="000000"/>
              </a:solidFill>
              <a:latin typeface="Noto Serif"/>
              <a:ea typeface="Noto Serif"/>
              <a:cs typeface="Noto Serif"/>
              <a:sym typeface="Noto Serif"/>
            </a:endParaRPr>
          </a:p>
          <a:p>
            <a:pPr marL="0" lvl="0" indent="0" algn="ctr">
              <a:lnSpc>
                <a:spcPts val="5055"/>
              </a:lnSpc>
              <a:spcBef>
                <a:spcPct val="0"/>
              </a:spcBef>
            </a:pPr>
            <a:r>
              <a:rPr lang="en-US" sz="2527" u="none" strike="noStrike">
                <a:solidFill>
                  <a:srgbClr val="000000"/>
                </a:solidFill>
                <a:latin typeface="Noto Serif"/>
                <a:ea typeface="Noto Serif"/>
                <a:cs typeface="Noto Serif"/>
                <a:sym typeface="Noto Serif"/>
              </a:rPr>
              <a:t>Робота митця «Пам’ятаю тихі ночі» з’явилась тут 3 серпня 2022 року. </a:t>
            </a:r>
          </a:p>
          <a:p>
            <a:pPr marL="0" lvl="0" indent="0" algn="ctr">
              <a:lnSpc>
                <a:spcPts val="5055"/>
              </a:lnSpc>
              <a:spcBef>
                <a:spcPct val="0"/>
              </a:spcBef>
            </a:pPr>
            <a:endParaRPr lang="en-US" sz="2527" u="none" strike="noStrike">
              <a:solidFill>
                <a:srgbClr val="000000"/>
              </a:solidFill>
              <a:latin typeface="Noto Serif"/>
              <a:ea typeface="Noto Serif"/>
              <a:cs typeface="Noto Serif"/>
              <a:sym typeface="Noto Serif"/>
            </a:endParaRPr>
          </a:p>
        </p:txBody>
      </p:sp>
      <p:grpSp>
        <p:nvGrpSpPr>
          <p:cNvPr id="11" name="Group 11"/>
          <p:cNvGrpSpPr/>
          <p:nvPr/>
        </p:nvGrpSpPr>
        <p:grpSpPr>
          <a:xfrm>
            <a:off x="1154840" y="2397244"/>
            <a:ext cx="167297" cy="210384"/>
            <a:chOff x="0" y="0"/>
            <a:chExt cx="646338" cy="812800"/>
          </a:xfrm>
        </p:grpSpPr>
        <p:sp>
          <p:nvSpPr>
            <p:cNvPr id="12" name="Freeform 12"/>
            <p:cNvSpPr/>
            <p:nvPr/>
          </p:nvSpPr>
          <p:spPr>
            <a:xfrm>
              <a:off x="0" y="0"/>
              <a:ext cx="646338" cy="812800"/>
            </a:xfrm>
            <a:custGeom>
              <a:avLst/>
              <a:gdLst/>
              <a:ahLst/>
              <a:cxnLst/>
              <a:rect l="l" t="t" r="r" b="b"/>
              <a:pathLst>
                <a:path w="646338" h="812800">
                  <a:moveTo>
                    <a:pt x="323169" y="0"/>
                  </a:moveTo>
                  <a:cubicBezTo>
                    <a:pt x="144688" y="0"/>
                    <a:pt x="0" y="181951"/>
                    <a:pt x="0" y="406400"/>
                  </a:cubicBezTo>
                  <a:cubicBezTo>
                    <a:pt x="0" y="630849"/>
                    <a:pt x="144688" y="812800"/>
                    <a:pt x="323169" y="812800"/>
                  </a:cubicBezTo>
                  <a:cubicBezTo>
                    <a:pt x="501650" y="812800"/>
                    <a:pt x="646338" y="630849"/>
                    <a:pt x="646338" y="406400"/>
                  </a:cubicBezTo>
                  <a:cubicBezTo>
                    <a:pt x="646338" y="181951"/>
                    <a:pt x="501650" y="0"/>
                    <a:pt x="323169" y="0"/>
                  </a:cubicBezTo>
                  <a:close/>
                </a:path>
              </a:pathLst>
            </a:custGeom>
            <a:solidFill>
              <a:srgbClr val="DA499B"/>
            </a:solidFill>
          </p:spPr>
        </p:sp>
        <p:sp>
          <p:nvSpPr>
            <p:cNvPr id="13" name="TextBox 13"/>
            <p:cNvSpPr txBox="1"/>
            <p:nvPr/>
          </p:nvSpPr>
          <p:spPr>
            <a:xfrm>
              <a:off x="60594" y="28575"/>
              <a:ext cx="525149" cy="708025"/>
            </a:xfrm>
            <a:prstGeom prst="rect">
              <a:avLst/>
            </a:prstGeom>
          </p:spPr>
          <p:txBody>
            <a:bodyPr lIns="50800" tIns="50800" rIns="50800" bIns="50800" rtlCol="0" anchor="ctr"/>
            <a:lstStyle/>
            <a:p>
              <a:pPr algn="ctr">
                <a:lnSpc>
                  <a:spcPts val="3220"/>
                </a:lnSpc>
              </a:pPr>
              <a:endParaRPr/>
            </a:p>
          </p:txBody>
        </p:sp>
      </p:grpSp>
      <p:grpSp>
        <p:nvGrpSpPr>
          <p:cNvPr id="14" name="Group 14"/>
          <p:cNvGrpSpPr/>
          <p:nvPr/>
        </p:nvGrpSpPr>
        <p:grpSpPr>
          <a:xfrm>
            <a:off x="1541646" y="4305183"/>
            <a:ext cx="167297" cy="210384"/>
            <a:chOff x="0" y="0"/>
            <a:chExt cx="646338" cy="812800"/>
          </a:xfrm>
        </p:grpSpPr>
        <p:sp>
          <p:nvSpPr>
            <p:cNvPr id="15" name="Freeform 15"/>
            <p:cNvSpPr/>
            <p:nvPr/>
          </p:nvSpPr>
          <p:spPr>
            <a:xfrm>
              <a:off x="0" y="0"/>
              <a:ext cx="646338" cy="812800"/>
            </a:xfrm>
            <a:custGeom>
              <a:avLst/>
              <a:gdLst/>
              <a:ahLst/>
              <a:cxnLst/>
              <a:rect l="l" t="t" r="r" b="b"/>
              <a:pathLst>
                <a:path w="646338" h="812800">
                  <a:moveTo>
                    <a:pt x="323169" y="0"/>
                  </a:moveTo>
                  <a:cubicBezTo>
                    <a:pt x="144688" y="0"/>
                    <a:pt x="0" y="181951"/>
                    <a:pt x="0" y="406400"/>
                  </a:cubicBezTo>
                  <a:cubicBezTo>
                    <a:pt x="0" y="630849"/>
                    <a:pt x="144688" y="812800"/>
                    <a:pt x="323169" y="812800"/>
                  </a:cubicBezTo>
                  <a:cubicBezTo>
                    <a:pt x="501650" y="812800"/>
                    <a:pt x="646338" y="630849"/>
                    <a:pt x="646338" y="406400"/>
                  </a:cubicBezTo>
                  <a:cubicBezTo>
                    <a:pt x="646338" y="181951"/>
                    <a:pt x="501650" y="0"/>
                    <a:pt x="323169" y="0"/>
                  </a:cubicBezTo>
                  <a:close/>
                </a:path>
              </a:pathLst>
            </a:custGeom>
            <a:solidFill>
              <a:srgbClr val="DA499B"/>
            </a:solidFill>
          </p:spPr>
        </p:sp>
        <p:sp>
          <p:nvSpPr>
            <p:cNvPr id="16" name="TextBox 16"/>
            <p:cNvSpPr txBox="1"/>
            <p:nvPr/>
          </p:nvSpPr>
          <p:spPr>
            <a:xfrm>
              <a:off x="60594" y="28575"/>
              <a:ext cx="525149" cy="708025"/>
            </a:xfrm>
            <a:prstGeom prst="rect">
              <a:avLst/>
            </a:prstGeom>
          </p:spPr>
          <p:txBody>
            <a:bodyPr lIns="50800" tIns="50800" rIns="50800" bIns="50800" rtlCol="0" anchor="ctr"/>
            <a:lstStyle/>
            <a:p>
              <a:pPr algn="ctr">
                <a:lnSpc>
                  <a:spcPts val="3220"/>
                </a:lnSpc>
              </a:pPr>
              <a:endParaRPr/>
            </a:p>
          </p:txBody>
        </p:sp>
      </p:grpSp>
      <p:grpSp>
        <p:nvGrpSpPr>
          <p:cNvPr id="17" name="Group 17"/>
          <p:cNvGrpSpPr/>
          <p:nvPr/>
        </p:nvGrpSpPr>
        <p:grpSpPr>
          <a:xfrm>
            <a:off x="1421974" y="6843241"/>
            <a:ext cx="167297" cy="210384"/>
            <a:chOff x="0" y="0"/>
            <a:chExt cx="646338" cy="812800"/>
          </a:xfrm>
        </p:grpSpPr>
        <p:sp>
          <p:nvSpPr>
            <p:cNvPr id="18" name="Freeform 18"/>
            <p:cNvSpPr/>
            <p:nvPr/>
          </p:nvSpPr>
          <p:spPr>
            <a:xfrm>
              <a:off x="0" y="0"/>
              <a:ext cx="646338" cy="812800"/>
            </a:xfrm>
            <a:custGeom>
              <a:avLst/>
              <a:gdLst/>
              <a:ahLst/>
              <a:cxnLst/>
              <a:rect l="l" t="t" r="r" b="b"/>
              <a:pathLst>
                <a:path w="646338" h="812800">
                  <a:moveTo>
                    <a:pt x="323169" y="0"/>
                  </a:moveTo>
                  <a:cubicBezTo>
                    <a:pt x="144688" y="0"/>
                    <a:pt x="0" y="181951"/>
                    <a:pt x="0" y="406400"/>
                  </a:cubicBezTo>
                  <a:cubicBezTo>
                    <a:pt x="0" y="630849"/>
                    <a:pt x="144688" y="812800"/>
                    <a:pt x="323169" y="812800"/>
                  </a:cubicBezTo>
                  <a:cubicBezTo>
                    <a:pt x="501650" y="812800"/>
                    <a:pt x="646338" y="630849"/>
                    <a:pt x="646338" y="406400"/>
                  </a:cubicBezTo>
                  <a:cubicBezTo>
                    <a:pt x="646338" y="181951"/>
                    <a:pt x="501650" y="0"/>
                    <a:pt x="323169" y="0"/>
                  </a:cubicBezTo>
                  <a:close/>
                </a:path>
              </a:pathLst>
            </a:custGeom>
            <a:solidFill>
              <a:srgbClr val="DA499B"/>
            </a:solidFill>
          </p:spPr>
        </p:sp>
        <p:sp>
          <p:nvSpPr>
            <p:cNvPr id="19" name="TextBox 19"/>
            <p:cNvSpPr txBox="1"/>
            <p:nvPr/>
          </p:nvSpPr>
          <p:spPr>
            <a:xfrm>
              <a:off x="60594" y="28575"/>
              <a:ext cx="525149" cy="708025"/>
            </a:xfrm>
            <a:prstGeom prst="rect">
              <a:avLst/>
            </a:prstGeom>
          </p:spPr>
          <p:txBody>
            <a:bodyPr lIns="50800" tIns="50800" rIns="50800" bIns="50800" rtlCol="0" anchor="ctr"/>
            <a:lstStyle/>
            <a:p>
              <a:pPr algn="ctr">
                <a:lnSpc>
                  <a:spcPts val="3220"/>
                </a:lnSpc>
              </a:pPr>
              <a:endParaRPr/>
            </a:p>
          </p:txBody>
        </p:sp>
      </p:grpSp>
      <p:grpSp>
        <p:nvGrpSpPr>
          <p:cNvPr id="20" name="Group 20"/>
          <p:cNvGrpSpPr/>
          <p:nvPr/>
        </p:nvGrpSpPr>
        <p:grpSpPr>
          <a:xfrm>
            <a:off x="899503" y="8137700"/>
            <a:ext cx="167297" cy="210384"/>
            <a:chOff x="0" y="0"/>
            <a:chExt cx="646338" cy="812800"/>
          </a:xfrm>
        </p:grpSpPr>
        <p:sp>
          <p:nvSpPr>
            <p:cNvPr id="21" name="Freeform 21"/>
            <p:cNvSpPr/>
            <p:nvPr/>
          </p:nvSpPr>
          <p:spPr>
            <a:xfrm>
              <a:off x="0" y="0"/>
              <a:ext cx="646338" cy="812800"/>
            </a:xfrm>
            <a:custGeom>
              <a:avLst/>
              <a:gdLst/>
              <a:ahLst/>
              <a:cxnLst/>
              <a:rect l="l" t="t" r="r" b="b"/>
              <a:pathLst>
                <a:path w="646338" h="812800">
                  <a:moveTo>
                    <a:pt x="323169" y="0"/>
                  </a:moveTo>
                  <a:cubicBezTo>
                    <a:pt x="144688" y="0"/>
                    <a:pt x="0" y="181951"/>
                    <a:pt x="0" y="406400"/>
                  </a:cubicBezTo>
                  <a:cubicBezTo>
                    <a:pt x="0" y="630849"/>
                    <a:pt x="144688" y="812800"/>
                    <a:pt x="323169" y="812800"/>
                  </a:cubicBezTo>
                  <a:cubicBezTo>
                    <a:pt x="501650" y="812800"/>
                    <a:pt x="646338" y="630849"/>
                    <a:pt x="646338" y="406400"/>
                  </a:cubicBezTo>
                  <a:cubicBezTo>
                    <a:pt x="646338" y="181951"/>
                    <a:pt x="501650" y="0"/>
                    <a:pt x="323169" y="0"/>
                  </a:cubicBezTo>
                  <a:close/>
                </a:path>
              </a:pathLst>
            </a:custGeom>
            <a:solidFill>
              <a:srgbClr val="DA499B"/>
            </a:solidFill>
          </p:spPr>
        </p:sp>
        <p:sp>
          <p:nvSpPr>
            <p:cNvPr id="22" name="TextBox 22"/>
            <p:cNvSpPr txBox="1"/>
            <p:nvPr/>
          </p:nvSpPr>
          <p:spPr>
            <a:xfrm>
              <a:off x="60594" y="28575"/>
              <a:ext cx="525149" cy="708025"/>
            </a:xfrm>
            <a:prstGeom prst="rect">
              <a:avLst/>
            </a:prstGeom>
          </p:spPr>
          <p:txBody>
            <a:bodyPr lIns="50800" tIns="50800" rIns="50800" bIns="50800" rtlCol="0" anchor="ctr"/>
            <a:lstStyle/>
            <a:p>
              <a:pPr algn="ctr">
                <a:lnSpc>
                  <a:spcPts val="3220"/>
                </a:lnSpc>
              </a:pPr>
              <a:endParaRPr/>
            </a:p>
          </p:txBody>
        </p:sp>
      </p:grpSp>
    </p:spTree>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EDEBE6"/>
        </a:solidFill>
        <a:effectLst/>
      </p:bgPr>
    </p:bg>
    <p:spTree>
      <p:nvGrpSpPr>
        <p:cNvPr id="1" name=""/>
        <p:cNvGrpSpPr/>
        <p:nvPr/>
      </p:nvGrpSpPr>
      <p:grpSpPr>
        <a:xfrm>
          <a:off x="0" y="0"/>
          <a:ext cx="0" cy="0"/>
          <a:chOff x="0" y="0"/>
          <a:chExt cx="0" cy="0"/>
        </a:xfrm>
      </p:grpSpPr>
      <p:sp>
        <p:nvSpPr>
          <p:cNvPr id="2" name="Freeform 2"/>
          <p:cNvSpPr/>
          <p:nvPr/>
        </p:nvSpPr>
        <p:spPr>
          <a:xfrm rot="4923324">
            <a:off x="-2290890" y="346579"/>
            <a:ext cx="7269652" cy="15066359"/>
          </a:xfrm>
          <a:custGeom>
            <a:avLst/>
            <a:gdLst/>
            <a:ahLst/>
            <a:cxnLst/>
            <a:rect l="l" t="t" r="r" b="b"/>
            <a:pathLst>
              <a:path w="7269652" h="15066359">
                <a:moveTo>
                  <a:pt x="0" y="0"/>
                </a:moveTo>
                <a:lnTo>
                  <a:pt x="7269652" y="0"/>
                </a:lnTo>
                <a:lnTo>
                  <a:pt x="7269652" y="15066359"/>
                </a:lnTo>
                <a:lnTo>
                  <a:pt x="0" y="15066359"/>
                </a:lnTo>
                <a:lnTo>
                  <a:pt x="0" y="0"/>
                </a:lnTo>
                <a:close/>
              </a:path>
            </a:pathLst>
          </a:custGeom>
          <a:blipFill>
            <a:blip r:embed="rId2"/>
            <a:stretch>
              <a:fillRect t="-7091" r="-153291"/>
            </a:stretch>
          </a:blipFill>
        </p:spPr>
      </p:sp>
      <p:sp>
        <p:nvSpPr>
          <p:cNvPr id="3" name="Freeform 3"/>
          <p:cNvSpPr/>
          <p:nvPr/>
        </p:nvSpPr>
        <p:spPr>
          <a:xfrm rot="4923324">
            <a:off x="15562830" y="-6195042"/>
            <a:ext cx="7024465" cy="16134728"/>
          </a:xfrm>
          <a:custGeom>
            <a:avLst/>
            <a:gdLst/>
            <a:ahLst/>
            <a:cxnLst/>
            <a:rect l="l" t="t" r="r" b="b"/>
            <a:pathLst>
              <a:path w="7024465" h="16134728">
                <a:moveTo>
                  <a:pt x="0" y="0"/>
                </a:moveTo>
                <a:lnTo>
                  <a:pt x="7024465" y="0"/>
                </a:lnTo>
                <a:lnTo>
                  <a:pt x="7024465" y="16134728"/>
                </a:lnTo>
                <a:lnTo>
                  <a:pt x="0" y="16134728"/>
                </a:lnTo>
                <a:lnTo>
                  <a:pt x="0" y="0"/>
                </a:lnTo>
                <a:close/>
              </a:path>
            </a:pathLst>
          </a:custGeom>
          <a:blipFill>
            <a:blip r:embed="rId2"/>
            <a:stretch>
              <a:fillRect l="-162132"/>
            </a:stretch>
          </a:blipFill>
        </p:spPr>
      </p:sp>
      <p:sp>
        <p:nvSpPr>
          <p:cNvPr id="4" name="Freeform 4"/>
          <p:cNvSpPr/>
          <p:nvPr/>
        </p:nvSpPr>
        <p:spPr>
          <a:xfrm>
            <a:off x="1455921" y="306531"/>
            <a:ext cx="602899" cy="913484"/>
          </a:xfrm>
          <a:custGeom>
            <a:avLst/>
            <a:gdLst/>
            <a:ahLst/>
            <a:cxnLst/>
            <a:rect l="l" t="t" r="r" b="b"/>
            <a:pathLst>
              <a:path w="602899" h="913484">
                <a:moveTo>
                  <a:pt x="0" y="0"/>
                </a:moveTo>
                <a:lnTo>
                  <a:pt x="602900" y="0"/>
                </a:lnTo>
                <a:lnTo>
                  <a:pt x="602900" y="913484"/>
                </a:lnTo>
                <a:lnTo>
                  <a:pt x="0" y="913484"/>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grpSp>
        <p:nvGrpSpPr>
          <p:cNvPr id="5" name="Group 5"/>
          <p:cNvGrpSpPr/>
          <p:nvPr/>
        </p:nvGrpSpPr>
        <p:grpSpPr>
          <a:xfrm>
            <a:off x="10480011" y="2799633"/>
            <a:ext cx="167297" cy="210384"/>
            <a:chOff x="0" y="0"/>
            <a:chExt cx="646338" cy="812800"/>
          </a:xfrm>
        </p:grpSpPr>
        <p:sp>
          <p:nvSpPr>
            <p:cNvPr id="6" name="Freeform 6"/>
            <p:cNvSpPr/>
            <p:nvPr/>
          </p:nvSpPr>
          <p:spPr>
            <a:xfrm>
              <a:off x="0" y="0"/>
              <a:ext cx="646338" cy="812800"/>
            </a:xfrm>
            <a:custGeom>
              <a:avLst/>
              <a:gdLst/>
              <a:ahLst/>
              <a:cxnLst/>
              <a:rect l="l" t="t" r="r" b="b"/>
              <a:pathLst>
                <a:path w="646338" h="812800">
                  <a:moveTo>
                    <a:pt x="323169" y="0"/>
                  </a:moveTo>
                  <a:cubicBezTo>
                    <a:pt x="144688" y="0"/>
                    <a:pt x="0" y="181951"/>
                    <a:pt x="0" y="406400"/>
                  </a:cubicBezTo>
                  <a:cubicBezTo>
                    <a:pt x="0" y="630849"/>
                    <a:pt x="144688" y="812800"/>
                    <a:pt x="323169" y="812800"/>
                  </a:cubicBezTo>
                  <a:cubicBezTo>
                    <a:pt x="501650" y="812800"/>
                    <a:pt x="646338" y="630849"/>
                    <a:pt x="646338" y="406400"/>
                  </a:cubicBezTo>
                  <a:cubicBezTo>
                    <a:pt x="646338" y="181951"/>
                    <a:pt x="501650" y="0"/>
                    <a:pt x="323169" y="0"/>
                  </a:cubicBezTo>
                  <a:close/>
                </a:path>
              </a:pathLst>
            </a:custGeom>
            <a:solidFill>
              <a:srgbClr val="D1C7BD"/>
            </a:solidFill>
          </p:spPr>
        </p:sp>
        <p:sp>
          <p:nvSpPr>
            <p:cNvPr id="7" name="TextBox 7"/>
            <p:cNvSpPr txBox="1"/>
            <p:nvPr/>
          </p:nvSpPr>
          <p:spPr>
            <a:xfrm>
              <a:off x="60594" y="28575"/>
              <a:ext cx="525149" cy="708025"/>
            </a:xfrm>
            <a:prstGeom prst="rect">
              <a:avLst/>
            </a:prstGeom>
          </p:spPr>
          <p:txBody>
            <a:bodyPr lIns="50800" tIns="50800" rIns="50800" bIns="50800" rtlCol="0" anchor="ctr"/>
            <a:lstStyle/>
            <a:p>
              <a:pPr algn="ctr">
                <a:lnSpc>
                  <a:spcPts val="3220"/>
                </a:lnSpc>
              </a:pPr>
              <a:endParaRPr/>
            </a:p>
          </p:txBody>
        </p:sp>
      </p:grpSp>
      <p:grpSp>
        <p:nvGrpSpPr>
          <p:cNvPr id="8" name="Group 8"/>
          <p:cNvGrpSpPr/>
          <p:nvPr/>
        </p:nvGrpSpPr>
        <p:grpSpPr>
          <a:xfrm>
            <a:off x="11539844" y="5652141"/>
            <a:ext cx="167297" cy="210384"/>
            <a:chOff x="0" y="0"/>
            <a:chExt cx="646338" cy="812800"/>
          </a:xfrm>
        </p:grpSpPr>
        <p:sp>
          <p:nvSpPr>
            <p:cNvPr id="9" name="Freeform 9"/>
            <p:cNvSpPr/>
            <p:nvPr/>
          </p:nvSpPr>
          <p:spPr>
            <a:xfrm>
              <a:off x="0" y="0"/>
              <a:ext cx="646338" cy="812800"/>
            </a:xfrm>
            <a:custGeom>
              <a:avLst/>
              <a:gdLst/>
              <a:ahLst/>
              <a:cxnLst/>
              <a:rect l="l" t="t" r="r" b="b"/>
              <a:pathLst>
                <a:path w="646338" h="812800">
                  <a:moveTo>
                    <a:pt x="323169" y="0"/>
                  </a:moveTo>
                  <a:cubicBezTo>
                    <a:pt x="144688" y="0"/>
                    <a:pt x="0" y="181951"/>
                    <a:pt x="0" y="406400"/>
                  </a:cubicBezTo>
                  <a:cubicBezTo>
                    <a:pt x="0" y="630849"/>
                    <a:pt x="144688" y="812800"/>
                    <a:pt x="323169" y="812800"/>
                  </a:cubicBezTo>
                  <a:cubicBezTo>
                    <a:pt x="501650" y="812800"/>
                    <a:pt x="646338" y="630849"/>
                    <a:pt x="646338" y="406400"/>
                  </a:cubicBezTo>
                  <a:cubicBezTo>
                    <a:pt x="646338" y="181951"/>
                    <a:pt x="501650" y="0"/>
                    <a:pt x="323169" y="0"/>
                  </a:cubicBezTo>
                  <a:close/>
                </a:path>
              </a:pathLst>
            </a:custGeom>
            <a:solidFill>
              <a:srgbClr val="D1C7BD"/>
            </a:solidFill>
          </p:spPr>
        </p:sp>
        <p:sp>
          <p:nvSpPr>
            <p:cNvPr id="10" name="TextBox 10"/>
            <p:cNvSpPr txBox="1"/>
            <p:nvPr/>
          </p:nvSpPr>
          <p:spPr>
            <a:xfrm>
              <a:off x="60594" y="28575"/>
              <a:ext cx="525149" cy="708025"/>
            </a:xfrm>
            <a:prstGeom prst="rect">
              <a:avLst/>
            </a:prstGeom>
          </p:spPr>
          <p:txBody>
            <a:bodyPr lIns="50800" tIns="50800" rIns="50800" bIns="50800" rtlCol="0" anchor="ctr"/>
            <a:lstStyle/>
            <a:p>
              <a:pPr algn="ctr">
                <a:lnSpc>
                  <a:spcPts val="3220"/>
                </a:lnSpc>
              </a:pPr>
              <a:endParaRPr/>
            </a:p>
          </p:txBody>
        </p:sp>
      </p:grpSp>
      <p:grpSp>
        <p:nvGrpSpPr>
          <p:cNvPr id="11" name="Group 11"/>
          <p:cNvGrpSpPr/>
          <p:nvPr/>
        </p:nvGrpSpPr>
        <p:grpSpPr>
          <a:xfrm>
            <a:off x="10563659" y="6607570"/>
            <a:ext cx="167297" cy="210384"/>
            <a:chOff x="0" y="0"/>
            <a:chExt cx="646338" cy="812800"/>
          </a:xfrm>
        </p:grpSpPr>
        <p:sp>
          <p:nvSpPr>
            <p:cNvPr id="12" name="Freeform 12"/>
            <p:cNvSpPr/>
            <p:nvPr/>
          </p:nvSpPr>
          <p:spPr>
            <a:xfrm>
              <a:off x="0" y="0"/>
              <a:ext cx="646338" cy="812800"/>
            </a:xfrm>
            <a:custGeom>
              <a:avLst/>
              <a:gdLst/>
              <a:ahLst/>
              <a:cxnLst/>
              <a:rect l="l" t="t" r="r" b="b"/>
              <a:pathLst>
                <a:path w="646338" h="812800">
                  <a:moveTo>
                    <a:pt x="323169" y="0"/>
                  </a:moveTo>
                  <a:cubicBezTo>
                    <a:pt x="144688" y="0"/>
                    <a:pt x="0" y="181951"/>
                    <a:pt x="0" y="406400"/>
                  </a:cubicBezTo>
                  <a:cubicBezTo>
                    <a:pt x="0" y="630849"/>
                    <a:pt x="144688" y="812800"/>
                    <a:pt x="323169" y="812800"/>
                  </a:cubicBezTo>
                  <a:cubicBezTo>
                    <a:pt x="501650" y="812800"/>
                    <a:pt x="646338" y="630849"/>
                    <a:pt x="646338" y="406400"/>
                  </a:cubicBezTo>
                  <a:cubicBezTo>
                    <a:pt x="646338" y="181951"/>
                    <a:pt x="501650" y="0"/>
                    <a:pt x="323169" y="0"/>
                  </a:cubicBezTo>
                  <a:close/>
                </a:path>
              </a:pathLst>
            </a:custGeom>
            <a:solidFill>
              <a:srgbClr val="D1C7BD"/>
            </a:solidFill>
          </p:spPr>
        </p:sp>
        <p:sp>
          <p:nvSpPr>
            <p:cNvPr id="13" name="TextBox 13"/>
            <p:cNvSpPr txBox="1"/>
            <p:nvPr/>
          </p:nvSpPr>
          <p:spPr>
            <a:xfrm>
              <a:off x="60594" y="28575"/>
              <a:ext cx="525149" cy="708025"/>
            </a:xfrm>
            <a:prstGeom prst="rect">
              <a:avLst/>
            </a:prstGeom>
          </p:spPr>
          <p:txBody>
            <a:bodyPr lIns="50800" tIns="50800" rIns="50800" bIns="50800" rtlCol="0" anchor="ctr"/>
            <a:lstStyle/>
            <a:p>
              <a:pPr algn="ctr">
                <a:lnSpc>
                  <a:spcPts val="3220"/>
                </a:lnSpc>
              </a:pPr>
              <a:endParaRPr/>
            </a:p>
          </p:txBody>
        </p:sp>
      </p:grpSp>
      <p:grpSp>
        <p:nvGrpSpPr>
          <p:cNvPr id="14" name="Group 14"/>
          <p:cNvGrpSpPr/>
          <p:nvPr/>
        </p:nvGrpSpPr>
        <p:grpSpPr>
          <a:xfrm>
            <a:off x="10034866" y="4215087"/>
            <a:ext cx="167297" cy="210384"/>
            <a:chOff x="0" y="0"/>
            <a:chExt cx="646338" cy="812800"/>
          </a:xfrm>
        </p:grpSpPr>
        <p:sp>
          <p:nvSpPr>
            <p:cNvPr id="15" name="Freeform 15"/>
            <p:cNvSpPr/>
            <p:nvPr/>
          </p:nvSpPr>
          <p:spPr>
            <a:xfrm>
              <a:off x="0" y="0"/>
              <a:ext cx="646338" cy="812800"/>
            </a:xfrm>
            <a:custGeom>
              <a:avLst/>
              <a:gdLst/>
              <a:ahLst/>
              <a:cxnLst/>
              <a:rect l="l" t="t" r="r" b="b"/>
              <a:pathLst>
                <a:path w="646338" h="812800">
                  <a:moveTo>
                    <a:pt x="323169" y="0"/>
                  </a:moveTo>
                  <a:cubicBezTo>
                    <a:pt x="144688" y="0"/>
                    <a:pt x="0" y="181951"/>
                    <a:pt x="0" y="406400"/>
                  </a:cubicBezTo>
                  <a:cubicBezTo>
                    <a:pt x="0" y="630849"/>
                    <a:pt x="144688" y="812800"/>
                    <a:pt x="323169" y="812800"/>
                  </a:cubicBezTo>
                  <a:cubicBezTo>
                    <a:pt x="501650" y="812800"/>
                    <a:pt x="646338" y="630849"/>
                    <a:pt x="646338" y="406400"/>
                  </a:cubicBezTo>
                  <a:cubicBezTo>
                    <a:pt x="646338" y="181951"/>
                    <a:pt x="501650" y="0"/>
                    <a:pt x="323169" y="0"/>
                  </a:cubicBezTo>
                  <a:close/>
                </a:path>
              </a:pathLst>
            </a:custGeom>
            <a:solidFill>
              <a:srgbClr val="D1C7BD"/>
            </a:solidFill>
          </p:spPr>
        </p:sp>
        <p:sp>
          <p:nvSpPr>
            <p:cNvPr id="16" name="TextBox 16"/>
            <p:cNvSpPr txBox="1"/>
            <p:nvPr/>
          </p:nvSpPr>
          <p:spPr>
            <a:xfrm>
              <a:off x="60594" y="28575"/>
              <a:ext cx="525149" cy="708025"/>
            </a:xfrm>
            <a:prstGeom prst="rect">
              <a:avLst/>
            </a:prstGeom>
          </p:spPr>
          <p:txBody>
            <a:bodyPr lIns="50800" tIns="50800" rIns="50800" bIns="50800" rtlCol="0" anchor="ctr"/>
            <a:lstStyle/>
            <a:p>
              <a:pPr algn="ctr">
                <a:lnSpc>
                  <a:spcPts val="3220"/>
                </a:lnSpc>
              </a:pPr>
              <a:endParaRPr/>
            </a:p>
          </p:txBody>
        </p:sp>
      </p:grpSp>
      <p:grpSp>
        <p:nvGrpSpPr>
          <p:cNvPr id="17" name="Group 17"/>
          <p:cNvGrpSpPr/>
          <p:nvPr/>
        </p:nvGrpSpPr>
        <p:grpSpPr>
          <a:xfrm>
            <a:off x="311660" y="253055"/>
            <a:ext cx="1020437" cy="1020437"/>
            <a:chOff x="0" y="0"/>
            <a:chExt cx="1360583" cy="1360583"/>
          </a:xfrm>
        </p:grpSpPr>
        <p:sp>
          <p:nvSpPr>
            <p:cNvPr id="18" name="Freeform 18"/>
            <p:cNvSpPr/>
            <p:nvPr/>
          </p:nvSpPr>
          <p:spPr>
            <a:xfrm>
              <a:off x="0" y="0"/>
              <a:ext cx="1360583" cy="1360583"/>
            </a:xfrm>
            <a:custGeom>
              <a:avLst/>
              <a:gdLst/>
              <a:ahLst/>
              <a:cxnLst/>
              <a:rect l="l" t="t" r="r" b="b"/>
              <a:pathLst>
                <a:path w="1360583" h="1360583">
                  <a:moveTo>
                    <a:pt x="0" y="0"/>
                  </a:moveTo>
                  <a:lnTo>
                    <a:pt x="1360583" y="0"/>
                  </a:lnTo>
                  <a:lnTo>
                    <a:pt x="1360583" y="1360583"/>
                  </a:lnTo>
                  <a:lnTo>
                    <a:pt x="0" y="1360583"/>
                  </a:lnTo>
                  <a:lnTo>
                    <a:pt x="0" y="0"/>
                  </a:lnTo>
                  <a:close/>
                </a:path>
              </a:pathLst>
            </a:custGeom>
            <a:blipFill>
              <a:blip r:embed="rId5">
                <a:extLst>
                  <a:ext uri="{96DAC541-7B7A-43D3-8B79-37D633B846F1}">
                    <asvg:svgBlip xmlns:asvg="http://schemas.microsoft.com/office/drawing/2016/SVG/main" xmlns="" r:embed="rId6"/>
                  </a:ext>
                </a:extLst>
              </a:blip>
              <a:stretch>
                <a:fillRect/>
              </a:stretch>
            </a:blipFill>
          </p:spPr>
        </p:sp>
        <p:sp>
          <p:nvSpPr>
            <p:cNvPr id="19" name="TextBox 19"/>
            <p:cNvSpPr txBox="1"/>
            <p:nvPr/>
          </p:nvSpPr>
          <p:spPr>
            <a:xfrm>
              <a:off x="490839" y="267118"/>
              <a:ext cx="378905" cy="788246"/>
            </a:xfrm>
            <a:prstGeom prst="rect">
              <a:avLst/>
            </a:prstGeom>
          </p:spPr>
          <p:txBody>
            <a:bodyPr lIns="0" tIns="0" rIns="0" bIns="0" rtlCol="0" anchor="t">
              <a:spAutoFit/>
            </a:bodyPr>
            <a:lstStyle/>
            <a:p>
              <a:pPr algn="just">
                <a:lnSpc>
                  <a:spcPts val="4810"/>
                </a:lnSpc>
                <a:spcBef>
                  <a:spcPct val="0"/>
                </a:spcBef>
              </a:pPr>
              <a:r>
                <a:rPr lang="en-US" sz="3700" b="1">
                  <a:solidFill>
                    <a:srgbClr val="000000"/>
                  </a:solidFill>
                  <a:latin typeface="Noto Serif Bold"/>
                  <a:ea typeface="Noto Serif Bold"/>
                  <a:cs typeface="Noto Serif Bold"/>
                  <a:sym typeface="Noto Serif Bold"/>
                </a:rPr>
                <a:t>9</a:t>
              </a:r>
            </a:p>
          </p:txBody>
        </p:sp>
      </p:grpSp>
      <p:sp>
        <p:nvSpPr>
          <p:cNvPr id="20" name="Freeform 20"/>
          <p:cNvSpPr/>
          <p:nvPr/>
        </p:nvSpPr>
        <p:spPr>
          <a:xfrm>
            <a:off x="311660" y="1572376"/>
            <a:ext cx="4091095" cy="5035194"/>
          </a:xfrm>
          <a:custGeom>
            <a:avLst/>
            <a:gdLst/>
            <a:ahLst/>
            <a:cxnLst/>
            <a:rect l="l" t="t" r="r" b="b"/>
            <a:pathLst>
              <a:path w="4091095" h="5035194">
                <a:moveTo>
                  <a:pt x="0" y="0"/>
                </a:moveTo>
                <a:lnTo>
                  <a:pt x="4091095" y="0"/>
                </a:lnTo>
                <a:lnTo>
                  <a:pt x="4091095" y="5035194"/>
                </a:lnTo>
                <a:lnTo>
                  <a:pt x="0" y="5035194"/>
                </a:lnTo>
                <a:lnTo>
                  <a:pt x="0" y="0"/>
                </a:lnTo>
                <a:close/>
              </a:path>
            </a:pathLst>
          </a:custGeom>
          <a:blipFill>
            <a:blip r:embed="rId7"/>
            <a:stretch>
              <a:fillRect/>
            </a:stretch>
          </a:blipFill>
        </p:spPr>
      </p:sp>
      <p:sp>
        <p:nvSpPr>
          <p:cNvPr id="21" name="Freeform 21"/>
          <p:cNvSpPr/>
          <p:nvPr/>
        </p:nvSpPr>
        <p:spPr>
          <a:xfrm>
            <a:off x="3094287" y="6693295"/>
            <a:ext cx="4891005" cy="3480839"/>
          </a:xfrm>
          <a:custGeom>
            <a:avLst/>
            <a:gdLst/>
            <a:ahLst/>
            <a:cxnLst/>
            <a:rect l="l" t="t" r="r" b="b"/>
            <a:pathLst>
              <a:path w="4891005" h="3480839">
                <a:moveTo>
                  <a:pt x="0" y="0"/>
                </a:moveTo>
                <a:lnTo>
                  <a:pt x="4891005" y="0"/>
                </a:lnTo>
                <a:lnTo>
                  <a:pt x="4891005" y="3480840"/>
                </a:lnTo>
                <a:lnTo>
                  <a:pt x="0" y="3480840"/>
                </a:lnTo>
                <a:lnTo>
                  <a:pt x="0" y="0"/>
                </a:lnTo>
                <a:close/>
              </a:path>
            </a:pathLst>
          </a:custGeom>
          <a:blipFill>
            <a:blip r:embed="rId8"/>
            <a:stretch>
              <a:fillRect/>
            </a:stretch>
          </a:blipFill>
        </p:spPr>
      </p:sp>
      <p:sp>
        <p:nvSpPr>
          <p:cNvPr id="22" name="Freeform 22"/>
          <p:cNvSpPr/>
          <p:nvPr/>
        </p:nvSpPr>
        <p:spPr>
          <a:xfrm>
            <a:off x="5923051" y="1572376"/>
            <a:ext cx="3619046" cy="5035194"/>
          </a:xfrm>
          <a:custGeom>
            <a:avLst/>
            <a:gdLst/>
            <a:ahLst/>
            <a:cxnLst/>
            <a:rect l="l" t="t" r="r" b="b"/>
            <a:pathLst>
              <a:path w="3619046" h="5035194">
                <a:moveTo>
                  <a:pt x="0" y="0"/>
                </a:moveTo>
                <a:lnTo>
                  <a:pt x="3619045" y="0"/>
                </a:lnTo>
                <a:lnTo>
                  <a:pt x="3619045" y="5035194"/>
                </a:lnTo>
                <a:lnTo>
                  <a:pt x="0" y="5035194"/>
                </a:lnTo>
                <a:lnTo>
                  <a:pt x="0" y="0"/>
                </a:lnTo>
                <a:close/>
              </a:path>
            </a:pathLst>
          </a:custGeom>
          <a:blipFill>
            <a:blip r:embed="rId9"/>
            <a:stretch>
              <a:fillRect/>
            </a:stretch>
          </a:blipFill>
        </p:spPr>
      </p:sp>
      <p:sp>
        <p:nvSpPr>
          <p:cNvPr id="23" name="TextBox 23"/>
          <p:cNvSpPr txBox="1"/>
          <p:nvPr/>
        </p:nvSpPr>
        <p:spPr>
          <a:xfrm>
            <a:off x="2184592" y="490227"/>
            <a:ext cx="7635162" cy="488943"/>
          </a:xfrm>
          <a:prstGeom prst="rect">
            <a:avLst/>
          </a:prstGeom>
        </p:spPr>
        <p:txBody>
          <a:bodyPr lIns="0" tIns="0" rIns="0" bIns="0" rtlCol="0" anchor="t">
            <a:spAutoFit/>
          </a:bodyPr>
          <a:lstStyle/>
          <a:p>
            <a:pPr marL="0" lvl="0" indent="0" algn="l">
              <a:lnSpc>
                <a:spcPts val="4025"/>
              </a:lnSpc>
              <a:spcBef>
                <a:spcPct val="0"/>
              </a:spcBef>
            </a:pPr>
            <a:r>
              <a:rPr lang="en-US" sz="2875" spc="80">
                <a:solidFill>
                  <a:srgbClr val="000000"/>
                </a:solidFill>
                <a:latin typeface="Noto Serif"/>
                <a:ea typeface="Noto Serif"/>
                <a:cs typeface="Noto Serif"/>
                <a:sym typeface="Noto Serif"/>
              </a:rPr>
              <a:t>Вул. Сумська, 53 </a:t>
            </a:r>
          </a:p>
        </p:txBody>
      </p:sp>
      <p:sp>
        <p:nvSpPr>
          <p:cNvPr id="24" name="TextBox 24"/>
          <p:cNvSpPr txBox="1"/>
          <p:nvPr/>
        </p:nvSpPr>
        <p:spPr>
          <a:xfrm>
            <a:off x="10202163" y="2590476"/>
            <a:ext cx="7929315" cy="7103108"/>
          </a:xfrm>
          <a:prstGeom prst="rect">
            <a:avLst/>
          </a:prstGeom>
        </p:spPr>
        <p:txBody>
          <a:bodyPr lIns="0" tIns="0" rIns="0" bIns="0" rtlCol="0" anchor="t">
            <a:spAutoFit/>
          </a:bodyPr>
          <a:lstStyle/>
          <a:p>
            <a:pPr marL="0" lvl="0" indent="0" algn="ctr">
              <a:lnSpc>
                <a:spcPts val="3800"/>
              </a:lnSpc>
              <a:spcBef>
                <a:spcPct val="0"/>
              </a:spcBef>
            </a:pPr>
            <a:r>
              <a:rPr lang="en-US" sz="1900">
                <a:solidFill>
                  <a:srgbClr val="000000"/>
                </a:solidFill>
                <a:latin typeface="Noto Serif"/>
                <a:ea typeface="Noto Serif"/>
                <a:cs typeface="Noto Serif"/>
                <a:sym typeface="Noto Serif"/>
              </a:rPr>
              <a:t>Цей житловий будинок у центрі міста </a:t>
            </a:r>
            <a:r>
              <a:rPr lang="en-US" sz="1900" u="none" strike="noStrike">
                <a:solidFill>
                  <a:srgbClr val="000000"/>
                </a:solidFill>
                <a:latin typeface="Noto Serif"/>
                <a:ea typeface="Noto Serif"/>
                <a:cs typeface="Noto Serif"/>
                <a:sym typeface="Noto Serif"/>
              </a:rPr>
              <a:t>був побудований               у 1903 році. </a:t>
            </a:r>
          </a:p>
          <a:p>
            <a:pPr marL="0" lvl="0" indent="0" algn="ctr">
              <a:lnSpc>
                <a:spcPts val="3800"/>
              </a:lnSpc>
              <a:spcBef>
                <a:spcPct val="0"/>
              </a:spcBef>
            </a:pPr>
            <a:endParaRPr lang="en-US" sz="1900" u="none" strike="noStrike">
              <a:solidFill>
                <a:srgbClr val="000000"/>
              </a:solidFill>
              <a:latin typeface="Noto Serif"/>
              <a:ea typeface="Noto Serif"/>
              <a:cs typeface="Noto Serif"/>
              <a:sym typeface="Noto Serif"/>
            </a:endParaRPr>
          </a:p>
          <a:p>
            <a:pPr marL="0" lvl="0" indent="0" algn="ctr">
              <a:lnSpc>
                <a:spcPts val="3800"/>
              </a:lnSpc>
              <a:spcBef>
                <a:spcPct val="0"/>
              </a:spcBef>
            </a:pPr>
            <a:r>
              <a:rPr lang="en-US" sz="1900" u="none" strike="noStrike">
                <a:solidFill>
                  <a:srgbClr val="000000"/>
                </a:solidFill>
                <a:latin typeface="Noto Serif"/>
                <a:ea typeface="Noto Serif"/>
                <a:cs typeface="Noto Serif"/>
                <a:sym typeface="Noto Serif"/>
              </a:rPr>
              <a:t>У 20-х роках ХХ століття у будівлі було надбудовано 3 поверхи з однієї сторони й 2 поверхи з іншої. </a:t>
            </a:r>
          </a:p>
          <a:p>
            <a:pPr marL="0" lvl="0" indent="0" algn="ctr">
              <a:lnSpc>
                <a:spcPts val="3800"/>
              </a:lnSpc>
              <a:spcBef>
                <a:spcPct val="0"/>
              </a:spcBef>
            </a:pPr>
            <a:endParaRPr lang="en-US" sz="1900" u="none" strike="noStrike">
              <a:solidFill>
                <a:srgbClr val="000000"/>
              </a:solidFill>
              <a:latin typeface="Noto Serif"/>
              <a:ea typeface="Noto Serif"/>
              <a:cs typeface="Noto Serif"/>
              <a:sym typeface="Noto Serif"/>
            </a:endParaRPr>
          </a:p>
          <a:p>
            <a:pPr marL="0" lvl="0" indent="0" algn="ctr">
              <a:lnSpc>
                <a:spcPts val="3800"/>
              </a:lnSpc>
              <a:spcBef>
                <a:spcPct val="0"/>
              </a:spcBef>
            </a:pPr>
            <a:r>
              <a:rPr lang="en-US" sz="1900" u="none" strike="noStrike">
                <a:solidFill>
                  <a:srgbClr val="000000"/>
                </a:solidFill>
                <a:latin typeface="Noto Serif"/>
                <a:ea typeface="Noto Serif"/>
                <a:cs typeface="Noto Serif"/>
                <a:sym typeface="Noto Serif"/>
              </a:rPr>
              <a:t>Архітектор цієї будівлі невідомий досі. </a:t>
            </a:r>
          </a:p>
          <a:p>
            <a:pPr marL="0" lvl="0" indent="0" algn="ctr">
              <a:lnSpc>
                <a:spcPts val="3800"/>
              </a:lnSpc>
              <a:spcBef>
                <a:spcPct val="0"/>
              </a:spcBef>
            </a:pPr>
            <a:endParaRPr lang="en-US" sz="1900" u="none" strike="noStrike">
              <a:solidFill>
                <a:srgbClr val="000000"/>
              </a:solidFill>
              <a:latin typeface="Noto Serif"/>
              <a:ea typeface="Noto Serif"/>
              <a:cs typeface="Noto Serif"/>
              <a:sym typeface="Noto Serif"/>
            </a:endParaRPr>
          </a:p>
          <a:p>
            <a:pPr marL="0" lvl="0" indent="0" algn="ctr">
              <a:lnSpc>
                <a:spcPts val="3800"/>
              </a:lnSpc>
              <a:spcBef>
                <a:spcPct val="0"/>
              </a:spcBef>
            </a:pPr>
            <a:r>
              <a:rPr lang="en-US" sz="1900" b="1" u="none" strike="noStrike">
                <a:solidFill>
                  <a:srgbClr val="000000"/>
                </a:solidFill>
                <a:latin typeface="Noto Serif Bold"/>
                <a:ea typeface="Noto Serif Bold"/>
                <a:cs typeface="Noto Serif Bold"/>
                <a:sym typeface="Noto Serif Bold"/>
              </a:rPr>
              <a:t> В результаті російського обстрілу 1 березня 2022 році будинок було сильно пошкоджено. </a:t>
            </a:r>
          </a:p>
          <a:p>
            <a:pPr marL="0" lvl="0" indent="0" algn="ctr">
              <a:lnSpc>
                <a:spcPts val="3800"/>
              </a:lnSpc>
              <a:spcBef>
                <a:spcPct val="0"/>
              </a:spcBef>
            </a:pPr>
            <a:endParaRPr lang="en-US" sz="1900" b="1" u="none" strike="noStrike">
              <a:solidFill>
                <a:srgbClr val="000000"/>
              </a:solidFill>
              <a:latin typeface="Noto Serif Bold"/>
              <a:ea typeface="Noto Serif Bold"/>
              <a:cs typeface="Noto Serif Bold"/>
              <a:sym typeface="Noto Serif Bold"/>
            </a:endParaRPr>
          </a:p>
          <a:p>
            <a:pPr marL="0" lvl="0" indent="0" algn="ctr">
              <a:lnSpc>
                <a:spcPts val="3800"/>
              </a:lnSpc>
              <a:spcBef>
                <a:spcPct val="0"/>
              </a:spcBef>
            </a:pPr>
            <a:r>
              <a:rPr lang="en-US" sz="1900" u="none" strike="noStrike">
                <a:solidFill>
                  <a:srgbClr val="000000"/>
                </a:solidFill>
                <a:latin typeface="Noto Serif"/>
                <a:ea typeface="Noto Serif"/>
                <a:cs typeface="Noto Serif"/>
                <a:sym typeface="Noto Serif"/>
              </a:rPr>
              <a:t>Митець розмістив свій малюнок тут 18 серпня 2022 року. </a:t>
            </a:r>
          </a:p>
          <a:p>
            <a:pPr marL="0" lvl="0" indent="0" algn="ctr">
              <a:lnSpc>
                <a:spcPts val="3800"/>
              </a:lnSpc>
              <a:spcBef>
                <a:spcPct val="0"/>
              </a:spcBef>
            </a:pPr>
            <a:endParaRPr lang="en-US" sz="1900" u="none" strike="noStrike">
              <a:solidFill>
                <a:srgbClr val="000000"/>
              </a:solidFill>
              <a:latin typeface="Noto Serif"/>
              <a:ea typeface="Noto Serif"/>
              <a:cs typeface="Noto Serif"/>
              <a:sym typeface="Noto Serif"/>
            </a:endParaRPr>
          </a:p>
          <a:p>
            <a:pPr marL="0" lvl="0" indent="0" algn="ctr">
              <a:lnSpc>
                <a:spcPts val="3800"/>
              </a:lnSpc>
              <a:spcBef>
                <a:spcPct val="0"/>
              </a:spcBef>
            </a:pPr>
            <a:endParaRPr lang="en-US" sz="1900" u="none" strike="noStrike">
              <a:solidFill>
                <a:srgbClr val="000000"/>
              </a:solidFill>
              <a:latin typeface="Noto Serif"/>
              <a:ea typeface="Noto Serif"/>
              <a:cs typeface="Noto Serif"/>
              <a:sym typeface="Noto Serif"/>
            </a:endParaRPr>
          </a:p>
          <a:p>
            <a:pPr marL="0" lvl="0" indent="0" algn="ctr">
              <a:lnSpc>
                <a:spcPts val="3800"/>
              </a:lnSpc>
              <a:spcBef>
                <a:spcPct val="0"/>
              </a:spcBef>
            </a:pPr>
            <a:endParaRPr lang="en-US" sz="1900" u="none" strike="noStrike">
              <a:solidFill>
                <a:srgbClr val="000000"/>
              </a:solidFill>
              <a:latin typeface="Noto Serif"/>
              <a:ea typeface="Noto Serif"/>
              <a:cs typeface="Noto Serif"/>
              <a:sym typeface="Noto Serif"/>
            </a:endParaRPr>
          </a:p>
        </p:txBody>
      </p:sp>
      <p:grpSp>
        <p:nvGrpSpPr>
          <p:cNvPr id="25" name="Group 25"/>
          <p:cNvGrpSpPr/>
          <p:nvPr/>
        </p:nvGrpSpPr>
        <p:grpSpPr>
          <a:xfrm>
            <a:off x="10396362" y="8041199"/>
            <a:ext cx="167297" cy="210384"/>
            <a:chOff x="0" y="0"/>
            <a:chExt cx="646338" cy="812800"/>
          </a:xfrm>
        </p:grpSpPr>
        <p:sp>
          <p:nvSpPr>
            <p:cNvPr id="26" name="Freeform 26"/>
            <p:cNvSpPr/>
            <p:nvPr/>
          </p:nvSpPr>
          <p:spPr>
            <a:xfrm>
              <a:off x="0" y="0"/>
              <a:ext cx="646338" cy="812800"/>
            </a:xfrm>
            <a:custGeom>
              <a:avLst/>
              <a:gdLst/>
              <a:ahLst/>
              <a:cxnLst/>
              <a:rect l="l" t="t" r="r" b="b"/>
              <a:pathLst>
                <a:path w="646338" h="812800">
                  <a:moveTo>
                    <a:pt x="323169" y="0"/>
                  </a:moveTo>
                  <a:cubicBezTo>
                    <a:pt x="144688" y="0"/>
                    <a:pt x="0" y="181951"/>
                    <a:pt x="0" y="406400"/>
                  </a:cubicBezTo>
                  <a:cubicBezTo>
                    <a:pt x="0" y="630849"/>
                    <a:pt x="144688" y="812800"/>
                    <a:pt x="323169" y="812800"/>
                  </a:cubicBezTo>
                  <a:cubicBezTo>
                    <a:pt x="501650" y="812800"/>
                    <a:pt x="646338" y="630849"/>
                    <a:pt x="646338" y="406400"/>
                  </a:cubicBezTo>
                  <a:cubicBezTo>
                    <a:pt x="646338" y="181951"/>
                    <a:pt x="501650" y="0"/>
                    <a:pt x="323169" y="0"/>
                  </a:cubicBezTo>
                  <a:close/>
                </a:path>
              </a:pathLst>
            </a:custGeom>
            <a:solidFill>
              <a:srgbClr val="D1C7BD"/>
            </a:solidFill>
          </p:spPr>
        </p:sp>
        <p:sp>
          <p:nvSpPr>
            <p:cNvPr id="27" name="TextBox 27"/>
            <p:cNvSpPr txBox="1"/>
            <p:nvPr/>
          </p:nvSpPr>
          <p:spPr>
            <a:xfrm>
              <a:off x="60594" y="28575"/>
              <a:ext cx="525149" cy="708025"/>
            </a:xfrm>
            <a:prstGeom prst="rect">
              <a:avLst/>
            </a:prstGeom>
          </p:spPr>
          <p:txBody>
            <a:bodyPr lIns="50800" tIns="50800" rIns="50800" bIns="50800" rtlCol="0" anchor="ctr"/>
            <a:lstStyle/>
            <a:p>
              <a:pPr algn="ctr">
                <a:lnSpc>
                  <a:spcPts val="3220"/>
                </a:lnSpc>
              </a:pPr>
              <a:endParaRPr/>
            </a:p>
          </p:txBody>
        </p:sp>
      </p:grpSp>
    </p:spTree>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EDEBE6"/>
        </a:solidFill>
        <a:effectLst/>
      </p:bgPr>
    </p:bg>
    <p:spTree>
      <p:nvGrpSpPr>
        <p:cNvPr id="1" name=""/>
        <p:cNvGrpSpPr/>
        <p:nvPr/>
      </p:nvGrpSpPr>
      <p:grpSpPr>
        <a:xfrm>
          <a:off x="0" y="0"/>
          <a:ext cx="0" cy="0"/>
          <a:chOff x="0" y="0"/>
          <a:chExt cx="0" cy="0"/>
        </a:xfrm>
      </p:grpSpPr>
      <p:sp>
        <p:nvSpPr>
          <p:cNvPr id="2" name="Freeform 2"/>
          <p:cNvSpPr/>
          <p:nvPr/>
        </p:nvSpPr>
        <p:spPr>
          <a:xfrm rot="-10553891">
            <a:off x="779218" y="3556350"/>
            <a:ext cx="18694622" cy="8093212"/>
          </a:xfrm>
          <a:custGeom>
            <a:avLst/>
            <a:gdLst/>
            <a:ahLst/>
            <a:cxnLst/>
            <a:rect l="l" t="t" r="r" b="b"/>
            <a:pathLst>
              <a:path w="18694622" h="8093212">
                <a:moveTo>
                  <a:pt x="0" y="0"/>
                </a:moveTo>
                <a:lnTo>
                  <a:pt x="18694622" y="0"/>
                </a:lnTo>
                <a:lnTo>
                  <a:pt x="18694622" y="8093212"/>
                </a:lnTo>
                <a:lnTo>
                  <a:pt x="0" y="8093212"/>
                </a:lnTo>
                <a:lnTo>
                  <a:pt x="0" y="0"/>
                </a:lnTo>
                <a:close/>
              </a:path>
            </a:pathLst>
          </a:custGeom>
          <a:blipFill>
            <a:blip r:embed="rId2"/>
            <a:stretch>
              <a:fillRect t="-71799"/>
            </a:stretch>
          </a:blipFill>
        </p:spPr>
      </p:sp>
      <p:sp>
        <p:nvSpPr>
          <p:cNvPr id="3" name="Freeform 3"/>
          <p:cNvSpPr/>
          <p:nvPr/>
        </p:nvSpPr>
        <p:spPr>
          <a:xfrm>
            <a:off x="1455921" y="306531"/>
            <a:ext cx="602899" cy="913484"/>
          </a:xfrm>
          <a:custGeom>
            <a:avLst/>
            <a:gdLst/>
            <a:ahLst/>
            <a:cxnLst/>
            <a:rect l="l" t="t" r="r" b="b"/>
            <a:pathLst>
              <a:path w="602899" h="913484">
                <a:moveTo>
                  <a:pt x="0" y="0"/>
                </a:moveTo>
                <a:lnTo>
                  <a:pt x="602900" y="0"/>
                </a:lnTo>
                <a:lnTo>
                  <a:pt x="602900" y="913484"/>
                </a:lnTo>
                <a:lnTo>
                  <a:pt x="0" y="913484"/>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4" name="TextBox 4"/>
          <p:cNvSpPr txBox="1"/>
          <p:nvPr/>
        </p:nvSpPr>
        <p:spPr>
          <a:xfrm>
            <a:off x="2184592" y="490227"/>
            <a:ext cx="7635162" cy="488943"/>
          </a:xfrm>
          <a:prstGeom prst="rect">
            <a:avLst/>
          </a:prstGeom>
        </p:spPr>
        <p:txBody>
          <a:bodyPr lIns="0" tIns="0" rIns="0" bIns="0" rtlCol="0" anchor="t">
            <a:spAutoFit/>
          </a:bodyPr>
          <a:lstStyle/>
          <a:p>
            <a:pPr marL="0" lvl="0" indent="0" algn="l">
              <a:lnSpc>
                <a:spcPts val="4025"/>
              </a:lnSpc>
              <a:spcBef>
                <a:spcPct val="0"/>
              </a:spcBef>
            </a:pPr>
            <a:r>
              <a:rPr lang="en-US" sz="2875" spc="80">
                <a:solidFill>
                  <a:srgbClr val="000000"/>
                </a:solidFill>
                <a:latin typeface="Noto Serif"/>
                <a:ea typeface="Noto Serif"/>
                <a:cs typeface="Noto Serif"/>
                <a:sym typeface="Noto Serif"/>
              </a:rPr>
              <a:t>Вул. Свободи, 6 </a:t>
            </a:r>
          </a:p>
        </p:txBody>
      </p:sp>
      <p:grpSp>
        <p:nvGrpSpPr>
          <p:cNvPr id="5" name="Group 5"/>
          <p:cNvGrpSpPr/>
          <p:nvPr/>
        </p:nvGrpSpPr>
        <p:grpSpPr>
          <a:xfrm>
            <a:off x="1317199" y="3198732"/>
            <a:ext cx="167297" cy="210384"/>
            <a:chOff x="0" y="0"/>
            <a:chExt cx="646338" cy="812800"/>
          </a:xfrm>
        </p:grpSpPr>
        <p:sp>
          <p:nvSpPr>
            <p:cNvPr id="6" name="Freeform 6"/>
            <p:cNvSpPr/>
            <p:nvPr/>
          </p:nvSpPr>
          <p:spPr>
            <a:xfrm>
              <a:off x="0" y="0"/>
              <a:ext cx="646338" cy="812800"/>
            </a:xfrm>
            <a:custGeom>
              <a:avLst/>
              <a:gdLst/>
              <a:ahLst/>
              <a:cxnLst/>
              <a:rect l="l" t="t" r="r" b="b"/>
              <a:pathLst>
                <a:path w="646338" h="812800">
                  <a:moveTo>
                    <a:pt x="323169" y="0"/>
                  </a:moveTo>
                  <a:cubicBezTo>
                    <a:pt x="144688" y="0"/>
                    <a:pt x="0" y="181951"/>
                    <a:pt x="0" y="406400"/>
                  </a:cubicBezTo>
                  <a:cubicBezTo>
                    <a:pt x="0" y="630849"/>
                    <a:pt x="144688" y="812800"/>
                    <a:pt x="323169" y="812800"/>
                  </a:cubicBezTo>
                  <a:cubicBezTo>
                    <a:pt x="501650" y="812800"/>
                    <a:pt x="646338" y="630849"/>
                    <a:pt x="646338" y="406400"/>
                  </a:cubicBezTo>
                  <a:cubicBezTo>
                    <a:pt x="646338" y="181951"/>
                    <a:pt x="501650" y="0"/>
                    <a:pt x="323169" y="0"/>
                  </a:cubicBezTo>
                  <a:close/>
                </a:path>
              </a:pathLst>
            </a:custGeom>
            <a:solidFill>
              <a:srgbClr val="D18BA7"/>
            </a:solidFill>
          </p:spPr>
        </p:sp>
        <p:sp>
          <p:nvSpPr>
            <p:cNvPr id="7" name="TextBox 7"/>
            <p:cNvSpPr txBox="1"/>
            <p:nvPr/>
          </p:nvSpPr>
          <p:spPr>
            <a:xfrm>
              <a:off x="60594" y="28575"/>
              <a:ext cx="525149" cy="708025"/>
            </a:xfrm>
            <a:prstGeom prst="rect">
              <a:avLst/>
            </a:prstGeom>
          </p:spPr>
          <p:txBody>
            <a:bodyPr lIns="50800" tIns="50800" rIns="50800" bIns="50800" rtlCol="0" anchor="ctr"/>
            <a:lstStyle/>
            <a:p>
              <a:pPr algn="ctr">
                <a:lnSpc>
                  <a:spcPts val="3220"/>
                </a:lnSpc>
              </a:pPr>
              <a:endParaRPr/>
            </a:p>
          </p:txBody>
        </p:sp>
      </p:grpSp>
      <p:grpSp>
        <p:nvGrpSpPr>
          <p:cNvPr id="8" name="Group 8"/>
          <p:cNvGrpSpPr/>
          <p:nvPr/>
        </p:nvGrpSpPr>
        <p:grpSpPr>
          <a:xfrm>
            <a:off x="918553" y="8085652"/>
            <a:ext cx="167297" cy="210384"/>
            <a:chOff x="0" y="0"/>
            <a:chExt cx="646338" cy="812800"/>
          </a:xfrm>
        </p:grpSpPr>
        <p:sp>
          <p:nvSpPr>
            <p:cNvPr id="9" name="Freeform 9"/>
            <p:cNvSpPr/>
            <p:nvPr/>
          </p:nvSpPr>
          <p:spPr>
            <a:xfrm>
              <a:off x="0" y="0"/>
              <a:ext cx="646338" cy="812800"/>
            </a:xfrm>
            <a:custGeom>
              <a:avLst/>
              <a:gdLst/>
              <a:ahLst/>
              <a:cxnLst/>
              <a:rect l="l" t="t" r="r" b="b"/>
              <a:pathLst>
                <a:path w="646338" h="812800">
                  <a:moveTo>
                    <a:pt x="323169" y="0"/>
                  </a:moveTo>
                  <a:cubicBezTo>
                    <a:pt x="144688" y="0"/>
                    <a:pt x="0" y="181951"/>
                    <a:pt x="0" y="406400"/>
                  </a:cubicBezTo>
                  <a:cubicBezTo>
                    <a:pt x="0" y="630849"/>
                    <a:pt x="144688" y="812800"/>
                    <a:pt x="323169" y="812800"/>
                  </a:cubicBezTo>
                  <a:cubicBezTo>
                    <a:pt x="501650" y="812800"/>
                    <a:pt x="646338" y="630849"/>
                    <a:pt x="646338" y="406400"/>
                  </a:cubicBezTo>
                  <a:cubicBezTo>
                    <a:pt x="646338" y="181951"/>
                    <a:pt x="501650" y="0"/>
                    <a:pt x="323169" y="0"/>
                  </a:cubicBezTo>
                  <a:close/>
                </a:path>
              </a:pathLst>
            </a:custGeom>
            <a:solidFill>
              <a:srgbClr val="D18BA7"/>
            </a:solidFill>
          </p:spPr>
        </p:sp>
        <p:sp>
          <p:nvSpPr>
            <p:cNvPr id="10" name="TextBox 10"/>
            <p:cNvSpPr txBox="1"/>
            <p:nvPr/>
          </p:nvSpPr>
          <p:spPr>
            <a:xfrm>
              <a:off x="60594" y="28575"/>
              <a:ext cx="525149" cy="708025"/>
            </a:xfrm>
            <a:prstGeom prst="rect">
              <a:avLst/>
            </a:prstGeom>
          </p:spPr>
          <p:txBody>
            <a:bodyPr lIns="50800" tIns="50800" rIns="50800" bIns="50800" rtlCol="0" anchor="ctr"/>
            <a:lstStyle/>
            <a:p>
              <a:pPr algn="ctr">
                <a:lnSpc>
                  <a:spcPts val="3220"/>
                </a:lnSpc>
              </a:pPr>
              <a:endParaRPr/>
            </a:p>
          </p:txBody>
        </p:sp>
      </p:grpSp>
      <p:grpSp>
        <p:nvGrpSpPr>
          <p:cNvPr id="11" name="Group 11"/>
          <p:cNvGrpSpPr/>
          <p:nvPr/>
        </p:nvGrpSpPr>
        <p:grpSpPr>
          <a:xfrm>
            <a:off x="1335051" y="6457357"/>
            <a:ext cx="167297" cy="210384"/>
            <a:chOff x="0" y="0"/>
            <a:chExt cx="646338" cy="812800"/>
          </a:xfrm>
        </p:grpSpPr>
        <p:sp>
          <p:nvSpPr>
            <p:cNvPr id="12" name="Freeform 12"/>
            <p:cNvSpPr/>
            <p:nvPr/>
          </p:nvSpPr>
          <p:spPr>
            <a:xfrm>
              <a:off x="0" y="0"/>
              <a:ext cx="646338" cy="812800"/>
            </a:xfrm>
            <a:custGeom>
              <a:avLst/>
              <a:gdLst/>
              <a:ahLst/>
              <a:cxnLst/>
              <a:rect l="l" t="t" r="r" b="b"/>
              <a:pathLst>
                <a:path w="646338" h="812800">
                  <a:moveTo>
                    <a:pt x="323169" y="0"/>
                  </a:moveTo>
                  <a:cubicBezTo>
                    <a:pt x="144688" y="0"/>
                    <a:pt x="0" y="181951"/>
                    <a:pt x="0" y="406400"/>
                  </a:cubicBezTo>
                  <a:cubicBezTo>
                    <a:pt x="0" y="630849"/>
                    <a:pt x="144688" y="812800"/>
                    <a:pt x="323169" y="812800"/>
                  </a:cubicBezTo>
                  <a:cubicBezTo>
                    <a:pt x="501650" y="812800"/>
                    <a:pt x="646338" y="630849"/>
                    <a:pt x="646338" y="406400"/>
                  </a:cubicBezTo>
                  <a:cubicBezTo>
                    <a:pt x="646338" y="181951"/>
                    <a:pt x="501650" y="0"/>
                    <a:pt x="323169" y="0"/>
                  </a:cubicBezTo>
                  <a:close/>
                </a:path>
              </a:pathLst>
            </a:custGeom>
            <a:solidFill>
              <a:srgbClr val="D18BA7"/>
            </a:solidFill>
          </p:spPr>
        </p:sp>
        <p:sp>
          <p:nvSpPr>
            <p:cNvPr id="13" name="TextBox 13"/>
            <p:cNvSpPr txBox="1"/>
            <p:nvPr/>
          </p:nvSpPr>
          <p:spPr>
            <a:xfrm>
              <a:off x="60594" y="28575"/>
              <a:ext cx="525149" cy="708025"/>
            </a:xfrm>
            <a:prstGeom prst="rect">
              <a:avLst/>
            </a:prstGeom>
          </p:spPr>
          <p:txBody>
            <a:bodyPr lIns="50800" tIns="50800" rIns="50800" bIns="50800" rtlCol="0" anchor="ctr"/>
            <a:lstStyle/>
            <a:p>
              <a:pPr algn="ctr">
                <a:lnSpc>
                  <a:spcPts val="3220"/>
                </a:lnSpc>
              </a:pPr>
              <a:endParaRPr/>
            </a:p>
          </p:txBody>
        </p:sp>
      </p:grpSp>
      <p:grpSp>
        <p:nvGrpSpPr>
          <p:cNvPr id="14" name="Group 14"/>
          <p:cNvGrpSpPr/>
          <p:nvPr/>
        </p:nvGrpSpPr>
        <p:grpSpPr>
          <a:xfrm>
            <a:off x="1288624" y="4828045"/>
            <a:ext cx="167297" cy="210384"/>
            <a:chOff x="0" y="0"/>
            <a:chExt cx="646338" cy="812800"/>
          </a:xfrm>
        </p:grpSpPr>
        <p:sp>
          <p:nvSpPr>
            <p:cNvPr id="15" name="Freeform 15"/>
            <p:cNvSpPr/>
            <p:nvPr/>
          </p:nvSpPr>
          <p:spPr>
            <a:xfrm>
              <a:off x="0" y="0"/>
              <a:ext cx="646338" cy="812800"/>
            </a:xfrm>
            <a:custGeom>
              <a:avLst/>
              <a:gdLst/>
              <a:ahLst/>
              <a:cxnLst/>
              <a:rect l="l" t="t" r="r" b="b"/>
              <a:pathLst>
                <a:path w="646338" h="812800">
                  <a:moveTo>
                    <a:pt x="323169" y="0"/>
                  </a:moveTo>
                  <a:cubicBezTo>
                    <a:pt x="144688" y="0"/>
                    <a:pt x="0" y="181951"/>
                    <a:pt x="0" y="406400"/>
                  </a:cubicBezTo>
                  <a:cubicBezTo>
                    <a:pt x="0" y="630849"/>
                    <a:pt x="144688" y="812800"/>
                    <a:pt x="323169" y="812800"/>
                  </a:cubicBezTo>
                  <a:cubicBezTo>
                    <a:pt x="501650" y="812800"/>
                    <a:pt x="646338" y="630849"/>
                    <a:pt x="646338" y="406400"/>
                  </a:cubicBezTo>
                  <a:cubicBezTo>
                    <a:pt x="646338" y="181951"/>
                    <a:pt x="501650" y="0"/>
                    <a:pt x="323169" y="0"/>
                  </a:cubicBezTo>
                  <a:close/>
                </a:path>
              </a:pathLst>
            </a:custGeom>
            <a:solidFill>
              <a:srgbClr val="D18BA7"/>
            </a:solidFill>
          </p:spPr>
        </p:sp>
        <p:sp>
          <p:nvSpPr>
            <p:cNvPr id="16" name="TextBox 16"/>
            <p:cNvSpPr txBox="1"/>
            <p:nvPr/>
          </p:nvSpPr>
          <p:spPr>
            <a:xfrm>
              <a:off x="60594" y="28575"/>
              <a:ext cx="525149" cy="708025"/>
            </a:xfrm>
            <a:prstGeom prst="rect">
              <a:avLst/>
            </a:prstGeom>
          </p:spPr>
          <p:txBody>
            <a:bodyPr lIns="50800" tIns="50800" rIns="50800" bIns="50800" rtlCol="0" anchor="ctr"/>
            <a:lstStyle/>
            <a:p>
              <a:pPr algn="ctr">
                <a:lnSpc>
                  <a:spcPts val="3220"/>
                </a:lnSpc>
              </a:pPr>
              <a:endParaRPr/>
            </a:p>
          </p:txBody>
        </p:sp>
      </p:grpSp>
      <p:grpSp>
        <p:nvGrpSpPr>
          <p:cNvPr id="17" name="Group 17"/>
          <p:cNvGrpSpPr/>
          <p:nvPr/>
        </p:nvGrpSpPr>
        <p:grpSpPr>
          <a:xfrm>
            <a:off x="202391" y="253055"/>
            <a:ext cx="1020437" cy="1020437"/>
            <a:chOff x="0" y="0"/>
            <a:chExt cx="1360583" cy="1360583"/>
          </a:xfrm>
        </p:grpSpPr>
        <p:sp>
          <p:nvSpPr>
            <p:cNvPr id="18" name="Freeform 18"/>
            <p:cNvSpPr/>
            <p:nvPr/>
          </p:nvSpPr>
          <p:spPr>
            <a:xfrm>
              <a:off x="0" y="0"/>
              <a:ext cx="1360583" cy="1360583"/>
            </a:xfrm>
            <a:custGeom>
              <a:avLst/>
              <a:gdLst/>
              <a:ahLst/>
              <a:cxnLst/>
              <a:rect l="l" t="t" r="r" b="b"/>
              <a:pathLst>
                <a:path w="1360583" h="1360583">
                  <a:moveTo>
                    <a:pt x="0" y="0"/>
                  </a:moveTo>
                  <a:lnTo>
                    <a:pt x="1360583" y="0"/>
                  </a:lnTo>
                  <a:lnTo>
                    <a:pt x="1360583" y="1360583"/>
                  </a:lnTo>
                  <a:lnTo>
                    <a:pt x="0" y="1360583"/>
                  </a:lnTo>
                  <a:lnTo>
                    <a:pt x="0" y="0"/>
                  </a:lnTo>
                  <a:close/>
                </a:path>
              </a:pathLst>
            </a:custGeom>
            <a:blipFill>
              <a:blip r:embed="rId5">
                <a:extLst>
                  <a:ext uri="{96DAC541-7B7A-43D3-8B79-37D633B846F1}">
                    <asvg:svgBlip xmlns:asvg="http://schemas.microsoft.com/office/drawing/2016/SVG/main" xmlns="" r:embed="rId6"/>
                  </a:ext>
                </a:extLst>
              </a:blip>
              <a:stretch>
                <a:fillRect/>
              </a:stretch>
            </a:blipFill>
          </p:spPr>
        </p:sp>
        <p:sp>
          <p:nvSpPr>
            <p:cNvPr id="19" name="TextBox 19"/>
            <p:cNvSpPr txBox="1"/>
            <p:nvPr/>
          </p:nvSpPr>
          <p:spPr>
            <a:xfrm>
              <a:off x="327169" y="241718"/>
              <a:ext cx="858645" cy="788246"/>
            </a:xfrm>
            <a:prstGeom prst="rect">
              <a:avLst/>
            </a:prstGeom>
          </p:spPr>
          <p:txBody>
            <a:bodyPr lIns="0" tIns="0" rIns="0" bIns="0" rtlCol="0" anchor="t">
              <a:spAutoFit/>
            </a:bodyPr>
            <a:lstStyle/>
            <a:p>
              <a:pPr algn="just">
                <a:lnSpc>
                  <a:spcPts val="4810"/>
                </a:lnSpc>
                <a:spcBef>
                  <a:spcPct val="0"/>
                </a:spcBef>
              </a:pPr>
              <a:r>
                <a:rPr lang="en-US" sz="3700" b="1">
                  <a:solidFill>
                    <a:srgbClr val="000000"/>
                  </a:solidFill>
                  <a:latin typeface="Noto Serif Bold"/>
                  <a:ea typeface="Noto Serif Bold"/>
                  <a:cs typeface="Noto Serif Bold"/>
                  <a:sym typeface="Noto Serif Bold"/>
                </a:rPr>
                <a:t>10</a:t>
              </a:r>
            </a:p>
          </p:txBody>
        </p:sp>
      </p:grpSp>
      <p:sp>
        <p:nvSpPr>
          <p:cNvPr id="20" name="Freeform 20"/>
          <p:cNvSpPr/>
          <p:nvPr/>
        </p:nvSpPr>
        <p:spPr>
          <a:xfrm>
            <a:off x="9096720" y="292873"/>
            <a:ext cx="4613257" cy="5666957"/>
          </a:xfrm>
          <a:custGeom>
            <a:avLst/>
            <a:gdLst/>
            <a:ahLst/>
            <a:cxnLst/>
            <a:rect l="l" t="t" r="r" b="b"/>
            <a:pathLst>
              <a:path w="4613257" h="5666957">
                <a:moveTo>
                  <a:pt x="0" y="0"/>
                </a:moveTo>
                <a:lnTo>
                  <a:pt x="4613258" y="0"/>
                </a:lnTo>
                <a:lnTo>
                  <a:pt x="4613258" y="5666957"/>
                </a:lnTo>
                <a:lnTo>
                  <a:pt x="0" y="5666957"/>
                </a:lnTo>
                <a:lnTo>
                  <a:pt x="0" y="0"/>
                </a:lnTo>
                <a:close/>
              </a:path>
            </a:pathLst>
          </a:custGeom>
          <a:blipFill>
            <a:blip r:embed="rId7"/>
            <a:stretch>
              <a:fillRect/>
            </a:stretch>
          </a:blipFill>
        </p:spPr>
      </p:sp>
      <p:sp>
        <p:nvSpPr>
          <p:cNvPr id="21" name="Freeform 21"/>
          <p:cNvSpPr/>
          <p:nvPr/>
        </p:nvSpPr>
        <p:spPr>
          <a:xfrm>
            <a:off x="12796982" y="6065022"/>
            <a:ext cx="5388348" cy="4041261"/>
          </a:xfrm>
          <a:custGeom>
            <a:avLst/>
            <a:gdLst/>
            <a:ahLst/>
            <a:cxnLst/>
            <a:rect l="l" t="t" r="r" b="b"/>
            <a:pathLst>
              <a:path w="5388348" h="4041261">
                <a:moveTo>
                  <a:pt x="0" y="0"/>
                </a:moveTo>
                <a:lnTo>
                  <a:pt x="5388349" y="0"/>
                </a:lnTo>
                <a:lnTo>
                  <a:pt x="5388349" y="4041261"/>
                </a:lnTo>
                <a:lnTo>
                  <a:pt x="0" y="4041261"/>
                </a:lnTo>
                <a:lnTo>
                  <a:pt x="0" y="0"/>
                </a:lnTo>
                <a:close/>
              </a:path>
            </a:pathLst>
          </a:custGeom>
          <a:blipFill>
            <a:blip r:embed="rId8"/>
            <a:stretch>
              <a:fillRect/>
            </a:stretch>
          </a:blipFill>
        </p:spPr>
      </p:sp>
      <p:sp>
        <p:nvSpPr>
          <p:cNvPr id="22" name="TextBox 22"/>
          <p:cNvSpPr txBox="1"/>
          <p:nvPr/>
        </p:nvSpPr>
        <p:spPr>
          <a:xfrm>
            <a:off x="1028700" y="2964426"/>
            <a:ext cx="7765715" cy="9715208"/>
          </a:xfrm>
          <a:prstGeom prst="rect">
            <a:avLst/>
          </a:prstGeom>
        </p:spPr>
        <p:txBody>
          <a:bodyPr lIns="0" tIns="0" rIns="0" bIns="0" rtlCol="0" anchor="t">
            <a:spAutoFit/>
          </a:bodyPr>
          <a:lstStyle/>
          <a:p>
            <a:pPr algn="ctr">
              <a:lnSpc>
                <a:spcPts val="4318"/>
              </a:lnSpc>
            </a:pPr>
            <a:r>
              <a:rPr lang="en-US" sz="2159">
                <a:solidFill>
                  <a:srgbClr val="000000"/>
                </a:solidFill>
                <a:latin typeface="Noto Serif"/>
                <a:ea typeface="Noto Serif"/>
                <a:cs typeface="Noto Serif"/>
                <a:sym typeface="Noto Serif"/>
              </a:rPr>
              <a:t>Прибутковий будинок Масловського спорудили             у 1911 році. </a:t>
            </a:r>
          </a:p>
          <a:p>
            <a:pPr marL="0" lvl="0" indent="0" algn="ctr">
              <a:lnSpc>
                <a:spcPts val="4318"/>
              </a:lnSpc>
              <a:spcBef>
                <a:spcPct val="0"/>
              </a:spcBef>
            </a:pPr>
            <a:endParaRPr lang="en-US" sz="2159">
              <a:solidFill>
                <a:srgbClr val="000000"/>
              </a:solidFill>
              <a:latin typeface="Noto Serif"/>
              <a:ea typeface="Noto Serif"/>
              <a:cs typeface="Noto Serif"/>
              <a:sym typeface="Noto Serif"/>
            </a:endParaRPr>
          </a:p>
          <a:p>
            <a:pPr marL="0" lvl="0" indent="0" algn="ctr">
              <a:lnSpc>
                <a:spcPts val="4318"/>
              </a:lnSpc>
              <a:spcBef>
                <a:spcPct val="0"/>
              </a:spcBef>
            </a:pPr>
            <a:r>
              <a:rPr lang="en-US" sz="2159" u="none" strike="noStrike">
                <a:solidFill>
                  <a:srgbClr val="000000"/>
                </a:solidFill>
                <a:latin typeface="Noto Serif"/>
                <a:ea typeface="Noto Serif"/>
                <a:cs typeface="Noto Serif"/>
                <a:sym typeface="Noto Serif"/>
              </a:rPr>
              <a:t>Її власник, Іван Масловський був на той момент колишнім військовим. </a:t>
            </a:r>
          </a:p>
          <a:p>
            <a:pPr marL="0" lvl="0" indent="0" algn="ctr">
              <a:lnSpc>
                <a:spcPts val="4318"/>
              </a:lnSpc>
              <a:spcBef>
                <a:spcPct val="0"/>
              </a:spcBef>
            </a:pPr>
            <a:endParaRPr lang="en-US" sz="2159" u="none" strike="noStrike">
              <a:solidFill>
                <a:srgbClr val="000000"/>
              </a:solidFill>
              <a:latin typeface="Noto Serif"/>
              <a:ea typeface="Noto Serif"/>
              <a:cs typeface="Noto Serif"/>
              <a:sym typeface="Noto Serif"/>
            </a:endParaRPr>
          </a:p>
          <a:p>
            <a:pPr marL="0" lvl="0" indent="0" algn="ctr">
              <a:lnSpc>
                <a:spcPts val="4318"/>
              </a:lnSpc>
              <a:spcBef>
                <a:spcPct val="0"/>
              </a:spcBef>
            </a:pPr>
            <a:r>
              <a:rPr lang="en-US" sz="2159" b="1" u="none" strike="noStrike">
                <a:solidFill>
                  <a:srgbClr val="000000"/>
                </a:solidFill>
                <a:latin typeface="Noto Serif Bold"/>
                <a:ea typeface="Noto Serif Bold"/>
                <a:cs typeface="Noto Serif Bold"/>
                <a:sym typeface="Noto Serif Bold"/>
              </a:rPr>
              <a:t>14 березня 2022 року будівля була зруйнована ракетним ударом російських військ.</a:t>
            </a:r>
          </a:p>
          <a:p>
            <a:pPr marL="0" lvl="0" indent="0" algn="ctr">
              <a:lnSpc>
                <a:spcPts val="4318"/>
              </a:lnSpc>
              <a:spcBef>
                <a:spcPct val="0"/>
              </a:spcBef>
            </a:pPr>
            <a:endParaRPr lang="en-US" sz="2159" b="1" u="none" strike="noStrike">
              <a:solidFill>
                <a:srgbClr val="000000"/>
              </a:solidFill>
              <a:latin typeface="Noto Serif Bold"/>
              <a:ea typeface="Noto Serif Bold"/>
              <a:cs typeface="Noto Serif Bold"/>
              <a:sym typeface="Noto Serif Bold"/>
            </a:endParaRPr>
          </a:p>
          <a:p>
            <a:pPr marL="0" lvl="0" indent="0" algn="ctr">
              <a:lnSpc>
                <a:spcPts val="4318"/>
              </a:lnSpc>
              <a:spcBef>
                <a:spcPct val="0"/>
              </a:spcBef>
            </a:pPr>
            <a:r>
              <a:rPr lang="en-US" sz="2159" u="none" strike="noStrike">
                <a:solidFill>
                  <a:srgbClr val="000000"/>
                </a:solidFill>
                <a:latin typeface="Noto Serif"/>
                <a:ea typeface="Noto Serif"/>
                <a:cs typeface="Noto Serif"/>
                <a:sym typeface="Noto Serif"/>
              </a:rPr>
              <a:t>Малюнок глибокого змісту «Час чує нас» з’явився тут вже 18 травня 2022 року. </a:t>
            </a:r>
          </a:p>
          <a:p>
            <a:pPr marL="0" lvl="0" indent="0" algn="ctr">
              <a:lnSpc>
                <a:spcPts val="4318"/>
              </a:lnSpc>
              <a:spcBef>
                <a:spcPct val="0"/>
              </a:spcBef>
            </a:pPr>
            <a:endParaRPr lang="en-US" sz="2159" u="none" strike="noStrike">
              <a:solidFill>
                <a:srgbClr val="000000"/>
              </a:solidFill>
              <a:latin typeface="Noto Serif"/>
              <a:ea typeface="Noto Serif"/>
              <a:cs typeface="Noto Serif"/>
              <a:sym typeface="Noto Serif"/>
            </a:endParaRPr>
          </a:p>
          <a:p>
            <a:pPr marL="0" lvl="0" indent="0" algn="ctr">
              <a:lnSpc>
                <a:spcPts val="4318"/>
              </a:lnSpc>
              <a:spcBef>
                <a:spcPct val="0"/>
              </a:spcBef>
            </a:pPr>
            <a:endParaRPr lang="en-US" sz="2159" u="none" strike="noStrike">
              <a:solidFill>
                <a:srgbClr val="000000"/>
              </a:solidFill>
              <a:latin typeface="Noto Serif"/>
              <a:ea typeface="Noto Serif"/>
              <a:cs typeface="Noto Serif"/>
              <a:sym typeface="Noto Serif"/>
            </a:endParaRPr>
          </a:p>
          <a:p>
            <a:pPr marL="0" lvl="0" indent="0" algn="ctr">
              <a:lnSpc>
                <a:spcPts val="4318"/>
              </a:lnSpc>
              <a:spcBef>
                <a:spcPct val="0"/>
              </a:spcBef>
            </a:pPr>
            <a:endParaRPr lang="en-US" sz="2159" u="none" strike="noStrike">
              <a:solidFill>
                <a:srgbClr val="000000"/>
              </a:solidFill>
              <a:latin typeface="Noto Serif"/>
              <a:ea typeface="Noto Serif"/>
              <a:cs typeface="Noto Serif"/>
              <a:sym typeface="Noto Serif"/>
            </a:endParaRPr>
          </a:p>
          <a:p>
            <a:pPr marL="0" lvl="0" indent="0" algn="ctr">
              <a:lnSpc>
                <a:spcPts val="4318"/>
              </a:lnSpc>
              <a:spcBef>
                <a:spcPct val="0"/>
              </a:spcBef>
            </a:pPr>
            <a:endParaRPr lang="en-US" sz="2159" u="none" strike="noStrike">
              <a:solidFill>
                <a:srgbClr val="000000"/>
              </a:solidFill>
              <a:latin typeface="Noto Serif"/>
              <a:ea typeface="Noto Serif"/>
              <a:cs typeface="Noto Serif"/>
              <a:sym typeface="Noto Serif"/>
            </a:endParaRPr>
          </a:p>
          <a:p>
            <a:pPr marL="0" lvl="0" indent="0" algn="ctr">
              <a:lnSpc>
                <a:spcPts val="4318"/>
              </a:lnSpc>
              <a:spcBef>
                <a:spcPct val="0"/>
              </a:spcBef>
            </a:pPr>
            <a:endParaRPr lang="en-US" sz="2159" u="none" strike="noStrike">
              <a:solidFill>
                <a:srgbClr val="000000"/>
              </a:solidFill>
              <a:latin typeface="Noto Serif"/>
              <a:ea typeface="Noto Serif"/>
              <a:cs typeface="Noto Serif"/>
              <a:sym typeface="Noto Serif"/>
            </a:endParaRPr>
          </a:p>
          <a:p>
            <a:pPr marL="0" lvl="0" indent="0" algn="ctr">
              <a:lnSpc>
                <a:spcPts val="4318"/>
              </a:lnSpc>
              <a:spcBef>
                <a:spcPct val="0"/>
              </a:spcBef>
            </a:pPr>
            <a:endParaRPr lang="en-US" sz="2159" u="none" strike="noStrike">
              <a:solidFill>
                <a:srgbClr val="000000"/>
              </a:solidFill>
              <a:latin typeface="Noto Serif"/>
              <a:ea typeface="Noto Serif"/>
              <a:cs typeface="Noto Serif"/>
              <a:sym typeface="Noto Serif"/>
            </a:endParaRPr>
          </a:p>
          <a:p>
            <a:pPr marL="0" lvl="0" indent="0" algn="ctr">
              <a:lnSpc>
                <a:spcPts val="4318"/>
              </a:lnSpc>
              <a:spcBef>
                <a:spcPct val="0"/>
              </a:spcBef>
            </a:pPr>
            <a:endParaRPr lang="en-US" sz="2159" u="none" strike="noStrike">
              <a:solidFill>
                <a:srgbClr val="000000"/>
              </a:solidFill>
              <a:latin typeface="Noto Serif"/>
              <a:ea typeface="Noto Serif"/>
              <a:cs typeface="Noto Serif"/>
              <a:sym typeface="Noto Serif"/>
            </a:endParaRPr>
          </a:p>
        </p:txBody>
      </p:sp>
    </p:spTree>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EDEBE6"/>
        </a:solidFill>
        <a:effectLst/>
      </p:bgPr>
    </p:bg>
    <p:spTree>
      <p:nvGrpSpPr>
        <p:cNvPr id="1" name=""/>
        <p:cNvGrpSpPr/>
        <p:nvPr/>
      </p:nvGrpSpPr>
      <p:grpSpPr>
        <a:xfrm>
          <a:off x="0" y="0"/>
          <a:ext cx="0" cy="0"/>
          <a:chOff x="0" y="0"/>
          <a:chExt cx="0" cy="0"/>
        </a:xfrm>
      </p:grpSpPr>
      <p:sp>
        <p:nvSpPr>
          <p:cNvPr id="2" name="Freeform 2"/>
          <p:cNvSpPr/>
          <p:nvPr/>
        </p:nvSpPr>
        <p:spPr>
          <a:xfrm>
            <a:off x="11256757" y="-858670"/>
            <a:ext cx="12902224" cy="8057842"/>
          </a:xfrm>
          <a:custGeom>
            <a:avLst/>
            <a:gdLst/>
            <a:ahLst/>
            <a:cxnLst/>
            <a:rect l="l" t="t" r="r" b="b"/>
            <a:pathLst>
              <a:path w="12902224" h="8057842">
                <a:moveTo>
                  <a:pt x="0" y="0"/>
                </a:moveTo>
                <a:lnTo>
                  <a:pt x="12902224" y="0"/>
                </a:lnTo>
                <a:lnTo>
                  <a:pt x="12902224" y="8057842"/>
                </a:lnTo>
                <a:lnTo>
                  <a:pt x="0" y="8057842"/>
                </a:lnTo>
                <a:lnTo>
                  <a:pt x="0" y="0"/>
                </a:lnTo>
                <a:close/>
              </a:path>
            </a:pathLst>
          </a:custGeom>
          <a:blipFill>
            <a:blip r:embed="rId2"/>
            <a:stretch>
              <a:fillRect t="-37903"/>
            </a:stretch>
          </a:blipFill>
        </p:spPr>
      </p:sp>
      <p:sp>
        <p:nvSpPr>
          <p:cNvPr id="3" name="Freeform 3"/>
          <p:cNvSpPr/>
          <p:nvPr/>
        </p:nvSpPr>
        <p:spPr>
          <a:xfrm>
            <a:off x="-2162298" y="2621633"/>
            <a:ext cx="13446476" cy="9294877"/>
          </a:xfrm>
          <a:custGeom>
            <a:avLst/>
            <a:gdLst/>
            <a:ahLst/>
            <a:cxnLst/>
            <a:rect l="l" t="t" r="r" b="b"/>
            <a:pathLst>
              <a:path w="13446476" h="9294877">
                <a:moveTo>
                  <a:pt x="0" y="0"/>
                </a:moveTo>
                <a:lnTo>
                  <a:pt x="13446476" y="0"/>
                </a:lnTo>
                <a:lnTo>
                  <a:pt x="13446476" y="9294877"/>
                </a:lnTo>
                <a:lnTo>
                  <a:pt x="0" y="9294877"/>
                </a:lnTo>
                <a:lnTo>
                  <a:pt x="0" y="0"/>
                </a:lnTo>
                <a:close/>
              </a:path>
            </a:pathLst>
          </a:custGeom>
          <a:blipFill>
            <a:blip r:embed="rId3"/>
            <a:stretch>
              <a:fillRect/>
            </a:stretch>
          </a:blipFill>
        </p:spPr>
      </p:sp>
      <p:grpSp>
        <p:nvGrpSpPr>
          <p:cNvPr id="4" name="Group 4"/>
          <p:cNvGrpSpPr/>
          <p:nvPr/>
        </p:nvGrpSpPr>
        <p:grpSpPr>
          <a:xfrm>
            <a:off x="1239091" y="6951175"/>
            <a:ext cx="6449619" cy="3205662"/>
            <a:chOff x="0" y="0"/>
            <a:chExt cx="8599492" cy="4274216"/>
          </a:xfrm>
        </p:grpSpPr>
        <p:sp>
          <p:nvSpPr>
            <p:cNvPr id="5" name="Freeform 5"/>
            <p:cNvSpPr/>
            <p:nvPr/>
          </p:nvSpPr>
          <p:spPr>
            <a:xfrm>
              <a:off x="0" y="0"/>
              <a:ext cx="8599492" cy="4274216"/>
            </a:xfrm>
            <a:custGeom>
              <a:avLst/>
              <a:gdLst/>
              <a:ahLst/>
              <a:cxnLst/>
              <a:rect l="l" t="t" r="r" b="b"/>
              <a:pathLst>
                <a:path w="8599492" h="4274216">
                  <a:moveTo>
                    <a:pt x="0" y="0"/>
                  </a:moveTo>
                  <a:lnTo>
                    <a:pt x="8599492" y="0"/>
                  </a:lnTo>
                  <a:lnTo>
                    <a:pt x="8599492" y="4274216"/>
                  </a:lnTo>
                  <a:lnTo>
                    <a:pt x="0" y="4274216"/>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6" name="TextBox 6"/>
            <p:cNvSpPr txBox="1"/>
            <p:nvPr/>
          </p:nvSpPr>
          <p:spPr>
            <a:xfrm>
              <a:off x="1089948" y="954770"/>
              <a:ext cx="6678366" cy="2412302"/>
            </a:xfrm>
            <a:prstGeom prst="rect">
              <a:avLst/>
            </a:prstGeom>
          </p:spPr>
          <p:txBody>
            <a:bodyPr lIns="0" tIns="0" rIns="0" bIns="0" rtlCol="0" anchor="t">
              <a:spAutoFit/>
            </a:bodyPr>
            <a:lstStyle/>
            <a:p>
              <a:pPr algn="ctr">
                <a:lnSpc>
                  <a:spcPts val="2015"/>
                </a:lnSpc>
              </a:pPr>
              <a:r>
                <a:rPr lang="en-US" sz="2099" b="1">
                  <a:solidFill>
                    <a:srgbClr val="000000"/>
                  </a:solidFill>
                  <a:latin typeface="Noto Serif Bold"/>
                  <a:ea typeface="Noto Serif Bold"/>
                  <a:cs typeface="Noto Serif Bold"/>
                  <a:sym typeface="Noto Serif Bold"/>
                </a:rPr>
                <a:t>ПЕРСПЕКТИВИ </a:t>
              </a:r>
              <a:r>
                <a:rPr lang="en-US" sz="2099">
                  <a:solidFill>
                    <a:srgbClr val="000000"/>
                  </a:solidFill>
                  <a:latin typeface="Noto Serif"/>
                  <a:ea typeface="Noto Serif"/>
                  <a:cs typeface="Noto Serif"/>
                  <a:sym typeface="Noto Serif"/>
                </a:rPr>
                <a:t>ПОДАЛЬШОЇ РОБОТИ ПОЛЯГАЮТЬ В ПОШИРЕННІ МАРШРУТУ СЕРЕД МОЛОДІ УКРАЇНИ, З МЕТОЮ ЗАОХОЧЕННЯ ДО ВИВЧЕННЯ ІСТОРІЇ ТА ПОПУЛЯРИЗАЦІЇ МИСТЕЦТВА, ЯК ЕЛЕМЕНТУ СУЧАСНОЇ ІСТОРІЇ. </a:t>
              </a:r>
            </a:p>
          </p:txBody>
        </p:sp>
      </p:grpSp>
      <p:sp>
        <p:nvSpPr>
          <p:cNvPr id="7" name="Freeform 7"/>
          <p:cNvSpPr/>
          <p:nvPr/>
        </p:nvSpPr>
        <p:spPr>
          <a:xfrm>
            <a:off x="11029950" y="371988"/>
            <a:ext cx="7315200" cy="1313424"/>
          </a:xfrm>
          <a:custGeom>
            <a:avLst/>
            <a:gdLst/>
            <a:ahLst/>
            <a:cxnLst/>
            <a:rect l="l" t="t" r="r" b="b"/>
            <a:pathLst>
              <a:path w="7315200" h="1313424">
                <a:moveTo>
                  <a:pt x="0" y="0"/>
                </a:moveTo>
                <a:lnTo>
                  <a:pt x="7315200" y="0"/>
                </a:lnTo>
                <a:lnTo>
                  <a:pt x="7315200" y="1313424"/>
                </a:lnTo>
                <a:lnTo>
                  <a:pt x="0" y="1313424"/>
                </a:lnTo>
                <a:lnTo>
                  <a:pt x="0" y="0"/>
                </a:lnTo>
                <a:close/>
              </a:path>
            </a:pathLst>
          </a:custGeom>
          <a:blipFill>
            <a:blip r:embed="rId6">
              <a:alphaModFix amt="37000"/>
              <a:extLst>
                <a:ext uri="{96DAC541-7B7A-43D3-8B79-37D633B846F1}">
                  <asvg:svgBlip xmlns:asvg="http://schemas.microsoft.com/office/drawing/2016/SVG/main" xmlns="" r:embed="rId7"/>
                </a:ext>
              </a:extLst>
            </a:blip>
            <a:stretch>
              <a:fillRect/>
            </a:stretch>
          </a:blipFill>
        </p:spPr>
      </p:sp>
      <p:grpSp>
        <p:nvGrpSpPr>
          <p:cNvPr id="8" name="Group 8"/>
          <p:cNvGrpSpPr/>
          <p:nvPr/>
        </p:nvGrpSpPr>
        <p:grpSpPr>
          <a:xfrm>
            <a:off x="8380356" y="3884862"/>
            <a:ext cx="9840969" cy="4891269"/>
            <a:chOff x="0" y="0"/>
            <a:chExt cx="13121292" cy="6521691"/>
          </a:xfrm>
        </p:grpSpPr>
        <p:sp>
          <p:nvSpPr>
            <p:cNvPr id="9" name="Freeform 9"/>
            <p:cNvSpPr/>
            <p:nvPr/>
          </p:nvSpPr>
          <p:spPr>
            <a:xfrm>
              <a:off x="0" y="0"/>
              <a:ext cx="13121292" cy="6521691"/>
            </a:xfrm>
            <a:custGeom>
              <a:avLst/>
              <a:gdLst/>
              <a:ahLst/>
              <a:cxnLst/>
              <a:rect l="l" t="t" r="r" b="b"/>
              <a:pathLst>
                <a:path w="13121292" h="6521691">
                  <a:moveTo>
                    <a:pt x="0" y="0"/>
                  </a:moveTo>
                  <a:lnTo>
                    <a:pt x="13121292" y="0"/>
                  </a:lnTo>
                  <a:lnTo>
                    <a:pt x="13121292" y="6521691"/>
                  </a:lnTo>
                  <a:lnTo>
                    <a:pt x="0" y="6521691"/>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10" name="TextBox 10"/>
            <p:cNvSpPr txBox="1"/>
            <p:nvPr/>
          </p:nvSpPr>
          <p:spPr>
            <a:xfrm>
              <a:off x="1464346" y="1000535"/>
              <a:ext cx="10391718" cy="4320199"/>
            </a:xfrm>
            <a:prstGeom prst="rect">
              <a:avLst/>
            </a:prstGeom>
          </p:spPr>
          <p:txBody>
            <a:bodyPr lIns="0" tIns="0" rIns="0" bIns="0" rtlCol="0" anchor="t">
              <a:spAutoFit/>
            </a:bodyPr>
            <a:lstStyle/>
            <a:p>
              <a:pPr algn="ctr">
                <a:lnSpc>
                  <a:spcPts val="2576"/>
                </a:lnSpc>
                <a:spcBef>
                  <a:spcPct val="0"/>
                </a:spcBef>
              </a:pPr>
              <a:r>
                <a:rPr lang="en-US" sz="1840">
                  <a:solidFill>
                    <a:srgbClr val="000000"/>
                  </a:solidFill>
                  <a:latin typeface="Noto Serif"/>
                  <a:ea typeface="Noto Serif"/>
                  <a:cs typeface="Noto Serif"/>
                  <a:sym typeface="Noto Serif"/>
                </a:rPr>
                <a:t>ВИВЧАЮЧИ ІСТОРІЮ СВОГО МІСТА, ВАЖЛИВО ЗВЕРТАТИ УВАГУ НЕ ЛИШЕ НА АРХІТЕКТУРНІ ПАМ’ЯТКИ, А Й НА ІСТОРІЮ ВУЛИЦЬ, АДЖЕ САМЕ ВОНИ МОЖУТЬ РОЗПОВІСТИ ПРО ЖИТТЯ, ПОБУТ І ЦІННОСТІ МЕШКАНЦІВ МИНУЛОГО. КОЖНА НАЗВА ЧИ БУДІВЛЯ МАЮТЬ СВОЮ УНІКАЛЬНУ ІСТОРІЮ, ЩО ФОРМУЄ ЗАГАЛЬНУ КАРТИНУ МІСЬКОГО ЖИТТЯ.</a:t>
              </a:r>
            </a:p>
            <a:p>
              <a:pPr algn="ctr">
                <a:lnSpc>
                  <a:spcPts val="2576"/>
                </a:lnSpc>
                <a:spcBef>
                  <a:spcPct val="0"/>
                </a:spcBef>
              </a:pPr>
              <a:r>
                <a:rPr lang="en-US" sz="1840">
                  <a:solidFill>
                    <a:srgbClr val="000000"/>
                  </a:solidFill>
                  <a:latin typeface="Noto Serif"/>
                  <a:ea typeface="Noto Serif"/>
                  <a:cs typeface="Noto Serif"/>
                  <a:sym typeface="Noto Serif"/>
                </a:rPr>
                <a:t>ОКРЕМУ РОЛЬ ВІДІГРАЄ СУЧАСНЕ МИСТЕЦТВО, ЗОКРЕМА СТРІТ-АРТ, ЩО ВІДОБРАЖАЄ НАСТРІЙ, ПЕРЕЖИВАННЯ ТА СВІТОГЛЯД ХАРКІВ’ЯН СЬОГОДНІ. ТАК ТВОРИТЬСЯ НОВА ІСТОРІЯ — ЖИВА, ЩИРА Й ЗНАЧУЩА ДЛЯ ПРИЙДЕШНІХ ПОКОЛІНЬ.</a:t>
              </a:r>
            </a:p>
          </p:txBody>
        </p:sp>
      </p:grpSp>
      <p:grpSp>
        <p:nvGrpSpPr>
          <p:cNvPr id="11" name="Group 11"/>
          <p:cNvGrpSpPr/>
          <p:nvPr/>
        </p:nvGrpSpPr>
        <p:grpSpPr>
          <a:xfrm>
            <a:off x="776141" y="1934479"/>
            <a:ext cx="7848131" cy="3900766"/>
            <a:chOff x="0" y="0"/>
            <a:chExt cx="10464175" cy="5201021"/>
          </a:xfrm>
        </p:grpSpPr>
        <p:sp>
          <p:nvSpPr>
            <p:cNvPr id="12" name="Freeform 12"/>
            <p:cNvSpPr/>
            <p:nvPr/>
          </p:nvSpPr>
          <p:spPr>
            <a:xfrm>
              <a:off x="0" y="0"/>
              <a:ext cx="10464175" cy="5201021"/>
            </a:xfrm>
            <a:custGeom>
              <a:avLst/>
              <a:gdLst/>
              <a:ahLst/>
              <a:cxnLst/>
              <a:rect l="l" t="t" r="r" b="b"/>
              <a:pathLst>
                <a:path w="10464175" h="5201021">
                  <a:moveTo>
                    <a:pt x="0" y="0"/>
                  </a:moveTo>
                  <a:lnTo>
                    <a:pt x="10464175" y="0"/>
                  </a:lnTo>
                  <a:lnTo>
                    <a:pt x="10464175" y="5201021"/>
                  </a:lnTo>
                  <a:lnTo>
                    <a:pt x="0" y="5201021"/>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13" name="TextBox 13"/>
            <p:cNvSpPr txBox="1"/>
            <p:nvPr/>
          </p:nvSpPr>
          <p:spPr>
            <a:xfrm>
              <a:off x="953055" y="1049878"/>
              <a:ext cx="8996541" cy="3120202"/>
            </a:xfrm>
            <a:prstGeom prst="rect">
              <a:avLst/>
            </a:prstGeom>
          </p:spPr>
          <p:txBody>
            <a:bodyPr lIns="0" tIns="0" rIns="0" bIns="0" rtlCol="0" anchor="t">
              <a:spAutoFit/>
            </a:bodyPr>
            <a:lstStyle/>
            <a:p>
              <a:pPr algn="ctr">
                <a:lnSpc>
                  <a:spcPts val="2071"/>
                </a:lnSpc>
              </a:pPr>
              <a:r>
                <a:rPr lang="en-US" sz="2157" b="1">
                  <a:solidFill>
                    <a:srgbClr val="000000"/>
                  </a:solidFill>
                  <a:latin typeface="Noto Serif Bold"/>
                  <a:ea typeface="Noto Serif Bold"/>
                  <a:cs typeface="Noto Serif Bold"/>
                  <a:sym typeface="Noto Serif Bold"/>
                </a:rPr>
                <a:t>ЗА РЕЗУЛЬТАТАМИ </a:t>
              </a:r>
              <a:r>
                <a:rPr lang="en-US" sz="2157">
                  <a:solidFill>
                    <a:srgbClr val="000000"/>
                  </a:solidFill>
                  <a:latin typeface="Noto Serif"/>
                  <a:ea typeface="Noto Serif"/>
                  <a:cs typeface="Noto Serif"/>
                  <a:sym typeface="Noto Serif"/>
                </a:rPr>
                <a:t>ЗДІЙСНЕНОГО ДОСЛІДЖЕННЯ НАМ ВДАЛОСЯ РОЗКРИТИ ВАЖЛИВІСТЬ ТЕМИ СУЧАСНОГО МИСТЕЦТВА У ІСТОРІЇ МІСТА ТА РОЛЬ ЙОГО У ЗАКЛИКАХ ДО ВСЬОГО СУСПІЛЬСТВА. ТАКОЖ, МИ СПРОБУВАЛИ ДОВЕСТИ ВАЖЛИВІСТЬ ВИВЧЕННЯ ІСТОРІЇ НЕ ТІЛЬКИ ОКРЕМОЇ АРХІТЕКТУРНОЇ СПАДЩИНИ, А Й САМЕ ВУЛИЦЬ МІСТА В ЦІЛОМУ. </a:t>
              </a:r>
            </a:p>
          </p:txBody>
        </p:sp>
      </p:grpSp>
      <p:sp>
        <p:nvSpPr>
          <p:cNvPr id="14" name="TextBox 14"/>
          <p:cNvSpPr txBox="1"/>
          <p:nvPr/>
        </p:nvSpPr>
        <p:spPr>
          <a:xfrm>
            <a:off x="323781" y="765810"/>
            <a:ext cx="6413843" cy="573405"/>
          </a:xfrm>
          <a:prstGeom prst="rect">
            <a:avLst/>
          </a:prstGeom>
        </p:spPr>
        <p:txBody>
          <a:bodyPr lIns="0" tIns="0" rIns="0" bIns="0" rtlCol="0" anchor="t">
            <a:spAutoFit/>
          </a:bodyPr>
          <a:lstStyle/>
          <a:p>
            <a:pPr algn="just">
              <a:lnSpc>
                <a:spcPts val="4680"/>
              </a:lnSpc>
              <a:spcBef>
                <a:spcPct val="0"/>
              </a:spcBef>
            </a:pPr>
            <a:r>
              <a:rPr lang="en-US" sz="3600">
                <a:solidFill>
                  <a:srgbClr val="000000"/>
                </a:solidFill>
                <a:latin typeface="Noto Serif"/>
                <a:ea typeface="Noto Serif"/>
                <a:cs typeface="Noto Serif"/>
                <a:sym typeface="Noto Serif"/>
              </a:rPr>
              <a:t>Результати та висновки</a:t>
            </a:r>
          </a:p>
        </p:txBody>
      </p:sp>
    </p:spTree>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EDEBE6"/>
        </a:solidFill>
        <a:effectLst/>
      </p:bgPr>
    </p:bg>
    <p:spTree>
      <p:nvGrpSpPr>
        <p:cNvPr id="1" name=""/>
        <p:cNvGrpSpPr/>
        <p:nvPr/>
      </p:nvGrpSpPr>
      <p:grpSpPr>
        <a:xfrm>
          <a:off x="0" y="0"/>
          <a:ext cx="0" cy="0"/>
          <a:chOff x="0" y="0"/>
          <a:chExt cx="0" cy="0"/>
        </a:xfrm>
      </p:grpSpPr>
      <p:sp>
        <p:nvSpPr>
          <p:cNvPr id="2" name="Freeform 2"/>
          <p:cNvSpPr/>
          <p:nvPr/>
        </p:nvSpPr>
        <p:spPr>
          <a:xfrm rot="-3324090">
            <a:off x="7867738" y="-455272"/>
            <a:ext cx="14827427" cy="12770122"/>
          </a:xfrm>
          <a:custGeom>
            <a:avLst/>
            <a:gdLst/>
            <a:ahLst/>
            <a:cxnLst/>
            <a:rect l="l" t="t" r="r" b="b"/>
            <a:pathLst>
              <a:path w="14827427" h="12770122">
                <a:moveTo>
                  <a:pt x="0" y="0"/>
                </a:moveTo>
                <a:lnTo>
                  <a:pt x="14827427" y="0"/>
                </a:lnTo>
                <a:lnTo>
                  <a:pt x="14827427" y="12770122"/>
                </a:lnTo>
                <a:lnTo>
                  <a:pt x="0" y="12770122"/>
                </a:lnTo>
                <a:lnTo>
                  <a:pt x="0" y="0"/>
                </a:lnTo>
                <a:close/>
              </a:path>
            </a:pathLst>
          </a:custGeom>
          <a:blipFill>
            <a:blip r:embed="rId2"/>
            <a:stretch>
              <a:fillRect/>
            </a:stretch>
          </a:blipFill>
        </p:spPr>
      </p:sp>
      <p:sp>
        <p:nvSpPr>
          <p:cNvPr id="3" name="TextBox 3"/>
          <p:cNvSpPr txBox="1"/>
          <p:nvPr/>
        </p:nvSpPr>
        <p:spPr>
          <a:xfrm>
            <a:off x="421924" y="793430"/>
            <a:ext cx="9232122" cy="575315"/>
          </a:xfrm>
          <a:prstGeom prst="rect">
            <a:avLst/>
          </a:prstGeom>
        </p:spPr>
        <p:txBody>
          <a:bodyPr lIns="0" tIns="0" rIns="0" bIns="0" rtlCol="0" anchor="t">
            <a:spAutoFit/>
          </a:bodyPr>
          <a:lstStyle/>
          <a:p>
            <a:pPr algn="l">
              <a:lnSpc>
                <a:spcPts val="4320"/>
              </a:lnSpc>
            </a:pPr>
            <a:r>
              <a:rPr lang="en-US" sz="4500">
                <a:solidFill>
                  <a:srgbClr val="000000"/>
                </a:solidFill>
                <a:latin typeface="Noto Serif"/>
                <a:ea typeface="Noto Serif"/>
                <a:cs typeface="Noto Serif"/>
                <a:sym typeface="Noto Serif"/>
              </a:rPr>
              <a:t>Список використаних джерел </a:t>
            </a:r>
          </a:p>
        </p:txBody>
      </p:sp>
      <p:sp>
        <p:nvSpPr>
          <p:cNvPr id="4" name="Freeform 4"/>
          <p:cNvSpPr/>
          <p:nvPr/>
        </p:nvSpPr>
        <p:spPr>
          <a:xfrm>
            <a:off x="11029950" y="371988"/>
            <a:ext cx="7315200" cy="1313424"/>
          </a:xfrm>
          <a:custGeom>
            <a:avLst/>
            <a:gdLst/>
            <a:ahLst/>
            <a:cxnLst/>
            <a:rect l="l" t="t" r="r" b="b"/>
            <a:pathLst>
              <a:path w="7315200" h="1313424">
                <a:moveTo>
                  <a:pt x="0" y="0"/>
                </a:moveTo>
                <a:lnTo>
                  <a:pt x="7315200" y="0"/>
                </a:lnTo>
                <a:lnTo>
                  <a:pt x="7315200" y="1313424"/>
                </a:lnTo>
                <a:lnTo>
                  <a:pt x="0" y="1313424"/>
                </a:lnTo>
                <a:lnTo>
                  <a:pt x="0" y="0"/>
                </a:lnTo>
                <a:close/>
              </a:path>
            </a:pathLst>
          </a:custGeom>
          <a:blipFill>
            <a:blip r:embed="rId3">
              <a:alphaModFix amt="37000"/>
              <a:extLst>
                <a:ext uri="{96DAC541-7B7A-43D3-8B79-37D633B846F1}">
                  <asvg:svgBlip xmlns:asvg="http://schemas.microsoft.com/office/drawing/2016/SVG/main" xmlns="" r:embed="rId4"/>
                </a:ext>
              </a:extLst>
            </a:blip>
            <a:stretch>
              <a:fillRect/>
            </a:stretch>
          </a:blipFill>
        </p:spPr>
      </p:sp>
      <p:sp>
        <p:nvSpPr>
          <p:cNvPr id="5" name="TextBox 5"/>
          <p:cNvSpPr txBox="1"/>
          <p:nvPr/>
        </p:nvSpPr>
        <p:spPr>
          <a:xfrm>
            <a:off x="421924" y="2415111"/>
            <a:ext cx="16358054" cy="6504015"/>
          </a:xfrm>
          <a:prstGeom prst="rect">
            <a:avLst/>
          </a:prstGeom>
        </p:spPr>
        <p:txBody>
          <a:bodyPr lIns="0" tIns="0" rIns="0" bIns="0" rtlCol="0" anchor="t">
            <a:spAutoFit/>
          </a:bodyPr>
          <a:lstStyle/>
          <a:p>
            <a:pPr marL="528703" lvl="1" indent="-264351" algn="just">
              <a:lnSpc>
                <a:spcPts val="2350"/>
              </a:lnSpc>
              <a:buAutoNum type="arabicPeriod"/>
            </a:pPr>
            <a:r>
              <a:rPr lang="en-US" sz="2448">
                <a:solidFill>
                  <a:srgbClr val="000000"/>
                </a:solidFill>
                <a:latin typeface="Noto Serif"/>
                <a:ea typeface="Noto Serif"/>
                <a:cs typeface="Noto Serif"/>
                <a:sym typeface="Noto Serif"/>
                <a:hlinkClick r:id="rId5" tooltip="https://harkiv.novyny.live/kak-vygliadel-staryi-kharkov-arkhivnye-foto-ulitsy-poltavskii-shliakh-32493.html"/>
              </a:rPr>
              <a:t>Корольова А. Який вигляд мав старий Харків: архівні фото вулиці Полтавський Шлях / А. Корольова //Харків нове життя - </a:t>
            </a:r>
            <a:r>
              <a:rPr lang="en-US" sz="2448" u="sng">
                <a:solidFill>
                  <a:srgbClr val="000000"/>
                </a:solidFill>
                <a:latin typeface="Noto Serif"/>
                <a:ea typeface="Noto Serif"/>
                <a:cs typeface="Noto Serif"/>
                <a:sym typeface="Noto Serif"/>
                <a:hlinkClick r:id="rId5" tooltip="https://harkiv.novyny.live/kak-vygliadel-staryi-kharkov-arkhivnye-foto-ulitsy-poltavskii-shliakh-32493.html"/>
              </a:rPr>
              <a:t>https://harkiv.novyny.live/kak-vygliadel-staryi-kharkov-arkhivnye-foto-ulitsy-poltavskii-shliakh-32493.html </a:t>
            </a:r>
          </a:p>
          <a:p>
            <a:pPr marL="528703" lvl="1" indent="-264351" algn="just">
              <a:lnSpc>
                <a:spcPts val="2350"/>
              </a:lnSpc>
              <a:buAutoNum type="arabicPeriod"/>
            </a:pPr>
            <a:r>
              <a:rPr lang="en-US" sz="2448">
                <a:solidFill>
                  <a:srgbClr val="000000"/>
                </a:solidFill>
                <a:latin typeface="Noto Serif"/>
                <a:ea typeface="Noto Serif"/>
                <a:cs typeface="Noto Serif"/>
                <a:sym typeface="Noto Serif"/>
                <a:hlinkClick r:id="rId5" tooltip="https://harkiv.novyny.live/kak-vygliadel-staryi-kharkov-arkhivnye-foto-ulitsy-poltavskii-shliakh-32493.html"/>
              </a:rPr>
              <a:t>Пономаренко І. Садиба Єгора Павлова / І. Пономаренко // Moniacs. - </a:t>
            </a:r>
            <a:r>
              <a:rPr lang="en-US" sz="2448" u="sng">
                <a:solidFill>
                  <a:srgbClr val="000000"/>
                </a:solidFill>
                <a:latin typeface="Noto Serif"/>
                <a:ea typeface="Noto Serif"/>
                <a:cs typeface="Noto Serif"/>
                <a:sym typeface="Noto Serif"/>
                <a:hlinkClick r:id="rId6" tooltip="https://moniacs.kh.ua/uk/sadiba-yegora-pavlova/"/>
              </a:rPr>
              <a:t> https://moniacs.kh.ua/uk/sadiba-yegora-pavlova/ </a:t>
            </a:r>
          </a:p>
          <a:p>
            <a:pPr marL="528703" lvl="1" indent="-264351" algn="just">
              <a:lnSpc>
                <a:spcPts val="2350"/>
              </a:lnSpc>
              <a:buAutoNum type="arabicPeriod"/>
            </a:pPr>
            <a:r>
              <a:rPr lang="en-US" sz="2448">
                <a:solidFill>
                  <a:srgbClr val="000000"/>
                </a:solidFill>
                <a:latin typeface="Noto Serif"/>
                <a:ea typeface="Noto Serif"/>
                <a:cs typeface="Noto Serif"/>
                <a:sym typeface="Noto Serif"/>
                <a:hlinkClick r:id="rId5" tooltip="https://harkiv.novyny.live/kak-vygliadel-staryi-kharkov-arkhivnye-foto-ulitsy-poltavskii-shliakh-32493.html"/>
              </a:rPr>
              <a:t>Сумська: історія головної вулиці в місті // Kharliv future. - </a:t>
            </a:r>
            <a:r>
              <a:rPr lang="en-US" sz="2448" u="sng">
                <a:solidFill>
                  <a:srgbClr val="000000"/>
                </a:solidFill>
                <a:latin typeface="Noto Serif"/>
                <a:ea typeface="Noto Serif"/>
                <a:cs typeface="Noto Serif"/>
                <a:sym typeface="Noto Serif"/>
                <a:hlinkClick r:id="rId7" tooltip="https://kharkov-future.com.ua/uk/articles-sumska-istoriya-golovnoyi-vulyczi-u-misti-harkiv"/>
              </a:rPr>
              <a:t>https://kharkov-future.com.ua/uk/articles-sumska-istoriya-golovnoyi-vulyczi-u-misti-harkiv </a:t>
            </a:r>
          </a:p>
          <a:p>
            <a:pPr marL="528703" lvl="1" indent="-264351" algn="just">
              <a:lnSpc>
                <a:spcPts val="2350"/>
              </a:lnSpc>
              <a:buAutoNum type="arabicPeriod"/>
            </a:pPr>
            <a:r>
              <a:rPr lang="en-US" sz="2448">
                <a:solidFill>
                  <a:srgbClr val="000000"/>
                </a:solidFill>
                <a:latin typeface="Noto Serif"/>
                <a:ea typeface="Noto Serif"/>
                <a:cs typeface="Noto Serif"/>
                <a:sym typeface="Noto Serif"/>
                <a:hlinkClick r:id="rId5" tooltip="https://harkiv.novyny.live/kak-vygliadel-staryi-kharkov-arkhivnye-foto-ulitsy-poltavskii-shliakh-32493.html"/>
              </a:rPr>
              <a:t>Пономаренко І. Палац праці / І. Пономаренко // Moniacs. -</a:t>
            </a:r>
            <a:r>
              <a:rPr lang="en-US" sz="2448">
                <a:solidFill>
                  <a:srgbClr val="000000"/>
                </a:solidFill>
                <a:latin typeface="Noto Serif"/>
                <a:ea typeface="Noto Serif"/>
                <a:cs typeface="Noto Serif"/>
                <a:sym typeface="Noto Serif"/>
              </a:rPr>
              <a:t> </a:t>
            </a:r>
            <a:r>
              <a:rPr lang="en-US" sz="2448" u="sng">
                <a:solidFill>
                  <a:srgbClr val="000000"/>
                </a:solidFill>
                <a:latin typeface="Noto Serif"/>
                <a:ea typeface="Noto Serif"/>
                <a:cs typeface="Noto Serif"/>
                <a:sym typeface="Noto Serif"/>
                <a:hlinkClick r:id="rId8" tooltip="https://moniacs.kh.ua/uk/palats-pratsi/"/>
              </a:rPr>
              <a:t>https://moniacs.kh.ua/uk/palats-pratsi/ </a:t>
            </a:r>
          </a:p>
          <a:p>
            <a:pPr marL="528703" lvl="1" indent="-264351" algn="just">
              <a:lnSpc>
                <a:spcPts val="2350"/>
              </a:lnSpc>
              <a:buAutoNum type="arabicPeriod"/>
            </a:pPr>
            <a:r>
              <a:rPr lang="en-US" sz="2448">
                <a:solidFill>
                  <a:srgbClr val="000000"/>
                </a:solidFill>
                <a:latin typeface="Noto Serif"/>
                <a:ea typeface="Noto Serif"/>
                <a:cs typeface="Noto Serif"/>
                <a:sym typeface="Noto Serif"/>
                <a:hlinkClick r:id="rId5" tooltip="https://harkiv.novyny.live/kak-vygliadel-staryi-kharkov-arkhivnye-foto-ulitsy-poltavskii-shliakh-32493.html"/>
              </a:rPr>
              <a:t>Палац праці // Ukrainian Institute. -</a:t>
            </a:r>
            <a:r>
              <a:rPr lang="en-US" sz="2448">
                <a:solidFill>
                  <a:srgbClr val="000000"/>
                </a:solidFill>
                <a:latin typeface="Noto Serif"/>
                <a:ea typeface="Noto Serif"/>
                <a:cs typeface="Noto Serif"/>
                <a:sym typeface="Noto Serif"/>
              </a:rPr>
              <a:t> </a:t>
            </a:r>
            <a:r>
              <a:rPr lang="en-US" sz="2448" u="sng">
                <a:solidFill>
                  <a:srgbClr val="000000"/>
                </a:solidFill>
                <a:latin typeface="Noto Serif"/>
                <a:ea typeface="Noto Serif"/>
                <a:cs typeface="Noto Serif"/>
                <a:sym typeface="Noto Serif"/>
                <a:hlinkClick r:id="rId9" tooltip="https://ui.org.ua/postcard/palacz-praczi/"/>
              </a:rPr>
              <a:t>https://ui.org.ua/postcard/palacz-praczi/ </a:t>
            </a:r>
          </a:p>
          <a:p>
            <a:pPr marL="528703" lvl="1" indent="-264351" algn="just">
              <a:lnSpc>
                <a:spcPts val="2350"/>
              </a:lnSpc>
              <a:buAutoNum type="arabicPeriod"/>
            </a:pPr>
            <a:r>
              <a:rPr lang="en-US" sz="2448">
                <a:solidFill>
                  <a:srgbClr val="000000"/>
                </a:solidFill>
                <a:latin typeface="Noto Serif"/>
                <a:ea typeface="Noto Serif"/>
                <a:cs typeface="Noto Serif"/>
                <a:sym typeface="Noto Serif"/>
                <a:hlinkClick r:id="rId5" tooltip="https://harkiv.novyny.live/kak-vygliadel-staryi-kharkov-arkhivnye-foto-ulitsy-poltavskii-shliakh-32493.html"/>
              </a:rPr>
              <a:t>Дикань Ф. Римарська: престижна вулиця старого міста. Але до чого тут римарі? / Ф. Дикань // Накипіло. </a:t>
            </a:r>
            <a:r>
              <a:rPr lang="en-US" sz="2448" u="sng">
                <a:solidFill>
                  <a:srgbClr val="000000"/>
                </a:solidFill>
                <a:latin typeface="Noto Serif"/>
                <a:ea typeface="Noto Serif"/>
                <a:cs typeface="Noto Serif"/>
                <a:sym typeface="Noto Serif"/>
                <a:hlinkClick r:id="rId5" tooltip="https://harkiv.novyny.live/kak-vygliadel-staryi-kharkov-arkhivnye-foto-ulitsy-poltavskii-shliakh-32493.html"/>
              </a:rPr>
              <a:t>- </a:t>
            </a:r>
            <a:r>
              <a:rPr lang="en-US" sz="2448" u="sng">
                <a:solidFill>
                  <a:srgbClr val="000000"/>
                </a:solidFill>
                <a:latin typeface="Noto Serif"/>
                <a:ea typeface="Noto Serif"/>
                <a:cs typeface="Noto Serif"/>
                <a:sym typeface="Noto Serif"/>
                <a:hlinkClick r:id="rId10" tooltip="https://radio.nakypilo.ua/podcast/rymarska-prestyzhna-vulyczya-starogo-mista-ale-do-chogo-tut-rymari/"/>
              </a:rPr>
              <a:t>https://radio.nakypilo.ua/podcast/rymarska-prestyzhna-vulyczya-starogo-mista-ale-do-chogo-tut-rymari/  </a:t>
            </a:r>
          </a:p>
          <a:p>
            <a:pPr marL="528703" lvl="1" indent="-264351" algn="just">
              <a:lnSpc>
                <a:spcPts val="2350"/>
              </a:lnSpc>
              <a:buAutoNum type="arabicPeriod"/>
            </a:pPr>
            <a:r>
              <a:rPr lang="en-US" sz="2448">
                <a:solidFill>
                  <a:srgbClr val="000000"/>
                </a:solidFill>
                <a:latin typeface="Noto Serif"/>
                <a:ea typeface="Noto Serif"/>
                <a:cs typeface="Noto Serif"/>
                <a:sym typeface="Noto Serif"/>
                <a:hlinkClick r:id="rId5" tooltip="https://harkiv.novyny.live/kak-vygliadel-staryi-kharkov-arkhivnye-foto-ulitsy-poltavskii-shliakh-32493.html"/>
              </a:rPr>
              <a:t>Будинок з відомими дверима // Харківська мапа. - </a:t>
            </a:r>
            <a:r>
              <a:rPr lang="en-US" sz="2448" u="sng">
                <a:solidFill>
                  <a:srgbClr val="000000"/>
                </a:solidFill>
                <a:latin typeface="Noto Serif"/>
                <a:ea typeface="Noto Serif"/>
                <a:cs typeface="Noto Serif"/>
                <a:sym typeface="Noto Serif"/>
                <a:hlinkClick r:id="rId11" tooltip="https://khuamap.netlify.app/articles/0155?utm_source.com"/>
              </a:rPr>
              <a:t>https://khuamap.netlify.app/articles/0155?utm_source.com </a:t>
            </a:r>
          </a:p>
          <a:p>
            <a:pPr marL="528703" lvl="1" indent="-264351" algn="just">
              <a:lnSpc>
                <a:spcPts val="2350"/>
              </a:lnSpc>
              <a:buAutoNum type="arabicPeriod"/>
            </a:pPr>
            <a:r>
              <a:rPr lang="en-US" sz="2448">
                <a:solidFill>
                  <a:srgbClr val="000000"/>
                </a:solidFill>
                <a:latin typeface="Noto Serif"/>
                <a:ea typeface="Noto Serif"/>
                <a:cs typeface="Noto Serif"/>
                <a:sym typeface="Noto Serif"/>
                <a:hlinkClick r:id="rId5" tooltip="https://harkiv.novyny.live/kak-vygliadel-staryi-kharkov-arkhivnye-foto-ulitsy-poltavskii-shliakh-32493.html"/>
              </a:rPr>
              <a:t>Пономаренко І. Прибутковий будинок Масловського // Харків що манить.</a:t>
            </a:r>
            <a:r>
              <a:rPr lang="en-US" sz="2448" u="sng">
                <a:solidFill>
                  <a:srgbClr val="000000"/>
                </a:solidFill>
                <a:latin typeface="Noto Serif"/>
                <a:ea typeface="Noto Serif"/>
                <a:cs typeface="Noto Serif"/>
                <a:sym typeface="Noto Serif"/>
                <a:hlinkClick r:id="rId5" tooltip="https://harkiv.novyny.live/kak-vygliadel-staryi-kharkov-arkhivnye-foto-ulitsy-poltavskii-shliakh-32493.html"/>
              </a:rPr>
              <a:t> </a:t>
            </a:r>
            <a:r>
              <a:rPr lang="en-US" sz="2448" u="sng">
                <a:solidFill>
                  <a:srgbClr val="000000"/>
                </a:solidFill>
                <a:latin typeface="Noto Serif"/>
                <a:ea typeface="Noto Serif"/>
                <a:cs typeface="Noto Serif"/>
                <a:sym typeface="Noto Serif"/>
                <a:hlinkClick r:id="rId12" tooltip="https://moniacs.kh.ua/uk/pributkovij-budinok-maslovskogo-na-vul-svobodi-8/"/>
              </a:rPr>
              <a:t>https://moniacs.kh.ua/uk/pributkovij-budinok-maslovskogo-na-vul-svobodi-8/  </a:t>
            </a:r>
          </a:p>
          <a:p>
            <a:pPr marL="528703" lvl="1" indent="-264351" algn="just">
              <a:lnSpc>
                <a:spcPts val="2350"/>
              </a:lnSpc>
              <a:buAutoNum type="arabicPeriod"/>
            </a:pPr>
            <a:r>
              <a:rPr lang="en-US" sz="2448">
                <a:solidFill>
                  <a:srgbClr val="000000"/>
                </a:solidFill>
                <a:latin typeface="Noto Serif"/>
                <a:ea typeface="Noto Serif"/>
                <a:cs typeface="Noto Serif"/>
                <a:sym typeface="Noto Serif"/>
                <a:hlinkClick r:id="rId5" tooltip="https://harkiv.novyny.live/kak-vygliadel-staryi-kharkov-arkhivnye-foto-ulitsy-poltavskii-shliakh-32493.html"/>
              </a:rPr>
              <a:t>Пономаренко І. Знищена краса. Будинок з історією на вулиці Свободи в Харкові / І. Пономаренко // Слобідський край.</a:t>
            </a:r>
            <a:r>
              <a:rPr lang="en-US" sz="2448" u="sng">
                <a:solidFill>
                  <a:srgbClr val="000000"/>
                </a:solidFill>
                <a:latin typeface="Noto Serif"/>
                <a:ea typeface="Noto Serif"/>
                <a:cs typeface="Noto Serif"/>
                <a:sym typeface="Noto Serif"/>
                <a:hlinkClick r:id="rId5" tooltip="https://harkiv.novyny.live/kak-vygliadel-staryi-kharkov-arkhivnye-foto-ulitsy-poltavskii-shliakh-32493.html"/>
              </a:rPr>
              <a:t> </a:t>
            </a:r>
            <a:r>
              <a:rPr lang="en-US" sz="2448" u="sng">
                <a:solidFill>
                  <a:srgbClr val="000000"/>
                </a:solidFill>
                <a:latin typeface="Noto Serif"/>
                <a:ea typeface="Noto Serif"/>
                <a:cs typeface="Noto Serif"/>
                <a:sym typeface="Noto Serif"/>
                <a:hlinkClick r:id="rId13" tooltip="https://www.slk.kh.ua/news/news/znisena-krasa-budinok-z-istorieu-na-vulici-svobodi-u-harkovi.html#google_vignette"/>
              </a:rPr>
              <a:t>https://www.slk.kh.ua/news/news/znisena-krasa-budinok-z-istorieu-na-vulici-svobodi-u-harkovi.html#google_vignette </a:t>
            </a:r>
          </a:p>
          <a:p>
            <a:pPr marL="528703" lvl="1" indent="-264351" algn="just">
              <a:lnSpc>
                <a:spcPts val="2350"/>
              </a:lnSpc>
              <a:buAutoNum type="arabicPeriod"/>
            </a:pPr>
            <a:r>
              <a:rPr lang="en-US" sz="2448">
                <a:solidFill>
                  <a:srgbClr val="000000"/>
                </a:solidFill>
                <a:latin typeface="Noto Serif"/>
                <a:ea typeface="Noto Serif"/>
                <a:cs typeface="Noto Serif"/>
                <a:sym typeface="Noto Serif"/>
                <a:hlinkClick r:id="rId5" tooltip="https://harkiv.novyny.live/kak-vygliadel-staryi-kharkov-arkhivnye-foto-ulitsy-poltavskii-shliakh-32493.html"/>
              </a:rPr>
              <a:t>Пономаренко І. Гамлет Зіньківський – стрітарт у Харкові / І. Пономаренко // Харків, що манить.</a:t>
            </a:r>
            <a:r>
              <a:rPr lang="en-US" sz="2448" u="sng">
                <a:solidFill>
                  <a:srgbClr val="000000"/>
                </a:solidFill>
                <a:latin typeface="Noto Serif"/>
                <a:ea typeface="Noto Serif"/>
                <a:cs typeface="Noto Serif"/>
                <a:sym typeface="Noto Serif"/>
                <a:hlinkClick r:id="rId5" tooltip="https://harkiv.novyny.live/kak-vygliadel-staryi-kharkov-arkhivnye-foto-ulitsy-poltavskii-shliakh-32493.html"/>
              </a:rPr>
              <a:t> </a:t>
            </a:r>
            <a:r>
              <a:rPr lang="en-US" sz="2448" u="sng">
                <a:solidFill>
                  <a:srgbClr val="000000"/>
                </a:solidFill>
                <a:latin typeface="Noto Serif"/>
                <a:ea typeface="Noto Serif"/>
                <a:cs typeface="Noto Serif"/>
                <a:sym typeface="Noto Serif"/>
                <a:hlinkClick r:id="rId14" tooltip="https://moniacs.kh.ua/uk/harkivskij-stritart-gamleta-zinkivskogo/"/>
              </a:rPr>
              <a:t>https://moniacs.kh.ua/uk/harkivskij-stritart-gamleta-zinkivskogo/ </a:t>
            </a:r>
          </a:p>
          <a:p>
            <a:pPr marL="528703" lvl="1" indent="-264351" algn="just">
              <a:lnSpc>
                <a:spcPts val="2350"/>
              </a:lnSpc>
              <a:buAutoNum type="arabicPeriod"/>
            </a:pPr>
            <a:r>
              <a:rPr lang="en-US" sz="2448">
                <a:solidFill>
                  <a:srgbClr val="000000"/>
                </a:solidFill>
                <a:latin typeface="Noto Serif"/>
                <a:ea typeface="Noto Serif"/>
                <a:cs typeface="Noto Serif"/>
                <a:sym typeface="Noto Serif"/>
                <a:hlinkClick r:id="rId5" tooltip="https://harkiv.novyny.live/kak-vygliadel-staryi-kharkov-arkhivnye-foto-ulitsy-poltavskii-shliakh-32493.html"/>
              </a:rPr>
              <a:t>Парамонов А. Вулиці Старого Харкова / А. Парамонов. Харків.</a:t>
            </a:r>
            <a:r>
              <a:rPr lang="en-US" sz="2448">
                <a:solidFill>
                  <a:srgbClr val="000000"/>
                </a:solidFill>
                <a:latin typeface="Noto Serif"/>
                <a:ea typeface="Noto Serif"/>
                <a:cs typeface="Noto Serif"/>
                <a:sym typeface="Noto Serif"/>
              </a:rPr>
              <a:t> – Фоліо. 2019. 321 с.</a:t>
            </a:r>
          </a:p>
        </p:txBody>
      </p:sp>
      <p:sp>
        <p:nvSpPr>
          <p:cNvPr id="6" name="TextBox 6"/>
          <p:cNvSpPr txBox="1"/>
          <p:nvPr/>
        </p:nvSpPr>
        <p:spPr>
          <a:xfrm>
            <a:off x="11285469" y="9401175"/>
            <a:ext cx="6880362" cy="723138"/>
          </a:xfrm>
          <a:prstGeom prst="rect">
            <a:avLst/>
          </a:prstGeom>
        </p:spPr>
        <p:txBody>
          <a:bodyPr lIns="0" tIns="0" rIns="0" bIns="0" rtlCol="0" anchor="t">
            <a:spAutoFit/>
          </a:bodyPr>
          <a:lstStyle/>
          <a:p>
            <a:pPr algn="ctr">
              <a:lnSpc>
                <a:spcPts val="5376"/>
              </a:lnSpc>
            </a:pPr>
            <a:r>
              <a:rPr lang="en-US" sz="5600">
                <a:solidFill>
                  <a:srgbClr val="000000"/>
                </a:solidFill>
                <a:latin typeface="Noto Serif"/>
                <a:ea typeface="Noto Serif"/>
                <a:cs typeface="Noto Serif"/>
                <a:sym typeface="Noto Serif"/>
              </a:rPr>
              <a:t>ДЯКУЮ ЗА УВАГУ!</a:t>
            </a:r>
          </a:p>
        </p:txBody>
      </p:sp>
    </p:spTree>
  </p:cSld>
  <p:clrMapOvr>
    <a:masterClrMapping/>
  </p:clrMapOvr>
  <p:transition>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1455</Words>
  <Application>Microsoft Office PowerPoint</Application>
  <PresentationFormat>Произвольный</PresentationFormat>
  <Paragraphs>194</Paragraphs>
  <Slides>15</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15</vt:i4>
      </vt:variant>
    </vt:vector>
  </HeadingPairs>
  <TitlesOfParts>
    <vt:vector size="20" baseType="lpstr">
      <vt:lpstr>Noto Serif</vt:lpstr>
      <vt:lpstr>Noto Serif Bold</vt:lpstr>
      <vt:lpstr>Calibri</vt:lpstr>
      <vt:lpstr>Arial</vt:lpstr>
      <vt:lpstr>Office Theme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Харків: історія та сучасність</dc:title>
  <dc:creator>Admin</dc:creator>
  <cp:lastModifiedBy>Admin</cp:lastModifiedBy>
  <cp:revision>2</cp:revision>
  <dcterms:created xsi:type="dcterms:W3CDTF">2006-08-16T00:00:00Z</dcterms:created>
  <dcterms:modified xsi:type="dcterms:W3CDTF">2025-04-12T17:59:35Z</dcterms:modified>
  <dc:identifier>DAGj9DfZSgU</dc:identifier>
</cp:coreProperties>
</file>