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4630400" cy="8229600"/>
  <p:notesSz cx="8229600" cy="14630400"/>
  <p:embeddedFontLst>
    <p:embeddedFont>
      <p:font typeface="Prata" panose="020B0604020202020204" charset="-52"/>
      <p:regular r:id="rId20"/>
    </p:embeddedFont>
    <p:embeddedFont>
      <p:font typeface="Raleway" pitchFamily="2" charset="-52"/>
      <p:regular r:id="rId21"/>
      <p:bold r:id="rId22"/>
      <p:italic r:id="rId23"/>
      <p:boldItalic r:id="rId24"/>
    </p:embeddedFont>
    <p:embeddedFont>
      <p:font typeface="Raleway Medium" pitchFamily="2" charset="-52"/>
      <p:regular r:id="rId25"/>
      <p:italic r:id="rId26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526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94861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«Київський Париж» - частинка Франції у серці столиці</a:t>
            </a:r>
            <a:endParaRPr lang="en-US" sz="4450" dirty="0"/>
          </a:p>
        </p:txBody>
      </p:sp>
      <p:sp>
        <p:nvSpPr>
          <p:cNvPr id="7" name="Text 4"/>
          <p:cNvSpPr/>
          <p:nvPr/>
        </p:nvSpPr>
        <p:spPr>
          <a:xfrm>
            <a:off x="899279" y="7187327"/>
            <a:ext cx="15180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МС</a:t>
            </a:r>
            <a:endParaRPr lang="en-US" sz="7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7107A3-CC86-25A5-EE81-2B705FFB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76"/>
          <a:stretch/>
        </p:blipFill>
        <p:spPr>
          <a:xfrm>
            <a:off x="8350211" y="166136"/>
            <a:ext cx="6280189" cy="7897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4BDCD-AFB2-FFD9-3372-979359590DF0}"/>
              </a:ext>
            </a:extLst>
          </p:cNvPr>
          <p:cNvSpPr txBox="1"/>
          <p:nvPr/>
        </p:nvSpPr>
        <p:spPr>
          <a:xfrm>
            <a:off x="501805" y="4141307"/>
            <a:ext cx="7315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Автор: Острова Таїсія, </a:t>
            </a:r>
            <a:r>
              <a:rPr lang="uk-UA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Київське територіальне відділення Малої академії наук України, Комунальний заклад позашкільної освіти «Київська Мала академія наук учнівської молоді», ліцей №85 Голосіївського району міста Києва, 9 клас, м. Київ.</a:t>
            </a:r>
          </a:p>
          <a:p>
            <a:endParaRPr lang="uk-UA" dirty="0">
              <a:solidFill>
                <a:schemeClr val="accent4">
                  <a:lumMod val="40000"/>
                  <a:lumOff val="60000"/>
                </a:schemeClr>
              </a:solidFill>
              <a:latin typeface="Prata" panose="020B0604020202020204" charset="-52"/>
            </a:endParaRPr>
          </a:p>
          <a:p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Науковий керівник: Сергієнко Марина Григорівна, </a:t>
            </a:r>
            <a:r>
              <a:rPr lang="uk-UA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вчитель історії, вища кваліфікаційна категорія, вчитель-методист.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93790" y="1588677"/>
            <a:ext cx="1340171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У сучасному світі, де глобалізація стирає межі між містами та культурами, особливо важливо відкривати унікальність власного міста. Київ має особливу атмосферу, в якій поєднується європейський шарм і українська самобутність.</a:t>
            </a:r>
            <a:endParaRPr lang="en-US" sz="2800" dirty="0">
              <a:latin typeface="Prata" panose="020B0604020202020204" charset="-52"/>
            </a:endParaRPr>
          </a:p>
        </p:txBody>
      </p:sp>
      <p:sp>
        <p:nvSpPr>
          <p:cNvPr id="5" name="Text 2"/>
          <p:cNvSpPr/>
          <p:nvPr/>
        </p:nvSpPr>
        <p:spPr>
          <a:xfrm>
            <a:off x="809490" y="4114800"/>
            <a:ext cx="1301142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800" dirty="0">
                <a:solidFill>
                  <a:srgbClr val="CFCBB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Його архітектура зберігає відлуння різних епох і впливів, серед яких особливо помітний європейський стиль, що в певних районах нагадує атмосферу Парижа. Саме вивчення цих історичних паралелей дозволяє глибше осмислити європейський шлях розвитку Києва.</a:t>
            </a:r>
            <a:endParaRPr lang="en-US" sz="2800" dirty="0">
              <a:latin typeface="Prata" panose="020B060402020202020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27F53A-0D70-5950-82D1-D22F4025B36F}"/>
              </a:ext>
            </a:extLst>
          </p:cNvPr>
          <p:cNvSpPr txBox="1"/>
          <p:nvPr/>
        </p:nvSpPr>
        <p:spPr>
          <a:xfrm>
            <a:off x="2854712" y="361706"/>
            <a:ext cx="731520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</a:pPr>
            <a:r>
              <a:rPr lang="uk-UA" sz="36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rata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 дослідження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Prata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16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7439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 та завдання дослідження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7567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260" y="279927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756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Мета дослідження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3247192"/>
            <a:ext cx="292774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Проаналізувати архітектурні об'єкти побудовані наприкінці ХІХ – початку ХХ ст. у центрі м. Києва, з'ясувати їхню культурну та історичну цінність.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0171867" y="27567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6937" y="279927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08983" y="2756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Збір матеріалів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908983" y="3247192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Зібрати фактологічний матеріал про знакові архітектурні споруди, що знаходяться в центрі м. Києва.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626947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6311979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6269474"/>
            <a:ext cx="30689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Створення маршруту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675989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Скласти екскурсійний маршрут місцевістю, що отримала від киян назву «Київський Париж».</a:t>
            </a:r>
            <a:endParaRPr lang="en-US" sz="17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0A0664A-0502-4FA6-6266-594C1B7D10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814" y="1536826"/>
            <a:ext cx="5958969" cy="52352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12119"/>
            <a:ext cx="88726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Об'єкт та предмет дослідження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878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Об'єкт дослідження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6901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Історико-архітектурні пам'ятки на території колишньої садиби Мерінга в центрі Києва, що формують унікальний архітектурний ансамбль.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6179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Ця територія охоплює вулиці Заньковецької, Ольгинську, Станіславського, Архітектора Городецького та площу Івана Франка, створюючи особливий культурний простір міста.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2987873"/>
            <a:ext cx="31303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Предмет дослідження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356901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Особливості архітектури та історичне значення будівель кінця ХІХ – початку ХХ ст., що увійшли до екскурсійного маршруту «Київський Париж».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86179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Дослідження стильових особливостей, історичного контексту та культурної цінності цих споруд для розуміння європейського впливу на розвиток Києва.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70057" y="849392"/>
            <a:ext cx="7776686" cy="1220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Садиба Мерінга - історичний контекст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389727" y="2363272"/>
            <a:ext cx="22860" cy="5016818"/>
          </a:xfrm>
          <a:prstGeom prst="roundRect">
            <a:avLst>
              <a:gd name="adj" fmla="val 128185"/>
            </a:avLst>
          </a:prstGeom>
          <a:solidFill>
            <a:srgbClr val="535455"/>
          </a:solidFill>
          <a:ln/>
        </p:spPr>
      </p:sp>
      <p:sp>
        <p:nvSpPr>
          <p:cNvPr id="5" name="Shape 2"/>
          <p:cNvSpPr/>
          <p:nvPr/>
        </p:nvSpPr>
        <p:spPr>
          <a:xfrm>
            <a:off x="6586597" y="2791182"/>
            <a:ext cx="586026" cy="22860"/>
          </a:xfrm>
          <a:prstGeom prst="roundRect">
            <a:avLst>
              <a:gd name="adj" fmla="val 128185"/>
            </a:avLst>
          </a:prstGeom>
          <a:solidFill>
            <a:srgbClr val="535455"/>
          </a:solidFill>
          <a:ln/>
        </p:spPr>
      </p:sp>
      <p:sp>
        <p:nvSpPr>
          <p:cNvPr id="6" name="Shape 3"/>
          <p:cNvSpPr/>
          <p:nvPr/>
        </p:nvSpPr>
        <p:spPr>
          <a:xfrm>
            <a:off x="6169997" y="2582942"/>
            <a:ext cx="439460" cy="439460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61" y="2619494"/>
            <a:ext cx="293013" cy="3662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66516" y="2558534"/>
            <a:ext cx="2441853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Професор Мерінг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7366516" y="2980849"/>
            <a:ext cx="6580227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Назва місцевості походить від садиби професора медицини Київського університету Ф.Ф. Мерінга, який володів цією територією.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586597" y="4424363"/>
            <a:ext cx="586026" cy="22860"/>
          </a:xfrm>
          <a:prstGeom prst="roundRect">
            <a:avLst>
              <a:gd name="adj" fmla="val 128185"/>
            </a:avLst>
          </a:prstGeom>
          <a:solidFill>
            <a:srgbClr val="535455"/>
          </a:solidFill>
          <a:ln/>
        </p:spPr>
      </p:sp>
      <p:sp>
        <p:nvSpPr>
          <p:cNvPr id="11" name="Shape 7"/>
          <p:cNvSpPr/>
          <p:nvPr/>
        </p:nvSpPr>
        <p:spPr>
          <a:xfrm>
            <a:off x="6169997" y="4216122"/>
            <a:ext cx="439460" cy="439460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161" y="4252674"/>
            <a:ext cx="293013" cy="36623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66516" y="4191714"/>
            <a:ext cx="2441853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1887 рік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7366516" y="4614029"/>
            <a:ext cx="6580227" cy="937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смерті професора у 1887 р. його нащадки запланували забудувати місцевість, адже у Києві у ті часи спостерігався «будівельний бум».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586597" y="6370082"/>
            <a:ext cx="586026" cy="22860"/>
          </a:xfrm>
          <a:prstGeom prst="roundRect">
            <a:avLst>
              <a:gd name="adj" fmla="val 128185"/>
            </a:avLst>
          </a:prstGeom>
          <a:solidFill>
            <a:srgbClr val="535455"/>
          </a:solidFill>
          <a:ln/>
        </p:spPr>
      </p:sp>
      <p:sp>
        <p:nvSpPr>
          <p:cNvPr id="16" name="Shape 11"/>
          <p:cNvSpPr/>
          <p:nvPr/>
        </p:nvSpPr>
        <p:spPr>
          <a:xfrm>
            <a:off x="6169997" y="6161842"/>
            <a:ext cx="439460" cy="439460"/>
          </a:xfrm>
          <a:prstGeom prst="roundRect">
            <a:avLst>
              <a:gd name="adj" fmla="val 6668"/>
            </a:avLst>
          </a:prstGeom>
          <a:solidFill>
            <a:srgbClr val="3A3B3C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61" y="6198394"/>
            <a:ext cx="293013" cy="36623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66516" y="6137434"/>
            <a:ext cx="2534364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Видатні архітектори</a:t>
            </a:r>
            <a:endParaRPr lang="en-US" sz="1900" dirty="0"/>
          </a:p>
        </p:txBody>
      </p:sp>
      <p:sp>
        <p:nvSpPr>
          <p:cNvPr id="19" name="Text 13"/>
          <p:cNvSpPr/>
          <p:nvPr/>
        </p:nvSpPr>
        <p:spPr>
          <a:xfrm>
            <a:off x="7366516" y="6559748"/>
            <a:ext cx="6580227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Авторами проєктів будинків на новостворених вулицях були відомі київські архітектори: Шлейфер, Брадтман, Городецький, Клуг.</a:t>
            </a:r>
            <a:endParaRPr lang="en-US" sz="1500" dirty="0"/>
          </a:p>
        </p:txBody>
      </p:sp>
      <p:pic>
        <p:nvPicPr>
          <p:cNvPr id="1026" name="Picture 2" descr="Садиба Мерінга (Київ) — Вікіпедія">
            <a:extLst>
              <a:ext uri="{FF2B5EF4-FFF2-40B4-BE49-F238E27FC236}">
                <a16:creationId xmlns:a16="http://schemas.microsoft.com/office/drawing/2014/main" id="{88007914-9EF0-FBAB-EDC9-84E184C89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" y="762900"/>
            <a:ext cx="6077896" cy="697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0036"/>
            <a:ext cx="115328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Архітектурні стилі «Київського Парижу»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97418" y="24024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Модерн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92862"/>
            <a:ext cx="423886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Характеризується плавними лініями, асиметрією, використанням нових матеріалів та технологій, декоративними елементами з рослинними мотивами.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362" y="3665458"/>
            <a:ext cx="318968" cy="3986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25838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Ренесанс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597628" y="3074313"/>
            <a:ext cx="423898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Відзначається симетрією, пропорційністю, використанням арок, колон та пілястр, а також багатим декоративним оздобленням.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713" y="3665458"/>
            <a:ext cx="318968" cy="3986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97628" y="50475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Необароко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597628" y="5537954"/>
            <a:ext cx="423898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Вирізняється пишністю, динамічністю форм, контрастами, складними криволінійними формами та багатим скульптурним декором.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713" y="532780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197418" y="50475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Неоготика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537954"/>
            <a:ext cx="423886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Характерні стрілчасті арки, високі шпилі, ребристі склепіння, вітражі та вертикальні лінії, що створюють відчуття спрямованості вгору.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362" y="5327809"/>
            <a:ext cx="318968" cy="3986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65069" y="613410"/>
            <a:ext cx="7586663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Екскурсійний маршрут «Київський Париж»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5069" y="2337792"/>
            <a:ext cx="3682127" cy="3061930"/>
          </a:xfrm>
          <a:prstGeom prst="roundRect">
            <a:avLst>
              <a:gd name="adj" fmla="val 1090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6487478" y="2560201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Тривалість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487478" y="3041333"/>
            <a:ext cx="3237309" cy="2135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Приблизно 3-3,5 години, що дозволяє детально ознайомитися з усіма архітектурними пам'ятками та відчути атмосферу «Київського Парижу».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69604" y="2337792"/>
            <a:ext cx="3682127" cy="3061930"/>
          </a:xfrm>
          <a:prstGeom prst="roundRect">
            <a:avLst>
              <a:gd name="adj" fmla="val 1090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10392013" y="2560201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Тип маршруту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392013" y="3041333"/>
            <a:ext cx="3237309" cy="1779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Пішохідний, що дає можливість зануритися в історичне середовище, роздивитися деталі будівель та відчути дух епохи.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65069" y="5622131"/>
            <a:ext cx="7586663" cy="1993940"/>
          </a:xfrm>
          <a:prstGeom prst="roundRect">
            <a:avLst>
              <a:gd name="adj" fmla="val 1674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6487478" y="5844540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Початок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487478" y="6325672"/>
            <a:ext cx="7141845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Вулиця архітектора Городецького - одна з найбільш атмосферних вулиць центру Києва, де зосереджені унікальні архітектурні споруди.</a:t>
            </a:r>
            <a:endParaRPr lang="en-US" sz="17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47A5B2-8FB2-9EFB-077A-F23E793E4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1450"/>
            <a:ext cx="6243611" cy="55157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357" y="767715"/>
            <a:ext cx="8881943" cy="676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Прибутковий будинок Гінзбурга</a:t>
            </a:r>
            <a:endParaRPr lang="en-US" sz="4250" dirty="0"/>
          </a:p>
        </p:txBody>
      </p:sp>
      <p:sp>
        <p:nvSpPr>
          <p:cNvPr id="5" name="Text 2"/>
          <p:cNvSpPr/>
          <p:nvPr/>
        </p:nvSpPr>
        <p:spPr>
          <a:xfrm>
            <a:off x="6571836" y="1671101"/>
            <a:ext cx="3877270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Перший «хмарочос» України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175891" y="2018850"/>
            <a:ext cx="7480816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Справжній шедевр стилю модерн, що був збудований у 1910-1912 роках.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282499" y="2461319"/>
            <a:ext cx="10713601" cy="15240"/>
          </a:xfrm>
          <a:prstGeom prst="roundRect">
            <a:avLst>
              <a:gd name="adj" fmla="val 213000"/>
            </a:avLst>
          </a:prstGeom>
          <a:solidFill>
            <a:srgbClr val="535455"/>
          </a:solidFill>
          <a:ln/>
        </p:spPr>
      </p:sp>
      <p:sp>
        <p:nvSpPr>
          <p:cNvPr id="10" name="Text 6"/>
          <p:cNvSpPr/>
          <p:nvPr/>
        </p:nvSpPr>
        <p:spPr>
          <a:xfrm>
            <a:off x="5345549" y="3448050"/>
            <a:ext cx="3505081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Комерційне призначення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5345549" y="3915966"/>
            <a:ext cx="7979807" cy="34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 двох перших поверхах будівлі працював меблевий магазин «Я. та Й. Кон.»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5237321" y="4463296"/>
            <a:ext cx="8527613" cy="15240"/>
          </a:xfrm>
          <a:prstGeom prst="roundRect">
            <a:avLst>
              <a:gd name="adj" fmla="val 213000"/>
            </a:avLst>
          </a:prstGeom>
          <a:solidFill>
            <a:srgbClr val="535455"/>
          </a:solidFill>
          <a:ln/>
        </p:spPr>
      </p:sp>
      <p:sp>
        <p:nvSpPr>
          <p:cNvPr id="15" name="Text 10"/>
          <p:cNvSpPr/>
          <p:nvPr/>
        </p:nvSpPr>
        <p:spPr>
          <a:xfrm>
            <a:off x="7531537" y="4802981"/>
            <a:ext cx="2705100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Культурний центр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7531537" y="5270897"/>
            <a:ext cx="6125170" cy="1038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Тут зосереджувалась київська інтелігенція, базувалось Товариство колишніх політкаторжан, збирався клуб «Мистецький льох».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2051824" y="6769298"/>
            <a:ext cx="11821220" cy="69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 жаль, сьогодні ви не знайдете цього будинку в нашому місті, адже на початку Другої світової війни ця будівля була знищена.</a:t>
            </a:r>
            <a:endParaRPr lang="en-US" sz="1700" dirty="0"/>
          </a:p>
        </p:txBody>
      </p:sp>
      <p:pic>
        <p:nvPicPr>
          <p:cNvPr id="2050" name="Picture 2" descr="Будинок Гінзбурга (Київ) — Вікіпедія">
            <a:extLst>
              <a:ext uri="{FF2B5EF4-FFF2-40B4-BE49-F238E27FC236}">
                <a16:creationId xmlns:a16="http://schemas.microsoft.com/office/drawing/2014/main" id="{AF0AA415-F3C1-24E5-78CC-B8AF0D269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6" y="2145711"/>
            <a:ext cx="5131342" cy="388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916311" y="3047603"/>
            <a:ext cx="5398889" cy="581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Готель «Континенталь»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72" y="3730823"/>
            <a:ext cx="465177" cy="4651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02425" y="3698319"/>
            <a:ext cx="2918579" cy="290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Найкращий готель міста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1302425" y="4100632"/>
            <a:ext cx="126767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Тодішні путівники радили «Континенталь» знаменитостям та багатим діловим людям як найпрестижніший заклад Києва.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72" y="4988957"/>
            <a:ext cx="465177" cy="4651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302425" y="4956453"/>
            <a:ext cx="2326124" cy="290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Технічні інновації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1302425" y="5358765"/>
            <a:ext cx="126767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Сто номерів, парове опалення, вентиляція, електричне освітлення, гаряче водопостачання та електричні ліфти – пасажирський та багажний.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72" y="6247090"/>
            <a:ext cx="465177" cy="4651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02425" y="6214586"/>
            <a:ext cx="2326124" cy="290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Розкішні зали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1302425" y="6616898"/>
            <a:ext cx="126767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Величезна ресторанна зала, зимовий та літній сади, більярдні, салон з другим світлом створювали атмосферу розкоші.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651272" y="7123867"/>
            <a:ext cx="1332785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 підвалі готелю на той час працювало знамените арткафе «ХЛАМ» (Художники – Літератори – Артисти – Музиканти). Нині у будівлі, відновленій після війни, знаходиться Національна музична академія України.</a:t>
            </a:r>
            <a:endParaRPr lang="en-US" sz="1450" dirty="0"/>
          </a:p>
        </p:txBody>
      </p:sp>
      <p:pic>
        <p:nvPicPr>
          <p:cNvPr id="3074" name="Picture 2" descr="Як виглядав київський готель «Континенталь», який порівнювали з кращими  готелями Америки та Європи - Вечірній Київ">
            <a:extLst>
              <a:ext uri="{FF2B5EF4-FFF2-40B4-BE49-F238E27FC236}">
                <a16:creationId xmlns:a16="http://schemas.microsoft.com/office/drawing/2014/main" id="{4BB773CA-C34A-9C74-81E6-67DA32172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241" y="12381"/>
            <a:ext cx="5964603" cy="36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terContinental - Kyiv by IHG, Київ (оновлені ціни 2025 року)">
            <a:extLst>
              <a:ext uri="{FF2B5EF4-FFF2-40B4-BE49-F238E27FC236}">
                <a16:creationId xmlns:a16="http://schemas.microsoft.com/office/drawing/2014/main" id="{BAB907F4-23FD-93BC-1D8D-64EAE86F6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6" y="57941"/>
            <a:ext cx="8494685" cy="285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5925" y="578882"/>
            <a:ext cx="6722745" cy="656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Дім барона Гессельбейна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5321260" y="2034778"/>
            <a:ext cx="2699742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Загадковий власник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321260" y="2489478"/>
            <a:ext cx="8207454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Барон Гессельбейн був замкненою людиною, захоплювався окультними науками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5163503" y="3220998"/>
            <a:ext cx="8678466" cy="11430"/>
          </a:xfrm>
          <a:prstGeom prst="roundRect">
            <a:avLst>
              <a:gd name="adj" fmla="val 275956"/>
            </a:avLst>
          </a:prstGeom>
          <a:solidFill>
            <a:srgbClr val="535455"/>
          </a:solidFill>
          <a:ln/>
        </p:spPr>
      </p:sp>
      <p:sp>
        <p:nvSpPr>
          <p:cNvPr id="10" name="Text 4"/>
          <p:cNvSpPr/>
          <p:nvPr/>
        </p:nvSpPr>
        <p:spPr>
          <a:xfrm>
            <a:off x="6406872" y="3467100"/>
            <a:ext cx="262842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Міфологічні образи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6406872" y="3921800"/>
            <a:ext cx="7277338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Фасад прикрашений ліпниною з головою Кроноса та сценами з давньогрецьких міфів</a:t>
            </a:r>
            <a:endParaRPr lang="en-US" sz="1650" dirty="0"/>
          </a:p>
        </p:txBody>
      </p:sp>
      <p:sp>
        <p:nvSpPr>
          <p:cNvPr id="12" name="Shape 6"/>
          <p:cNvSpPr/>
          <p:nvPr/>
        </p:nvSpPr>
        <p:spPr>
          <a:xfrm>
            <a:off x="6249114" y="4821436"/>
            <a:ext cx="7592854" cy="11430"/>
          </a:xfrm>
          <a:prstGeom prst="roundRect">
            <a:avLst>
              <a:gd name="adj" fmla="val 275956"/>
            </a:avLst>
          </a:prstGeom>
          <a:solidFill>
            <a:srgbClr val="535455"/>
          </a:solidFill>
          <a:ln/>
        </p:spPr>
      </p:sp>
      <p:sp>
        <p:nvSpPr>
          <p:cNvPr id="15" name="Text 7"/>
          <p:cNvSpPr/>
          <p:nvPr/>
        </p:nvSpPr>
        <p:spPr>
          <a:xfrm>
            <a:off x="7492484" y="5067538"/>
            <a:ext cx="262842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Таємничі зібрання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7492484" y="5522238"/>
            <a:ext cx="6191726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 переказами, будинок став місцем зустрічей таємничих товариств</a:t>
            </a:r>
            <a:endParaRPr lang="en-US" sz="1650" dirty="0"/>
          </a:p>
        </p:txBody>
      </p:sp>
      <p:sp>
        <p:nvSpPr>
          <p:cNvPr id="17" name="Text 9"/>
          <p:cNvSpPr/>
          <p:nvPr/>
        </p:nvSpPr>
        <p:spPr>
          <a:xfrm>
            <a:off x="683419" y="7188073"/>
            <a:ext cx="13158549" cy="1009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Один із найзагадковіших будинків у центрі Києва, розташований на вул. Городецького, 15. У чудернацькій ліпнині зашифрована давньогрецька легенда про народження Зевса, а в оздобленні можна побачити численні натяки на античні легенди, що додають будівлі містичної аури.</a:t>
            </a:r>
            <a:endParaRPr lang="en-US" sz="165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F13B985-E9A1-6FAD-EAB2-A125C2792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99" y="1504056"/>
            <a:ext cx="4214464" cy="553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3890" y="2932748"/>
            <a:ext cx="8413671" cy="575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«Будинок з химерами» Городецького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" y="3783806"/>
            <a:ext cx="919996" cy="135445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39873" y="3967758"/>
            <a:ext cx="2299930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Результат парі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1839873" y="4365665"/>
            <a:ext cx="12146637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 міською легендою, незвична споруда з'явилася у результаті парі між Владиславом Городецьким та його колегою архітектором Олександром Кобєлєвим.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" y="5138261"/>
            <a:ext cx="919996" cy="110394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39873" y="5322213"/>
            <a:ext cx="2299930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Складний рельєф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1839873" y="5720120"/>
            <a:ext cx="12146637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Кобєлєв вважав справжнім божевіллям будівництво на ділянці з надзвичайно складним рельєфом, але Городецький прийняв виклик.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" y="6242209"/>
            <a:ext cx="919996" cy="135445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39873" y="6426160"/>
            <a:ext cx="2299930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Тріумф архітектора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1839873" y="6824067"/>
            <a:ext cx="12146637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 два роки Городецький завершив будівництво, промовивши: «Будинок, може і дивакуватий, але не знайдеться у Києві людини, яка б минула його, не зупинившись поглядом».</a:t>
            </a:r>
            <a:endParaRPr lang="en-US" sz="1400" dirty="0"/>
          </a:p>
        </p:txBody>
      </p:sp>
      <p:pic>
        <p:nvPicPr>
          <p:cNvPr id="5122" name="Picture 2" descr="Пам’ятник Городецькому в Пасажі. Фото: Ольга Косова">
            <a:extLst>
              <a:ext uri="{FF2B5EF4-FFF2-40B4-BE49-F238E27FC236}">
                <a16:creationId xmlns:a16="http://schemas.microsoft.com/office/drawing/2014/main" id="{CE85D73E-7793-FEA0-7040-617B3ABEC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977" y="64662"/>
            <a:ext cx="5289423" cy="373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85ACC68-6146-621E-05F9-4986F112B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5" y="-9234"/>
            <a:ext cx="476250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B96442E2-CC7D-25D8-00A5-2D339DF18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810" y="68805"/>
            <a:ext cx="3748802" cy="280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0792"/>
            <a:ext cx="6642021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Тварини замість химер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790218" y="4608909"/>
            <a:ext cx="2954655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Африканські мотиви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0218" y="5096947"/>
            <a:ext cx="4124206" cy="216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Іронічно, але попри свою назву на фасаді та всередині «Будинку з химерами» немає жодної химери. Натомість будівля прикрашена скульптурами реальних екзотичних тварин.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253037" y="4608909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Мисливські трофеї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3037" y="5096947"/>
            <a:ext cx="4124206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Городецький був пристрасним мисливцем, тому прикрасив свій будинок зображеннями тварин, на яких полював під час сафарі в Африці.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9715857" y="4608909"/>
            <a:ext cx="3165634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Поетичне сприйняття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857" y="5096947"/>
            <a:ext cx="4124206" cy="2527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Максим Рильський творінню Городецького присвятив вірш, назвавши його «будинком-дивоглядом»: «Поруч з пазурями й іклами рухливих птиць недвижний ряд, де павіани між газелями, між ібісів – гіпопотам».</a:t>
            </a:r>
            <a:endParaRPr lang="en-US" sz="17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B9EA61-0BCA-9ED6-4871-7E08232DB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77" y="1326356"/>
            <a:ext cx="4285785" cy="3214339"/>
          </a:xfrm>
          <a:prstGeom prst="rect">
            <a:avLst/>
          </a:prstGeom>
        </p:spPr>
      </p:pic>
      <p:pic>
        <p:nvPicPr>
          <p:cNvPr id="6148" name="Picture 4" descr="Будинок з химерами (будинок Городецького) в місті Київ | oktv.ua">
            <a:extLst>
              <a:ext uri="{FF2B5EF4-FFF2-40B4-BE49-F238E27FC236}">
                <a16:creationId xmlns:a16="http://schemas.microsoft.com/office/drawing/2014/main" id="{7F464735-2F7E-20EC-55A3-C7C2A3683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3" y="1326357"/>
            <a:ext cx="3702486" cy="314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Гений места. Дом с химерами - YouTube">
            <a:extLst>
              <a:ext uri="{FF2B5EF4-FFF2-40B4-BE49-F238E27FC236}">
                <a16:creationId xmlns:a16="http://schemas.microsoft.com/office/drawing/2014/main" id="{44050E0C-EA87-DA70-C524-7CC782465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6" t="6748" r="17897"/>
          <a:stretch/>
        </p:blipFill>
        <p:spPr bwMode="auto">
          <a:xfrm>
            <a:off x="9026385" y="286252"/>
            <a:ext cx="5046454" cy="418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77133"/>
            <a:ext cx="118413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Походження назви «Будинок з химерами»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4024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Народна назва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92862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Офіційно будівля не мала такої назви, вона з'явилася в народі через незвичайний вигляд споруди.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9937790" y="2039541"/>
            <a:ext cx="28833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Екзотика як химера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529959"/>
            <a:ext cx="38988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Вважається, що назва могла виникнути у зв'язку з тим, що для киян початку XX століття реальні африканські тварини були такими ж дивовижними, як і химери.</a:t>
            </a:r>
            <a:endParaRPr lang="en-US" sz="1750" dirty="0"/>
          </a:p>
        </p:txBody>
      </p:sp>
      <p:sp>
        <p:nvSpPr>
          <p:cNvPr id="11" name="Text 5"/>
          <p:cNvSpPr/>
          <p:nvPr/>
        </p:nvSpPr>
        <p:spPr>
          <a:xfrm>
            <a:off x="9937790" y="4866084"/>
            <a:ext cx="37917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Архітектурна унікальність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356503"/>
            <a:ext cx="38988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Незвичайна форма будівлі, її розташування на схилі та багатий скульптурний декор створювали враження чогось фантастичного, химерного.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1716524" y="4684633"/>
            <a:ext cx="29759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Культурна спадщина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793790" y="5175052"/>
            <a:ext cx="3898702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Сьогодні «Будинок з химерами» є однією з найвідоміших архітектурних пам'яток Києва та офіційною резиденцією Президента України для прийому офіційних делегацій.</a:t>
            </a:r>
            <a:endParaRPr lang="en-US" sz="17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B130ABA-97DA-DFC7-3E3A-7A255710C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350" y="2756773"/>
            <a:ext cx="4393581" cy="36009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09811" y="632936"/>
            <a:ext cx="7897178" cy="1113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Архітектурні особливості «Київського Парижу»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109811" y="2102406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6903958" y="2912864"/>
            <a:ext cx="2226588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Архітектурні стилі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109811" y="3297912"/>
            <a:ext cx="3815001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Модерн, ренесанс, необароко та неоготика представлені в будівлях району.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191988" y="2102406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1887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912673" y="2912864"/>
            <a:ext cx="2373511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Рік початку забудови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191988" y="3297912"/>
            <a:ext cx="3815001" cy="569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Після смерті професора Мерінга розпочалося планування нового району.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50900" y="4491157"/>
            <a:ext cx="3815001" cy="587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6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</a:t>
            </a:r>
            <a:endParaRPr lang="en-US" sz="4600" dirty="0"/>
          </a:p>
        </p:txBody>
      </p:sp>
      <p:sp>
        <p:nvSpPr>
          <p:cNvPr id="11" name="Text 8"/>
          <p:cNvSpPr/>
          <p:nvPr/>
        </p:nvSpPr>
        <p:spPr>
          <a:xfrm>
            <a:off x="8945047" y="5301615"/>
            <a:ext cx="2226588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Вулиць у районі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150900" y="5686663"/>
            <a:ext cx="3815001" cy="854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Заньковецької, Ольгинська, Станіславського, Архітектора Городецького та площа Івана Франка.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09811" y="6741795"/>
            <a:ext cx="7897178" cy="854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Архітектура «Київського Парижу» демонструє органічне поєднання європейських тенденцій, зокрема французького модерну, з місцевими традиціями. Ця місцевість стала втіленням прагнення Києва до європейської інтеграції на межі XIX-XX століть.</a:t>
            </a:r>
            <a:endParaRPr lang="en-US" sz="1400" dirty="0"/>
          </a:p>
        </p:txBody>
      </p:sp>
      <p:pic>
        <p:nvPicPr>
          <p:cNvPr id="7170" name="Picture 2" descr="Київський Париж&quot; - так називали на початку ХХ сторіччя вулицю Миколаївську  (нині Архітектора Городецького). Вулиця виникла 1895 року у зв'язку із  розплануванням забудовою колишнього саду та садиби професора Київського  університету Фрідріха Мерінга">
            <a:extLst>
              <a:ext uri="{FF2B5EF4-FFF2-40B4-BE49-F238E27FC236}">
                <a16:creationId xmlns:a16="http://schemas.microsoft.com/office/drawing/2014/main" id="{8D2CAABD-F481-012D-A612-445994E84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7" y="1746170"/>
            <a:ext cx="5987147" cy="479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84170" y="3287239"/>
            <a:ext cx="10513338" cy="621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Культурне значення «Київського Парижу»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5682" y="4846320"/>
            <a:ext cx="3086100" cy="198715"/>
          </a:xfrm>
          <a:prstGeom prst="roundRect">
            <a:avLst>
              <a:gd name="adj" fmla="val 15005"/>
            </a:avLst>
          </a:prstGeom>
          <a:solidFill>
            <a:srgbClr val="3A3B3C"/>
          </a:solidFill>
          <a:ln/>
        </p:spPr>
      </p:sp>
      <p:sp>
        <p:nvSpPr>
          <p:cNvPr id="5" name="Text 2"/>
          <p:cNvSpPr/>
          <p:nvPr/>
        </p:nvSpPr>
        <p:spPr>
          <a:xfrm>
            <a:off x="695682" y="5343168"/>
            <a:ext cx="2484715" cy="310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Історична цінність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95682" y="5772864"/>
            <a:ext cx="3086100" cy="1908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Будівлі «Київського Парижу» є свідками важливого періоду в історії міста, коли Київ активно розвивався та інтегрувався до європейського культурного простору.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079915" y="4548068"/>
            <a:ext cx="3086219" cy="198715"/>
          </a:xfrm>
          <a:prstGeom prst="roundRect">
            <a:avLst>
              <a:gd name="adj" fmla="val 15005"/>
            </a:avLst>
          </a:prstGeom>
          <a:solidFill>
            <a:srgbClr val="3A3B3C"/>
          </a:solidFill>
          <a:ln/>
        </p:spPr>
      </p:sp>
      <p:sp>
        <p:nvSpPr>
          <p:cNvPr id="8" name="Text 5"/>
          <p:cNvSpPr/>
          <p:nvPr/>
        </p:nvSpPr>
        <p:spPr>
          <a:xfrm>
            <a:off x="4079915" y="5044916"/>
            <a:ext cx="2999542" cy="310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Архітектурна спадщина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079915" y="5474613"/>
            <a:ext cx="3086219" cy="1908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Унікальний ансамбль будівель різних стилів створює неповторний архітектурний ландшафт, що має велику мистецьку та естетичну цінність.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464266" y="4249936"/>
            <a:ext cx="3086100" cy="198715"/>
          </a:xfrm>
          <a:prstGeom prst="roundRect">
            <a:avLst>
              <a:gd name="adj" fmla="val 15005"/>
            </a:avLst>
          </a:prstGeom>
          <a:solidFill>
            <a:srgbClr val="3A3B3C"/>
          </a:solidFill>
          <a:ln/>
        </p:spPr>
      </p:sp>
      <p:sp>
        <p:nvSpPr>
          <p:cNvPr id="11" name="Text 8"/>
          <p:cNvSpPr/>
          <p:nvPr/>
        </p:nvSpPr>
        <p:spPr>
          <a:xfrm>
            <a:off x="7464266" y="4746784"/>
            <a:ext cx="3086100" cy="62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Туристична привабливість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7464266" y="5486995"/>
            <a:ext cx="3086100" cy="1590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Район є одним із найпопулярніших туристичних маршрутів Києва, що приваблює відвідувачів своєю атмосферою та красою.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10848499" y="3951803"/>
            <a:ext cx="3086219" cy="198715"/>
          </a:xfrm>
          <a:prstGeom prst="roundRect">
            <a:avLst>
              <a:gd name="adj" fmla="val 15005"/>
            </a:avLst>
          </a:prstGeom>
          <a:solidFill>
            <a:srgbClr val="3A3B3C"/>
          </a:solidFill>
          <a:ln/>
        </p:spPr>
      </p:sp>
      <p:sp>
        <p:nvSpPr>
          <p:cNvPr id="14" name="Text 11"/>
          <p:cNvSpPr/>
          <p:nvPr/>
        </p:nvSpPr>
        <p:spPr>
          <a:xfrm>
            <a:off x="10848499" y="4448651"/>
            <a:ext cx="2977396" cy="310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Символ європейськості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848499" y="4878348"/>
            <a:ext cx="3086219" cy="1590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«Київський Париж» символізує європейську ідентичність Києва та України, підкреслюючи їхню приналежність до європейської культурної традиції.</a:t>
            </a:r>
            <a:endParaRPr lang="en-US" sz="1550" dirty="0"/>
          </a:p>
        </p:txBody>
      </p:sp>
      <p:pic>
        <p:nvPicPr>
          <p:cNvPr id="8194" name="Picture 2" descr="Київський Париж, Київ">
            <a:extLst>
              <a:ext uri="{FF2B5EF4-FFF2-40B4-BE49-F238E27FC236}">
                <a16:creationId xmlns:a16="http://schemas.microsoft.com/office/drawing/2014/main" id="{EAB78815-CE11-8819-57C8-B7136BC5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444" y="111512"/>
            <a:ext cx="8161055" cy="303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71527" y="485014"/>
            <a:ext cx="657070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Висновки дослідження</a:t>
            </a:r>
            <a:endParaRPr lang="en-US" sz="4450" dirty="0"/>
          </a:p>
        </p:txBody>
      </p:sp>
      <p:sp>
        <p:nvSpPr>
          <p:cNvPr id="7" name="Text 1"/>
          <p:cNvSpPr/>
          <p:nvPr/>
        </p:nvSpPr>
        <p:spPr>
          <a:xfrm>
            <a:off x="793790" y="5495092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Архітектура м. Києва кінця ХІХ – початку ХХ століття демонструє органічне поєднання європейських тенденцій, зокрема французького модерну, з місцевими традиціями. Дослідження цієї спадщини не лише розкриває культурну унікальність міста, а й актуалізує потребу в її збереженні.</a:t>
            </a:r>
            <a:endParaRPr lang="en-US" sz="1750" dirty="0"/>
          </a:p>
        </p:txBody>
      </p:sp>
      <p:sp>
        <p:nvSpPr>
          <p:cNvPr id="8" name="Text 2"/>
          <p:cNvSpPr/>
          <p:nvPr/>
        </p:nvSpPr>
        <p:spPr>
          <a:xfrm>
            <a:off x="793790" y="683895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Екскурсійний маршрут «Київський Париж» показує, що Київ має свій неповторний стиль, який заслуговує на увагу та пошану. Ця частина міста є живим свідченням європейського шляху розвитку української столиці.</a:t>
            </a:r>
            <a:endParaRPr lang="en-US" sz="1750" dirty="0"/>
          </a:p>
        </p:txBody>
      </p:sp>
      <p:pic>
        <p:nvPicPr>
          <p:cNvPr id="9218" name="Picture 2" descr="Київський Париж&quot; - так називали... - Клуб Корінного Киянина | Facebook">
            <a:extLst>
              <a:ext uri="{FF2B5EF4-FFF2-40B4-BE49-F238E27FC236}">
                <a16:creationId xmlns:a16="http://schemas.microsoft.com/office/drawing/2014/main" id="{5E093D4A-77FB-EFAD-CB82-6E77CF8A5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90" y="1719797"/>
            <a:ext cx="5338768" cy="343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Киевский Париж» от Георгия Шлейфера">
            <a:extLst>
              <a:ext uri="{FF2B5EF4-FFF2-40B4-BE49-F238E27FC236}">
                <a16:creationId xmlns:a16="http://schemas.microsoft.com/office/drawing/2014/main" id="{89A3EBEC-1668-5B4A-0FEC-3B53B514B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22" y="1719797"/>
            <a:ext cx="6570702" cy="343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5B17DB-14FC-BC55-79C4-41ADF187A110}"/>
              </a:ext>
            </a:extLst>
          </p:cNvPr>
          <p:cNvSpPr txBox="1"/>
          <p:nvPr/>
        </p:nvSpPr>
        <p:spPr>
          <a:xfrm>
            <a:off x="356839" y="1991142"/>
            <a:ext cx="1373830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sz="2400" dirty="0">
              <a:solidFill>
                <a:schemeClr val="accent4">
                  <a:lumMod val="40000"/>
                  <a:lumOff val="60000"/>
                </a:schemeClr>
              </a:solidFill>
              <a:latin typeface="Prata" panose="020B0604020202020204" charset="-52"/>
            </a:endParaRP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1.	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Галайба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 І. Архітектурна спадщина Києва. К.: Либідь, 2003.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2.	Кириченко О. Архітектура України кінця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XIX-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початку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XX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століття. К.: Наукова думка, 1991.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3.	Михайлик І. Київські легенди. К.: Веселка, 2009.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4.	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Кілессо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 С. К. З історії київських вулиць. К.: Вища школа, 1995.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5.	Будинок з химерами [Електронний ресурс]. Вікіпедія.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https://uk.wikipedia.org/wiki/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Будинок_з_химерами</a:t>
            </a:r>
            <a:endParaRPr lang="uk-UA" sz="2400" dirty="0">
              <a:solidFill>
                <a:schemeClr val="accent4">
                  <a:lumMod val="40000"/>
                  <a:lumOff val="60000"/>
                </a:schemeClr>
              </a:solidFill>
              <a:latin typeface="Prata" panose="020B0604020202020204" charset="-52"/>
            </a:endParaRP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6.	Проект «Мапа пам’яті Києва». Інститут національної пам’яті України. 2023.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7.	Романюк К. Архітектурні перлини Києва. К.: Балтія-Друк, 2012.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8.	Сайт Київської міської держадміністрації. Розділ: Історичне середовище та пам’ятки архітектури. Режим доступу: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https://kyivcity.gov.ua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67491-82F8-7856-2A92-F253D8026277}"/>
              </a:ext>
            </a:extLst>
          </p:cNvPr>
          <p:cNvSpPr txBox="1"/>
          <p:nvPr/>
        </p:nvSpPr>
        <p:spPr>
          <a:xfrm>
            <a:off x="2787805" y="673977"/>
            <a:ext cx="8508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Prata" panose="020B0604020202020204" charset="-52"/>
              </a:rPr>
              <a:t>Список використаних джерел та літератури</a:t>
            </a:r>
          </a:p>
        </p:txBody>
      </p:sp>
    </p:spTree>
    <p:extLst>
      <p:ext uri="{BB962C8B-B14F-4D97-AF65-F5344CB8AC3E}">
        <p14:creationId xmlns:p14="http://schemas.microsoft.com/office/powerpoint/2010/main" val="488387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1486</Words>
  <Application>Microsoft Office PowerPoint</Application>
  <PresentationFormat>Довільний</PresentationFormat>
  <Paragraphs>140</Paragraphs>
  <Slides>17</Slides>
  <Notes>15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2" baseType="lpstr">
      <vt:lpstr>Raleway Medium</vt:lpstr>
      <vt:lpstr>Arial</vt:lpstr>
      <vt:lpstr>Prata</vt:lpstr>
      <vt:lpstr>Raleway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Роман Ралко</cp:lastModifiedBy>
  <cp:revision>4</cp:revision>
  <dcterms:created xsi:type="dcterms:W3CDTF">2025-04-13T18:57:21Z</dcterms:created>
  <dcterms:modified xsi:type="dcterms:W3CDTF">2025-04-17T08:47:08Z</dcterms:modified>
</cp:coreProperties>
</file>