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7" r:id="rId9"/>
    <p:sldId id="266" r:id="rId10"/>
    <p:sldId id="265" r:id="rId11"/>
    <p:sldId id="264" r:id="rId12"/>
    <p:sldId id="268" r:id="rId13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882867B-4D37-7AC3-0C4A-522579D5FBA4}" v="229" dt="2025-04-14T17:44:02.914"/>
    <p1510:client id="{DC8CD384-B6BD-FDCA-4CFA-0C5059478AD4}" v="704" dt="2025-04-13T18:07:41.74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75" autoAdjust="0"/>
    <p:restoredTop sz="94660"/>
  </p:normalViewPr>
  <p:slideViewPr>
    <p:cSldViewPr snapToGrid="0">
      <p:cViewPr varScale="1">
        <p:scale>
          <a:sx n="66" d="100"/>
          <a:sy n="66" d="100"/>
        </p:scale>
        <p:origin x="-260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/>
              <a:t>Зразок заголовка</a:t>
            </a:r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/>
              <a:t>Зразок підзаголовка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F0B57-8E6A-4005-9EDD-D258F6CC94AB}" type="datetimeFigureOut">
              <a:rPr lang="uk-UA" smtClean="0"/>
              <a:t>14.04.2025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18C70-803E-428A-BAB3-289BE172EF8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53096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'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Зразок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П'ятий рівень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F0B57-8E6A-4005-9EDD-D258F6CC94AB}" type="datetimeFigureOut">
              <a:rPr lang="uk-UA" smtClean="0"/>
              <a:t>14.04.2025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18C70-803E-428A-BAB3-289BE172EF8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970343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uk-UA"/>
              <a:t>Зразок тексту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F0B57-8E6A-4005-9EDD-D258F6CC94AB}" type="datetimeFigureOut">
              <a:rPr lang="uk-UA" smtClean="0"/>
              <a:t>14.04.2025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18C70-803E-428A-BAB3-289BE172EF8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017984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'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Зразок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П'ятий рівень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Зразок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П'ятий рівень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F0B57-8E6A-4005-9EDD-D258F6CC94AB}" type="datetimeFigureOut">
              <a:rPr lang="uk-UA" smtClean="0"/>
              <a:t>14.04.2025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18C70-803E-428A-BAB3-289BE172EF8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830876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Зразок тексту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uk-UA"/>
              <a:t>Зразок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П'ятий рівень</a:t>
            </a:r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Зразок тексту</a:t>
            </a:r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uk-UA"/>
              <a:t>Зразок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П'ятий рівень</a:t>
            </a:r>
          </a:p>
        </p:txBody>
      </p:sp>
      <p:sp>
        <p:nvSpPr>
          <p:cNvPr id="7" name="Місце для дати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F0B57-8E6A-4005-9EDD-D258F6CC94AB}" type="datetimeFigureOut">
              <a:rPr lang="uk-UA" smtClean="0"/>
              <a:t>14.04.2025</a:t>
            </a:fld>
            <a:endParaRPr lang="uk-UA"/>
          </a:p>
        </p:txBody>
      </p:sp>
      <p:sp>
        <p:nvSpPr>
          <p:cNvPr id="8" name="Місце для нижнього колонтитула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18C70-803E-428A-BAB3-289BE172EF8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55882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F0B57-8E6A-4005-9EDD-D258F6CC94AB}" type="datetimeFigureOut">
              <a:rPr lang="uk-UA" smtClean="0"/>
              <a:t>14.04.2025</a:t>
            </a:fld>
            <a:endParaRPr lang="uk-UA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18C70-803E-428A-BAB3-289BE172EF8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917764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F0B57-8E6A-4005-9EDD-D258F6CC94AB}" type="datetimeFigureOut">
              <a:rPr lang="uk-UA" smtClean="0"/>
              <a:t>14.04.2025</a:t>
            </a:fld>
            <a:endParaRPr lang="uk-UA"/>
          </a:p>
        </p:txBody>
      </p:sp>
      <p:sp>
        <p:nvSpPr>
          <p:cNvPr id="3" name="Місце для нижнього колонтитула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18C70-803E-428A-BAB3-289BE172EF8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836073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/>
              <a:t>Зразок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П'ятий рівень</a:t>
            </a:r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Зразок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F0B57-8E6A-4005-9EDD-D258F6CC94AB}" type="datetimeFigureOut">
              <a:rPr lang="uk-UA" smtClean="0"/>
              <a:t>14.04.2025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18C70-803E-428A-BAB3-289BE172EF8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505221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зображення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Зразок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F0B57-8E6A-4005-9EDD-D258F6CC94AB}" type="datetimeFigureOut">
              <a:rPr lang="uk-UA" smtClean="0"/>
              <a:t>14.04.2025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18C70-803E-428A-BAB3-289BE172EF8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773049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Зразок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П'ятий рівень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F0B57-8E6A-4005-9EDD-D258F6CC94AB}" type="datetimeFigureOut">
              <a:rPr lang="uk-UA" smtClean="0"/>
              <a:t>14.04.2025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18C70-803E-428A-BAB3-289BE172EF8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088742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uk-UA"/>
              <a:t>Зразок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П'ятий рівень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F0B57-8E6A-4005-9EDD-D258F6CC94AB}" type="datetimeFigureOut">
              <a:rPr lang="uk-UA" smtClean="0"/>
              <a:t>14.04.2025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18C70-803E-428A-BAB3-289BE172EF8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162577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Зразок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П'ятий рівень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A2F0B57-8E6A-4005-9EDD-D258F6CC94AB}" type="datetimeFigureOut">
              <a:rPr lang="uk-UA" smtClean="0"/>
              <a:t>14.04.2025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CB18C70-803E-428A-BAB3-289BE172EF8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882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A7AE9375-4664-4DB2-922D-2782A6E439A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3198" y="1354254"/>
            <a:ext cx="9232029" cy="165650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sz="4000" kern="12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Мінеральні</a:t>
            </a:r>
            <a:r>
              <a:rPr lang="en-US" sz="4000" kern="1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kern="12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води</a:t>
            </a:r>
            <a:r>
              <a:rPr lang="en-US" sz="4000" kern="1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4000" kern="1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міста </a:t>
            </a:r>
            <a:r>
              <a:rPr lang="en-US" sz="4000" kern="1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Шепетів</a:t>
            </a:r>
            <a:r>
              <a:rPr lang="uk-UA" sz="4000" kern="1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ки</a:t>
            </a:r>
            <a:endParaRPr lang="uk-UA" sz="4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8138926" y="2618072"/>
            <a:ext cx="4053074" cy="423992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lvl="0" algn="l">
              <a:lnSpc>
                <a:spcPct val="100000"/>
              </a:lnSpc>
              <a:spcBef>
                <a:spcPts val="0"/>
              </a:spcBef>
            </a:pPr>
            <a:r>
              <a:rPr lang="uk-UA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Роботу виконала:</a:t>
            </a:r>
          </a:p>
          <a:p>
            <a:pPr lvl="0" algn="l">
              <a:lnSpc>
                <a:spcPct val="100000"/>
              </a:lnSpc>
              <a:spcBef>
                <a:spcPts val="0"/>
              </a:spcBef>
            </a:pPr>
            <a:r>
              <a:rPr lang="uk-UA" sz="18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Огороднік</a:t>
            </a:r>
            <a:r>
              <a:rPr lang="uk-UA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Алла Анатоліївна</a:t>
            </a:r>
            <a:endParaRPr lang="uk-UA" sz="18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l">
              <a:lnSpc>
                <a:spcPct val="100000"/>
              </a:lnSpc>
              <a:spcBef>
                <a:spcPts val="0"/>
              </a:spcBef>
            </a:pPr>
            <a:r>
              <a:rPr lang="uk-UA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здобувач освіти </a:t>
            </a:r>
            <a:r>
              <a:rPr lang="uk-UA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7 </a:t>
            </a:r>
            <a:r>
              <a:rPr lang="uk-UA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класу </a:t>
            </a:r>
            <a:r>
              <a:rPr lang="uk-UA" sz="1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Шепетівського</a:t>
            </a:r>
            <a:r>
              <a:rPr lang="uk-UA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lvl="0" algn="l">
              <a:lnSpc>
                <a:spcPct val="100000"/>
              </a:lnSpc>
              <a:spcBef>
                <a:spcPts val="0"/>
              </a:spcBef>
            </a:pPr>
            <a:r>
              <a:rPr lang="uk-UA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навчально-виховного комплексу №3 </a:t>
            </a:r>
          </a:p>
          <a:p>
            <a:pPr lvl="0" algn="l">
              <a:lnSpc>
                <a:spcPct val="100000"/>
              </a:lnSpc>
              <a:spcBef>
                <a:spcPts val="0"/>
              </a:spcBef>
            </a:pPr>
            <a:r>
              <a:rPr lang="uk-UA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 складі Загальноосвітня школа І-ІІІ ступенів</a:t>
            </a:r>
          </a:p>
          <a:p>
            <a:pPr lvl="0" algn="l">
              <a:lnSpc>
                <a:spcPct val="100000"/>
              </a:lnSpc>
              <a:spcBef>
                <a:spcPts val="0"/>
              </a:spcBef>
            </a:pPr>
            <a:r>
              <a:rPr lang="uk-UA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ім. Н. Рибака та ліцей з посиленою військово-фізичною підготовкою» Хмельницької області</a:t>
            </a:r>
          </a:p>
          <a:p>
            <a:pPr lvl="0" algn="l">
              <a:lnSpc>
                <a:spcPct val="100000"/>
              </a:lnSpc>
              <a:spcBef>
                <a:spcPts val="0"/>
              </a:spcBef>
            </a:pPr>
            <a:endParaRPr lang="uk-UA" sz="18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l">
              <a:lnSpc>
                <a:spcPct val="100000"/>
              </a:lnSpc>
              <a:spcBef>
                <a:spcPts val="0"/>
              </a:spcBef>
            </a:pPr>
            <a:r>
              <a:rPr lang="uk-UA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Науковий керівник:</a:t>
            </a:r>
          </a:p>
          <a:p>
            <a:pPr lvl="0" algn="l">
              <a:lnSpc>
                <a:spcPct val="100000"/>
              </a:lnSpc>
              <a:spcBef>
                <a:spcPts val="0"/>
              </a:spcBef>
            </a:pPr>
            <a:r>
              <a:rPr lang="uk-UA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Оніщук Мирослава Вікторівна, учитель </a:t>
            </a:r>
          </a:p>
          <a:p>
            <a:pPr lvl="0" algn="l">
              <a:lnSpc>
                <a:spcPct val="100000"/>
              </a:lnSpc>
              <a:spcBef>
                <a:spcPts val="0"/>
              </a:spcBef>
            </a:pPr>
            <a:r>
              <a:rPr lang="uk-UA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історії та правознавства </a:t>
            </a:r>
            <a:r>
              <a:rPr lang="uk-UA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учитель вищої категорії, учитель-методист</a:t>
            </a:r>
            <a:endParaRPr lang="uk-UA" sz="18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US" sz="1800" i="1" dirty="0">
              <a:solidFill>
                <a:schemeClr val="bg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43218EB1-39D2-007E-9EF8-D7124C227E22}"/>
              </a:ext>
            </a:extLst>
          </p:cNvPr>
          <p:cNvSpPr txBox="1"/>
          <p:nvPr/>
        </p:nvSpPr>
        <p:spPr>
          <a:xfrm>
            <a:off x="2608446" y="50181"/>
            <a:ext cx="7180447" cy="147732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Міністерство</a:t>
            </a:r>
            <a:r>
              <a:rPr lang="en-US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освіти</a:t>
            </a:r>
            <a:r>
              <a:rPr lang="en-US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en-US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науки</a:t>
            </a:r>
            <a:r>
              <a:rPr lang="en-US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України</a:t>
            </a:r>
            <a:r>
              <a:rPr lang="en-US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uk-UA" dirty="0" smtClean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dirty="0" err="1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Департамент</a:t>
            </a:r>
            <a:r>
              <a:rPr lang="en-US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освіти</a:t>
            </a:r>
            <a:r>
              <a:rPr lang="en-US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науки</a:t>
            </a:r>
            <a:r>
              <a:rPr lang="en-US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молоді</a:t>
            </a:r>
            <a:r>
              <a:rPr lang="en-US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та</a:t>
            </a:r>
            <a:r>
              <a:rPr lang="en-US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спорту</a:t>
            </a:r>
            <a:r>
              <a:rPr lang="en-US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​</a:t>
            </a:r>
            <a:endParaRPr lang="uk-UA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Хмельницької</a:t>
            </a:r>
            <a:r>
              <a:rPr lang="en-US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облдержадміністрації</a:t>
            </a:r>
            <a:r>
              <a:rPr lang="en-US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​</a:t>
            </a:r>
          </a:p>
          <a:p>
            <a:pPr algn="ctr"/>
            <a:r>
              <a:rPr lang="en-US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Хмельницьке</a:t>
            </a:r>
            <a:r>
              <a:rPr lang="en-US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територіальне</a:t>
            </a:r>
            <a:r>
              <a:rPr lang="en-US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відділення</a:t>
            </a:r>
            <a:r>
              <a:rPr lang="en-US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Малої</a:t>
            </a:r>
            <a:r>
              <a:rPr lang="en-US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академії</a:t>
            </a:r>
            <a:r>
              <a:rPr lang="en-US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наук</a:t>
            </a:r>
            <a:r>
              <a:rPr lang="en-US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України</a:t>
            </a:r>
            <a:r>
              <a:rPr lang="en-US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​</a:t>
            </a:r>
          </a:p>
          <a:p>
            <a:pPr algn="ctr"/>
            <a:r>
              <a:rPr lang="en-US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Шепетівське</a:t>
            </a:r>
            <a:r>
              <a:rPr lang="en-US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міське</a:t>
            </a:r>
            <a:r>
              <a:rPr lang="en-US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наукове</a:t>
            </a:r>
            <a:r>
              <a:rPr lang="en-US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товариство</a:t>
            </a:r>
            <a:r>
              <a:rPr lang="en-US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учнів</a:t>
            </a:r>
            <a:r>
              <a:rPr lang="en-US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700" dirty="0">
                <a:cs typeface="Segoe UI"/>
              </a:rPr>
              <a:t>​</a:t>
            </a:r>
          </a:p>
        </p:txBody>
      </p:sp>
    </p:spTree>
    <p:extLst>
      <p:ext uri="{BB962C8B-B14F-4D97-AF65-F5344CB8AC3E}">
        <p14:creationId xmlns:p14="http://schemas.microsoft.com/office/powerpoint/2010/main" val="3930024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25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75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250"/>
                            </p:stCondLst>
                            <p:childTnLst>
                              <p:par>
                                <p:cTn id="4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75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75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000"/>
                            </p:stCondLst>
                            <p:childTnLst>
                              <p:par>
                                <p:cTn id="4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75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75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6750"/>
                            </p:stCondLst>
                            <p:childTnLst>
                              <p:par>
                                <p:cTn id="5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75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75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="" xmlns:a16="http://schemas.microsoft.com/office/drawing/2014/main" id="{EE504C98-6397-41C1-A8D8-2D9C4ED307E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CxnSpPr>
        <p:spPr>
          <a:xfrm flipH="1">
            <a:off x="126210" y="2026340"/>
            <a:ext cx="5220936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Місце для вмісту 2">
            <a:extLst>
              <a:ext uri="{FF2B5EF4-FFF2-40B4-BE49-F238E27FC236}">
                <a16:creationId xmlns="" xmlns:a16="http://schemas.microsoft.com/office/drawing/2014/main" id="{B53C7CA9-58DA-9BA9-B174-6F1845C573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7751" y="2136807"/>
            <a:ext cx="10570832" cy="4244741"/>
          </a:xfrm>
        </p:spPr>
        <p:txBody>
          <a:bodyPr vert="horz" lIns="91440" tIns="45720" rIns="91440" bIns="45720" rtlCol="0">
            <a:noAutofit/>
          </a:bodyPr>
          <a:lstStyle/>
          <a:p>
            <a:r>
              <a:rPr lang="uk-UA" sz="2000" b="1" dirty="0" smtClean="0">
                <a:solidFill>
                  <a:schemeClr val="bg1"/>
                </a:solidFill>
                <a:latin typeface="Times New Roman" pitchFamily="18" charset="0"/>
                <a:ea typeface="+mn-lt"/>
                <a:cs typeface="Times New Roman" pitchFamily="18" charset="0"/>
              </a:rPr>
              <a:t>Мета </a:t>
            </a:r>
            <a:r>
              <a:rPr lang="uk-UA" sz="2000" b="1" dirty="0">
                <a:solidFill>
                  <a:schemeClr val="bg1"/>
                </a:solidFill>
                <a:latin typeface="Times New Roman" pitchFamily="18" charset="0"/>
                <a:ea typeface="+mn-lt"/>
                <a:cs typeface="Times New Roman" pitchFamily="18" charset="0"/>
              </a:rPr>
              <a:t>дослідження:</a:t>
            </a:r>
            <a:r>
              <a:rPr lang="uk-UA" sz="2000" dirty="0">
                <a:solidFill>
                  <a:schemeClr val="bg1"/>
                </a:solidFill>
                <a:latin typeface="Times New Roman" pitchFamily="18" charset="0"/>
                <a:ea typeface="+mn-lt"/>
                <a:cs typeface="Times New Roman" pitchFamily="18" charset="0"/>
              </a:rPr>
              <a:t> історія видобутку мінеральних вод в </a:t>
            </a:r>
            <a:r>
              <a:rPr lang="uk-UA" sz="2000" dirty="0" err="1" smtClean="0">
                <a:solidFill>
                  <a:schemeClr val="bg1"/>
                </a:solidFill>
                <a:latin typeface="Times New Roman" pitchFamily="18" charset="0"/>
                <a:ea typeface="+mn-lt"/>
                <a:cs typeface="Times New Roman" pitchFamily="18" charset="0"/>
              </a:rPr>
              <a:t>м.Шепетівці</a:t>
            </a:r>
            <a:r>
              <a:rPr lang="uk-UA" sz="2000" dirty="0" smtClean="0">
                <a:solidFill>
                  <a:schemeClr val="bg1"/>
                </a:solidFill>
                <a:latin typeface="Times New Roman" pitchFamily="18" charset="0"/>
                <a:ea typeface="+mn-lt"/>
                <a:cs typeface="Times New Roman" pitchFamily="18" charset="0"/>
              </a:rPr>
              <a:t>: </a:t>
            </a:r>
            <a:r>
              <a:rPr lang="uk-UA" sz="2000" dirty="0">
                <a:solidFill>
                  <a:schemeClr val="bg1"/>
                </a:solidFill>
                <a:latin typeface="Times New Roman" pitchFamily="18" charset="0"/>
                <a:ea typeface="+mn-lt"/>
                <a:cs typeface="Times New Roman" pitchFamily="18" charset="0"/>
              </a:rPr>
              <a:t>від </a:t>
            </a:r>
            <a:r>
              <a:rPr lang="uk-UA" sz="2000" dirty="0" smtClean="0">
                <a:solidFill>
                  <a:schemeClr val="bg1"/>
                </a:solidFill>
                <a:latin typeface="Times New Roman" pitchFamily="18" charset="0"/>
                <a:ea typeface="+mn-lt"/>
                <a:cs typeface="Times New Roman" pitchFamily="18" charset="0"/>
              </a:rPr>
              <a:t>минулого </a:t>
            </a:r>
            <a:r>
              <a:rPr lang="uk-UA" sz="2000" dirty="0">
                <a:solidFill>
                  <a:schemeClr val="bg1"/>
                </a:solidFill>
                <a:latin typeface="Times New Roman" pitchFamily="18" charset="0"/>
                <a:ea typeface="+mn-lt"/>
                <a:cs typeface="Times New Roman" pitchFamily="18" charset="0"/>
              </a:rPr>
              <a:t>до сучасності.</a:t>
            </a:r>
          </a:p>
          <a:p>
            <a:r>
              <a:rPr lang="uk-UA" sz="2000" dirty="0">
                <a:solidFill>
                  <a:schemeClr val="bg1"/>
                </a:solidFill>
                <a:latin typeface="Times New Roman" pitchFamily="18" charset="0"/>
                <a:ea typeface="+mn-lt"/>
                <a:cs typeface="Times New Roman" pitchFamily="18" charset="0"/>
              </a:rPr>
              <a:t> </a:t>
            </a:r>
            <a:r>
              <a:rPr lang="uk-UA" sz="2000" b="1" dirty="0">
                <a:solidFill>
                  <a:schemeClr val="bg1"/>
                </a:solidFill>
                <a:latin typeface="Times New Roman" pitchFamily="18" charset="0"/>
                <a:ea typeface="+mn-lt"/>
                <a:cs typeface="Times New Roman" pitchFamily="18" charset="0"/>
              </a:rPr>
              <a:t>Завдання дослідження:</a:t>
            </a:r>
            <a:r>
              <a:rPr lang="uk-UA" sz="2000" dirty="0">
                <a:solidFill>
                  <a:schemeClr val="bg1"/>
                </a:solidFill>
                <a:latin typeface="Times New Roman" pitchFamily="18" charset="0"/>
                <a:ea typeface="+mn-lt"/>
                <a:cs typeface="Times New Roman" pitchFamily="18" charset="0"/>
              </a:rPr>
              <a:t> </a:t>
            </a:r>
          </a:p>
          <a:p>
            <a:pPr marL="0" indent="0">
              <a:buNone/>
            </a:pPr>
            <a:r>
              <a:rPr lang="uk-UA" sz="2000" dirty="0">
                <a:solidFill>
                  <a:schemeClr val="bg1"/>
                </a:solidFill>
                <a:latin typeface="Times New Roman" pitchFamily="18" charset="0"/>
                <a:ea typeface="+mn-lt"/>
                <a:cs typeface="Times New Roman" pitchFamily="18" charset="0"/>
              </a:rPr>
              <a:t>- </a:t>
            </a:r>
            <a:r>
              <a:rPr lang="uk-UA" sz="2000" dirty="0" smtClean="0">
                <a:solidFill>
                  <a:schemeClr val="bg1"/>
                </a:solidFill>
                <a:latin typeface="Times New Roman" pitchFamily="18" charset="0"/>
                <a:ea typeface="+mn-lt"/>
                <a:cs typeface="Times New Roman" pitchFamily="18" charset="0"/>
              </a:rPr>
              <a:t>виявлення </a:t>
            </a:r>
            <a:r>
              <a:rPr lang="uk-UA" sz="2000" dirty="0">
                <a:solidFill>
                  <a:schemeClr val="bg1"/>
                </a:solidFill>
                <a:latin typeface="Times New Roman" pitchFamily="18" charset="0"/>
                <a:ea typeface="+mn-lt"/>
                <a:cs typeface="Times New Roman" pitchFamily="18" charset="0"/>
              </a:rPr>
              <a:t>перших письмових згадок про використання мінеральних вод у Шепетівці; </a:t>
            </a:r>
          </a:p>
          <a:p>
            <a:pPr marL="0" indent="0">
              <a:buNone/>
            </a:pPr>
            <a:r>
              <a:rPr lang="uk-UA" sz="2000" dirty="0">
                <a:solidFill>
                  <a:schemeClr val="bg1"/>
                </a:solidFill>
                <a:latin typeface="Times New Roman" pitchFamily="18" charset="0"/>
                <a:ea typeface="+mn-lt"/>
                <a:cs typeface="Times New Roman" pitchFamily="18" charset="0"/>
              </a:rPr>
              <a:t>- </a:t>
            </a:r>
            <a:r>
              <a:rPr lang="uk-UA" sz="2000" dirty="0" smtClean="0">
                <a:solidFill>
                  <a:schemeClr val="bg1"/>
                </a:solidFill>
                <a:latin typeface="Times New Roman" pitchFamily="18" charset="0"/>
                <a:ea typeface="+mn-lt"/>
                <a:cs typeface="Times New Roman" pitchFamily="18" charset="0"/>
              </a:rPr>
              <a:t>дослідження </a:t>
            </a:r>
            <a:r>
              <a:rPr lang="uk-UA" sz="2000" dirty="0">
                <a:solidFill>
                  <a:schemeClr val="bg1"/>
                </a:solidFill>
                <a:latin typeface="Times New Roman" pitchFamily="18" charset="0"/>
                <a:ea typeface="+mn-lt"/>
                <a:cs typeface="Times New Roman" pitchFamily="18" charset="0"/>
              </a:rPr>
              <a:t>архівних матеріалів та документів щодо відкриття й експлуатації джерел;</a:t>
            </a:r>
          </a:p>
          <a:p>
            <a:pPr marL="0" indent="0">
              <a:buNone/>
            </a:pPr>
            <a:r>
              <a:rPr lang="uk-UA" sz="2000" dirty="0">
                <a:solidFill>
                  <a:schemeClr val="bg1"/>
                </a:solidFill>
                <a:latin typeface="Times New Roman" pitchFamily="18" charset="0"/>
                <a:ea typeface="+mn-lt"/>
                <a:cs typeface="Times New Roman" pitchFamily="18" charset="0"/>
              </a:rPr>
              <a:t>- </a:t>
            </a:r>
            <a:r>
              <a:rPr lang="uk-UA" sz="2000" dirty="0" smtClean="0">
                <a:solidFill>
                  <a:schemeClr val="bg1"/>
                </a:solidFill>
                <a:latin typeface="Times New Roman" pitchFamily="18" charset="0"/>
                <a:ea typeface="+mn-lt"/>
                <a:cs typeface="Times New Roman" pitchFamily="18" charset="0"/>
              </a:rPr>
              <a:t>визначення </a:t>
            </a:r>
            <a:r>
              <a:rPr lang="uk-UA" sz="2000" dirty="0">
                <a:solidFill>
                  <a:schemeClr val="bg1"/>
                </a:solidFill>
                <a:latin typeface="Times New Roman" pitchFamily="18" charset="0"/>
                <a:ea typeface="+mn-lt"/>
                <a:cs typeface="Times New Roman" pitchFamily="18" charset="0"/>
              </a:rPr>
              <a:t>ключових періодів видобутку та використання мінеральних вод;</a:t>
            </a:r>
          </a:p>
          <a:p>
            <a:pPr marL="0" indent="0">
              <a:buNone/>
            </a:pPr>
            <a:r>
              <a:rPr lang="uk-UA" sz="2000" dirty="0">
                <a:solidFill>
                  <a:schemeClr val="bg1"/>
                </a:solidFill>
                <a:latin typeface="Times New Roman" pitchFamily="18" charset="0"/>
                <a:ea typeface="+mn-lt"/>
                <a:cs typeface="Times New Roman" pitchFamily="18" charset="0"/>
              </a:rPr>
              <a:t>- </a:t>
            </a:r>
            <a:r>
              <a:rPr lang="uk-UA" sz="2000" dirty="0" smtClean="0">
                <a:solidFill>
                  <a:schemeClr val="bg1"/>
                </a:solidFill>
                <a:latin typeface="Times New Roman" pitchFamily="18" charset="0"/>
                <a:ea typeface="+mn-lt"/>
                <a:cs typeface="Times New Roman" pitchFamily="18" charset="0"/>
              </a:rPr>
              <a:t>аналіз </a:t>
            </a:r>
            <a:r>
              <a:rPr lang="uk-UA" sz="2000" dirty="0">
                <a:solidFill>
                  <a:schemeClr val="bg1"/>
                </a:solidFill>
                <a:latin typeface="Times New Roman" pitchFamily="18" charset="0"/>
                <a:ea typeface="+mn-lt"/>
                <a:cs typeface="Times New Roman" pitchFamily="18" charset="0"/>
              </a:rPr>
              <a:t>ролі мінеральних вод у розвитку економіки міста; </a:t>
            </a:r>
          </a:p>
          <a:p>
            <a:pPr marL="0" indent="0">
              <a:buNone/>
            </a:pPr>
            <a:r>
              <a:rPr lang="uk-UA" sz="2000" dirty="0">
                <a:solidFill>
                  <a:schemeClr val="bg1"/>
                </a:solidFill>
                <a:latin typeface="Times New Roman" pitchFamily="18" charset="0"/>
                <a:ea typeface="+mn-lt"/>
                <a:cs typeface="Times New Roman" pitchFamily="18" charset="0"/>
              </a:rPr>
              <a:t>- </a:t>
            </a:r>
            <a:r>
              <a:rPr lang="uk-UA" sz="2000" dirty="0" smtClean="0">
                <a:solidFill>
                  <a:schemeClr val="bg1"/>
                </a:solidFill>
                <a:latin typeface="Times New Roman" pitchFamily="18" charset="0"/>
                <a:ea typeface="+mn-lt"/>
                <a:cs typeface="Times New Roman" pitchFamily="18" charset="0"/>
              </a:rPr>
              <a:t>оцінка </a:t>
            </a:r>
            <a:r>
              <a:rPr lang="uk-UA" sz="2000" dirty="0">
                <a:solidFill>
                  <a:schemeClr val="bg1"/>
                </a:solidFill>
                <a:latin typeface="Times New Roman" pitchFamily="18" charset="0"/>
                <a:ea typeface="+mn-lt"/>
                <a:cs typeface="Times New Roman" pitchFamily="18" charset="0"/>
              </a:rPr>
              <a:t>лікувальних властивостей води протягом різних історичних періодів; </a:t>
            </a:r>
          </a:p>
          <a:p>
            <a:pPr marL="0" indent="0">
              <a:buNone/>
            </a:pPr>
            <a:r>
              <a:rPr lang="uk-UA" sz="2000" dirty="0">
                <a:solidFill>
                  <a:schemeClr val="bg1"/>
                </a:solidFill>
                <a:latin typeface="Times New Roman" pitchFamily="18" charset="0"/>
                <a:ea typeface="+mn-lt"/>
                <a:cs typeface="Times New Roman" pitchFamily="18" charset="0"/>
              </a:rPr>
              <a:t>- </a:t>
            </a:r>
            <a:r>
              <a:rPr lang="uk-UA" sz="2000" dirty="0" smtClean="0">
                <a:solidFill>
                  <a:schemeClr val="bg1"/>
                </a:solidFill>
                <a:latin typeface="Times New Roman" pitchFamily="18" charset="0"/>
                <a:ea typeface="+mn-lt"/>
                <a:cs typeface="Times New Roman" pitchFamily="18" charset="0"/>
              </a:rPr>
              <a:t>вивчення </a:t>
            </a:r>
            <a:r>
              <a:rPr lang="uk-UA" sz="2000" dirty="0" err="1">
                <a:solidFill>
                  <a:schemeClr val="bg1"/>
                </a:solidFill>
                <a:latin typeface="Times New Roman" pitchFamily="18" charset="0"/>
                <a:ea typeface="+mn-lt"/>
                <a:cs typeface="Times New Roman" pitchFamily="18" charset="0"/>
              </a:rPr>
              <a:t>використанння</a:t>
            </a:r>
            <a:r>
              <a:rPr lang="uk-UA" sz="2000" dirty="0">
                <a:solidFill>
                  <a:schemeClr val="bg1"/>
                </a:solidFill>
                <a:latin typeface="Times New Roman" pitchFamily="18" charset="0"/>
                <a:ea typeface="+mn-lt"/>
                <a:cs typeface="Times New Roman" pitchFamily="18" charset="0"/>
              </a:rPr>
              <a:t> води у санаторно-курортній сфері; </a:t>
            </a:r>
          </a:p>
          <a:p>
            <a:pPr marL="0" indent="0">
              <a:buNone/>
            </a:pPr>
            <a:r>
              <a:rPr lang="uk-UA" sz="2000" dirty="0">
                <a:solidFill>
                  <a:schemeClr val="bg1"/>
                </a:solidFill>
                <a:latin typeface="Times New Roman" pitchFamily="18" charset="0"/>
                <a:ea typeface="+mn-lt"/>
                <a:cs typeface="Times New Roman" pitchFamily="18" charset="0"/>
              </a:rPr>
              <a:t>- </a:t>
            </a:r>
            <a:r>
              <a:rPr lang="uk-UA" sz="2000" dirty="0" smtClean="0">
                <a:solidFill>
                  <a:schemeClr val="bg1"/>
                </a:solidFill>
                <a:latin typeface="Times New Roman" pitchFamily="18" charset="0"/>
                <a:ea typeface="+mn-lt"/>
                <a:cs typeface="Times New Roman" pitchFamily="18" charset="0"/>
              </a:rPr>
              <a:t>аналіз </a:t>
            </a:r>
            <a:r>
              <a:rPr lang="uk-UA" sz="2000" dirty="0">
                <a:solidFill>
                  <a:schemeClr val="bg1"/>
                </a:solidFill>
                <a:latin typeface="Times New Roman" pitchFamily="18" charset="0"/>
                <a:ea typeface="+mn-lt"/>
                <a:cs typeface="Times New Roman" pitchFamily="18" charset="0"/>
              </a:rPr>
              <a:t>сьогоденного використання </a:t>
            </a:r>
            <a:r>
              <a:rPr lang="uk-UA" sz="2000" dirty="0" smtClean="0">
                <a:solidFill>
                  <a:schemeClr val="bg1"/>
                </a:solidFill>
                <a:latin typeface="Times New Roman" pitchFamily="18" charset="0"/>
                <a:ea typeface="+mn-lt"/>
                <a:cs typeface="Times New Roman" pitchFamily="18" charset="0"/>
              </a:rPr>
              <a:t>мінеральної води. </a:t>
            </a:r>
            <a:endParaRPr lang="uk-UA" sz="2000" dirty="0">
              <a:solidFill>
                <a:schemeClr val="bg1"/>
              </a:solidFill>
              <a:latin typeface="Times New Roman" pitchFamily="18" charset="0"/>
              <a:ea typeface="+mn-lt"/>
              <a:cs typeface="Times New Roman" pitchFamily="18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9DD005C1-8C51-42D6-9BEE-B9B83849743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26206" y="115193"/>
            <a:ext cx="11939588" cy="6627614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864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75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25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75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25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750"/>
                            </p:stCondLst>
                            <p:childTnLst>
                              <p:par>
                                <p:cTn id="4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250"/>
                            </p:stCondLst>
                            <p:childTnLst>
                              <p:par>
                                <p:cTn id="4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="" xmlns:a16="http://schemas.microsoft.com/office/drawing/2014/main" id="{A7AE9375-4664-4DB2-922D-2782A6E439A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-1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34" name="Straight Connector 33">
            <a:extLst>
              <a:ext uri="{FF2B5EF4-FFF2-40B4-BE49-F238E27FC236}">
                <a16:creationId xmlns="" xmlns:a16="http://schemas.microsoft.com/office/drawing/2014/main" id="{EE504C98-6397-41C1-A8D8-2D9C4ED307E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CxnSpPr>
        <p:spPr>
          <a:xfrm flipH="1">
            <a:off x="1" y="2026340"/>
            <a:ext cx="6095999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Місце для вмісту 2">
            <a:extLst>
              <a:ext uri="{FF2B5EF4-FFF2-40B4-BE49-F238E27FC236}">
                <a16:creationId xmlns="" xmlns:a16="http://schemas.microsoft.com/office/drawing/2014/main" id="{E637DC83-AEBA-0F95-3A48-D8C3566BB0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7516" y="2288833"/>
            <a:ext cx="5518484" cy="4256346"/>
          </a:xfrm>
        </p:spPr>
        <p:txBody>
          <a:bodyPr vert="horz" lIns="91440" tIns="45720" rIns="91440" bIns="45720" rtlCol="0">
            <a:normAutofit/>
          </a:bodyPr>
          <a:lstStyle/>
          <a:p>
            <a:pPr algn="just"/>
            <a:r>
              <a:rPr lang="uk-UA" sz="2400" dirty="0">
                <a:solidFill>
                  <a:schemeClr val="bg1"/>
                </a:solidFill>
                <a:latin typeface="Times New Roman" pitchFamily="18" charset="0"/>
                <a:ea typeface="+mn-lt"/>
                <a:cs typeface="Times New Roman" pitchFamily="18" charset="0"/>
              </a:rPr>
              <a:t>Вітаю! Мене звати </a:t>
            </a:r>
            <a:r>
              <a:rPr lang="uk-UA" sz="2400" dirty="0" smtClean="0">
                <a:solidFill>
                  <a:schemeClr val="bg1"/>
                </a:solidFill>
                <a:latin typeface="Times New Roman" pitchFamily="18" charset="0"/>
                <a:ea typeface="+mn-lt"/>
                <a:cs typeface="Times New Roman" pitchFamily="18" charset="0"/>
              </a:rPr>
              <a:t>Алла. Сьогодні </a:t>
            </a:r>
            <a:r>
              <a:rPr lang="uk-UA" sz="2400" dirty="0">
                <a:solidFill>
                  <a:schemeClr val="bg1"/>
                </a:solidFill>
                <a:latin typeface="Times New Roman" pitchFamily="18" charset="0"/>
                <a:ea typeface="+mn-lt"/>
                <a:cs typeface="Times New Roman" pitchFamily="18" charset="0"/>
              </a:rPr>
              <a:t>я вам розповім про </a:t>
            </a:r>
            <a:r>
              <a:rPr lang="uk-UA" sz="2400" dirty="0" smtClean="0">
                <a:solidFill>
                  <a:schemeClr val="bg1"/>
                </a:solidFill>
                <a:latin typeface="Times New Roman" pitchFamily="18" charset="0"/>
                <a:ea typeface="+mn-lt"/>
                <a:cs typeface="Times New Roman" pitchFamily="18" charset="0"/>
              </a:rPr>
              <a:t>моє рідне місто Шепетівку</a:t>
            </a:r>
            <a:r>
              <a:rPr lang="uk-UA" sz="2400" dirty="0">
                <a:solidFill>
                  <a:schemeClr val="bg1"/>
                </a:solidFill>
                <a:latin typeface="Times New Roman" pitchFamily="18" charset="0"/>
                <a:ea typeface="+mn-lt"/>
                <a:cs typeface="Times New Roman" pitchFamily="18" charset="0"/>
              </a:rPr>
              <a:t>. Тільки тут ви </a:t>
            </a:r>
            <a:r>
              <a:rPr lang="uk-UA" sz="2400" dirty="0" smtClean="0">
                <a:solidFill>
                  <a:schemeClr val="bg1"/>
                </a:solidFill>
                <a:latin typeface="Times New Roman" pitchFamily="18" charset="0"/>
                <a:ea typeface="+mn-lt"/>
                <a:cs typeface="Times New Roman" pitchFamily="18" charset="0"/>
              </a:rPr>
              <a:t>зможете побачити </a:t>
            </a:r>
            <a:r>
              <a:rPr lang="uk-UA" sz="2400" dirty="0">
                <a:solidFill>
                  <a:schemeClr val="bg1"/>
                </a:solidFill>
                <a:latin typeface="Times New Roman" pitchFamily="18" charset="0"/>
                <a:ea typeface="+mn-lt"/>
                <a:cs typeface="Times New Roman" pitchFamily="18" charset="0"/>
              </a:rPr>
              <a:t>паровоз на </a:t>
            </a:r>
            <a:r>
              <a:rPr lang="uk-UA" sz="2400" dirty="0" smtClean="0">
                <a:solidFill>
                  <a:schemeClr val="bg1"/>
                </a:solidFill>
                <a:latin typeface="Times New Roman" pitchFamily="18" charset="0"/>
                <a:ea typeface="+mn-lt"/>
                <a:cs typeface="Times New Roman" pitchFamily="18" charset="0"/>
              </a:rPr>
              <a:t>трубі. Тобто у небі. А колись ще був  </a:t>
            </a:r>
            <a:r>
              <a:rPr lang="uk-UA" sz="2400" dirty="0">
                <a:solidFill>
                  <a:schemeClr val="bg1"/>
                </a:solidFill>
                <a:latin typeface="Times New Roman" pitchFamily="18" charset="0"/>
                <a:ea typeface="+mn-lt"/>
                <a:cs typeface="Times New Roman" pitchFamily="18" charset="0"/>
              </a:rPr>
              <a:t>літак на землі. </a:t>
            </a:r>
            <a:r>
              <a:rPr lang="uk-UA" sz="2400" dirty="0" smtClean="0">
                <a:solidFill>
                  <a:schemeClr val="bg1"/>
                </a:solidFill>
                <a:latin typeface="Times New Roman" pitchFamily="18" charset="0"/>
                <a:ea typeface="+mn-lt"/>
                <a:cs typeface="Times New Roman" pitchFamily="18" charset="0"/>
              </a:rPr>
              <a:t>Колись Шепетівка була курортним містом. Адже славилась своїми мінеральними водами. </a:t>
            </a:r>
            <a:endParaRPr lang="uk-UA" sz="2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Зображення, що містить просто неба, небо, дерево, будівля&#10;&#10;Вміст, створений ШІ, може бути неправильним.">
            <a:extLst>
              <a:ext uri="{FF2B5EF4-FFF2-40B4-BE49-F238E27FC236}">
                <a16:creationId xmlns="" xmlns:a16="http://schemas.microsoft.com/office/drawing/2014/main" id="{8C9252AA-15FC-E95A-C591-7EF13E3DC45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-2" b="18417"/>
          <a:stretch/>
        </p:blipFill>
        <p:spPr>
          <a:xfrm>
            <a:off x="6645193" y="664305"/>
            <a:ext cx="3588640" cy="2195747"/>
          </a:xfrm>
          <a:prstGeom prst="rect">
            <a:avLst/>
          </a:prstGeom>
        </p:spPr>
      </p:pic>
      <p:sp>
        <p:nvSpPr>
          <p:cNvPr id="36" name="Rectangle 35">
            <a:extLst>
              <a:ext uri="{FF2B5EF4-FFF2-40B4-BE49-F238E27FC236}">
                <a16:creationId xmlns="" xmlns:a16="http://schemas.microsoft.com/office/drawing/2014/main" id="{C87417AF-190E-4D6E-AFA6-7D3E84B0B43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6431603" y="182859"/>
            <a:ext cx="3996261" cy="3177496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Рисунок 5" descr="Зображення, що містить просто неба, повітряне судно, транспорт, небо&#10;&#10;Вміст, створений ШІ, може бути неправильним.">
            <a:extLst>
              <a:ext uri="{FF2B5EF4-FFF2-40B4-BE49-F238E27FC236}">
                <a16:creationId xmlns="" xmlns:a16="http://schemas.microsoft.com/office/drawing/2014/main" id="{3CF528C6-DA4A-626D-342B-CFBBE63F47B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2779" r="18851" b="2"/>
          <a:stretch/>
        </p:blipFill>
        <p:spPr>
          <a:xfrm>
            <a:off x="8038661" y="4046541"/>
            <a:ext cx="3588640" cy="2151984"/>
          </a:xfrm>
          <a:prstGeom prst="rect">
            <a:avLst/>
          </a:prstGeom>
        </p:spPr>
      </p:pic>
      <p:sp>
        <p:nvSpPr>
          <p:cNvPr id="38" name="Rectangle 37">
            <a:extLst>
              <a:ext uri="{FF2B5EF4-FFF2-40B4-BE49-F238E27FC236}">
                <a16:creationId xmlns="" xmlns:a16="http://schemas.microsoft.com/office/drawing/2014/main" id="{80B30ED8-273E-4C07-8568-2FE5CC5C483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7825071" y="3543213"/>
            <a:ext cx="3996261" cy="3177496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8955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="" xmlns:a16="http://schemas.microsoft.com/office/drawing/2014/main" id="{AE3D73B5-0213-E943-BEDB-13D99E6825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0593" y="72670"/>
            <a:ext cx="11214100" cy="1034236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just"/>
            <a:r>
              <a:rPr lang="uk-UA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Джерело знаходилося в північно-західній частині Шепетівки, на схилі пагорбу (район теперішніх дев’ятиповерхових будинків та </a:t>
            </a:r>
            <a:r>
              <a:rPr lang="uk-UA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управдому</a:t>
            </a:r>
            <a:r>
              <a:rPr lang="uk-UA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). До 20-х років ХІХ ст. витік мінеральної води був завалений.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9EDF81EB-CAEF-4F4A-608D-6D54AC8204D2}"/>
              </a:ext>
            </a:extLst>
          </p:cNvPr>
          <p:cNvSpPr txBox="1"/>
          <p:nvPr/>
        </p:nvSpPr>
        <p:spPr>
          <a:xfrm>
            <a:off x="150593" y="4406384"/>
            <a:ext cx="11962573" cy="255454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n-US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</a:t>
            </a:r>
            <a:r>
              <a:rPr lang="en-US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хімічним</a:t>
            </a:r>
            <a:r>
              <a:rPr lang="en-US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дослідженням</a:t>
            </a:r>
            <a:r>
              <a:rPr lang="en-US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який</a:t>
            </a:r>
            <a:r>
              <a:rPr lang="en-US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провів</a:t>
            </a:r>
            <a:r>
              <a:rPr lang="en-US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провізор</a:t>
            </a:r>
            <a:r>
              <a:rPr lang="en-US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Дзічковський</a:t>
            </a:r>
            <a:r>
              <a:rPr lang="en-US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у 1836 </a:t>
            </a:r>
            <a:r>
              <a:rPr lang="en-US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році</a:t>
            </a:r>
            <a:r>
              <a:rPr lang="en-US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ми</a:t>
            </a:r>
            <a:r>
              <a:rPr lang="en-US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дізнаємося</a:t>
            </a:r>
            <a:r>
              <a:rPr lang="en-US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en-US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джерело</a:t>
            </a:r>
            <a:r>
              <a:rPr lang="en-US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належало</a:t>
            </a:r>
            <a:r>
              <a:rPr lang="en-US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</a:t>
            </a:r>
            <a:r>
              <a:rPr lang="en-US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залізистих</a:t>
            </a:r>
            <a:r>
              <a:rPr lang="en-US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мінеральних</a:t>
            </a:r>
            <a:r>
              <a:rPr lang="en-US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вод</a:t>
            </a:r>
            <a:r>
              <a:rPr lang="en-US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Воду</a:t>
            </a:r>
            <a:r>
              <a:rPr lang="en-US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цю</a:t>
            </a:r>
            <a:r>
              <a:rPr lang="en-US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можна</a:t>
            </a:r>
            <a:r>
              <a:rPr lang="en-US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було</a:t>
            </a:r>
            <a:r>
              <a:rPr lang="en-US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вживати</a:t>
            </a:r>
            <a:r>
              <a:rPr lang="en-US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внутрішньо</a:t>
            </a:r>
            <a:r>
              <a:rPr lang="en-US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</a:t>
            </a:r>
            <a:r>
              <a:rPr lang="en-US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протязі</a:t>
            </a:r>
            <a:r>
              <a:rPr lang="en-US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однієї</a:t>
            </a:r>
            <a:r>
              <a:rPr lang="en-US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години</a:t>
            </a:r>
            <a:r>
              <a:rPr lang="en-US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</a:t>
            </a:r>
            <a:r>
              <a:rPr lang="en-US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трьох</a:t>
            </a:r>
            <a:r>
              <a:rPr lang="en-US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фунтів</a:t>
            </a:r>
            <a:r>
              <a:rPr lang="en-US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(400 </a:t>
            </a:r>
            <a:r>
              <a:rPr lang="en-US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грам</a:t>
            </a:r>
            <a:r>
              <a:rPr lang="en-US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). </a:t>
            </a:r>
            <a:r>
              <a:rPr lang="en-US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Джерело</a:t>
            </a:r>
            <a:r>
              <a:rPr lang="en-US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при</a:t>
            </a:r>
            <a:r>
              <a:rPr lang="en-US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купальному</a:t>
            </a:r>
            <a:r>
              <a:rPr lang="en-US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будинку</a:t>
            </a:r>
            <a:r>
              <a:rPr lang="en-US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ніколи</a:t>
            </a:r>
            <a:r>
              <a:rPr lang="en-US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не</a:t>
            </a:r>
            <a:r>
              <a:rPr lang="en-US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пересихало</a:t>
            </a:r>
            <a:r>
              <a:rPr lang="en-US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en-US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джерела</a:t>
            </a:r>
            <a:r>
              <a:rPr lang="en-US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вода</a:t>
            </a:r>
            <a:r>
              <a:rPr lang="en-US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бігла</a:t>
            </a:r>
            <a:r>
              <a:rPr lang="en-US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під</a:t>
            </a:r>
            <a:r>
              <a:rPr lang="en-US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закритим</a:t>
            </a:r>
            <a:r>
              <a:rPr lang="en-US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каналом</a:t>
            </a:r>
            <a:r>
              <a:rPr lang="en-US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en-US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особливий</a:t>
            </a:r>
            <a:r>
              <a:rPr lang="en-US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водоприймач</a:t>
            </a:r>
            <a:r>
              <a:rPr lang="en-US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звідки</a:t>
            </a:r>
            <a:r>
              <a:rPr lang="en-US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через</a:t>
            </a:r>
            <a:r>
              <a:rPr lang="en-US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насос</a:t>
            </a:r>
            <a:r>
              <a:rPr lang="en-US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піднімалася</a:t>
            </a:r>
            <a:r>
              <a:rPr lang="en-US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en-US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котел</a:t>
            </a:r>
            <a:r>
              <a:rPr lang="en-US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Після</a:t>
            </a:r>
            <a:r>
              <a:rPr lang="en-US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нагрівання</a:t>
            </a:r>
            <a:r>
              <a:rPr lang="en-US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вода</a:t>
            </a:r>
            <a:r>
              <a:rPr lang="en-US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через</a:t>
            </a:r>
            <a:r>
              <a:rPr lang="en-US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трубу</a:t>
            </a:r>
            <a:r>
              <a:rPr lang="en-US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попадала</a:t>
            </a:r>
            <a:r>
              <a:rPr lang="en-US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en-US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купальні</a:t>
            </a:r>
            <a:r>
              <a:rPr lang="en-US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кімнати</a:t>
            </a:r>
            <a:r>
              <a:rPr lang="en-US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Дерев’яна</a:t>
            </a:r>
            <a:r>
              <a:rPr lang="en-US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ванна</a:t>
            </a:r>
            <a:r>
              <a:rPr lang="en-US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у 1835 </a:t>
            </a:r>
            <a:r>
              <a:rPr lang="en-US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році</a:t>
            </a:r>
            <a:r>
              <a:rPr lang="en-US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коштувала</a:t>
            </a:r>
            <a:r>
              <a:rPr lang="en-US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60 </a:t>
            </a:r>
            <a:r>
              <a:rPr lang="en-US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копійок</a:t>
            </a:r>
            <a:r>
              <a:rPr lang="en-US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асигнацій</a:t>
            </a:r>
            <a:r>
              <a:rPr lang="en-US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а </a:t>
            </a:r>
            <a:r>
              <a:rPr lang="en-US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мідна</a:t>
            </a:r>
            <a:r>
              <a:rPr lang="en-US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120.  </a:t>
            </a:r>
            <a:r>
              <a:rPr lang="en-US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Шепетівські</a:t>
            </a:r>
            <a:r>
              <a:rPr lang="en-US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джерела</a:t>
            </a:r>
            <a:r>
              <a:rPr lang="en-US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були</a:t>
            </a:r>
            <a:r>
              <a:rPr lang="en-US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1-ими з </a:t>
            </a:r>
            <a:r>
              <a:rPr lang="en-US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найбільш</a:t>
            </a:r>
            <a:r>
              <a:rPr lang="en-US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відомих</a:t>
            </a:r>
            <a:r>
              <a:rPr lang="en-US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вод</a:t>
            </a:r>
            <a:r>
              <a:rPr lang="en-US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Вони</a:t>
            </a:r>
            <a:r>
              <a:rPr lang="en-US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дійсно</a:t>
            </a:r>
            <a:r>
              <a:rPr lang="en-US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набули</a:t>
            </a:r>
            <a:r>
              <a:rPr lang="en-US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популярності</a:t>
            </a:r>
            <a:r>
              <a:rPr lang="en-US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оскільки</a:t>
            </a:r>
            <a:r>
              <a:rPr lang="en-US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були</a:t>
            </a:r>
            <a:r>
              <a:rPr lang="en-US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відомі</a:t>
            </a:r>
            <a:r>
              <a:rPr lang="en-US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</a:t>
            </a:r>
            <a:r>
              <a:rPr lang="en-US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межами</a:t>
            </a:r>
            <a:r>
              <a:rPr lang="en-US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Волинської</a:t>
            </a:r>
            <a:r>
              <a:rPr lang="en-US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губернії</a:t>
            </a:r>
            <a:r>
              <a:rPr lang="en-US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 і к-</a:t>
            </a:r>
            <a:r>
              <a:rPr lang="en-US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сть</a:t>
            </a:r>
            <a:r>
              <a:rPr lang="en-US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відвідувачів</a:t>
            </a:r>
            <a:r>
              <a:rPr lang="en-US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щороку</a:t>
            </a:r>
            <a:r>
              <a:rPr lang="en-US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збільшувалася</a:t>
            </a:r>
            <a:r>
              <a:rPr lang="en-US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en-US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добре</a:t>
            </a:r>
            <a:r>
              <a:rPr lang="en-US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сприяло</a:t>
            </a:r>
            <a:r>
              <a:rPr lang="en-US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економіці</a:t>
            </a:r>
            <a:r>
              <a:rPr lang="en-US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sz="2000" dirty="0" err="1">
              <a:solidFill>
                <a:schemeClr val="bg1"/>
              </a:solidFill>
              <a:latin typeface="Times New Roman" pitchFamily="18" charset="0"/>
              <a:ea typeface="Verdana"/>
              <a:cs typeface="Times New Roman" pitchFamily="18" charset="0"/>
            </a:endParaRPr>
          </a:p>
        </p:txBody>
      </p:sp>
      <p:pic>
        <p:nvPicPr>
          <p:cNvPr id="8" name="Рисунок 7" descr="Зображення, що містить хмара, просто неба, дерево, небо&#10;&#10;Вміст, створений ШІ, може бути неправильним.">
            <a:extLst>
              <a:ext uri="{FF2B5EF4-FFF2-40B4-BE49-F238E27FC236}">
                <a16:creationId xmlns="" xmlns:a16="http://schemas.microsoft.com/office/drawing/2014/main" id="{B54C222C-624F-7F6F-C1AA-2AB5CF3BA0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1065" y="1337912"/>
            <a:ext cx="5591175" cy="2789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1963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="" xmlns:a16="http://schemas.microsoft.com/office/drawing/2014/main" id="{8F330855-143E-F08E-381C-6B450F48AC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16" y="79376"/>
            <a:ext cx="12116089" cy="815774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just"/>
            <a:r>
              <a:rPr lang="uk-UA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Згодом, за розпорядженням Євстафія </a:t>
            </a:r>
            <a:r>
              <a:rPr lang="uk-UA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Сангушко</a:t>
            </a:r>
            <a:r>
              <a:rPr lang="uk-UA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джерело було очищено та обкладено диким каменем. Через деякий час було побудовано будівлю зі зручними купальнями і кімнатами для відпочинку пацієнтів.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37C1316C-C21F-FB56-ABEA-9C0EEAE3FFDD}"/>
              </a:ext>
            </a:extLst>
          </p:cNvPr>
          <p:cNvSpPr txBox="1"/>
          <p:nvPr/>
        </p:nvSpPr>
        <p:spPr>
          <a:xfrm>
            <a:off x="162983" y="4611231"/>
            <a:ext cx="4743450" cy="224676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Мінеральні</a:t>
            </a:r>
            <a:r>
              <a:rPr lang="en-US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джерела</a:t>
            </a:r>
            <a:r>
              <a:rPr lang="en-US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були</a:t>
            </a:r>
            <a:r>
              <a:rPr lang="en-US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корисними</a:t>
            </a:r>
            <a:r>
              <a:rPr lang="en-US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en-US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лікуванні</a:t>
            </a:r>
            <a:r>
              <a:rPr lang="en-US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таких</a:t>
            </a:r>
            <a:r>
              <a:rPr lang="en-US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хвороб</a:t>
            </a:r>
            <a:r>
              <a:rPr lang="en-US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як</a:t>
            </a:r>
            <a:r>
              <a:rPr lang="en-US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endParaRPr lang="uk-UA" sz="2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1) </a:t>
            </a:r>
            <a:r>
              <a:rPr lang="en-US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Жіночі</a:t>
            </a:r>
            <a:r>
              <a:rPr lang="en-US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хвороби</a:t>
            </a:r>
            <a:r>
              <a:rPr lang="en-US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r>
              <a:rPr lang="en-US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2) </a:t>
            </a:r>
            <a:r>
              <a:rPr lang="en-US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Істерія</a:t>
            </a:r>
            <a:r>
              <a:rPr lang="en-US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r>
              <a:rPr lang="en-US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3) </a:t>
            </a:r>
            <a:r>
              <a:rPr lang="en-US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Психічний</a:t>
            </a:r>
            <a:r>
              <a:rPr lang="en-US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розлад</a:t>
            </a:r>
            <a:r>
              <a:rPr lang="en-US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r>
              <a:rPr lang="en-US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4) </a:t>
            </a:r>
            <a:r>
              <a:rPr lang="en-US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Параліч</a:t>
            </a:r>
            <a:r>
              <a:rPr lang="en-US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r>
              <a:rPr lang="en-US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5) </a:t>
            </a:r>
            <a:r>
              <a:rPr lang="en-US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Застарілі</a:t>
            </a:r>
            <a:r>
              <a:rPr lang="en-US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злоякісні</a:t>
            </a:r>
            <a:r>
              <a:rPr lang="en-US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виразки</a:t>
            </a:r>
            <a:r>
              <a:rPr lang="en-US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5" name="Рисунок 4" descr="Зображення, що містить одежа, Обличчя людини, особа, чоловік&#10;&#10;Вміст, створений ШІ, може бути неправильним.">
            <a:extLst>
              <a:ext uri="{FF2B5EF4-FFF2-40B4-BE49-F238E27FC236}">
                <a16:creationId xmlns="" xmlns:a16="http://schemas.microsoft.com/office/drawing/2014/main" id="{52ABFFB0-CBBB-1668-218A-66BC3D1444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01092" y="914399"/>
            <a:ext cx="2779332" cy="3586747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715" y="914400"/>
            <a:ext cx="7409631" cy="35867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853092" y="4611231"/>
            <a:ext cx="6096000" cy="2086725"/>
          </a:xfrm>
          <a:prstGeom prst="rect">
            <a:avLst/>
          </a:prstGeom>
        </p:spPr>
        <p:txBody>
          <a:bodyPr>
            <a:spAutoFit/>
          </a:bodyPr>
          <a:lstStyle/>
          <a:p>
            <a:pPr marL="228600" lvl="0" indent="-228600" algn="just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uk-UA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Про час будівництва будівлі оздоровчого закладу достеменно невідомо. Згідно даних «</a:t>
            </a:r>
            <a:r>
              <a:rPr lang="uk-UA" dirty="0" err="1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Энциклопедического</a:t>
            </a:r>
            <a:r>
              <a:rPr lang="uk-UA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dirty="0" err="1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словаря</a:t>
            </a:r>
            <a:r>
              <a:rPr lang="uk-UA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 Ф.А. </a:t>
            </a:r>
            <a:r>
              <a:rPr lang="uk-UA" dirty="0" err="1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Брокгауза</a:t>
            </a:r>
            <a:r>
              <a:rPr lang="uk-UA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 и И.А. </a:t>
            </a:r>
            <a:r>
              <a:rPr lang="uk-UA" dirty="0" err="1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Ефрона</a:t>
            </a:r>
            <a:r>
              <a:rPr lang="uk-UA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» її побудували у 1821 році. А ось за даними «</a:t>
            </a:r>
            <a:r>
              <a:rPr lang="uk-UA" dirty="0" err="1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Иллюстрированного</a:t>
            </a:r>
            <a:r>
              <a:rPr lang="uk-UA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dirty="0" err="1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путеводителя</a:t>
            </a:r>
            <a:r>
              <a:rPr lang="uk-UA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 по </a:t>
            </a:r>
            <a:r>
              <a:rPr lang="uk-UA" dirty="0" err="1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Юго-Западным</a:t>
            </a:r>
            <a:r>
              <a:rPr lang="uk-UA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dirty="0" err="1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Казенным</a:t>
            </a:r>
            <a:r>
              <a:rPr lang="uk-UA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dirty="0" err="1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железным</a:t>
            </a:r>
            <a:r>
              <a:rPr lang="uk-UA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 дорогам» заснували заклад у проміжку між 1821 по 1836 рр. Отже, можна припустити, що лікувальний заклад було засновано у 20-30-х роках ХІХ ст. </a:t>
            </a:r>
          </a:p>
        </p:txBody>
      </p:sp>
    </p:spTree>
    <p:extLst>
      <p:ext uri="{BB962C8B-B14F-4D97-AF65-F5344CB8AC3E}">
        <p14:creationId xmlns:p14="http://schemas.microsoft.com/office/powerpoint/2010/main" val="2955316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E8A8EAB8-D2FF-444D-B34B-7D32F106AD0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="" xmlns:a16="http://schemas.microsoft.com/office/drawing/2014/main" id="{EEA38897-7BA3-4408-8083-3235339C4A6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CxnSpPr>
        <p:spPr>
          <a:xfrm flipH="1">
            <a:off x="831873" y="1749756"/>
            <a:ext cx="4718304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Місце для вмісту 2">
            <a:extLst>
              <a:ext uri="{FF2B5EF4-FFF2-40B4-BE49-F238E27FC236}">
                <a16:creationId xmlns="" xmlns:a16="http://schemas.microsoft.com/office/drawing/2014/main" id="{BC324921-1C8A-4EE9-506E-7125397384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263" y="2136808"/>
            <a:ext cx="5900286" cy="3320716"/>
          </a:xfrm>
        </p:spPr>
        <p:txBody>
          <a:bodyPr vert="horz" lIns="91440" tIns="45720" rIns="91440" bIns="45720" rtlCol="0">
            <a:normAutofit/>
          </a:bodyPr>
          <a:lstStyle/>
          <a:p>
            <a:pPr algn="just"/>
            <a:r>
              <a:rPr lang="uk-UA" sz="2000" dirty="0">
                <a:solidFill>
                  <a:schemeClr val="bg1"/>
                </a:solidFill>
                <a:latin typeface="Times New Roman" pitchFamily="18" charset="0"/>
                <a:ea typeface="+mn-lt"/>
                <a:cs typeface="Times New Roman" pitchFamily="18" charset="0"/>
              </a:rPr>
              <a:t>Вже на початку ХХ ст. на жаль він занепадає і остаточно закривається в період з 1917-1922 рр. Щодо </a:t>
            </a:r>
            <a:r>
              <a:rPr lang="uk-UA" sz="2000" dirty="0" err="1">
                <a:solidFill>
                  <a:schemeClr val="bg1"/>
                </a:solidFill>
                <a:latin typeface="Times New Roman" pitchFamily="18" charset="0"/>
                <a:ea typeface="+mn-lt"/>
                <a:cs typeface="Times New Roman" pitchFamily="18" charset="0"/>
              </a:rPr>
              <a:t>шепетівських</a:t>
            </a:r>
            <a:r>
              <a:rPr lang="uk-UA" sz="2000" dirty="0">
                <a:solidFill>
                  <a:schemeClr val="bg1"/>
                </a:solidFill>
                <a:latin typeface="Times New Roman" pitchFamily="18" charset="0"/>
                <a:ea typeface="+mn-lt"/>
                <a:cs typeface="Times New Roman" pitchFamily="18" charset="0"/>
              </a:rPr>
              <a:t> мінеральних джерел, то ними і надалі продовжують користуватися в 20-30-х роках ХХ ст. Спочатку відпочивальниками комсомольського санаторію, що знаходився в келіях </a:t>
            </a:r>
            <a:r>
              <a:rPr lang="uk-UA" sz="2000" dirty="0" err="1">
                <a:solidFill>
                  <a:schemeClr val="bg1"/>
                </a:solidFill>
                <a:latin typeface="Times New Roman" pitchFamily="18" charset="0"/>
                <a:ea typeface="+mn-lt"/>
                <a:cs typeface="Times New Roman" pitchFamily="18" charset="0"/>
              </a:rPr>
              <a:t>Городищенського</a:t>
            </a:r>
            <a:r>
              <a:rPr lang="uk-UA" sz="2000" dirty="0">
                <a:solidFill>
                  <a:schemeClr val="bg1"/>
                </a:solidFill>
                <a:latin typeface="Times New Roman" pitchFamily="18" charset="0"/>
                <a:ea typeface="+mn-lt"/>
                <a:cs typeface="Times New Roman" pitchFamily="18" charset="0"/>
              </a:rPr>
              <a:t> монастиря.</a:t>
            </a:r>
            <a:endParaRPr lang="uk-UA" sz="2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="" xmlns:a16="http://schemas.microsoft.com/office/drawing/2014/main" id="{F11AD06B-AB20-4097-8606-5DA00DBACE8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CxnSpPr>
        <p:spPr>
          <a:xfrm flipH="1">
            <a:off x="834027" y="5707672"/>
            <a:ext cx="4713997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Рисунок 3" descr="Зображення, що містить просто неба, небо, хмара, трава&#10;&#10;Вміст, створений ШІ, може бути неправильним.">
            <a:extLst>
              <a:ext uri="{FF2B5EF4-FFF2-40B4-BE49-F238E27FC236}">
                <a16:creationId xmlns="" xmlns:a16="http://schemas.microsoft.com/office/drawing/2014/main" id="{E1B22124-067B-2059-5660-BDEBA4DB76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5454" y="760396"/>
            <a:ext cx="5331040" cy="5695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5371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27F12B1F-4753-46F8-93FC-1E4191C1357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Рисунок 4" descr="Зображення, що містить текст, постер, меню, мультфільм&#10;&#10;Вміст, створений ШІ, може бути неправильним.">
            <a:extLst>
              <a:ext uri="{FF2B5EF4-FFF2-40B4-BE49-F238E27FC236}">
                <a16:creationId xmlns="" xmlns:a16="http://schemas.microsoft.com/office/drawing/2014/main" id="{E6074693-B73F-252F-23EE-3456C90161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0278" y="237615"/>
            <a:ext cx="2584794" cy="1860244"/>
          </a:xfrm>
          <a:prstGeom prst="rect">
            <a:avLst/>
          </a:prstGeom>
        </p:spPr>
      </p:pic>
      <p:sp>
        <p:nvSpPr>
          <p:cNvPr id="13" name="Freeform: Shape 12">
            <a:extLst>
              <a:ext uri="{FF2B5EF4-FFF2-40B4-BE49-F238E27FC236}">
                <a16:creationId xmlns="" xmlns:a16="http://schemas.microsoft.com/office/drawing/2014/main" id="{42AE8636-A04B-4C96-AA50-C956D51C034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371125" y="-24223"/>
            <a:ext cx="3483100" cy="2909287"/>
          </a:xfrm>
          <a:custGeom>
            <a:avLst/>
            <a:gdLst>
              <a:gd name="connsiteX0" fmla="*/ 452171 w 3483100"/>
              <a:gd name="connsiteY0" fmla="*/ 0 h 2909287"/>
              <a:gd name="connsiteX1" fmla="*/ 3030929 w 3483100"/>
              <a:gd name="connsiteY1" fmla="*/ 0 h 2909287"/>
              <a:gd name="connsiteX2" fmla="*/ 3085415 w 3483100"/>
              <a:gd name="connsiteY2" fmla="*/ 59949 h 2909287"/>
              <a:gd name="connsiteX3" fmla="*/ 3483100 w 3483100"/>
              <a:gd name="connsiteY3" fmla="*/ 1167737 h 2909287"/>
              <a:gd name="connsiteX4" fmla="*/ 1741550 w 3483100"/>
              <a:gd name="connsiteY4" fmla="*/ 2909287 h 2909287"/>
              <a:gd name="connsiteX5" fmla="*/ 0 w 3483100"/>
              <a:gd name="connsiteY5" fmla="*/ 1167737 h 2909287"/>
              <a:gd name="connsiteX6" fmla="*/ 397685 w 3483100"/>
              <a:gd name="connsiteY6" fmla="*/ 59949 h 29092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483100" h="2909287">
                <a:moveTo>
                  <a:pt x="452171" y="0"/>
                </a:moveTo>
                <a:lnTo>
                  <a:pt x="3030929" y="0"/>
                </a:lnTo>
                <a:lnTo>
                  <a:pt x="3085415" y="59949"/>
                </a:lnTo>
                <a:cubicBezTo>
                  <a:pt x="3333857" y="360992"/>
                  <a:pt x="3483100" y="746936"/>
                  <a:pt x="3483100" y="1167737"/>
                </a:cubicBezTo>
                <a:cubicBezTo>
                  <a:pt x="3483100" y="2129569"/>
                  <a:pt x="2703382" y="2909287"/>
                  <a:pt x="1741550" y="2909287"/>
                </a:cubicBezTo>
                <a:cubicBezTo>
                  <a:pt x="779718" y="2909287"/>
                  <a:pt x="0" y="2129569"/>
                  <a:pt x="0" y="1167737"/>
                </a:cubicBezTo>
                <a:cubicBezTo>
                  <a:pt x="0" y="746936"/>
                  <a:pt x="149243" y="360992"/>
                  <a:pt x="397685" y="59949"/>
                </a:cubicBezTo>
                <a:close/>
              </a:path>
            </a:pathLst>
          </a:cu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15" name="Graphic 190">
            <a:extLst>
              <a:ext uri="{FF2B5EF4-FFF2-40B4-BE49-F238E27FC236}">
                <a16:creationId xmlns="" xmlns:a16="http://schemas.microsoft.com/office/drawing/2014/main" id="{00E015F5-1A99-4E40-BC3D-7707802996B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GrpSpPr>
        <p:grpSpPr>
          <a:xfrm>
            <a:off x="335733" y="1193254"/>
            <a:ext cx="1291642" cy="429215"/>
            <a:chOff x="2504802" y="1755501"/>
            <a:chExt cx="1598829" cy="531293"/>
          </a:xfrm>
          <a:solidFill>
            <a:schemeClr val="bg1"/>
          </a:solidFill>
        </p:grpSpPr>
        <p:sp>
          <p:nvSpPr>
            <p:cNvPr id="16" name="Freeform: Shape 15">
              <a:extLst>
                <a:ext uri="{FF2B5EF4-FFF2-40B4-BE49-F238E27FC236}">
                  <a16:creationId xmlns="" xmlns:a16="http://schemas.microsoft.com/office/drawing/2014/main" id="{3FE6F571-2BB7-46DA-A3D9-B32ADDC16AFB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2504802" y="2113855"/>
              <a:ext cx="1598614" cy="172939"/>
            </a:xfrm>
            <a:custGeom>
              <a:avLst/>
              <a:gdLst>
                <a:gd name="connsiteX0" fmla="*/ 1248648 w 1598614"/>
                <a:gd name="connsiteY0" fmla="*/ 172939 h 172939"/>
                <a:gd name="connsiteX1" fmla="*/ 1123031 w 1598614"/>
                <a:gd name="connsiteY1" fmla="*/ 92708 h 172939"/>
                <a:gd name="connsiteX2" fmla="*/ 1024085 w 1598614"/>
                <a:gd name="connsiteY2" fmla="*/ 29469 h 172939"/>
                <a:gd name="connsiteX3" fmla="*/ 925140 w 1598614"/>
                <a:gd name="connsiteY3" fmla="*/ 92708 h 172939"/>
                <a:gd name="connsiteX4" fmla="*/ 799522 w 1598614"/>
                <a:gd name="connsiteY4" fmla="*/ 172939 h 172939"/>
                <a:gd name="connsiteX5" fmla="*/ 799522 w 1598614"/>
                <a:gd name="connsiteY5" fmla="*/ 172939 h 172939"/>
                <a:gd name="connsiteX6" fmla="*/ 673905 w 1598614"/>
                <a:gd name="connsiteY6" fmla="*/ 92708 h 172939"/>
                <a:gd name="connsiteX7" fmla="*/ 574959 w 1598614"/>
                <a:gd name="connsiteY7" fmla="*/ 29469 h 172939"/>
                <a:gd name="connsiteX8" fmla="*/ 476014 w 1598614"/>
                <a:gd name="connsiteY8" fmla="*/ 92708 h 172939"/>
                <a:gd name="connsiteX9" fmla="*/ 350396 w 1598614"/>
                <a:gd name="connsiteY9" fmla="*/ 172939 h 172939"/>
                <a:gd name="connsiteX10" fmla="*/ 224778 w 1598614"/>
                <a:gd name="connsiteY10" fmla="*/ 92708 h 172939"/>
                <a:gd name="connsiteX11" fmla="*/ 125833 w 1598614"/>
                <a:gd name="connsiteY11" fmla="*/ 29469 h 172939"/>
                <a:gd name="connsiteX12" fmla="*/ 26887 w 1598614"/>
                <a:gd name="connsiteY12" fmla="*/ 92708 h 172939"/>
                <a:gd name="connsiteX13" fmla="*/ 0 w 1598614"/>
                <a:gd name="connsiteY13" fmla="*/ 80232 h 172939"/>
                <a:gd name="connsiteX14" fmla="*/ 125618 w 1598614"/>
                <a:gd name="connsiteY14" fmla="*/ 0 h 172939"/>
                <a:gd name="connsiteX15" fmla="*/ 251235 w 1598614"/>
                <a:gd name="connsiteY15" fmla="*/ 80232 h 172939"/>
                <a:gd name="connsiteX16" fmla="*/ 350181 w 1598614"/>
                <a:gd name="connsiteY16" fmla="*/ 143471 h 172939"/>
                <a:gd name="connsiteX17" fmla="*/ 449126 w 1598614"/>
                <a:gd name="connsiteY17" fmla="*/ 80232 h 172939"/>
                <a:gd name="connsiteX18" fmla="*/ 574744 w 1598614"/>
                <a:gd name="connsiteY18" fmla="*/ 0 h 172939"/>
                <a:gd name="connsiteX19" fmla="*/ 700362 w 1598614"/>
                <a:gd name="connsiteY19" fmla="*/ 80232 h 172939"/>
                <a:gd name="connsiteX20" fmla="*/ 799307 w 1598614"/>
                <a:gd name="connsiteY20" fmla="*/ 143471 h 172939"/>
                <a:gd name="connsiteX21" fmla="*/ 799307 w 1598614"/>
                <a:gd name="connsiteY21" fmla="*/ 143471 h 172939"/>
                <a:gd name="connsiteX22" fmla="*/ 898253 w 1598614"/>
                <a:gd name="connsiteY22" fmla="*/ 80232 h 172939"/>
                <a:gd name="connsiteX23" fmla="*/ 1023870 w 1598614"/>
                <a:gd name="connsiteY23" fmla="*/ 0 h 172939"/>
                <a:gd name="connsiteX24" fmla="*/ 1149488 w 1598614"/>
                <a:gd name="connsiteY24" fmla="*/ 80232 h 172939"/>
                <a:gd name="connsiteX25" fmla="*/ 1248433 w 1598614"/>
                <a:gd name="connsiteY25" fmla="*/ 143471 h 172939"/>
                <a:gd name="connsiteX26" fmla="*/ 1347379 w 1598614"/>
                <a:gd name="connsiteY26" fmla="*/ 80232 h 172939"/>
                <a:gd name="connsiteX27" fmla="*/ 1472997 w 1598614"/>
                <a:gd name="connsiteY27" fmla="*/ 0 h 172939"/>
                <a:gd name="connsiteX28" fmla="*/ 1598614 w 1598614"/>
                <a:gd name="connsiteY28" fmla="*/ 80232 h 172939"/>
                <a:gd name="connsiteX29" fmla="*/ 1571942 w 1598614"/>
                <a:gd name="connsiteY29" fmla="*/ 92708 h 172939"/>
                <a:gd name="connsiteX30" fmla="*/ 1472997 w 1598614"/>
                <a:gd name="connsiteY30" fmla="*/ 29469 h 172939"/>
                <a:gd name="connsiteX31" fmla="*/ 1374051 w 1598614"/>
                <a:gd name="connsiteY31" fmla="*/ 92708 h 172939"/>
                <a:gd name="connsiteX32" fmla="*/ 1248648 w 1598614"/>
                <a:gd name="connsiteY32" fmla="*/ 172939 h 172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614" h="172939">
                  <a:moveTo>
                    <a:pt x="1248648" y="172939"/>
                  </a:moveTo>
                  <a:cubicBezTo>
                    <a:pt x="1194229" y="172939"/>
                    <a:pt x="1146046" y="142180"/>
                    <a:pt x="1123031" y="92708"/>
                  </a:cubicBezTo>
                  <a:cubicBezTo>
                    <a:pt x="1104962" y="53775"/>
                    <a:pt x="1067105" y="29469"/>
                    <a:pt x="1024085" y="29469"/>
                  </a:cubicBezTo>
                  <a:cubicBezTo>
                    <a:pt x="981066" y="29469"/>
                    <a:pt x="943208" y="53775"/>
                    <a:pt x="925140" y="92708"/>
                  </a:cubicBezTo>
                  <a:cubicBezTo>
                    <a:pt x="902124" y="142180"/>
                    <a:pt x="853942" y="172939"/>
                    <a:pt x="799522" y="172939"/>
                  </a:cubicBezTo>
                  <a:cubicBezTo>
                    <a:pt x="799522" y="172939"/>
                    <a:pt x="799522" y="172939"/>
                    <a:pt x="799522" y="172939"/>
                  </a:cubicBezTo>
                  <a:cubicBezTo>
                    <a:pt x="744887" y="172939"/>
                    <a:pt x="696920" y="142180"/>
                    <a:pt x="673905" y="92708"/>
                  </a:cubicBezTo>
                  <a:cubicBezTo>
                    <a:pt x="655836" y="53775"/>
                    <a:pt x="617979" y="29469"/>
                    <a:pt x="574959" y="29469"/>
                  </a:cubicBezTo>
                  <a:cubicBezTo>
                    <a:pt x="531939" y="29469"/>
                    <a:pt x="494082" y="53775"/>
                    <a:pt x="476014" y="92708"/>
                  </a:cubicBezTo>
                  <a:cubicBezTo>
                    <a:pt x="452998" y="142180"/>
                    <a:pt x="405031" y="172939"/>
                    <a:pt x="350396" y="172939"/>
                  </a:cubicBezTo>
                  <a:cubicBezTo>
                    <a:pt x="295976" y="172939"/>
                    <a:pt x="247794" y="142180"/>
                    <a:pt x="224778" y="92708"/>
                  </a:cubicBezTo>
                  <a:cubicBezTo>
                    <a:pt x="206710" y="53775"/>
                    <a:pt x="168853" y="29469"/>
                    <a:pt x="125833" y="29469"/>
                  </a:cubicBezTo>
                  <a:cubicBezTo>
                    <a:pt x="82813" y="29469"/>
                    <a:pt x="44956" y="53775"/>
                    <a:pt x="26887" y="92708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268" y="30759"/>
                    <a:pt x="969235" y="0"/>
                    <a:pt x="1023870" y="0"/>
                  </a:cubicBezTo>
                  <a:cubicBezTo>
                    <a:pt x="1078505" y="0"/>
                    <a:pt x="1126472" y="30759"/>
                    <a:pt x="1149488" y="80232"/>
                  </a:cubicBezTo>
                  <a:cubicBezTo>
                    <a:pt x="1167556" y="119165"/>
                    <a:pt x="1205414" y="143471"/>
                    <a:pt x="1248433" y="143471"/>
                  </a:cubicBezTo>
                  <a:cubicBezTo>
                    <a:pt x="1291453" y="143471"/>
                    <a:pt x="1329311" y="119165"/>
                    <a:pt x="1347379" y="80232"/>
                  </a:cubicBezTo>
                  <a:cubicBezTo>
                    <a:pt x="1370394" y="30759"/>
                    <a:pt x="1418361" y="0"/>
                    <a:pt x="1472997" y="0"/>
                  </a:cubicBezTo>
                  <a:cubicBezTo>
                    <a:pt x="1527632" y="0"/>
                    <a:pt x="1575814" y="30759"/>
                    <a:pt x="1598614" y="80232"/>
                  </a:cubicBezTo>
                  <a:lnTo>
                    <a:pt x="1571942" y="92708"/>
                  </a:lnTo>
                  <a:cubicBezTo>
                    <a:pt x="1553874" y="53775"/>
                    <a:pt x="1515801" y="29469"/>
                    <a:pt x="1472997" y="29469"/>
                  </a:cubicBezTo>
                  <a:cubicBezTo>
                    <a:pt x="1429977" y="29469"/>
                    <a:pt x="1392119" y="53775"/>
                    <a:pt x="1374051" y="92708"/>
                  </a:cubicBezTo>
                  <a:cubicBezTo>
                    <a:pt x="1351251" y="142180"/>
                    <a:pt x="1303069" y="172939"/>
                    <a:pt x="1248648" y="172939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="" xmlns:a16="http://schemas.microsoft.com/office/drawing/2014/main" id="{A905CC16-753C-4B9F-B3E2-C456795AED6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2504802" y="1755501"/>
              <a:ext cx="1598829" cy="172724"/>
            </a:xfrm>
            <a:custGeom>
              <a:avLst/>
              <a:gdLst>
                <a:gd name="connsiteX0" fmla="*/ 1248648 w 1598829"/>
                <a:gd name="connsiteY0" fmla="*/ 172724 h 172724"/>
                <a:gd name="connsiteX1" fmla="*/ 1123031 w 1598829"/>
                <a:gd name="connsiteY1" fmla="*/ 92492 h 172724"/>
                <a:gd name="connsiteX2" fmla="*/ 1024085 w 1598829"/>
                <a:gd name="connsiteY2" fmla="*/ 29253 h 172724"/>
                <a:gd name="connsiteX3" fmla="*/ 925140 w 1598829"/>
                <a:gd name="connsiteY3" fmla="*/ 92492 h 172724"/>
                <a:gd name="connsiteX4" fmla="*/ 799522 w 1598829"/>
                <a:gd name="connsiteY4" fmla="*/ 172724 h 172724"/>
                <a:gd name="connsiteX5" fmla="*/ 799522 w 1598829"/>
                <a:gd name="connsiteY5" fmla="*/ 172724 h 172724"/>
                <a:gd name="connsiteX6" fmla="*/ 673905 w 1598829"/>
                <a:gd name="connsiteY6" fmla="*/ 92492 h 172724"/>
                <a:gd name="connsiteX7" fmla="*/ 574959 w 1598829"/>
                <a:gd name="connsiteY7" fmla="*/ 29253 h 172724"/>
                <a:gd name="connsiteX8" fmla="*/ 476014 w 1598829"/>
                <a:gd name="connsiteY8" fmla="*/ 92492 h 172724"/>
                <a:gd name="connsiteX9" fmla="*/ 350396 w 1598829"/>
                <a:gd name="connsiteY9" fmla="*/ 172724 h 172724"/>
                <a:gd name="connsiteX10" fmla="*/ 224778 w 1598829"/>
                <a:gd name="connsiteY10" fmla="*/ 92492 h 172724"/>
                <a:gd name="connsiteX11" fmla="*/ 125833 w 1598829"/>
                <a:gd name="connsiteY11" fmla="*/ 29253 h 172724"/>
                <a:gd name="connsiteX12" fmla="*/ 26887 w 1598829"/>
                <a:gd name="connsiteY12" fmla="*/ 92492 h 172724"/>
                <a:gd name="connsiteX13" fmla="*/ 0 w 1598829"/>
                <a:gd name="connsiteY13" fmla="*/ 80232 h 172724"/>
                <a:gd name="connsiteX14" fmla="*/ 125618 w 1598829"/>
                <a:gd name="connsiteY14" fmla="*/ 0 h 172724"/>
                <a:gd name="connsiteX15" fmla="*/ 251235 w 1598829"/>
                <a:gd name="connsiteY15" fmla="*/ 80232 h 172724"/>
                <a:gd name="connsiteX16" fmla="*/ 350181 w 1598829"/>
                <a:gd name="connsiteY16" fmla="*/ 143471 h 172724"/>
                <a:gd name="connsiteX17" fmla="*/ 449126 w 1598829"/>
                <a:gd name="connsiteY17" fmla="*/ 80232 h 172724"/>
                <a:gd name="connsiteX18" fmla="*/ 574744 w 1598829"/>
                <a:gd name="connsiteY18" fmla="*/ 0 h 172724"/>
                <a:gd name="connsiteX19" fmla="*/ 700362 w 1598829"/>
                <a:gd name="connsiteY19" fmla="*/ 80232 h 172724"/>
                <a:gd name="connsiteX20" fmla="*/ 799307 w 1598829"/>
                <a:gd name="connsiteY20" fmla="*/ 143471 h 172724"/>
                <a:gd name="connsiteX21" fmla="*/ 799307 w 1598829"/>
                <a:gd name="connsiteY21" fmla="*/ 143471 h 172724"/>
                <a:gd name="connsiteX22" fmla="*/ 898253 w 1598829"/>
                <a:gd name="connsiteY22" fmla="*/ 80232 h 172724"/>
                <a:gd name="connsiteX23" fmla="*/ 1024085 w 1598829"/>
                <a:gd name="connsiteY23" fmla="*/ 0 h 172724"/>
                <a:gd name="connsiteX24" fmla="*/ 1149703 w 1598829"/>
                <a:gd name="connsiteY24" fmla="*/ 80232 h 172724"/>
                <a:gd name="connsiteX25" fmla="*/ 1248648 w 1598829"/>
                <a:gd name="connsiteY25" fmla="*/ 143471 h 172724"/>
                <a:gd name="connsiteX26" fmla="*/ 1347594 w 1598829"/>
                <a:gd name="connsiteY26" fmla="*/ 80232 h 172724"/>
                <a:gd name="connsiteX27" fmla="*/ 1473212 w 1598829"/>
                <a:gd name="connsiteY27" fmla="*/ 0 h 172724"/>
                <a:gd name="connsiteX28" fmla="*/ 1598829 w 1598829"/>
                <a:gd name="connsiteY28" fmla="*/ 80232 h 172724"/>
                <a:gd name="connsiteX29" fmla="*/ 1572157 w 1598829"/>
                <a:gd name="connsiteY29" fmla="*/ 92492 h 172724"/>
                <a:gd name="connsiteX30" fmla="*/ 1473212 w 1598829"/>
                <a:gd name="connsiteY30" fmla="*/ 29253 h 172724"/>
                <a:gd name="connsiteX31" fmla="*/ 1374266 w 1598829"/>
                <a:gd name="connsiteY31" fmla="*/ 92492 h 172724"/>
                <a:gd name="connsiteX32" fmla="*/ 1248648 w 1598829"/>
                <a:gd name="connsiteY32" fmla="*/ 172724 h 172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829" h="172724">
                  <a:moveTo>
                    <a:pt x="1248648" y="172724"/>
                  </a:moveTo>
                  <a:cubicBezTo>
                    <a:pt x="1194229" y="172724"/>
                    <a:pt x="1146046" y="141965"/>
                    <a:pt x="1123031" y="92492"/>
                  </a:cubicBezTo>
                  <a:cubicBezTo>
                    <a:pt x="1104962" y="53560"/>
                    <a:pt x="1067105" y="29253"/>
                    <a:pt x="1024085" y="29253"/>
                  </a:cubicBezTo>
                  <a:cubicBezTo>
                    <a:pt x="981066" y="29253"/>
                    <a:pt x="943208" y="53560"/>
                    <a:pt x="925140" y="92492"/>
                  </a:cubicBezTo>
                  <a:cubicBezTo>
                    <a:pt x="902124" y="141965"/>
                    <a:pt x="853942" y="172724"/>
                    <a:pt x="799522" y="172724"/>
                  </a:cubicBezTo>
                  <a:cubicBezTo>
                    <a:pt x="799522" y="172724"/>
                    <a:pt x="799522" y="172724"/>
                    <a:pt x="799522" y="172724"/>
                  </a:cubicBezTo>
                  <a:cubicBezTo>
                    <a:pt x="744887" y="172724"/>
                    <a:pt x="696920" y="141965"/>
                    <a:pt x="673905" y="92492"/>
                  </a:cubicBezTo>
                  <a:cubicBezTo>
                    <a:pt x="655836" y="53560"/>
                    <a:pt x="617979" y="29253"/>
                    <a:pt x="574959" y="29253"/>
                  </a:cubicBezTo>
                  <a:cubicBezTo>
                    <a:pt x="531939" y="29253"/>
                    <a:pt x="494082" y="53560"/>
                    <a:pt x="476014" y="92492"/>
                  </a:cubicBezTo>
                  <a:cubicBezTo>
                    <a:pt x="452998" y="141965"/>
                    <a:pt x="405031" y="172724"/>
                    <a:pt x="350396" y="172724"/>
                  </a:cubicBezTo>
                  <a:cubicBezTo>
                    <a:pt x="295976" y="172724"/>
                    <a:pt x="247794" y="141965"/>
                    <a:pt x="224778" y="92492"/>
                  </a:cubicBezTo>
                  <a:cubicBezTo>
                    <a:pt x="206710" y="53560"/>
                    <a:pt x="168853" y="29253"/>
                    <a:pt x="125833" y="29253"/>
                  </a:cubicBezTo>
                  <a:cubicBezTo>
                    <a:pt x="82813" y="29253"/>
                    <a:pt x="44956" y="53560"/>
                    <a:pt x="26887" y="92492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483" y="30759"/>
                    <a:pt x="969450" y="0"/>
                    <a:pt x="1024085" y="0"/>
                  </a:cubicBezTo>
                  <a:cubicBezTo>
                    <a:pt x="1078720" y="0"/>
                    <a:pt x="1126688" y="30759"/>
                    <a:pt x="1149703" y="80232"/>
                  </a:cubicBezTo>
                  <a:cubicBezTo>
                    <a:pt x="1167771" y="119165"/>
                    <a:pt x="1205629" y="143471"/>
                    <a:pt x="1248648" y="143471"/>
                  </a:cubicBezTo>
                  <a:cubicBezTo>
                    <a:pt x="1291668" y="143471"/>
                    <a:pt x="1329526" y="119165"/>
                    <a:pt x="1347594" y="80232"/>
                  </a:cubicBezTo>
                  <a:cubicBezTo>
                    <a:pt x="1370610" y="30759"/>
                    <a:pt x="1418792" y="0"/>
                    <a:pt x="1473212" y="0"/>
                  </a:cubicBezTo>
                  <a:cubicBezTo>
                    <a:pt x="1527847" y="0"/>
                    <a:pt x="1576029" y="30759"/>
                    <a:pt x="1598829" y="80232"/>
                  </a:cubicBezTo>
                  <a:lnTo>
                    <a:pt x="1572157" y="92492"/>
                  </a:lnTo>
                  <a:cubicBezTo>
                    <a:pt x="1554089" y="53560"/>
                    <a:pt x="1516016" y="29253"/>
                    <a:pt x="1473212" y="29253"/>
                  </a:cubicBezTo>
                  <a:cubicBezTo>
                    <a:pt x="1430192" y="29253"/>
                    <a:pt x="1392335" y="53560"/>
                    <a:pt x="1374266" y="92492"/>
                  </a:cubicBezTo>
                  <a:cubicBezTo>
                    <a:pt x="1351251" y="141965"/>
                    <a:pt x="1303069" y="172724"/>
                    <a:pt x="1248648" y="172724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4" name="Рисунок 3" descr="Зображення, що містить текст, небо, просто неба, хмара&#10;&#10;Вміст, створений ШІ, може бути неправильним.">
            <a:extLst>
              <a:ext uri="{FF2B5EF4-FFF2-40B4-BE49-F238E27FC236}">
                <a16:creationId xmlns="" xmlns:a16="http://schemas.microsoft.com/office/drawing/2014/main" id="{0A0B2A33-9983-80B5-4C69-0CC943311C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074" y="3880857"/>
            <a:ext cx="2017459" cy="2117387"/>
          </a:xfrm>
          <a:prstGeom prst="rect">
            <a:avLst/>
          </a:prstGeom>
        </p:spPr>
      </p:pic>
      <p:pic>
        <p:nvPicPr>
          <p:cNvPr id="6" name="Рисунок 5" descr="Зображення, що містить їжа, алкоголь, напій, Алкогольний напій&#10;&#10;Вміст, створений ШІ, може бути неправильним.">
            <a:extLst>
              <a:ext uri="{FF2B5EF4-FFF2-40B4-BE49-F238E27FC236}">
                <a16:creationId xmlns="" xmlns:a16="http://schemas.microsoft.com/office/drawing/2014/main" id="{937C34CC-7B17-2E04-FC3F-CD4E683C96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67817" y="3918991"/>
            <a:ext cx="2325720" cy="1025877"/>
          </a:xfrm>
          <a:prstGeom prst="rect">
            <a:avLst/>
          </a:prstGeom>
        </p:spPr>
      </p:pic>
      <p:sp>
        <p:nvSpPr>
          <p:cNvPr id="3" name="Місце для вмісту 2">
            <a:extLst>
              <a:ext uri="{FF2B5EF4-FFF2-40B4-BE49-F238E27FC236}">
                <a16:creationId xmlns="" xmlns:a16="http://schemas.microsoft.com/office/drawing/2014/main" id="{D3BCAFD6-7323-4900-D60C-B1B6241F90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09347" y="1068405"/>
            <a:ext cx="5582653" cy="4316426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just"/>
            <a:r>
              <a:rPr lang="uk-UA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Ше­пе­тівсь­кий</a:t>
            </a:r>
            <a:r>
              <a:rPr lang="uk-UA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за­вод бе­зал­ко­голь­них на­по­їв сво­єю про­дук­ці­єю сла­вив­ся да­ле­ко за ме­жа­ми Хмель­ницької об­ласті. Ни­ні, про­хо­дя­чи повз ру­їни ко­лишнього за­во­ду, лю­ди стар­шо­го по­ко­лін­ня з нос­таль­гі­єю зга­ду­ють про­дук­цію, якою з за­до­во­лен­ням ла­су­ва­ли де­кіль­ка де­ся­ти­річ. З га­зети «Шлях Жов­тня» до 1944 р., у но­ме­рі га­зе­ти від 30 січ­ня 1937 ро­ку по­ві­дом­ля­лось про за­вер­шення ре­конс­трук­ції </a:t>
            </a:r>
            <a:r>
              <a:rPr lang="uk-UA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Ше­пе­тівсь­ко­го</a:t>
            </a:r>
            <a:r>
              <a:rPr lang="uk-UA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за­во­ду мі­не­раль­них вод та вста­нов­лення об­ладнан­ня для очи­щен­ня во­ди від бак­те­рі­оло­гіч­них до­мі­шок. В цьому ж но­ме­рі діз­на­ємось, що за се­зон 1937 ро­ку зап­ла­но­ва­но ви­пус­ти­ти 600 ти­сяч пля­шок мі­не­раль­ної во­ди.</a:t>
            </a:r>
          </a:p>
        </p:txBody>
      </p:sp>
      <p:sp>
        <p:nvSpPr>
          <p:cNvPr id="19" name="Freeform: Shape 18">
            <a:extLst>
              <a:ext uri="{FF2B5EF4-FFF2-40B4-BE49-F238E27FC236}">
                <a16:creationId xmlns="" xmlns:a16="http://schemas.microsoft.com/office/drawing/2014/main" id="{0F17DC65-D057-4CEA-8B52-BF72D5D90AE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-18168" y="3062222"/>
            <a:ext cx="3212182" cy="3665314"/>
          </a:xfrm>
          <a:custGeom>
            <a:avLst/>
            <a:gdLst>
              <a:gd name="connsiteX0" fmla="*/ 1379525 w 3212182"/>
              <a:gd name="connsiteY0" fmla="*/ 0 h 3665314"/>
              <a:gd name="connsiteX1" fmla="*/ 3212182 w 3212182"/>
              <a:gd name="connsiteY1" fmla="*/ 1832657 h 3665314"/>
              <a:gd name="connsiteX2" fmla="*/ 1379525 w 3212182"/>
              <a:gd name="connsiteY2" fmla="*/ 3665314 h 3665314"/>
              <a:gd name="connsiteX3" fmla="*/ 83641 w 3212182"/>
              <a:gd name="connsiteY3" fmla="*/ 3128542 h 3665314"/>
              <a:gd name="connsiteX4" fmla="*/ 0 w 3212182"/>
              <a:gd name="connsiteY4" fmla="*/ 3036514 h 3665314"/>
              <a:gd name="connsiteX5" fmla="*/ 0 w 3212182"/>
              <a:gd name="connsiteY5" fmla="*/ 628801 h 3665314"/>
              <a:gd name="connsiteX6" fmla="*/ 83641 w 3212182"/>
              <a:gd name="connsiteY6" fmla="*/ 536773 h 3665314"/>
              <a:gd name="connsiteX7" fmla="*/ 1379525 w 3212182"/>
              <a:gd name="connsiteY7" fmla="*/ 0 h 36653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212182" h="3665314">
                <a:moveTo>
                  <a:pt x="1379525" y="0"/>
                </a:moveTo>
                <a:cubicBezTo>
                  <a:pt x="2391674" y="0"/>
                  <a:pt x="3212182" y="820508"/>
                  <a:pt x="3212182" y="1832657"/>
                </a:cubicBezTo>
                <a:cubicBezTo>
                  <a:pt x="3212182" y="2844806"/>
                  <a:pt x="2391674" y="3665314"/>
                  <a:pt x="1379525" y="3665314"/>
                </a:cubicBezTo>
                <a:cubicBezTo>
                  <a:pt x="873451" y="3665314"/>
                  <a:pt x="415286" y="3460187"/>
                  <a:pt x="83641" y="3128542"/>
                </a:cubicBezTo>
                <a:lnTo>
                  <a:pt x="0" y="3036514"/>
                </a:lnTo>
                <a:lnTo>
                  <a:pt x="0" y="628801"/>
                </a:lnTo>
                <a:lnTo>
                  <a:pt x="83641" y="536773"/>
                </a:lnTo>
                <a:cubicBezTo>
                  <a:pt x="415286" y="205127"/>
                  <a:pt x="873451" y="0"/>
                  <a:pt x="1379525" y="0"/>
                </a:cubicBezTo>
                <a:close/>
              </a:path>
            </a:pathLst>
          </a:cu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="" xmlns:a16="http://schemas.microsoft.com/office/drawing/2014/main" id="{35249834-544E-477E-84FD-888B8DB74B8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3389839" y="2791091"/>
            <a:ext cx="3281677" cy="3281677"/>
          </a:xfrm>
          <a:prstGeom prst="ellipse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3" name="Graphic 4">
            <a:extLst>
              <a:ext uri="{FF2B5EF4-FFF2-40B4-BE49-F238E27FC236}">
                <a16:creationId xmlns="" xmlns:a16="http://schemas.microsoft.com/office/drawing/2014/main" id="{5468B3A9-705E-43C3-A742-0619B0D8F2E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GrpSpPr>
        <p:grpSpPr>
          <a:xfrm>
            <a:off x="5093339" y="1681703"/>
            <a:ext cx="1330536" cy="1330521"/>
            <a:chOff x="5734037" y="3067039"/>
            <a:chExt cx="724483" cy="724489"/>
          </a:xfrm>
          <a:solidFill>
            <a:schemeClr val="bg1"/>
          </a:solidFill>
        </p:grpSpPr>
        <p:sp>
          <p:nvSpPr>
            <p:cNvPr id="24" name="Freeform: Shape 23">
              <a:extLst>
                <a:ext uri="{FF2B5EF4-FFF2-40B4-BE49-F238E27FC236}">
                  <a16:creationId xmlns="" xmlns:a16="http://schemas.microsoft.com/office/drawing/2014/main" id="{29D439AD-5D67-497C-B831-D17FC3E592AC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5734038" y="3067039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="" xmlns:a16="http://schemas.microsoft.com/office/drawing/2014/main" id="{23F54BF2-C71C-45C5-9408-3B5E011B0FEB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5793283" y="306703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="" xmlns:a16="http://schemas.microsoft.com/office/drawing/2014/main" id="{2BBABE17-DB56-44AB-934B-63C07C79F09A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5852433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="" xmlns:a16="http://schemas.microsoft.com/office/drawing/2014/main" id="{CB483D20-A128-4076-AF54-88646172B80A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5911678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="" xmlns:a16="http://schemas.microsoft.com/office/drawing/2014/main" id="{E5EFA818-FDDA-49E9-B11F-E9DC1854A99F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5970828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="" xmlns:a16="http://schemas.microsoft.com/office/drawing/2014/main" id="{EA1F8728-F8F7-4828-A718-A15E7663EABB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6030074" y="306703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="" xmlns:a16="http://schemas.microsoft.com/office/drawing/2014/main" id="{8DA1F73F-AA1D-41D7-BAAB-292FD94A3E5C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6089224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="" xmlns:a16="http://schemas.microsoft.com/office/drawing/2014/main" id="{D9441DEA-C85E-4B9C-A48D-8437854C4C58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5734038" y="3126284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="" xmlns:a16="http://schemas.microsoft.com/office/drawing/2014/main" id="{15EBAA20-1368-4495-8D7C-820FAD8ECF8F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5793283" y="312628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="" xmlns:a16="http://schemas.microsoft.com/office/drawing/2014/main" id="{0FB92591-626C-4D2B-A3E6-EC8742D67B24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5852433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="" xmlns:a16="http://schemas.microsoft.com/office/drawing/2014/main" id="{D392448D-513F-4528-9D8D-A151982041B5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5911678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="" xmlns:a16="http://schemas.microsoft.com/office/drawing/2014/main" id="{61946BAE-1546-4EA4-A108-A799BF5D2CAB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5970828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="" xmlns:a16="http://schemas.microsoft.com/office/drawing/2014/main" id="{42A8EC93-6A35-4D37-A8CB-59362BF87504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6030073" y="312628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8 w 14097"/>
                <a:gd name="connsiteY1" fmla="*/ 14097 h 14097"/>
                <a:gd name="connsiteX2" fmla="*/ 0 w 14097"/>
                <a:gd name="connsiteY2" fmla="*/ 7049 h 14097"/>
                <a:gd name="connsiteX3" fmla="*/ 7048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="" xmlns:a16="http://schemas.microsoft.com/office/drawing/2014/main" id="{AFC3ECA2-E914-4D83-ABF9-B9FFD96E92B4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6089224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="" xmlns:a16="http://schemas.microsoft.com/office/drawing/2014/main" id="{712B1108-9AAC-4F10-A64F-0D6963E5187A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5734038" y="3185434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="" xmlns:a16="http://schemas.microsoft.com/office/drawing/2014/main" id="{284CDA0C-B2AB-4791-83B1-C053C061D61F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5793283" y="318543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="" xmlns:a16="http://schemas.microsoft.com/office/drawing/2014/main" id="{F857BF6B-E0CA-49C0-8827-B44CE8B92859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5852433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="" xmlns:a16="http://schemas.microsoft.com/office/drawing/2014/main" id="{6D7B06A7-ADDF-4F27-B11F-08422FC18081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5911678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="" xmlns:a16="http://schemas.microsoft.com/office/drawing/2014/main" id="{E8B0DA6C-71D7-4FCB-AE4C-035E0ADB50E8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5970828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="" xmlns:a16="http://schemas.microsoft.com/office/drawing/2014/main" id="{EB078173-ADFB-480D-91A4-4D71C010988F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6030074" y="318543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="" xmlns:a16="http://schemas.microsoft.com/office/drawing/2014/main" id="{AAA4027A-C97B-4C9A-B04C-EBE2112200AB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6089224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="" xmlns:a16="http://schemas.microsoft.com/office/drawing/2014/main" id="{C06DA92D-C6D0-4C7D-98CF-D9576912EBD6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5734038" y="3244679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="" xmlns:a16="http://schemas.microsoft.com/office/drawing/2014/main" id="{D6601653-3941-4C9B-BD39-62EECE23AE6A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5793283" y="3244677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="" xmlns:a16="http://schemas.microsoft.com/office/drawing/2014/main" id="{2BC4A394-4FFE-4BFE-9A59-2B624E07111A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5852433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="" xmlns:a16="http://schemas.microsoft.com/office/drawing/2014/main" id="{EB4EABA5-FDCF-4F6F-8FF1-6FDFF505809A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5911678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="" xmlns:a16="http://schemas.microsoft.com/office/drawing/2014/main" id="{10F3C940-2320-488A-B24C-AB0A4FB539B1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5970828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="" xmlns:a16="http://schemas.microsoft.com/office/drawing/2014/main" id="{F525BA82-37D8-47ED-AFF6-AE57124A4E7F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6030073" y="324467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="" xmlns:a16="http://schemas.microsoft.com/office/drawing/2014/main" id="{C2D78955-C80F-4DA3-83AA-D28A5A6FADA4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6089224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="" xmlns:a16="http://schemas.microsoft.com/office/drawing/2014/main" id="{BC23DAAC-7C06-4012-8CBB-8E3126B68B58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5734038" y="3303829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="" xmlns:a16="http://schemas.microsoft.com/office/drawing/2014/main" id="{60D19F80-DC80-49EC-8EDD-7889092C181C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5793283" y="33038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="" xmlns:a16="http://schemas.microsoft.com/office/drawing/2014/main" id="{11F50BB3-EA39-4693-BAE1-1101EF0A410E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5852433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="" xmlns:a16="http://schemas.microsoft.com/office/drawing/2014/main" id="{00EFD45B-69A8-47F6-A5BF-779F7EB49F7A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5911678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="" xmlns:a16="http://schemas.microsoft.com/office/drawing/2014/main" id="{9E53C464-7272-4EBC-830B-CB29A969886D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5970828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="" xmlns:a16="http://schemas.microsoft.com/office/drawing/2014/main" id="{B6BF10CE-C2AD-487A-9402-8D5C746ECF06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6030073" y="33038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="" xmlns:a16="http://schemas.microsoft.com/office/drawing/2014/main" id="{1064C7FE-F8EB-47EF-97FA-348A52059956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6089224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="" xmlns:a16="http://schemas.microsoft.com/office/drawing/2014/main" id="{A991C553-06A1-4F26-BBBC-80F7E11E7A36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5734038" y="3363074"/>
              <a:ext cx="14192" cy="14097"/>
            </a:xfrm>
            <a:custGeom>
              <a:avLst/>
              <a:gdLst>
                <a:gd name="connsiteX0" fmla="*/ 14192 w 14192"/>
                <a:gd name="connsiteY0" fmla="*/ 7048 h 14097"/>
                <a:gd name="connsiteX1" fmla="*/ 7144 w 14192"/>
                <a:gd name="connsiteY1" fmla="*/ 14097 h 14097"/>
                <a:gd name="connsiteX2" fmla="*/ 0 w 14192"/>
                <a:gd name="connsiteY2" fmla="*/ 7048 h 14097"/>
                <a:gd name="connsiteX3" fmla="*/ 7049 w 14192"/>
                <a:gd name="connsiteY3" fmla="*/ 0 h 14097"/>
                <a:gd name="connsiteX4" fmla="*/ 14192 w 14192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="" xmlns:a16="http://schemas.microsoft.com/office/drawing/2014/main" id="{BCE9C081-2191-4C84-956E-F106BB015C9D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5793283" y="336307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="" xmlns:a16="http://schemas.microsoft.com/office/drawing/2014/main" id="{292F6F03-BC34-40C6-8F17-7A169CD72FE6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5852433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="" xmlns:a16="http://schemas.microsoft.com/office/drawing/2014/main" id="{A5101B80-7351-4F0F-AB7D-3E40B4D26643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5911678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="" xmlns:a16="http://schemas.microsoft.com/office/drawing/2014/main" id="{0570EE1D-95AC-4660-8E96-7C8A36FEB63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5970828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="" xmlns:a16="http://schemas.microsoft.com/office/drawing/2014/main" id="{385D9A56-2D15-4E0A-B981-E168F090644B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6030073" y="3363074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8 w 14097"/>
                <a:gd name="connsiteY1" fmla="*/ 14097 h 14097"/>
                <a:gd name="connsiteX2" fmla="*/ 0 w 14097"/>
                <a:gd name="connsiteY2" fmla="*/ 7048 h 14097"/>
                <a:gd name="connsiteX3" fmla="*/ 7048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="" xmlns:a16="http://schemas.microsoft.com/office/drawing/2014/main" id="{28D0BA2F-9273-4EAA-AD17-C4EFE1140384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6089224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="" xmlns:a16="http://schemas.microsoft.com/office/drawing/2014/main" id="{512CC54E-7976-4DC9-984C-45C2A23A721D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5734038" y="3422225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="" xmlns:a16="http://schemas.microsoft.com/office/drawing/2014/main" id="{C8A3FC72-9FF9-41F6-97E0-45A0FEE94631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5793283" y="34222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="" xmlns:a16="http://schemas.microsoft.com/office/drawing/2014/main" id="{48918C16-C9B6-40D5-93A0-DB547B644A3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5852433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="" xmlns:a16="http://schemas.microsoft.com/office/drawing/2014/main" id="{A05612C6-4858-4854-A3D3-90CF1E1C7557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5911678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="" xmlns:a16="http://schemas.microsoft.com/office/drawing/2014/main" id="{A8E88D77-C726-4008-849C-DA7361F885D3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5970828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="" xmlns:a16="http://schemas.microsoft.com/office/drawing/2014/main" id="{24CFE7CA-C955-4365-90C3-6272CB9A3C57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6030073" y="34222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="" xmlns:a16="http://schemas.microsoft.com/office/drawing/2014/main" id="{38B43FC8-B81C-490A-A346-4C6235DA8A54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6089224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="" xmlns:a16="http://schemas.microsoft.com/office/drawing/2014/main" id="{214D0221-0C97-4C71-B535-7506956EF8B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6148469" y="306703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6953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="" xmlns:a16="http://schemas.microsoft.com/office/drawing/2014/main" id="{ED0C44EA-BD25-49A3-9EB8-9D8DED7C19D7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6207620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="" xmlns:a16="http://schemas.microsoft.com/office/drawing/2014/main" id="{A3C9CCF2-15CC-4F7D-87F5-7FFEBAC9C24B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6266865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9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="" xmlns:a16="http://schemas.microsoft.com/office/drawing/2014/main" id="{8AA321D8-1D2C-472C-A2DB-EBB74498DDFE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6326014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="" xmlns:a16="http://schemas.microsoft.com/office/drawing/2014/main" id="{724680C1-4BB5-45DB-A558-82514418CF2A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6385260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="" xmlns:a16="http://schemas.microsoft.com/office/drawing/2014/main" id="{C94F4CEF-82DD-4CFB-8EE3-4AB115F6A079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6444410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="" xmlns:a16="http://schemas.microsoft.com/office/drawing/2014/main" id="{4F186C9C-C620-4426-A674-E40F808F6689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6148469" y="3126281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="" xmlns:a16="http://schemas.microsoft.com/office/drawing/2014/main" id="{8929942C-BA3F-40EF-94DD-4A5C22C5B742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6207620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="" xmlns:a16="http://schemas.microsoft.com/office/drawing/2014/main" id="{D234974B-3555-465B-95A7-1C63CE738673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6266865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="" xmlns:a16="http://schemas.microsoft.com/office/drawing/2014/main" id="{0E38F9FD-48AC-4C3E-9E75-D1C0B555E06C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6326014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="" xmlns:a16="http://schemas.microsoft.com/office/drawing/2014/main" id="{3AA72E26-5C3D-4231-9042-E00AE43E801E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6385260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="" xmlns:a16="http://schemas.microsoft.com/office/drawing/2014/main" id="{6684433D-3C9E-4C19-A801-D51CF3064F1A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6444410" y="3126283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="" xmlns:a16="http://schemas.microsoft.com/office/drawing/2014/main" id="{DADB0C3D-A021-4F40-93B3-76B61334FD91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6148469" y="3185433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="" xmlns:a16="http://schemas.microsoft.com/office/drawing/2014/main" id="{41781C18-F408-401D-8A86-99FFBB989565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6207620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="" xmlns:a16="http://schemas.microsoft.com/office/drawing/2014/main" id="{9D958D9F-E4B0-48B1-ADA4-3053AFB5D9CE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6266865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="" xmlns:a16="http://schemas.microsoft.com/office/drawing/2014/main" id="{43EFCD46-F0FB-499C-81B9-3508FE5C8C5E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6326014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="" xmlns:a16="http://schemas.microsoft.com/office/drawing/2014/main" id="{2B6A130F-CB85-4BDA-8DDF-8DAAB2F7D049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6385260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="" xmlns:a16="http://schemas.microsoft.com/office/drawing/2014/main" id="{9359DA40-CA94-4B1F-9BE6-C800BEEC776F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6444410" y="3185432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="" xmlns:a16="http://schemas.microsoft.com/office/drawing/2014/main" id="{73304FCD-8DAD-4BC8-A16E-84DDCA07FF44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6148469" y="3244676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="" xmlns:a16="http://schemas.microsoft.com/office/drawing/2014/main" id="{BCB4864C-8F67-4BE7-89CC-664EA25EC5F2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6207620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="" xmlns:a16="http://schemas.microsoft.com/office/drawing/2014/main" id="{845F543D-67FC-4640-A2A1-69DA6D05286E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6266865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="" xmlns:a16="http://schemas.microsoft.com/office/drawing/2014/main" id="{DBDB2A9C-60E5-4F7E-BA2B-4DD1595FB972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6326014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="" xmlns:a16="http://schemas.microsoft.com/office/drawing/2014/main" id="{72B10DA2-D88E-4952-BDB5-102E61B4B2FE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6385260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="" xmlns:a16="http://schemas.microsoft.com/office/drawing/2014/main" id="{AC5F5BED-3698-4F52-9977-D8CA2DC031BB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6444410" y="324467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="" xmlns:a16="http://schemas.microsoft.com/office/drawing/2014/main" id="{E19CCEBC-AD20-45B2-A751-42B40BB31CC5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6148469" y="33038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="" xmlns:a16="http://schemas.microsoft.com/office/drawing/2014/main" id="{3A978AD9-9A35-4B89-B3BC-61E54AD9EBFA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6207620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="" xmlns:a16="http://schemas.microsoft.com/office/drawing/2014/main" id="{77D8C808-AFC9-42DD-B253-0048903791C7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6266865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="" xmlns:a16="http://schemas.microsoft.com/office/drawing/2014/main" id="{EECD0BF1-7C64-407E-8306-4C447B1D3287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6326014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="" xmlns:a16="http://schemas.microsoft.com/office/drawing/2014/main" id="{953B0F94-AC35-4CB2-878D-1DC7D68BE9AE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6385260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="" xmlns:a16="http://schemas.microsoft.com/office/drawing/2014/main" id="{08EA50C2-BB5F-4368-AA91-67B207C1AB32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6444410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="" xmlns:a16="http://schemas.microsoft.com/office/drawing/2014/main" id="{DE45A7FE-0A45-45F6-8417-EBDA5A12D834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6148469" y="336307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="" xmlns:a16="http://schemas.microsoft.com/office/drawing/2014/main" id="{DA8B8DC8-F88C-432E-A8C2-8D13FE874F09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6207620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="" xmlns:a16="http://schemas.microsoft.com/office/drawing/2014/main" id="{D02C5430-233D-49F7-B852-181D2B2F6154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6266865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="" xmlns:a16="http://schemas.microsoft.com/office/drawing/2014/main" id="{76DB286F-9E15-441C-8697-57007B76C144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6326014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="" xmlns:a16="http://schemas.microsoft.com/office/drawing/2014/main" id="{534DC0EE-15B7-44AE-A7DC-8B5E22688A1B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6385260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="" xmlns:a16="http://schemas.microsoft.com/office/drawing/2014/main" id="{4FBE9900-F640-4248-9C4C-EDBE5E00AF6D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6444410" y="3363074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="" xmlns:a16="http://schemas.microsoft.com/office/drawing/2014/main" id="{37FF04AF-F86B-49F8-AAB5-DA696591A1F6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6148469" y="34222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="" xmlns:a16="http://schemas.microsoft.com/office/drawing/2014/main" id="{710DCFEA-4572-47A3-A6BE-7B21F5758CE9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6207620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="" xmlns:a16="http://schemas.microsoft.com/office/drawing/2014/main" id="{BA42ED8E-CCC8-478F-9EF4-625B633071E3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6266865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="" xmlns:a16="http://schemas.microsoft.com/office/drawing/2014/main" id="{146DF8F4-DF09-4E6C-887F-C9269E56A5FF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6326014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="" xmlns:a16="http://schemas.microsoft.com/office/drawing/2014/main" id="{7FF3916E-5C82-4956-A88B-81BFAC91B85D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6385260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="" xmlns:a16="http://schemas.microsoft.com/office/drawing/2014/main" id="{7E5CF7AE-ED45-4AB5-9AEB-56FC964BFAA4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6444410" y="34222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="" xmlns:a16="http://schemas.microsoft.com/office/drawing/2014/main" id="{7CFB132C-BEB1-4897-B1A4-97422811F6BF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5734038" y="3481374"/>
              <a:ext cx="14192" cy="14096"/>
            </a:xfrm>
            <a:custGeom>
              <a:avLst/>
              <a:gdLst>
                <a:gd name="connsiteX0" fmla="*/ 14192 w 14192"/>
                <a:gd name="connsiteY0" fmla="*/ 7049 h 14096"/>
                <a:gd name="connsiteX1" fmla="*/ 7144 w 14192"/>
                <a:gd name="connsiteY1" fmla="*/ 14097 h 14096"/>
                <a:gd name="connsiteX2" fmla="*/ 0 w 14192"/>
                <a:gd name="connsiteY2" fmla="*/ 7049 h 14096"/>
                <a:gd name="connsiteX3" fmla="*/ 7049 w 14192"/>
                <a:gd name="connsiteY3" fmla="*/ 0 h 14096"/>
                <a:gd name="connsiteX4" fmla="*/ 14192 w 14192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1049"/>
                    <a:pt x="0" y="7049"/>
                  </a:cubicBezTo>
                  <a:cubicBezTo>
                    <a:pt x="0" y="3048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="" xmlns:a16="http://schemas.microsoft.com/office/drawing/2014/main" id="{4EE49F21-E336-41BC-8256-85A9AB597F35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5793283" y="348137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="" xmlns:a16="http://schemas.microsoft.com/office/drawing/2014/main" id="{C62510EE-BDCD-4393-9AD7-2D0C9A722D2D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5852433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="" xmlns:a16="http://schemas.microsoft.com/office/drawing/2014/main" id="{2420F94B-4F00-4C6C-97E3-BA5B5E6871B9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5911678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="" xmlns:a16="http://schemas.microsoft.com/office/drawing/2014/main" id="{E712560A-A110-4132-85D5-21BBBFA8C89F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5970828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="" xmlns:a16="http://schemas.microsoft.com/office/drawing/2014/main" id="{D1E3102B-23D5-43AE-A67D-583AAA52BA23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6030074" y="348137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="" xmlns:a16="http://schemas.microsoft.com/office/drawing/2014/main" id="{9D5ABE4E-EB80-423C-BBCE-9C1B77D9B0CA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6089224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="" xmlns:a16="http://schemas.microsoft.com/office/drawing/2014/main" id="{BEB8CCC5-38F5-4892-A00B-14B645BBDF5D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5734038" y="3540620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="" xmlns:a16="http://schemas.microsoft.com/office/drawing/2014/main" id="{8860175F-F7D5-4464-AD61-5B435528FE54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5793283" y="3540620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="" xmlns:a16="http://schemas.microsoft.com/office/drawing/2014/main" id="{E28C20B0-98AA-4A5B-8CE1-236A3F6CAAC8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5852433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="" xmlns:a16="http://schemas.microsoft.com/office/drawing/2014/main" id="{8A56719F-13F0-4B75-8C04-DAACD8FD868D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5911678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="" xmlns:a16="http://schemas.microsoft.com/office/drawing/2014/main" id="{B30555DA-285C-4859-83DE-B16FF6DB1382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5970828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="" xmlns:a16="http://schemas.microsoft.com/office/drawing/2014/main" id="{67AF00E9-C8D6-41C4-9703-5468F51639D8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6030074" y="3540620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="" xmlns:a16="http://schemas.microsoft.com/office/drawing/2014/main" id="{D07F88BD-A2E8-4F25-BB43-9372C6C9F30E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6089224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="" xmlns:a16="http://schemas.microsoft.com/office/drawing/2014/main" id="{DFAE35DA-8283-4F4B-8C00-FF8EFE39B3CC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5734038" y="3599770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="" xmlns:a16="http://schemas.microsoft.com/office/drawing/2014/main" id="{4340DEBE-A255-48E2-B7B2-AE881651CEC6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5793283" y="359977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="" xmlns:a16="http://schemas.microsoft.com/office/drawing/2014/main" id="{FE968FB9-507A-4F2E-B346-15995081B1CA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5852433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="" xmlns:a16="http://schemas.microsoft.com/office/drawing/2014/main" id="{4DA99BD8-9C2B-46BF-AA27-ED405540D1AA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5911678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="" xmlns:a16="http://schemas.microsoft.com/office/drawing/2014/main" id="{50C84F67-D2C2-48DF-8537-DF99C60240AA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5970828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="" xmlns:a16="http://schemas.microsoft.com/office/drawing/2014/main" id="{F5CAEB9A-26A6-4FBF-916B-19FC9B0BFCDD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6030073" y="359977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="" xmlns:a16="http://schemas.microsoft.com/office/drawing/2014/main" id="{E4DEDE1B-4819-4E4B-849E-330D7DF56C2F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6089224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="" xmlns:a16="http://schemas.microsoft.com/office/drawing/2014/main" id="{C441B73E-F19C-4313-8F46-F600603B360D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5734037" y="3659014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="" xmlns:a16="http://schemas.microsoft.com/office/drawing/2014/main" id="{014FE805-EF51-4859-A6DF-CF75F9A0F5D5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5793282" y="365901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="" xmlns:a16="http://schemas.microsoft.com/office/drawing/2014/main" id="{624CF2A5-BD9E-4570-8560-063BC70F2682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5852432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="" xmlns:a16="http://schemas.microsoft.com/office/drawing/2014/main" id="{6BEC415C-7946-43B2-9AC8-348B6B5CD0B5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5911678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="" xmlns:a16="http://schemas.microsoft.com/office/drawing/2014/main" id="{1B615AD5-3365-43D4-8E16-377A2A2F978A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5970828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="" xmlns:a16="http://schemas.microsoft.com/office/drawing/2014/main" id="{9D184DFD-DD33-491E-90FF-6E4ECA266872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6030073" y="365901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="" xmlns:a16="http://schemas.microsoft.com/office/drawing/2014/main" id="{31B62FE1-0262-4B09-ABEA-8AA010137DAF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6089224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="" xmlns:a16="http://schemas.microsoft.com/office/drawing/2014/main" id="{20C539C6-FAA9-4EBE-93D9-1F946E144984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5734039" y="3718165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="" xmlns:a16="http://schemas.microsoft.com/office/drawing/2014/main" id="{8C6EF3FF-09E5-4099-A49B-CA364A6E8377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5793284" y="371816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="" xmlns:a16="http://schemas.microsoft.com/office/drawing/2014/main" id="{B3C5E06F-8F1E-4771-AAE4-B34B1D6A3D85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5852434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="" xmlns:a16="http://schemas.microsoft.com/office/drawing/2014/main" id="{538D5AE9-76CC-4AE4-B026-656EDCB01B8A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5911679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="" xmlns:a16="http://schemas.microsoft.com/office/drawing/2014/main" id="{30F1A9B9-52AB-4527-BD4A-1802F7C96023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5970829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="" xmlns:a16="http://schemas.microsoft.com/office/drawing/2014/main" id="{46A57D78-C020-4EEF-971D-0C8802889AAA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6030074" y="371816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="" xmlns:a16="http://schemas.microsoft.com/office/drawing/2014/main" id="{7666D7A3-5ABF-4EDE-A0C5-F2099B2D8687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6089225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="" xmlns:a16="http://schemas.microsoft.com/office/drawing/2014/main" id="{13BC460A-E0FF-4658-A2FD-A3AF4D51DF45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5734040" y="3777410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="" xmlns:a16="http://schemas.microsoft.com/office/drawing/2014/main" id="{26467CC2-3AB3-4D37-8323-385B7399F7DC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5793285" y="377741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="" xmlns:a16="http://schemas.microsoft.com/office/drawing/2014/main" id="{563A1F58-33CE-4EDF-B902-3F43F69DA2A6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5852436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="" xmlns:a16="http://schemas.microsoft.com/office/drawing/2014/main" id="{DDCFAB2F-7E88-4A57-999A-2506A1FE719A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5911683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="" xmlns:a16="http://schemas.microsoft.com/office/drawing/2014/main" id="{571BEB66-3787-441F-BB54-80C05C6F130D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5970835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="" xmlns:a16="http://schemas.microsoft.com/office/drawing/2014/main" id="{641DC095-611E-4979-8664-6C0EB878FC18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6030082" y="377741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6" name="Freeform: Shape 155">
              <a:extLst>
                <a:ext uri="{FF2B5EF4-FFF2-40B4-BE49-F238E27FC236}">
                  <a16:creationId xmlns="" xmlns:a16="http://schemas.microsoft.com/office/drawing/2014/main" id="{210B9ECF-D859-4919-A9D6-3208548F0058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6089231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="" xmlns:a16="http://schemas.microsoft.com/office/drawing/2014/main" id="{4FBC31D4-7E98-452C-8A87-822DE0432C9F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6148476" y="3481374"/>
              <a:ext cx="14097" cy="14096"/>
            </a:xfrm>
            <a:custGeom>
              <a:avLst/>
              <a:gdLst>
                <a:gd name="connsiteX0" fmla="*/ 14097 w 14097"/>
                <a:gd name="connsiteY0" fmla="*/ 7049 h 14096"/>
                <a:gd name="connsiteX1" fmla="*/ 7049 w 14097"/>
                <a:gd name="connsiteY1" fmla="*/ 14097 h 14096"/>
                <a:gd name="connsiteX2" fmla="*/ 0 w 14097"/>
                <a:gd name="connsiteY2" fmla="*/ 7049 h 14096"/>
                <a:gd name="connsiteX3" fmla="*/ 7049 w 14097"/>
                <a:gd name="connsiteY3" fmla="*/ 0 h 14096"/>
                <a:gd name="connsiteX4" fmla="*/ 14097 w 14097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8" name="Freeform: Shape 157">
              <a:extLst>
                <a:ext uri="{FF2B5EF4-FFF2-40B4-BE49-F238E27FC236}">
                  <a16:creationId xmlns="" xmlns:a16="http://schemas.microsoft.com/office/drawing/2014/main" id="{E302346C-F328-435B-87ED-447C6F8542C4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6207627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9" name="Freeform: Shape 158">
              <a:extLst>
                <a:ext uri="{FF2B5EF4-FFF2-40B4-BE49-F238E27FC236}">
                  <a16:creationId xmlns="" xmlns:a16="http://schemas.microsoft.com/office/drawing/2014/main" id="{B94F507E-9E94-432E-AE8A-A6CB2C5D05C8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6266872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9 w 14096"/>
                <a:gd name="connsiteY1" fmla="*/ 14097 h 14096"/>
                <a:gd name="connsiteX2" fmla="*/ 0 w 14096"/>
                <a:gd name="connsiteY2" fmla="*/ 7049 h 14096"/>
                <a:gd name="connsiteX3" fmla="*/ 7049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0" name="Freeform: Shape 159">
              <a:extLst>
                <a:ext uri="{FF2B5EF4-FFF2-40B4-BE49-F238E27FC236}">
                  <a16:creationId xmlns="" xmlns:a16="http://schemas.microsoft.com/office/drawing/2014/main" id="{1FFAC4F0-FD7F-4943-B60E-E276F8B23FD1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6326022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1" name="Freeform: Shape 160">
              <a:extLst>
                <a:ext uri="{FF2B5EF4-FFF2-40B4-BE49-F238E27FC236}">
                  <a16:creationId xmlns="" xmlns:a16="http://schemas.microsoft.com/office/drawing/2014/main" id="{A8A5D871-92FD-43C3-BF94-0B524FA7D3FB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6385268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2" name="Freeform: Shape 161">
              <a:extLst>
                <a:ext uri="{FF2B5EF4-FFF2-40B4-BE49-F238E27FC236}">
                  <a16:creationId xmlns="" xmlns:a16="http://schemas.microsoft.com/office/drawing/2014/main" id="{6A79A241-1665-453E-ADD4-18892D4F856E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6444417" y="3481373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3" name="Freeform: Shape 162">
              <a:extLst>
                <a:ext uri="{FF2B5EF4-FFF2-40B4-BE49-F238E27FC236}">
                  <a16:creationId xmlns="" xmlns:a16="http://schemas.microsoft.com/office/drawing/2014/main" id="{81EABE18-4189-4E07-93C9-9B76673E3EE3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6148476" y="3540622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4" name="Freeform: Shape 163">
              <a:extLst>
                <a:ext uri="{FF2B5EF4-FFF2-40B4-BE49-F238E27FC236}">
                  <a16:creationId xmlns="" xmlns:a16="http://schemas.microsoft.com/office/drawing/2014/main" id="{B658A0EE-6F09-4EF7-B5E7-F23A556BDA87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6207627" y="354062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5" name="Freeform: Shape 164">
              <a:extLst>
                <a:ext uri="{FF2B5EF4-FFF2-40B4-BE49-F238E27FC236}">
                  <a16:creationId xmlns="" xmlns:a16="http://schemas.microsoft.com/office/drawing/2014/main" id="{15EB019C-C95B-4DE3-BD17-DC20F8007A1E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6266872" y="35406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6" name="Freeform: Shape 165">
              <a:extLst>
                <a:ext uri="{FF2B5EF4-FFF2-40B4-BE49-F238E27FC236}">
                  <a16:creationId xmlns="" xmlns:a16="http://schemas.microsoft.com/office/drawing/2014/main" id="{2948B3ED-79C1-47C8-B712-0BFB5536C37B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6326022" y="35406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7" name="Freeform: Shape 166">
              <a:extLst>
                <a:ext uri="{FF2B5EF4-FFF2-40B4-BE49-F238E27FC236}">
                  <a16:creationId xmlns="" xmlns:a16="http://schemas.microsoft.com/office/drawing/2014/main" id="{13387DB9-900B-422D-90F7-C5C7EB5D59BE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6385268" y="354063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8" name="Freeform: Shape 167">
              <a:extLst>
                <a:ext uri="{FF2B5EF4-FFF2-40B4-BE49-F238E27FC236}">
                  <a16:creationId xmlns="" xmlns:a16="http://schemas.microsoft.com/office/drawing/2014/main" id="{48FDCCF3-E6D6-4CD0-9D47-02FE785C7A05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6444417" y="3540631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9" name="Freeform: Shape 168">
              <a:extLst>
                <a:ext uri="{FF2B5EF4-FFF2-40B4-BE49-F238E27FC236}">
                  <a16:creationId xmlns="" xmlns:a16="http://schemas.microsoft.com/office/drawing/2014/main" id="{BC14E8F6-33F6-47CE-9A24-EA71D7149695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6148476" y="3599781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0" name="Freeform: Shape 169">
              <a:extLst>
                <a:ext uri="{FF2B5EF4-FFF2-40B4-BE49-F238E27FC236}">
                  <a16:creationId xmlns="" xmlns:a16="http://schemas.microsoft.com/office/drawing/2014/main" id="{F78CC38F-63FC-4552-B17B-8D79D3C8F8FF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6207627" y="35997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1" name="Freeform: Shape 170">
              <a:extLst>
                <a:ext uri="{FF2B5EF4-FFF2-40B4-BE49-F238E27FC236}">
                  <a16:creationId xmlns="" xmlns:a16="http://schemas.microsoft.com/office/drawing/2014/main" id="{89042823-A002-49CE-B03D-ED1291DC13CF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6266872" y="35997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2" name="Freeform: Shape 171">
              <a:extLst>
                <a:ext uri="{FF2B5EF4-FFF2-40B4-BE49-F238E27FC236}">
                  <a16:creationId xmlns="" xmlns:a16="http://schemas.microsoft.com/office/drawing/2014/main" id="{96EFC6CE-198B-489B-B1EE-72CE842628B7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6326022" y="35997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3" name="Freeform: Shape 172">
              <a:extLst>
                <a:ext uri="{FF2B5EF4-FFF2-40B4-BE49-F238E27FC236}">
                  <a16:creationId xmlns="" xmlns:a16="http://schemas.microsoft.com/office/drawing/2014/main" id="{49FEA23D-54D9-45D7-9325-1E2F638C9C14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6385268" y="359978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4" name="Freeform: Shape 173">
              <a:extLst>
                <a:ext uri="{FF2B5EF4-FFF2-40B4-BE49-F238E27FC236}">
                  <a16:creationId xmlns="" xmlns:a16="http://schemas.microsoft.com/office/drawing/2014/main" id="{2DB04EE3-370F-49CE-BCFE-C2999C3CF28C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6444417" y="3599782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5" name="Freeform: Shape 174">
              <a:extLst>
                <a:ext uri="{FF2B5EF4-FFF2-40B4-BE49-F238E27FC236}">
                  <a16:creationId xmlns="" xmlns:a16="http://schemas.microsoft.com/office/drawing/2014/main" id="{8BCBCC34-797D-41A8-8AD1-7E03E1BBFFA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6148476" y="3659026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6" name="Freeform: Shape 175">
              <a:extLst>
                <a:ext uri="{FF2B5EF4-FFF2-40B4-BE49-F238E27FC236}">
                  <a16:creationId xmlns="" xmlns:a16="http://schemas.microsoft.com/office/drawing/2014/main" id="{AFF5C1F8-0EDE-4835-89E6-1FCB2EA395F8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6207627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7" name="Freeform: Shape 176">
              <a:extLst>
                <a:ext uri="{FF2B5EF4-FFF2-40B4-BE49-F238E27FC236}">
                  <a16:creationId xmlns="" xmlns:a16="http://schemas.microsoft.com/office/drawing/2014/main" id="{6171D504-6300-457C-AFCC-064DBB3FCCA8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6266872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8" name="Freeform: Shape 177">
              <a:extLst>
                <a:ext uri="{FF2B5EF4-FFF2-40B4-BE49-F238E27FC236}">
                  <a16:creationId xmlns="" xmlns:a16="http://schemas.microsoft.com/office/drawing/2014/main" id="{62ACE739-C8C4-4495-B04C-C3AFC44811CB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6326022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9" name="Freeform: Shape 178">
              <a:extLst>
                <a:ext uri="{FF2B5EF4-FFF2-40B4-BE49-F238E27FC236}">
                  <a16:creationId xmlns="" xmlns:a16="http://schemas.microsoft.com/office/drawing/2014/main" id="{3F4771CD-CDCA-4FFE-8EF5-E42D1781E7E1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6385268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0" name="Freeform: Shape 179">
              <a:extLst>
                <a:ext uri="{FF2B5EF4-FFF2-40B4-BE49-F238E27FC236}">
                  <a16:creationId xmlns="" xmlns:a16="http://schemas.microsoft.com/office/drawing/2014/main" id="{A10C0BFE-A8F9-4E21-9DFD-37A4D26C62C2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6444417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1" name="Freeform: Shape 180">
              <a:extLst>
                <a:ext uri="{FF2B5EF4-FFF2-40B4-BE49-F238E27FC236}">
                  <a16:creationId xmlns="" xmlns:a16="http://schemas.microsoft.com/office/drawing/2014/main" id="{4D8D4EF9-4EF7-4538-A4AE-439F9335EA9E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6148476" y="371817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2" name="Freeform: Shape 181">
              <a:extLst>
                <a:ext uri="{FF2B5EF4-FFF2-40B4-BE49-F238E27FC236}">
                  <a16:creationId xmlns="" xmlns:a16="http://schemas.microsoft.com/office/drawing/2014/main" id="{7E0500AB-5662-43B9-95C2-2EC80CC54FF9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6207627" y="37181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3" name="Freeform: Shape 182">
              <a:extLst>
                <a:ext uri="{FF2B5EF4-FFF2-40B4-BE49-F238E27FC236}">
                  <a16:creationId xmlns="" xmlns:a16="http://schemas.microsoft.com/office/drawing/2014/main" id="{984021AD-A6A2-4CDA-A953-72FBA7598B98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6266872" y="37181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4" name="Freeform: Shape 183">
              <a:extLst>
                <a:ext uri="{FF2B5EF4-FFF2-40B4-BE49-F238E27FC236}">
                  <a16:creationId xmlns="" xmlns:a16="http://schemas.microsoft.com/office/drawing/2014/main" id="{FD1FBF47-CAC8-4385-9DC7-C9BB6167EA63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6326022" y="37181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5" name="Freeform: Shape 184">
              <a:extLst>
                <a:ext uri="{FF2B5EF4-FFF2-40B4-BE49-F238E27FC236}">
                  <a16:creationId xmlns="" xmlns:a16="http://schemas.microsoft.com/office/drawing/2014/main" id="{FBAEE482-005F-4288-8D66-09EA246C45ED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6385268" y="3718172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6" name="Freeform: Shape 185">
              <a:extLst>
                <a:ext uri="{FF2B5EF4-FFF2-40B4-BE49-F238E27FC236}">
                  <a16:creationId xmlns="" xmlns:a16="http://schemas.microsoft.com/office/drawing/2014/main" id="{2C5DCF49-33DE-4AFF-818E-42F59F280402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6444417" y="371817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7" name="Freeform: Shape 186">
              <a:extLst>
                <a:ext uri="{FF2B5EF4-FFF2-40B4-BE49-F238E27FC236}">
                  <a16:creationId xmlns="" xmlns:a16="http://schemas.microsoft.com/office/drawing/2014/main" id="{866903F3-208B-46D5-925B-254DC742914D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6148472" y="3777419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8" name="Freeform: Shape 187">
              <a:extLst>
                <a:ext uri="{FF2B5EF4-FFF2-40B4-BE49-F238E27FC236}">
                  <a16:creationId xmlns="" xmlns:a16="http://schemas.microsoft.com/office/drawing/2014/main" id="{2550D219-E342-4A38-BB89-575C1EE7AAC7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6207622" y="377741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9" name="Freeform: Shape 188">
              <a:extLst>
                <a:ext uri="{FF2B5EF4-FFF2-40B4-BE49-F238E27FC236}">
                  <a16:creationId xmlns="" xmlns:a16="http://schemas.microsoft.com/office/drawing/2014/main" id="{5B5485FC-95D0-4660-9594-2C9BD3B776F2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6266868" y="377741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0" name="Freeform: Shape 189">
              <a:extLst>
                <a:ext uri="{FF2B5EF4-FFF2-40B4-BE49-F238E27FC236}">
                  <a16:creationId xmlns="" xmlns:a16="http://schemas.microsoft.com/office/drawing/2014/main" id="{2EA358DA-C7E8-4DF8-B7D6-CC5829565548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6326024" y="3777383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1" name="Freeform: Shape 190">
              <a:extLst>
                <a:ext uri="{FF2B5EF4-FFF2-40B4-BE49-F238E27FC236}">
                  <a16:creationId xmlns="" xmlns:a16="http://schemas.microsoft.com/office/drawing/2014/main" id="{7990E8BB-4369-4845-8436-A6F3FE1D11A8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6385287" y="377742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2" name="Freeform: Shape 191">
              <a:extLst>
                <a:ext uri="{FF2B5EF4-FFF2-40B4-BE49-F238E27FC236}">
                  <a16:creationId xmlns="" xmlns:a16="http://schemas.microsoft.com/office/drawing/2014/main" id="{D6C050C5-1951-434B-A7FE-D271E73F82A8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6444424" y="37774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872361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25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683" y="47625"/>
            <a:ext cx="5105228" cy="681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2161" y="47625"/>
            <a:ext cx="4762500" cy="681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7431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="" xmlns:a16="http://schemas.microsoft.com/office/drawing/2014/main" id="{0E925D1E-7901-C584-76A2-F0C7B68355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1443789"/>
          </a:xfrm>
        </p:spPr>
        <p:txBody>
          <a:bodyPr vert="horz" lIns="91440" tIns="45720" rIns="91440" bIns="45720" rtlCol="0" anchor="t">
            <a:noAutofit/>
          </a:bodyPr>
          <a:lstStyle/>
          <a:p>
            <a:pPr algn="just"/>
            <a:r>
              <a:rPr lang="uk-UA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Видобуток питної мінеральної </a:t>
            </a:r>
            <a:r>
              <a:rPr lang="uk-UA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води — це </a:t>
            </a:r>
            <a:r>
              <a:rPr lang="uk-UA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не просто процес отримання води з надр, а ціла наука, що включає геологічні дослідження, контроль якості та екологічні аспекти</a:t>
            </a:r>
            <a:r>
              <a:rPr lang="uk-UA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Мінеральна </a:t>
            </a:r>
            <a:r>
              <a:rPr lang="uk-UA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вода добувається з глибоких підземних джерел, які містять корисні мінерали та мікроелементи</a:t>
            </a:r>
            <a:r>
              <a:rPr lang="uk-UA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Саме цим займається одне з підприємств нашого міста з 2023 року. </a:t>
            </a:r>
            <a:endParaRPr lang="uk-UA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598" y="2385464"/>
            <a:ext cx="3354402" cy="4472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2935705"/>
            <a:ext cx="5229727" cy="39222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0956" y="2385463"/>
            <a:ext cx="3354403" cy="4472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87547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1734" y="149168"/>
            <a:ext cx="5591175" cy="2792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606" y="2465673"/>
            <a:ext cx="5856438" cy="4392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2047" y="3320715"/>
            <a:ext cx="4581627" cy="3436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00711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A7AE9375-4664-4DB2-922D-2782A6E439A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6FAB2C5-7ED9-774A-7127-140203EA5B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7" y="3175"/>
            <a:ext cx="11509698" cy="1558395"/>
          </a:xfrm>
        </p:spPr>
        <p:txBody>
          <a:bodyPr anchor="b">
            <a:normAutofit/>
          </a:bodyPr>
          <a:lstStyle/>
          <a:p>
            <a:pPr algn="ctr"/>
            <a:r>
              <a:rPr lang="uk-UA" sz="3200" dirty="0">
                <a:solidFill>
                  <a:schemeClr val="bg1"/>
                </a:solidFill>
                <a:latin typeface="Times New Roman" pitchFamily="18" charset="0"/>
                <a:ea typeface="+mj-lt"/>
                <a:cs typeface="Times New Roman" pitchFamily="18" charset="0"/>
              </a:rPr>
              <a:t>Список використаних </a:t>
            </a:r>
            <a:r>
              <a:rPr lang="uk-UA" sz="3200" dirty="0" smtClean="0">
                <a:solidFill>
                  <a:schemeClr val="bg1"/>
                </a:solidFill>
                <a:latin typeface="Times New Roman" pitchFamily="18" charset="0"/>
                <a:ea typeface="+mj-lt"/>
                <a:cs typeface="Times New Roman" pitchFamily="18" charset="0"/>
              </a:rPr>
              <a:t>джерел</a:t>
            </a:r>
            <a:endParaRPr lang="uk-UA" sz="32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="" xmlns:a16="http://schemas.microsoft.com/office/drawing/2014/main" id="{EE504C98-6397-41C1-A8D8-2D9C4ED307E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CxnSpPr>
        <p:spPr>
          <a:xfrm flipH="1">
            <a:off x="126210" y="2026340"/>
            <a:ext cx="5220936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Місце для вмісту 2">
            <a:extLst>
              <a:ext uri="{FF2B5EF4-FFF2-40B4-BE49-F238E27FC236}">
                <a16:creationId xmlns="" xmlns:a16="http://schemas.microsoft.com/office/drawing/2014/main" id="{C2AADF20-B849-F957-792B-4FAFB96DCA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882" y="2075778"/>
            <a:ext cx="11357810" cy="3103583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pPr marL="0" indent="0" algn="just">
              <a:buNone/>
            </a:pPr>
            <a:r>
              <a:rPr lang="uk-UA" sz="2400" dirty="0" smtClean="0">
                <a:solidFill>
                  <a:schemeClr val="bg1"/>
                </a:solidFill>
                <a:latin typeface="Times New Roman" pitchFamily="18" charset="0"/>
                <a:ea typeface="+mn-lt"/>
                <a:cs typeface="Times New Roman" pitchFamily="18" charset="0"/>
              </a:rPr>
              <a:t>1. Газета </a:t>
            </a:r>
            <a:r>
              <a:rPr lang="uk-UA" sz="2400" dirty="0">
                <a:solidFill>
                  <a:schemeClr val="bg1"/>
                </a:solidFill>
                <a:latin typeface="Times New Roman" pitchFamily="18" charset="0"/>
                <a:ea typeface="+mn-lt"/>
                <a:cs typeface="Times New Roman" pitchFamily="18" charset="0"/>
              </a:rPr>
              <a:t>“День за днем”: “Цілюща мінеральна вода з Шепетівки лікувала цілу низку хвороб”.  </a:t>
            </a:r>
            <a:endParaRPr lang="uk-UA" sz="2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uk-UA" sz="2400" dirty="0" smtClean="0">
                <a:solidFill>
                  <a:schemeClr val="bg1"/>
                </a:solidFill>
                <a:latin typeface="Times New Roman" pitchFamily="18" charset="0"/>
                <a:ea typeface="+mn-lt"/>
                <a:cs typeface="Times New Roman" pitchFamily="18" charset="0"/>
              </a:rPr>
              <a:t>2. Газета </a:t>
            </a:r>
            <a:r>
              <a:rPr lang="uk-UA" sz="2400" dirty="0">
                <a:solidFill>
                  <a:schemeClr val="bg1"/>
                </a:solidFill>
                <a:latin typeface="Times New Roman" pitchFamily="18" charset="0"/>
                <a:ea typeface="+mn-lt"/>
                <a:cs typeface="Times New Roman" pitchFamily="18" charset="0"/>
              </a:rPr>
              <a:t>“День за днем”: “За 70 років Шепетівський завод безалкогольних напоїв зазнав і розквіту, і банкрутство</a:t>
            </a:r>
            <a:r>
              <a:rPr lang="uk-UA" sz="2400" dirty="0" smtClean="0">
                <a:solidFill>
                  <a:schemeClr val="bg1"/>
                </a:solidFill>
                <a:latin typeface="Times New Roman" pitchFamily="18" charset="0"/>
                <a:ea typeface="+mn-lt"/>
                <a:cs typeface="Times New Roman" pitchFamily="18" charset="0"/>
              </a:rPr>
              <a:t>”.</a:t>
            </a:r>
          </a:p>
          <a:p>
            <a:pPr marL="0" indent="0" algn="just">
              <a:buNone/>
            </a:pPr>
            <a:r>
              <a:rPr lang="uk-UA" sz="2400" dirty="0" smtClean="0">
                <a:solidFill>
                  <a:schemeClr val="bg1"/>
                </a:solidFill>
                <a:latin typeface="Times New Roman" pitchFamily="18" charset="0"/>
                <a:ea typeface="+mn-lt"/>
                <a:cs typeface="Times New Roman" pitchFamily="18" charset="0"/>
              </a:rPr>
              <a:t>3. 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ea typeface="+mn-lt"/>
                <a:cs typeface="Times New Roman" pitchFamily="18" charset="0"/>
              </a:rPr>
              <a:t>Газета 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ea typeface="+mn-lt"/>
                <a:cs typeface="Times New Roman" pitchFamily="18" charset="0"/>
              </a:rPr>
              <a:t>“День за днем”: "Леся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ea typeface="+mn-lt"/>
                <a:cs typeface="Times New Roman" pitchFamily="18" charset="0"/>
              </a:rPr>
              <a:t>Українка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ea typeface="+mn-lt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ea typeface="+mn-lt"/>
                <a:cs typeface="Times New Roman" pitchFamily="18" charset="0"/>
              </a:rPr>
              <a:t>лікувалася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ea typeface="+mn-lt"/>
                <a:cs typeface="Times New Roman" pitchFamily="18" charset="0"/>
              </a:rPr>
              <a:t> в наших краях?".</a:t>
            </a:r>
            <a:endParaRPr lang="uk-UA" sz="2400" dirty="0">
              <a:solidFill>
                <a:schemeClr val="bg1"/>
              </a:solidFill>
              <a:latin typeface="Times New Roman" pitchFamily="18" charset="0"/>
              <a:ea typeface="+mn-lt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uk-UA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4. Кравець </a:t>
            </a:r>
            <a:r>
              <a:rPr lang="uk-UA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М. "Мінеральні води шепетівського району</a:t>
            </a:r>
            <a:r>
              <a:rPr lang="uk-UA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".</a:t>
            </a:r>
          </a:p>
          <a:p>
            <a:pPr marL="0" indent="0" algn="just">
              <a:buNone/>
            </a:pPr>
            <a:r>
              <a:rPr lang="uk-UA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5. Ковальчук В. "Неофіційна історія міста Шепетівка та його околиць</a:t>
            </a:r>
            <a:r>
              <a:rPr lang="uk-UA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".</a:t>
            </a:r>
            <a:endParaRPr lang="uk-UA" sz="2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uk-UA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6. </a:t>
            </a:r>
            <a:r>
              <a:rPr lang="uk-UA" sz="24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Полодюк</a:t>
            </a:r>
            <a:r>
              <a:rPr lang="uk-UA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М.І "Невідомі сторінки історії </a:t>
            </a:r>
            <a:r>
              <a:rPr lang="uk-UA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Шепетівщини</a:t>
            </a:r>
            <a:r>
              <a:rPr lang="uk-UA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".</a:t>
            </a:r>
          </a:p>
          <a:p>
            <a:pPr marL="0" indent="0" algn="just">
              <a:buNone/>
            </a:pPr>
            <a:r>
              <a:rPr lang="uk-UA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7. </a:t>
            </a:r>
            <a:r>
              <a:rPr lang="uk-UA" sz="24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Полодюк</a:t>
            </a:r>
            <a:r>
              <a:rPr lang="uk-UA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М.І "Мальованка".</a:t>
            </a:r>
          </a:p>
          <a:p>
            <a:pPr>
              <a:buFont typeface="Calibri" panose="020B0604020202020204" pitchFamily="34" charset="0"/>
              <a:buChar char="-"/>
            </a:pPr>
            <a:endParaRPr lang="uk-UA" sz="20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uk-UA" sz="2000" dirty="0">
              <a:solidFill>
                <a:schemeClr val="bg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9DD005C1-8C51-42D6-9BEE-B9B83849743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26206" y="115193"/>
            <a:ext cx="11939588" cy="6627614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064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75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75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96E179E-C19B-3C79-2C2F-ECE472689E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uk-UA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Висновок</a:t>
            </a:r>
            <a:r>
              <a:rPr lang="uk-UA" sz="3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3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endParaRPr lang="uk-UA" sz="3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="" xmlns:a16="http://schemas.microsoft.com/office/drawing/2014/main" id="{7DE009C6-8BF8-2CE0-3AD9-8D2CEE5077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0420" y="1611893"/>
            <a:ext cx="10515600" cy="3905290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pPr algn="just"/>
            <a:r>
              <a:rPr lang="uk-UA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Дослідження про мінеральні води Шепетівки охоплює історію курортного міста, діяльність </a:t>
            </a:r>
            <a:r>
              <a:rPr lang="uk-UA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за­воду </a:t>
            </a:r>
            <a:r>
              <a:rPr lang="uk-UA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бе­зал­ко­голь­них на­по­їв  та сучасне виробництво питної мінеральної води "Подільська</a:t>
            </a:r>
            <a:r>
              <a:rPr lang="uk-UA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".</a:t>
            </a:r>
          </a:p>
          <a:p>
            <a:pPr algn="just"/>
            <a:r>
              <a:rPr lang="uk-UA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 </a:t>
            </a:r>
            <a:r>
              <a:rPr lang="uk-UA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результатами дослідження, Шепетівка має багаті традиції використання мінеральних вод, які раніше застосовувалися в лікувальних цілях. </a:t>
            </a:r>
            <a:r>
              <a:rPr lang="uk-UA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Завод безалкогольних напоїв </a:t>
            </a:r>
            <a:r>
              <a:rPr lang="uk-UA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відігравав важливу роль у виробництві газованих напоїв, а сьогодні бренд "Подільська" продовжує традицію видобутку якісної питної води</a:t>
            </a:r>
            <a:r>
              <a:rPr lang="uk-UA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uk-UA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Завдання, які були мною поставлені на початку </a:t>
            </a:r>
            <a:r>
              <a:rPr lang="uk-UA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проєкту</a:t>
            </a:r>
            <a:r>
              <a:rPr lang="uk-UA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досліджені. Моя робота – перша, в якій  досліджено 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історію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видобутку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мінеральних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вод в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м.Шепетівці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минулого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сучасності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uk-UA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6132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theme/theme1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">
      <a:majorFont>
        <a:latin typeface="Aptos Display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=""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74</TotalTime>
  <Words>801</Words>
  <Application>Microsoft Office PowerPoint</Application>
  <PresentationFormat>Произвольный</PresentationFormat>
  <Paragraphs>51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Мінеральні води міста Шепетівки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Список використаних джерел</vt:lpstr>
      <vt:lpstr>Висновок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Мінеральні води Шепетівки</dc:title>
  <dc:creator/>
  <cp:lastModifiedBy>1</cp:lastModifiedBy>
  <cp:revision>552</cp:revision>
  <dcterms:created xsi:type="dcterms:W3CDTF">2025-04-11T17:15:07Z</dcterms:created>
  <dcterms:modified xsi:type="dcterms:W3CDTF">2025-04-14T19:36:39Z</dcterms:modified>
</cp:coreProperties>
</file>