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Lst>
  <p:sldSz cx="18288000" cy="10287000"/>
  <p:notesSz cx="6858000" cy="9144000"/>
  <p:embeddedFontLst>
    <p:embeddedFont>
      <p:font typeface="Crimson Pro" panose="020B0604020202020204" charset="0"/>
      <p:regular r:id="rId14"/>
    </p:embeddedFont>
    <p:embeddedFont>
      <p:font typeface="Crimson Pro Bold" panose="020B0604020202020204" charset="0"/>
      <p:regular r:id="rId15"/>
    </p:embeddedFont>
    <p:embeddedFont>
      <p:font typeface="Sugo Classic" panose="020B0604020202020204" charset="0"/>
      <p:regular r:id="rId16"/>
    </p:embeddedFont>
    <p:embeddedFont>
      <p:font typeface="Sugo Classic Bold"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101" d="100"/>
          <a:sy n="101" d="100"/>
        </p:scale>
        <p:origin x="690"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709" y="-2503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984616" y="-490898"/>
            <a:ext cx="3335307" cy="8085592"/>
          </a:xfrm>
          <a:custGeom>
            <a:avLst/>
            <a:gdLst/>
            <a:ahLst/>
            <a:cxnLst/>
            <a:rect l="l" t="t" r="r" b="b"/>
            <a:pathLst>
              <a:path w="3335307" h="8085592">
                <a:moveTo>
                  <a:pt x="0" y="0"/>
                </a:moveTo>
                <a:lnTo>
                  <a:pt x="3335307" y="0"/>
                </a:lnTo>
                <a:lnTo>
                  <a:pt x="3335307" y="8085592"/>
                </a:lnTo>
                <a:lnTo>
                  <a:pt x="0" y="8085592"/>
                </a:lnTo>
                <a:lnTo>
                  <a:pt x="0" y="0"/>
                </a:lnTo>
                <a:close/>
              </a:path>
            </a:pathLst>
          </a:custGeom>
          <a:blipFill>
            <a:blip r:embed="rId3"/>
            <a:stretch>
              <a:fillRect/>
            </a:stretch>
          </a:blipFill>
        </p:spPr>
      </p:sp>
      <p:sp>
        <p:nvSpPr>
          <p:cNvPr id="4" name="TextBox 4"/>
          <p:cNvSpPr txBox="1"/>
          <p:nvPr/>
        </p:nvSpPr>
        <p:spPr>
          <a:xfrm>
            <a:off x="9938524" y="5443285"/>
            <a:ext cx="7320776" cy="6639563"/>
          </a:xfrm>
          <a:prstGeom prst="rect">
            <a:avLst/>
          </a:prstGeom>
        </p:spPr>
        <p:txBody>
          <a:bodyPr lIns="0" tIns="0" rIns="0" bIns="0" rtlCol="0" anchor="t">
            <a:spAutoFit/>
          </a:bodyPr>
          <a:lstStyle/>
          <a:p>
            <a:pPr algn="l">
              <a:lnSpc>
                <a:spcPts val="4452"/>
              </a:lnSpc>
            </a:pPr>
            <a:r>
              <a:rPr lang="en-US" sz="3180">
                <a:solidFill>
                  <a:srgbClr val="39120D"/>
                </a:solidFill>
                <a:latin typeface="Sugo Classic"/>
                <a:ea typeface="Sugo Classic"/>
                <a:cs typeface="Sugo Classic"/>
                <a:sym typeface="Sugo Classic"/>
              </a:rPr>
              <a:t>Овчаренко Василіса Денисівна, учениця 9-А клас. </a:t>
            </a:r>
          </a:p>
          <a:p>
            <a:pPr algn="l">
              <a:lnSpc>
                <a:spcPts val="4452"/>
              </a:lnSpc>
            </a:pPr>
            <a:r>
              <a:rPr lang="en-US" sz="3180">
                <a:solidFill>
                  <a:srgbClr val="39120D"/>
                </a:solidFill>
                <a:latin typeface="Sugo Classic"/>
                <a:ea typeface="Sugo Classic"/>
                <a:cs typeface="Sugo Classic"/>
                <a:sym typeface="Sugo Classic"/>
              </a:rPr>
              <a:t>Комунальний заклад «Харківська гімназія № 19 Харківської міської ради».</a:t>
            </a:r>
          </a:p>
          <a:p>
            <a:pPr algn="l">
              <a:lnSpc>
                <a:spcPts val="4452"/>
              </a:lnSpc>
            </a:pPr>
            <a:endParaRPr lang="en-US" sz="3180">
              <a:solidFill>
                <a:srgbClr val="39120D"/>
              </a:solidFill>
              <a:latin typeface="Sugo Classic"/>
              <a:ea typeface="Sugo Classic"/>
              <a:cs typeface="Sugo Classic"/>
              <a:sym typeface="Sugo Classic"/>
            </a:endParaRPr>
          </a:p>
          <a:p>
            <a:pPr algn="l">
              <a:lnSpc>
                <a:spcPts val="4452"/>
              </a:lnSpc>
            </a:pPr>
            <a:r>
              <a:rPr lang="en-US" sz="3180">
                <a:solidFill>
                  <a:srgbClr val="39120D"/>
                </a:solidFill>
                <a:latin typeface="Sugo Classic"/>
                <a:ea typeface="Sugo Classic"/>
                <a:cs typeface="Sugo Classic"/>
                <a:sym typeface="Sugo Classic"/>
              </a:rPr>
              <a:t>Михайлов Олександр Володимирович</a:t>
            </a:r>
            <a:r>
              <a:rPr lang="en-US" sz="3180" b="1">
                <a:solidFill>
                  <a:srgbClr val="39120D"/>
                </a:solidFill>
                <a:latin typeface="Sugo Classic Bold"/>
                <a:ea typeface="Sugo Classic Bold"/>
                <a:cs typeface="Sugo Classic Bold"/>
                <a:sym typeface="Sugo Classic Bold"/>
              </a:rPr>
              <a:t>,</a:t>
            </a:r>
            <a:r>
              <a:rPr lang="en-US" sz="3180">
                <a:solidFill>
                  <a:srgbClr val="39120D"/>
                </a:solidFill>
                <a:latin typeface="Sugo Classic"/>
                <a:ea typeface="Sugo Classic"/>
                <a:cs typeface="Sugo Classic"/>
                <a:sym typeface="Sugo Classic"/>
              </a:rPr>
              <a:t> учитель історії Комунального закладу «Харківська гімназія № 19 Харківської міської ради».</a:t>
            </a:r>
          </a:p>
          <a:p>
            <a:pPr algn="l">
              <a:lnSpc>
                <a:spcPts val="4452"/>
              </a:lnSpc>
            </a:pPr>
            <a:r>
              <a:rPr lang="en-US" sz="3180">
                <a:solidFill>
                  <a:srgbClr val="39120D"/>
                </a:solidFill>
                <a:latin typeface="Sugo Classic"/>
                <a:ea typeface="Sugo Classic"/>
                <a:cs typeface="Sugo Classic"/>
                <a:sym typeface="Sugo Classic"/>
              </a:rPr>
              <a:t> </a:t>
            </a:r>
          </a:p>
          <a:p>
            <a:pPr algn="ctr">
              <a:lnSpc>
                <a:spcPts val="5633"/>
              </a:lnSpc>
            </a:pPr>
            <a:endParaRPr lang="en-US" sz="3180">
              <a:solidFill>
                <a:srgbClr val="39120D"/>
              </a:solidFill>
              <a:latin typeface="Sugo Classic"/>
              <a:ea typeface="Sugo Classic"/>
              <a:cs typeface="Sugo Classic"/>
              <a:sym typeface="Sugo Classic"/>
            </a:endParaRPr>
          </a:p>
          <a:p>
            <a:pPr algn="ctr">
              <a:lnSpc>
                <a:spcPts val="5633"/>
              </a:lnSpc>
            </a:pPr>
            <a:endParaRPr lang="en-US" sz="3180">
              <a:solidFill>
                <a:srgbClr val="39120D"/>
              </a:solidFill>
              <a:latin typeface="Sugo Classic"/>
              <a:ea typeface="Sugo Classic"/>
              <a:cs typeface="Sugo Classic"/>
              <a:sym typeface="Sugo Classic"/>
            </a:endParaRPr>
          </a:p>
          <a:p>
            <a:pPr algn="ctr">
              <a:lnSpc>
                <a:spcPts val="5633"/>
              </a:lnSpc>
            </a:pPr>
            <a:r>
              <a:rPr lang="en-US" sz="4024">
                <a:solidFill>
                  <a:srgbClr val="000000"/>
                </a:solidFill>
                <a:latin typeface="Sugo Classic"/>
                <a:ea typeface="Sugo Classic"/>
                <a:cs typeface="Sugo Classic"/>
                <a:sym typeface="Sugo Classic"/>
              </a:rPr>
              <a:t> </a:t>
            </a:r>
          </a:p>
        </p:txBody>
      </p:sp>
      <p:sp>
        <p:nvSpPr>
          <p:cNvPr id="5" name="TextBox 5"/>
          <p:cNvSpPr txBox="1"/>
          <p:nvPr/>
        </p:nvSpPr>
        <p:spPr>
          <a:xfrm>
            <a:off x="2189855" y="2669107"/>
            <a:ext cx="14467518" cy="1832361"/>
          </a:xfrm>
          <a:prstGeom prst="rect">
            <a:avLst/>
          </a:prstGeom>
        </p:spPr>
        <p:txBody>
          <a:bodyPr lIns="0" tIns="0" rIns="0" bIns="0" rtlCol="0" anchor="t">
            <a:spAutoFit/>
          </a:bodyPr>
          <a:lstStyle/>
          <a:p>
            <a:pPr algn="ctr">
              <a:lnSpc>
                <a:spcPts val="7359"/>
              </a:lnSpc>
              <a:spcBef>
                <a:spcPct val="0"/>
              </a:spcBef>
            </a:pPr>
            <a:r>
              <a:rPr lang="uk-UA" sz="5260" b="1" dirty="0">
                <a:effectLst/>
                <a:latin typeface="Sugo Classic" panose="020B0604020202020204" charset="0"/>
                <a:ea typeface="Calibri" panose="020F0502020204030204" pitchFamily="34" charset="0"/>
              </a:rPr>
              <a:t>Університетський сад у Харкові у ХІХ – на початку ХХ ст.: нариси туристичних маршрутів</a:t>
            </a:r>
            <a:endParaRPr lang="en-US" sz="5260" dirty="0">
              <a:solidFill>
                <a:srgbClr val="000000"/>
              </a:solidFill>
              <a:latin typeface="Sugo Classic" panose="020B0604020202020204" charset="0"/>
              <a:ea typeface="Sugo Classic"/>
              <a:cs typeface="Sugo Classic"/>
              <a:sym typeface="Sugo Classic"/>
            </a:endParaRPr>
          </a:p>
        </p:txBody>
      </p:sp>
      <p:sp>
        <p:nvSpPr>
          <p:cNvPr id="6" name="TextBox 6"/>
          <p:cNvSpPr txBox="1"/>
          <p:nvPr/>
        </p:nvSpPr>
        <p:spPr>
          <a:xfrm>
            <a:off x="3583037" y="615665"/>
            <a:ext cx="11121926" cy="641285"/>
          </a:xfrm>
          <a:prstGeom prst="rect">
            <a:avLst/>
          </a:prstGeom>
        </p:spPr>
        <p:txBody>
          <a:bodyPr lIns="0" tIns="0" rIns="0" bIns="0" rtlCol="0" anchor="t">
            <a:spAutoFit/>
          </a:bodyPr>
          <a:lstStyle/>
          <a:p>
            <a:pPr algn="ctr">
              <a:lnSpc>
                <a:spcPts val="5078"/>
              </a:lnSpc>
              <a:spcBef>
                <a:spcPct val="0"/>
              </a:spcBef>
            </a:pPr>
            <a:r>
              <a:rPr lang="en-US" sz="3627" dirty="0">
                <a:solidFill>
                  <a:srgbClr val="000000"/>
                </a:solidFill>
                <a:latin typeface="Sugo Classic"/>
                <a:ea typeface="Sugo Classic"/>
                <a:cs typeface="Sugo Classic"/>
                <a:sym typeface="Sugo Classic"/>
              </a:rPr>
              <a:t>ХАРКІВСЬКЕ ТЕРИТОРІАЛЬНЕ ВІДДІЛЕННЯ МАЛОЙ АКАДЕМІЇ НАУК УКРАЇНИ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4" name="TextBox 4"/>
          <p:cNvSpPr txBox="1"/>
          <p:nvPr/>
        </p:nvSpPr>
        <p:spPr>
          <a:xfrm>
            <a:off x="2360801" y="3239313"/>
            <a:ext cx="13566398" cy="2925096"/>
          </a:xfrm>
          <a:prstGeom prst="rect">
            <a:avLst/>
          </a:prstGeom>
        </p:spPr>
        <p:txBody>
          <a:bodyPr lIns="0" tIns="0" rIns="0" bIns="0" rtlCol="0" anchor="t">
            <a:spAutoFit/>
          </a:bodyPr>
          <a:lstStyle/>
          <a:p>
            <a:pPr marL="308927" lvl="1" algn="just">
              <a:lnSpc>
                <a:spcPct val="150000"/>
              </a:lnSpc>
            </a:pPr>
            <a:r>
              <a:rPr lang="uk-UA" sz="4400" spc="15" dirty="0">
                <a:effectLst/>
                <a:latin typeface="Times New Roman" panose="02020603050405020304" pitchFamily="18" charset="0"/>
                <a:ea typeface="Calibri" panose="020F0502020204030204" pitchFamily="34" charset="0"/>
                <a:cs typeface="Arial" panose="020B0604020202020204" pitchFamily="34" charset="0"/>
              </a:rPr>
              <a:t>Головною метою нашої роботи є створення загального нарису тієї частини університетських земель, де в наш час розташований міський сад імені Т. Г. Шевченка.</a:t>
            </a:r>
            <a:endParaRPr lang="en-US" sz="4400" dirty="0">
              <a:solidFill>
                <a:srgbClr val="000000"/>
              </a:solidFill>
              <a:latin typeface="Crimson Pro" panose="020B0604020202020204" charset="0"/>
              <a:ea typeface="Crimson Pro"/>
              <a:cs typeface="Crimson Pro"/>
              <a:sym typeface="Crimson Pro"/>
            </a:endParaRPr>
          </a:p>
        </p:txBody>
      </p:sp>
      <p:sp>
        <p:nvSpPr>
          <p:cNvPr id="7" name="Freeform 7"/>
          <p:cNvSpPr/>
          <p:nvPr/>
        </p:nvSpPr>
        <p:spPr>
          <a:xfrm>
            <a:off x="16834696" y="7057507"/>
            <a:ext cx="2258285" cy="3944603"/>
          </a:xfrm>
          <a:custGeom>
            <a:avLst/>
            <a:gdLst/>
            <a:ahLst/>
            <a:cxnLst/>
            <a:rect l="l" t="t" r="r" b="b"/>
            <a:pathLst>
              <a:path w="2258285" h="3944603">
                <a:moveTo>
                  <a:pt x="0" y="0"/>
                </a:moveTo>
                <a:lnTo>
                  <a:pt x="2258286" y="0"/>
                </a:lnTo>
                <a:lnTo>
                  <a:pt x="2258286" y="3944603"/>
                </a:lnTo>
                <a:lnTo>
                  <a:pt x="0" y="3944603"/>
                </a:lnTo>
                <a:lnTo>
                  <a:pt x="0" y="0"/>
                </a:lnTo>
                <a:close/>
              </a:path>
            </a:pathLst>
          </a:custGeom>
          <a:blipFill>
            <a:blip r:embed="rId3"/>
            <a:stretch>
              <a:fillRect/>
            </a:stretch>
          </a:blipFill>
        </p:spPr>
      </p:sp>
      <p:sp>
        <p:nvSpPr>
          <p:cNvPr id="8" name="Freeform 8"/>
          <p:cNvSpPr/>
          <p:nvPr/>
        </p:nvSpPr>
        <p:spPr>
          <a:xfrm>
            <a:off x="14995661" y="9171662"/>
            <a:ext cx="2239349" cy="2172168"/>
          </a:xfrm>
          <a:custGeom>
            <a:avLst/>
            <a:gdLst/>
            <a:ahLst/>
            <a:cxnLst/>
            <a:rect l="l" t="t" r="r" b="b"/>
            <a:pathLst>
              <a:path w="2239349" h="2172168">
                <a:moveTo>
                  <a:pt x="0" y="0"/>
                </a:moveTo>
                <a:lnTo>
                  <a:pt x="2239349" y="0"/>
                </a:lnTo>
                <a:lnTo>
                  <a:pt x="2239349" y="2172168"/>
                </a:lnTo>
                <a:lnTo>
                  <a:pt x="0" y="2172168"/>
                </a:lnTo>
                <a:lnTo>
                  <a:pt x="0" y="0"/>
                </a:lnTo>
                <a:close/>
              </a:path>
            </a:pathLst>
          </a:custGeom>
          <a:blipFill>
            <a:blip r:embed="rId4"/>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6139626" y="9200916"/>
            <a:ext cx="2239349" cy="2172168"/>
          </a:xfrm>
          <a:custGeom>
            <a:avLst/>
            <a:gdLst/>
            <a:ahLst/>
            <a:cxnLst/>
            <a:rect l="l" t="t" r="r" b="b"/>
            <a:pathLst>
              <a:path w="2239349" h="2172168">
                <a:moveTo>
                  <a:pt x="0" y="0"/>
                </a:moveTo>
                <a:lnTo>
                  <a:pt x="2239348" y="0"/>
                </a:lnTo>
                <a:lnTo>
                  <a:pt x="2239348" y="2172168"/>
                </a:lnTo>
                <a:lnTo>
                  <a:pt x="0" y="2172168"/>
                </a:lnTo>
                <a:lnTo>
                  <a:pt x="0" y="0"/>
                </a:lnTo>
                <a:close/>
              </a:path>
            </a:pathLst>
          </a:custGeom>
          <a:blipFill>
            <a:blip r:embed="rId3"/>
            <a:stretch>
              <a:fillRect/>
            </a:stretch>
          </a:blipFill>
        </p:spPr>
      </p:sp>
      <p:sp>
        <p:nvSpPr>
          <p:cNvPr id="4" name="Freeform 4"/>
          <p:cNvSpPr/>
          <p:nvPr/>
        </p:nvSpPr>
        <p:spPr>
          <a:xfrm>
            <a:off x="12015849" y="1483169"/>
            <a:ext cx="5413834" cy="5540522"/>
          </a:xfrm>
          <a:custGeom>
            <a:avLst/>
            <a:gdLst/>
            <a:ahLst/>
            <a:cxnLst/>
            <a:rect l="l" t="t" r="r" b="b"/>
            <a:pathLst>
              <a:path w="5413834" h="5540522">
                <a:moveTo>
                  <a:pt x="0" y="0"/>
                </a:moveTo>
                <a:lnTo>
                  <a:pt x="5413834" y="0"/>
                </a:lnTo>
                <a:lnTo>
                  <a:pt x="5413834" y="5540522"/>
                </a:lnTo>
                <a:lnTo>
                  <a:pt x="0" y="5540522"/>
                </a:lnTo>
                <a:lnTo>
                  <a:pt x="0" y="0"/>
                </a:lnTo>
                <a:close/>
              </a:path>
            </a:pathLst>
          </a:custGeom>
          <a:blipFill>
            <a:blip r:embed="rId4"/>
            <a:stretch>
              <a:fillRect/>
            </a:stretch>
          </a:blipFill>
        </p:spPr>
      </p:sp>
      <p:sp>
        <p:nvSpPr>
          <p:cNvPr id="5" name="TextBox 5"/>
          <p:cNvSpPr txBox="1"/>
          <p:nvPr/>
        </p:nvSpPr>
        <p:spPr>
          <a:xfrm>
            <a:off x="-900139" y="366905"/>
            <a:ext cx="13815159" cy="3181358"/>
          </a:xfrm>
          <a:prstGeom prst="rect">
            <a:avLst/>
          </a:prstGeom>
        </p:spPr>
        <p:txBody>
          <a:bodyPr lIns="0" tIns="0" rIns="0" bIns="0" rtlCol="0" anchor="t">
            <a:spAutoFit/>
          </a:bodyPr>
          <a:lstStyle/>
          <a:p>
            <a:pPr algn="ctr">
              <a:lnSpc>
                <a:spcPts val="12999"/>
              </a:lnSpc>
            </a:pPr>
            <a:r>
              <a:rPr lang="en-US" sz="9285">
                <a:solidFill>
                  <a:srgbClr val="39120D"/>
                </a:solidFill>
                <a:latin typeface="Sugo Classic"/>
                <a:ea typeface="Sugo Classic"/>
                <a:cs typeface="Sugo Classic"/>
                <a:sym typeface="Sugo Classic"/>
              </a:rPr>
              <a:t>Етапи розвитку саду</a:t>
            </a:r>
          </a:p>
          <a:p>
            <a:pPr algn="ctr">
              <a:lnSpc>
                <a:spcPts val="12100"/>
              </a:lnSpc>
            </a:pPr>
            <a:endParaRPr lang="en-US" sz="9285">
              <a:solidFill>
                <a:srgbClr val="39120D"/>
              </a:solidFill>
              <a:latin typeface="Sugo Classic"/>
              <a:ea typeface="Sugo Classic"/>
              <a:cs typeface="Sugo Classic"/>
              <a:sym typeface="Sugo Classic"/>
            </a:endParaRPr>
          </a:p>
        </p:txBody>
      </p:sp>
      <p:sp>
        <p:nvSpPr>
          <p:cNvPr id="6" name="TextBox 6"/>
          <p:cNvSpPr txBox="1"/>
          <p:nvPr/>
        </p:nvSpPr>
        <p:spPr>
          <a:xfrm>
            <a:off x="1436011" y="2501777"/>
            <a:ext cx="10435108" cy="7929038"/>
          </a:xfrm>
          <a:prstGeom prst="rect">
            <a:avLst/>
          </a:prstGeom>
        </p:spPr>
        <p:txBody>
          <a:bodyPr lIns="0" tIns="0" rIns="0" bIns="0" rtlCol="0" anchor="t">
            <a:spAutoFit/>
          </a:bodyPr>
          <a:lstStyle/>
          <a:p>
            <a:pPr marL="975086" lvl="1" indent="-487543" algn="l">
              <a:lnSpc>
                <a:spcPts val="6322"/>
              </a:lnSpc>
              <a:buFont typeface="Arial"/>
              <a:buChar char="•"/>
            </a:pPr>
            <a:r>
              <a:rPr lang="en-US" sz="4516" b="1">
                <a:solidFill>
                  <a:srgbClr val="141619"/>
                </a:solidFill>
                <a:latin typeface="Crimson Pro Bold"/>
                <a:ea typeface="Crimson Pro Bold"/>
                <a:cs typeface="Crimson Pro Bold"/>
                <a:sym typeface="Crimson Pro Bold"/>
              </a:rPr>
              <a:t>1803-1805 - Заснування;</a:t>
            </a:r>
          </a:p>
          <a:p>
            <a:pPr algn="l">
              <a:lnSpc>
                <a:spcPts val="6042"/>
              </a:lnSpc>
            </a:pPr>
            <a:endParaRPr lang="en-US" sz="4516" b="1">
              <a:solidFill>
                <a:srgbClr val="141619"/>
              </a:solidFill>
              <a:latin typeface="Crimson Pro Bold"/>
              <a:ea typeface="Crimson Pro Bold"/>
              <a:cs typeface="Crimson Pro Bold"/>
              <a:sym typeface="Crimson Pro Bold"/>
            </a:endParaRPr>
          </a:p>
          <a:p>
            <a:pPr marL="975086" lvl="1" indent="-487543" algn="l">
              <a:lnSpc>
                <a:spcPts val="6322"/>
              </a:lnSpc>
              <a:buFont typeface="Arial"/>
              <a:buChar char="•"/>
            </a:pPr>
            <a:r>
              <a:rPr lang="en-US" sz="4516" b="1">
                <a:solidFill>
                  <a:srgbClr val="141619"/>
                </a:solidFill>
                <a:latin typeface="Crimson Pro Bold"/>
                <a:ea typeface="Crimson Pro Bold"/>
                <a:cs typeface="Crimson Pro Bold"/>
                <a:sym typeface="Crimson Pro Bold"/>
              </a:rPr>
              <a:t>1838 -1896 Формування наукового центру;</a:t>
            </a:r>
          </a:p>
          <a:p>
            <a:pPr algn="l">
              <a:lnSpc>
                <a:spcPts val="6042"/>
              </a:lnSpc>
            </a:pPr>
            <a:endParaRPr lang="en-US" sz="4516" b="1">
              <a:solidFill>
                <a:srgbClr val="141619"/>
              </a:solidFill>
              <a:latin typeface="Crimson Pro Bold"/>
              <a:ea typeface="Crimson Pro Bold"/>
              <a:cs typeface="Crimson Pro Bold"/>
              <a:sym typeface="Crimson Pro Bold"/>
            </a:endParaRPr>
          </a:p>
          <a:p>
            <a:pPr marL="975086" lvl="1" indent="-487543" algn="l">
              <a:lnSpc>
                <a:spcPts val="6322"/>
              </a:lnSpc>
              <a:buFont typeface="Arial"/>
              <a:buChar char="•"/>
            </a:pPr>
            <a:r>
              <a:rPr lang="en-US" sz="4516" b="1">
                <a:solidFill>
                  <a:srgbClr val="141619"/>
                </a:solidFill>
                <a:latin typeface="Crimson Pro Bold"/>
                <a:ea typeface="Crimson Pro Bold"/>
                <a:cs typeface="Crimson Pro Bold"/>
                <a:sym typeface="Crimson Pro Bold"/>
              </a:rPr>
              <a:t>1895 - Розширення території;</a:t>
            </a:r>
          </a:p>
          <a:p>
            <a:pPr algn="l">
              <a:lnSpc>
                <a:spcPts val="6042"/>
              </a:lnSpc>
            </a:pPr>
            <a:endParaRPr lang="en-US" sz="4516" b="1">
              <a:solidFill>
                <a:srgbClr val="141619"/>
              </a:solidFill>
              <a:latin typeface="Crimson Pro Bold"/>
              <a:ea typeface="Crimson Pro Bold"/>
              <a:cs typeface="Crimson Pro Bold"/>
              <a:sym typeface="Crimson Pro Bold"/>
            </a:endParaRPr>
          </a:p>
          <a:p>
            <a:pPr marL="975086" lvl="1" indent="-487543" algn="l">
              <a:lnSpc>
                <a:spcPts val="6322"/>
              </a:lnSpc>
              <a:buFont typeface="Arial"/>
              <a:buChar char="•"/>
            </a:pPr>
            <a:r>
              <a:rPr lang="en-US" sz="4516" b="1">
                <a:solidFill>
                  <a:srgbClr val="141619"/>
                </a:solidFill>
                <a:latin typeface="Crimson Pro Bold"/>
                <a:ea typeface="Crimson Pro Bold"/>
                <a:cs typeface="Crimson Pro Bold"/>
                <a:sym typeface="Crimson Pro Bold"/>
              </a:rPr>
              <a:t>1896-1903 - Створення розвальної інфраструктури. </a:t>
            </a:r>
          </a:p>
          <a:p>
            <a:pPr algn="l">
              <a:lnSpc>
                <a:spcPts val="6859"/>
              </a:lnSpc>
            </a:pPr>
            <a:endParaRPr lang="en-US" sz="4516" b="1">
              <a:solidFill>
                <a:srgbClr val="141619"/>
              </a:solidFill>
              <a:latin typeface="Crimson Pro Bold"/>
              <a:ea typeface="Crimson Pro Bold"/>
              <a:cs typeface="Crimson Pro Bold"/>
              <a:sym typeface="Crimson Pro Bold"/>
            </a:endParaRPr>
          </a:p>
        </p:txBody>
      </p:sp>
      <p:sp>
        <p:nvSpPr>
          <p:cNvPr id="7" name="TextBox 7"/>
          <p:cNvSpPr txBox="1"/>
          <p:nvPr/>
        </p:nvSpPr>
        <p:spPr>
          <a:xfrm>
            <a:off x="11546073" y="7341500"/>
            <a:ext cx="6416278"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Листівка “Університетський сад”.</a:t>
            </a:r>
          </a:p>
          <a:p>
            <a:pPr algn="ctr">
              <a:lnSpc>
                <a:spcPts val="3220"/>
              </a:lnSpc>
              <a:spcBef>
                <a:spcPct val="0"/>
              </a:spcBef>
            </a:pPr>
            <a:r>
              <a:rPr lang="en-US" sz="2300">
                <a:solidFill>
                  <a:srgbClr val="000000"/>
                </a:solidFill>
                <a:latin typeface="Crimson Pro"/>
                <a:ea typeface="Crimson Pro"/>
                <a:cs typeface="Crimson Pro"/>
                <a:sym typeface="Crimson Pro"/>
              </a:rPr>
              <a:t>Початок ХХ ст. Джерело: сайт “Откуда родом”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6139626" y="9200916"/>
            <a:ext cx="2239349" cy="2172168"/>
          </a:xfrm>
          <a:custGeom>
            <a:avLst/>
            <a:gdLst/>
            <a:ahLst/>
            <a:cxnLst/>
            <a:rect l="l" t="t" r="r" b="b"/>
            <a:pathLst>
              <a:path w="2239349" h="2172168">
                <a:moveTo>
                  <a:pt x="0" y="0"/>
                </a:moveTo>
                <a:lnTo>
                  <a:pt x="2239348" y="0"/>
                </a:lnTo>
                <a:lnTo>
                  <a:pt x="2239348" y="2172168"/>
                </a:lnTo>
                <a:lnTo>
                  <a:pt x="0" y="2172168"/>
                </a:lnTo>
                <a:lnTo>
                  <a:pt x="0" y="0"/>
                </a:lnTo>
                <a:close/>
              </a:path>
            </a:pathLst>
          </a:custGeom>
          <a:blipFill>
            <a:blip r:embed="rId3"/>
            <a:stretch>
              <a:fillRect/>
            </a:stretch>
          </a:blipFill>
        </p:spPr>
      </p:sp>
      <p:sp>
        <p:nvSpPr>
          <p:cNvPr id="4" name="Freeform 4"/>
          <p:cNvSpPr/>
          <p:nvPr/>
        </p:nvSpPr>
        <p:spPr>
          <a:xfrm>
            <a:off x="10043822" y="2629750"/>
            <a:ext cx="7682778" cy="5762083"/>
          </a:xfrm>
          <a:custGeom>
            <a:avLst/>
            <a:gdLst/>
            <a:ahLst/>
            <a:cxnLst/>
            <a:rect l="l" t="t" r="r" b="b"/>
            <a:pathLst>
              <a:path w="7682778" h="5762083">
                <a:moveTo>
                  <a:pt x="0" y="0"/>
                </a:moveTo>
                <a:lnTo>
                  <a:pt x="7682778" y="0"/>
                </a:lnTo>
                <a:lnTo>
                  <a:pt x="7682778" y="5762083"/>
                </a:lnTo>
                <a:lnTo>
                  <a:pt x="0" y="5762083"/>
                </a:lnTo>
                <a:lnTo>
                  <a:pt x="0" y="0"/>
                </a:lnTo>
                <a:close/>
              </a:path>
            </a:pathLst>
          </a:custGeom>
          <a:blipFill>
            <a:blip r:embed="rId4"/>
            <a:stretch>
              <a:fillRect/>
            </a:stretch>
          </a:blipFill>
        </p:spPr>
      </p:sp>
      <p:sp>
        <p:nvSpPr>
          <p:cNvPr id="5" name="Freeform 5"/>
          <p:cNvSpPr/>
          <p:nvPr/>
        </p:nvSpPr>
        <p:spPr>
          <a:xfrm>
            <a:off x="577114" y="2629750"/>
            <a:ext cx="9128053" cy="5762083"/>
          </a:xfrm>
          <a:custGeom>
            <a:avLst/>
            <a:gdLst/>
            <a:ahLst/>
            <a:cxnLst/>
            <a:rect l="l" t="t" r="r" b="b"/>
            <a:pathLst>
              <a:path w="9128053" h="5762083">
                <a:moveTo>
                  <a:pt x="0" y="0"/>
                </a:moveTo>
                <a:lnTo>
                  <a:pt x="9128053" y="0"/>
                </a:lnTo>
                <a:lnTo>
                  <a:pt x="9128053" y="5762083"/>
                </a:lnTo>
                <a:lnTo>
                  <a:pt x="0" y="5762083"/>
                </a:lnTo>
                <a:lnTo>
                  <a:pt x="0" y="0"/>
                </a:lnTo>
                <a:close/>
              </a:path>
            </a:pathLst>
          </a:custGeom>
          <a:blipFill>
            <a:blip r:embed="rId5"/>
            <a:stretch>
              <a:fillRect/>
            </a:stretch>
          </a:blipFill>
        </p:spPr>
      </p:sp>
      <p:sp>
        <p:nvSpPr>
          <p:cNvPr id="6" name="TextBox 6"/>
          <p:cNvSpPr txBox="1"/>
          <p:nvPr/>
        </p:nvSpPr>
        <p:spPr>
          <a:xfrm>
            <a:off x="1028700" y="552416"/>
            <a:ext cx="16230600" cy="2995847"/>
          </a:xfrm>
          <a:prstGeom prst="rect">
            <a:avLst/>
          </a:prstGeom>
        </p:spPr>
        <p:txBody>
          <a:bodyPr lIns="0" tIns="0" rIns="0" bIns="0" rtlCol="0" anchor="t">
            <a:spAutoFit/>
          </a:bodyPr>
          <a:lstStyle/>
          <a:p>
            <a:pPr algn="ctr">
              <a:lnSpc>
                <a:spcPts val="12222"/>
              </a:lnSpc>
            </a:pPr>
            <a:r>
              <a:rPr lang="en-US" sz="8730">
                <a:solidFill>
                  <a:srgbClr val="39120D"/>
                </a:solidFill>
                <a:latin typeface="Sugo Classic"/>
                <a:ea typeface="Sugo Classic"/>
                <a:cs typeface="Sugo Classic"/>
                <a:sym typeface="Sugo Classic"/>
              </a:rPr>
              <a:t>Заснування </a:t>
            </a:r>
          </a:p>
          <a:p>
            <a:pPr algn="ctr">
              <a:lnSpc>
                <a:spcPts val="11376"/>
              </a:lnSpc>
            </a:pPr>
            <a:endParaRPr lang="en-US" sz="8730">
              <a:solidFill>
                <a:srgbClr val="39120D"/>
              </a:solidFill>
              <a:latin typeface="Sugo Classic"/>
              <a:ea typeface="Sugo Classic"/>
              <a:cs typeface="Sugo Classic"/>
              <a:sym typeface="Sugo Classic"/>
            </a:endParaRPr>
          </a:p>
        </p:txBody>
      </p:sp>
      <p:sp>
        <p:nvSpPr>
          <p:cNvPr id="7" name="TextBox 7"/>
          <p:cNvSpPr txBox="1"/>
          <p:nvPr/>
        </p:nvSpPr>
        <p:spPr>
          <a:xfrm>
            <a:off x="10649687" y="8625392"/>
            <a:ext cx="6471047"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Листівка “Університетський сад”.</a:t>
            </a:r>
          </a:p>
          <a:p>
            <a:pPr algn="ctr">
              <a:lnSpc>
                <a:spcPts val="3220"/>
              </a:lnSpc>
              <a:spcBef>
                <a:spcPct val="0"/>
              </a:spcBef>
            </a:pPr>
            <a:r>
              <a:rPr lang="en-US" sz="2300">
                <a:solidFill>
                  <a:srgbClr val="000000"/>
                </a:solidFill>
                <a:latin typeface="Crimson Pro"/>
                <a:ea typeface="Crimson Pro"/>
                <a:cs typeface="Crimson Pro"/>
                <a:sym typeface="Crimson Pro"/>
              </a:rPr>
              <a:t>Початок ХХ ст. Джерело: сайт “Откуда родом”  </a:t>
            </a:r>
          </a:p>
        </p:txBody>
      </p:sp>
      <p:sp>
        <p:nvSpPr>
          <p:cNvPr id="8" name="TextBox 8"/>
          <p:cNvSpPr txBox="1"/>
          <p:nvPr/>
        </p:nvSpPr>
        <p:spPr>
          <a:xfrm>
            <a:off x="842091" y="8625392"/>
            <a:ext cx="8598098"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Листівка “Будівля Харківського університету”. Початок ХХ ст. </a:t>
            </a:r>
          </a:p>
          <a:p>
            <a:pPr algn="ctr">
              <a:lnSpc>
                <a:spcPts val="3220"/>
              </a:lnSpc>
              <a:spcBef>
                <a:spcPct val="0"/>
              </a:spcBef>
            </a:pPr>
            <a:r>
              <a:rPr lang="en-US" sz="2300">
                <a:solidFill>
                  <a:srgbClr val="000000"/>
                </a:solidFill>
                <a:latin typeface="Crimson Pro"/>
                <a:ea typeface="Crimson Pro"/>
                <a:cs typeface="Crimson Pro"/>
                <a:sym typeface="Crimson Pro"/>
              </a:rPr>
              <a:t>Джерело: сайт Національного музею історії України</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6139626" y="9200916"/>
            <a:ext cx="2239349" cy="2172168"/>
          </a:xfrm>
          <a:custGeom>
            <a:avLst/>
            <a:gdLst/>
            <a:ahLst/>
            <a:cxnLst/>
            <a:rect l="l" t="t" r="r" b="b"/>
            <a:pathLst>
              <a:path w="2239349" h="2172168">
                <a:moveTo>
                  <a:pt x="0" y="0"/>
                </a:moveTo>
                <a:lnTo>
                  <a:pt x="2239348" y="0"/>
                </a:lnTo>
                <a:lnTo>
                  <a:pt x="2239348" y="2172168"/>
                </a:lnTo>
                <a:lnTo>
                  <a:pt x="0" y="2172168"/>
                </a:lnTo>
                <a:lnTo>
                  <a:pt x="0" y="0"/>
                </a:lnTo>
                <a:close/>
              </a:path>
            </a:pathLst>
          </a:custGeom>
          <a:blipFill>
            <a:blip r:embed="rId3"/>
            <a:stretch>
              <a:fillRect/>
            </a:stretch>
          </a:blipFill>
        </p:spPr>
      </p:sp>
      <p:sp>
        <p:nvSpPr>
          <p:cNvPr id="4" name="Freeform 4"/>
          <p:cNvSpPr/>
          <p:nvPr/>
        </p:nvSpPr>
        <p:spPr>
          <a:xfrm>
            <a:off x="1028700" y="3154199"/>
            <a:ext cx="7687374" cy="4812296"/>
          </a:xfrm>
          <a:custGeom>
            <a:avLst/>
            <a:gdLst/>
            <a:ahLst/>
            <a:cxnLst/>
            <a:rect l="l" t="t" r="r" b="b"/>
            <a:pathLst>
              <a:path w="7687374" h="4812296">
                <a:moveTo>
                  <a:pt x="0" y="0"/>
                </a:moveTo>
                <a:lnTo>
                  <a:pt x="7687374" y="0"/>
                </a:lnTo>
                <a:lnTo>
                  <a:pt x="7687374" y="4812296"/>
                </a:lnTo>
                <a:lnTo>
                  <a:pt x="0" y="4812296"/>
                </a:lnTo>
                <a:lnTo>
                  <a:pt x="0" y="0"/>
                </a:lnTo>
                <a:close/>
              </a:path>
            </a:pathLst>
          </a:custGeom>
          <a:blipFill>
            <a:blip r:embed="rId4"/>
            <a:stretch>
              <a:fillRect/>
            </a:stretch>
          </a:blipFill>
        </p:spPr>
      </p:sp>
      <p:sp>
        <p:nvSpPr>
          <p:cNvPr id="5" name="Freeform 5"/>
          <p:cNvSpPr/>
          <p:nvPr/>
        </p:nvSpPr>
        <p:spPr>
          <a:xfrm>
            <a:off x="9761264" y="3239054"/>
            <a:ext cx="7122322" cy="4727441"/>
          </a:xfrm>
          <a:custGeom>
            <a:avLst/>
            <a:gdLst/>
            <a:ahLst/>
            <a:cxnLst/>
            <a:rect l="l" t="t" r="r" b="b"/>
            <a:pathLst>
              <a:path w="7122322" h="4727441">
                <a:moveTo>
                  <a:pt x="0" y="0"/>
                </a:moveTo>
                <a:lnTo>
                  <a:pt x="7122322" y="0"/>
                </a:lnTo>
                <a:lnTo>
                  <a:pt x="7122322" y="4727441"/>
                </a:lnTo>
                <a:lnTo>
                  <a:pt x="0" y="4727441"/>
                </a:lnTo>
                <a:lnTo>
                  <a:pt x="0" y="0"/>
                </a:lnTo>
                <a:close/>
              </a:path>
            </a:pathLst>
          </a:custGeom>
          <a:blipFill>
            <a:blip r:embed="rId5"/>
            <a:stretch>
              <a:fillRect/>
            </a:stretch>
          </a:blipFill>
        </p:spPr>
      </p:sp>
      <p:sp>
        <p:nvSpPr>
          <p:cNvPr id="6" name="TextBox 6"/>
          <p:cNvSpPr txBox="1"/>
          <p:nvPr/>
        </p:nvSpPr>
        <p:spPr>
          <a:xfrm>
            <a:off x="1028700" y="552416"/>
            <a:ext cx="15854886" cy="2995847"/>
          </a:xfrm>
          <a:prstGeom prst="rect">
            <a:avLst/>
          </a:prstGeom>
        </p:spPr>
        <p:txBody>
          <a:bodyPr lIns="0" tIns="0" rIns="0" bIns="0" rtlCol="0" anchor="t">
            <a:spAutoFit/>
          </a:bodyPr>
          <a:lstStyle/>
          <a:p>
            <a:pPr algn="ctr">
              <a:lnSpc>
                <a:spcPts val="12222"/>
              </a:lnSpc>
            </a:pPr>
            <a:r>
              <a:rPr lang="en-US" sz="8730">
                <a:solidFill>
                  <a:srgbClr val="39120D"/>
                </a:solidFill>
                <a:latin typeface="Sugo Classic"/>
                <a:ea typeface="Sugo Classic"/>
                <a:cs typeface="Sugo Classic"/>
                <a:sym typeface="Sugo Classic"/>
              </a:rPr>
              <a:t>Формування наукового центру</a:t>
            </a:r>
          </a:p>
          <a:p>
            <a:pPr algn="ctr">
              <a:lnSpc>
                <a:spcPts val="11376"/>
              </a:lnSpc>
            </a:pPr>
            <a:endParaRPr lang="en-US" sz="8730">
              <a:solidFill>
                <a:srgbClr val="39120D"/>
              </a:solidFill>
              <a:latin typeface="Sugo Classic"/>
              <a:ea typeface="Sugo Classic"/>
              <a:cs typeface="Sugo Classic"/>
              <a:sym typeface="Sugo Classic"/>
            </a:endParaRPr>
          </a:p>
        </p:txBody>
      </p:sp>
      <p:sp>
        <p:nvSpPr>
          <p:cNvPr id="7" name="TextBox 7"/>
          <p:cNvSpPr txBox="1"/>
          <p:nvPr/>
        </p:nvSpPr>
        <p:spPr>
          <a:xfrm>
            <a:off x="1096327" y="8454798"/>
            <a:ext cx="7152084" cy="834389"/>
          </a:xfrm>
          <a:prstGeom prst="rect">
            <a:avLst/>
          </a:prstGeom>
        </p:spPr>
        <p:txBody>
          <a:bodyPr lIns="0" tIns="0" rIns="0" bIns="0" rtlCol="0" anchor="t">
            <a:spAutoFit/>
          </a:bodyPr>
          <a:lstStyle/>
          <a:p>
            <a:pPr algn="ctr">
              <a:lnSpc>
                <a:spcPts val="3220"/>
              </a:lnSpc>
            </a:pPr>
            <a:r>
              <a:rPr lang="en-US" sz="2300">
                <a:solidFill>
                  <a:srgbClr val="000000"/>
                </a:solidFill>
                <a:latin typeface="Crimson Pro"/>
                <a:ea typeface="Crimson Pro"/>
                <a:cs typeface="Crimson Pro"/>
                <a:sym typeface="Crimson Pro"/>
              </a:rPr>
              <a:t>Листівка “Пам’ятник В. Н. Каразіну”. Початок ХХ ст. </a:t>
            </a:r>
          </a:p>
          <a:p>
            <a:pPr algn="ctr">
              <a:lnSpc>
                <a:spcPts val="3500"/>
              </a:lnSpc>
              <a:spcBef>
                <a:spcPct val="0"/>
              </a:spcBef>
            </a:pPr>
            <a:r>
              <a:rPr lang="en-US" sz="2500">
                <a:solidFill>
                  <a:srgbClr val="000000"/>
                </a:solidFill>
                <a:latin typeface="Crimson Pro"/>
                <a:ea typeface="Crimson Pro"/>
                <a:cs typeface="Crimson Pro"/>
                <a:sym typeface="Crimson Pro"/>
              </a:rPr>
              <a:t>Джерело: сайт проєкту “CityFace”</a:t>
            </a:r>
          </a:p>
        </p:txBody>
      </p:sp>
      <p:sp>
        <p:nvSpPr>
          <p:cNvPr id="8" name="TextBox 8"/>
          <p:cNvSpPr txBox="1"/>
          <p:nvPr/>
        </p:nvSpPr>
        <p:spPr>
          <a:xfrm>
            <a:off x="9761264" y="8139343"/>
            <a:ext cx="7308989" cy="1598930"/>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Фото “Вигляд інституту [шляхетних дівчат]”.</a:t>
            </a:r>
          </a:p>
          <a:p>
            <a:pPr algn="ctr">
              <a:lnSpc>
                <a:spcPts val="3220"/>
              </a:lnSpc>
              <a:spcBef>
                <a:spcPct val="0"/>
              </a:spcBef>
            </a:pPr>
            <a:r>
              <a:rPr lang="en-US" sz="2300">
                <a:solidFill>
                  <a:srgbClr val="000000"/>
                </a:solidFill>
                <a:latin typeface="Crimson Pro"/>
                <a:ea typeface="Crimson Pro"/>
                <a:cs typeface="Crimson Pro"/>
                <a:sym typeface="Crimson Pro"/>
              </a:rPr>
              <a:t>Початок ХХ ст. Джерело: сайт Харківського національного педагогічного </a:t>
            </a:r>
          </a:p>
          <a:p>
            <a:pPr algn="ctr">
              <a:lnSpc>
                <a:spcPts val="3220"/>
              </a:lnSpc>
              <a:spcBef>
                <a:spcPct val="0"/>
              </a:spcBef>
            </a:pPr>
            <a:r>
              <a:rPr lang="en-US" sz="2300">
                <a:solidFill>
                  <a:srgbClr val="000000"/>
                </a:solidFill>
                <a:latin typeface="Crimson Pro"/>
                <a:ea typeface="Crimson Pro"/>
                <a:cs typeface="Crimson Pro"/>
                <a:sym typeface="Crimson Pro"/>
              </a:rPr>
              <a:t>університету імені Г.С. Сковороди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6139626" y="9200916"/>
            <a:ext cx="2239349" cy="2172168"/>
          </a:xfrm>
          <a:custGeom>
            <a:avLst/>
            <a:gdLst/>
            <a:ahLst/>
            <a:cxnLst/>
            <a:rect l="l" t="t" r="r" b="b"/>
            <a:pathLst>
              <a:path w="2239349" h="2172168">
                <a:moveTo>
                  <a:pt x="0" y="0"/>
                </a:moveTo>
                <a:lnTo>
                  <a:pt x="2239348" y="0"/>
                </a:lnTo>
                <a:lnTo>
                  <a:pt x="2239348" y="2172168"/>
                </a:lnTo>
                <a:lnTo>
                  <a:pt x="0" y="2172168"/>
                </a:lnTo>
                <a:lnTo>
                  <a:pt x="0" y="0"/>
                </a:lnTo>
                <a:close/>
              </a:path>
            </a:pathLst>
          </a:custGeom>
          <a:blipFill>
            <a:blip r:embed="rId3"/>
            <a:stretch>
              <a:fillRect/>
            </a:stretch>
          </a:blipFill>
        </p:spPr>
      </p:sp>
      <p:sp>
        <p:nvSpPr>
          <p:cNvPr id="4" name="Freeform 4"/>
          <p:cNvSpPr/>
          <p:nvPr/>
        </p:nvSpPr>
        <p:spPr>
          <a:xfrm>
            <a:off x="787846" y="2448527"/>
            <a:ext cx="7960894" cy="5970671"/>
          </a:xfrm>
          <a:custGeom>
            <a:avLst/>
            <a:gdLst/>
            <a:ahLst/>
            <a:cxnLst/>
            <a:rect l="l" t="t" r="r" b="b"/>
            <a:pathLst>
              <a:path w="7960894" h="5970671">
                <a:moveTo>
                  <a:pt x="0" y="0"/>
                </a:moveTo>
                <a:lnTo>
                  <a:pt x="7960895" y="0"/>
                </a:lnTo>
                <a:lnTo>
                  <a:pt x="7960895" y="5970671"/>
                </a:lnTo>
                <a:lnTo>
                  <a:pt x="0" y="5970671"/>
                </a:lnTo>
                <a:lnTo>
                  <a:pt x="0" y="0"/>
                </a:lnTo>
                <a:close/>
              </a:path>
            </a:pathLst>
          </a:custGeom>
          <a:blipFill>
            <a:blip r:embed="rId4"/>
            <a:stretch>
              <a:fillRect/>
            </a:stretch>
          </a:blipFill>
        </p:spPr>
      </p:sp>
      <p:sp>
        <p:nvSpPr>
          <p:cNvPr id="5" name="Freeform 5"/>
          <p:cNvSpPr/>
          <p:nvPr/>
        </p:nvSpPr>
        <p:spPr>
          <a:xfrm>
            <a:off x="9433168" y="2789037"/>
            <a:ext cx="8091245" cy="5289651"/>
          </a:xfrm>
          <a:custGeom>
            <a:avLst/>
            <a:gdLst/>
            <a:ahLst/>
            <a:cxnLst/>
            <a:rect l="l" t="t" r="r" b="b"/>
            <a:pathLst>
              <a:path w="8091245" h="5289651">
                <a:moveTo>
                  <a:pt x="0" y="0"/>
                </a:moveTo>
                <a:lnTo>
                  <a:pt x="8091245" y="0"/>
                </a:lnTo>
                <a:lnTo>
                  <a:pt x="8091245" y="5289652"/>
                </a:lnTo>
                <a:lnTo>
                  <a:pt x="0" y="5289652"/>
                </a:lnTo>
                <a:lnTo>
                  <a:pt x="0" y="0"/>
                </a:lnTo>
                <a:close/>
              </a:path>
            </a:pathLst>
          </a:custGeom>
          <a:blipFill>
            <a:blip r:embed="rId5"/>
            <a:stretch>
              <a:fillRect/>
            </a:stretch>
          </a:blipFill>
        </p:spPr>
      </p:sp>
      <p:sp>
        <p:nvSpPr>
          <p:cNvPr id="6" name="TextBox 6"/>
          <p:cNvSpPr txBox="1"/>
          <p:nvPr/>
        </p:nvSpPr>
        <p:spPr>
          <a:xfrm>
            <a:off x="1028700" y="552416"/>
            <a:ext cx="15440082" cy="2995847"/>
          </a:xfrm>
          <a:prstGeom prst="rect">
            <a:avLst/>
          </a:prstGeom>
        </p:spPr>
        <p:txBody>
          <a:bodyPr lIns="0" tIns="0" rIns="0" bIns="0" rtlCol="0" anchor="t">
            <a:spAutoFit/>
          </a:bodyPr>
          <a:lstStyle/>
          <a:p>
            <a:pPr algn="ctr">
              <a:lnSpc>
                <a:spcPts val="12222"/>
              </a:lnSpc>
            </a:pPr>
            <a:r>
              <a:rPr lang="en-US" sz="8730">
                <a:solidFill>
                  <a:srgbClr val="39120D"/>
                </a:solidFill>
                <a:latin typeface="Sugo Classic"/>
                <a:ea typeface="Sugo Classic"/>
                <a:cs typeface="Sugo Classic"/>
                <a:sym typeface="Sugo Classic"/>
              </a:rPr>
              <a:t>Розширення території </a:t>
            </a:r>
          </a:p>
          <a:p>
            <a:pPr algn="ctr">
              <a:lnSpc>
                <a:spcPts val="11376"/>
              </a:lnSpc>
            </a:pPr>
            <a:endParaRPr lang="en-US" sz="8730">
              <a:solidFill>
                <a:srgbClr val="39120D"/>
              </a:solidFill>
              <a:latin typeface="Sugo Classic"/>
              <a:ea typeface="Sugo Classic"/>
              <a:cs typeface="Sugo Classic"/>
              <a:sym typeface="Sugo Classic"/>
            </a:endParaRPr>
          </a:p>
        </p:txBody>
      </p:sp>
      <p:sp>
        <p:nvSpPr>
          <p:cNvPr id="7" name="TextBox 7"/>
          <p:cNvSpPr txBox="1"/>
          <p:nvPr/>
        </p:nvSpPr>
        <p:spPr>
          <a:xfrm>
            <a:off x="1587539" y="8772926"/>
            <a:ext cx="6361509"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Листівка “Університетський сад”.</a:t>
            </a:r>
          </a:p>
          <a:p>
            <a:pPr algn="ctr">
              <a:lnSpc>
                <a:spcPts val="3220"/>
              </a:lnSpc>
              <a:spcBef>
                <a:spcPct val="0"/>
              </a:spcBef>
            </a:pPr>
            <a:r>
              <a:rPr lang="en-US" sz="2300">
                <a:solidFill>
                  <a:srgbClr val="000000"/>
                </a:solidFill>
                <a:latin typeface="Crimson Pro"/>
                <a:ea typeface="Crimson Pro"/>
                <a:cs typeface="Crimson Pro"/>
                <a:sym typeface="Crimson Pro"/>
              </a:rPr>
              <a:t>Початок ХХ ст. Джерело: сайт “Откуда родом”</a:t>
            </a:r>
          </a:p>
        </p:txBody>
      </p:sp>
      <p:sp>
        <p:nvSpPr>
          <p:cNvPr id="8" name="TextBox 8"/>
          <p:cNvSpPr txBox="1"/>
          <p:nvPr/>
        </p:nvSpPr>
        <p:spPr>
          <a:xfrm>
            <a:off x="10049418" y="8362048"/>
            <a:ext cx="6858744"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Листівка «Університетський сад. Головна алея». </a:t>
            </a:r>
          </a:p>
          <a:p>
            <a:pPr algn="ctr">
              <a:lnSpc>
                <a:spcPts val="3220"/>
              </a:lnSpc>
              <a:spcBef>
                <a:spcPct val="0"/>
              </a:spcBef>
            </a:pPr>
            <a:r>
              <a:rPr lang="en-US" sz="2300">
                <a:solidFill>
                  <a:srgbClr val="000000"/>
                </a:solidFill>
                <a:latin typeface="Crimson Pro"/>
                <a:ea typeface="Crimson Pro"/>
                <a:cs typeface="Crimson Pro"/>
                <a:sym typeface="Crimson Pro"/>
              </a:rPr>
              <a:t>Перша четверть ХХ ст. Джерело: сайт “Об’єктив”</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6139626" y="9200916"/>
            <a:ext cx="2239349" cy="2172168"/>
          </a:xfrm>
          <a:custGeom>
            <a:avLst/>
            <a:gdLst/>
            <a:ahLst/>
            <a:cxnLst/>
            <a:rect l="l" t="t" r="r" b="b"/>
            <a:pathLst>
              <a:path w="2239349" h="2172168">
                <a:moveTo>
                  <a:pt x="0" y="0"/>
                </a:moveTo>
                <a:lnTo>
                  <a:pt x="2239348" y="0"/>
                </a:lnTo>
                <a:lnTo>
                  <a:pt x="2239348" y="2172168"/>
                </a:lnTo>
                <a:lnTo>
                  <a:pt x="0" y="2172168"/>
                </a:lnTo>
                <a:lnTo>
                  <a:pt x="0" y="0"/>
                </a:lnTo>
                <a:close/>
              </a:path>
            </a:pathLst>
          </a:custGeom>
          <a:blipFill>
            <a:blip r:embed="rId3"/>
            <a:stretch>
              <a:fillRect/>
            </a:stretch>
          </a:blipFill>
        </p:spPr>
      </p:sp>
      <p:sp>
        <p:nvSpPr>
          <p:cNvPr id="4" name="Freeform 4"/>
          <p:cNvSpPr/>
          <p:nvPr/>
        </p:nvSpPr>
        <p:spPr>
          <a:xfrm>
            <a:off x="1028700" y="2975102"/>
            <a:ext cx="8241451" cy="4625515"/>
          </a:xfrm>
          <a:custGeom>
            <a:avLst/>
            <a:gdLst/>
            <a:ahLst/>
            <a:cxnLst/>
            <a:rect l="l" t="t" r="r" b="b"/>
            <a:pathLst>
              <a:path w="8241451" h="4625515">
                <a:moveTo>
                  <a:pt x="0" y="0"/>
                </a:moveTo>
                <a:lnTo>
                  <a:pt x="8241451" y="0"/>
                </a:lnTo>
                <a:lnTo>
                  <a:pt x="8241451" y="4625515"/>
                </a:lnTo>
                <a:lnTo>
                  <a:pt x="0" y="4625515"/>
                </a:lnTo>
                <a:lnTo>
                  <a:pt x="0" y="0"/>
                </a:lnTo>
                <a:close/>
              </a:path>
            </a:pathLst>
          </a:custGeom>
          <a:blipFill>
            <a:blip r:embed="rId4"/>
            <a:stretch>
              <a:fillRect/>
            </a:stretch>
          </a:blipFill>
        </p:spPr>
      </p:sp>
      <p:sp>
        <p:nvSpPr>
          <p:cNvPr id="5" name="TextBox 5"/>
          <p:cNvSpPr txBox="1"/>
          <p:nvPr/>
        </p:nvSpPr>
        <p:spPr>
          <a:xfrm>
            <a:off x="1028700" y="552416"/>
            <a:ext cx="16417262" cy="2995847"/>
          </a:xfrm>
          <a:prstGeom prst="rect">
            <a:avLst/>
          </a:prstGeom>
        </p:spPr>
        <p:txBody>
          <a:bodyPr lIns="0" tIns="0" rIns="0" bIns="0" rtlCol="0" anchor="t">
            <a:spAutoFit/>
          </a:bodyPr>
          <a:lstStyle/>
          <a:p>
            <a:pPr algn="ctr">
              <a:lnSpc>
                <a:spcPts val="12222"/>
              </a:lnSpc>
            </a:pPr>
            <a:r>
              <a:rPr lang="en-US" sz="8730">
                <a:solidFill>
                  <a:srgbClr val="39120D"/>
                </a:solidFill>
                <a:latin typeface="Sugo Classic"/>
                <a:ea typeface="Sugo Classic"/>
                <a:cs typeface="Sugo Classic"/>
                <a:sym typeface="Sugo Classic"/>
              </a:rPr>
              <a:t>Створення розвальної інфраструктури </a:t>
            </a:r>
          </a:p>
          <a:p>
            <a:pPr algn="ctr">
              <a:lnSpc>
                <a:spcPts val="11376"/>
              </a:lnSpc>
            </a:pPr>
            <a:endParaRPr lang="en-US" sz="8730">
              <a:solidFill>
                <a:srgbClr val="39120D"/>
              </a:solidFill>
              <a:latin typeface="Sugo Classic"/>
              <a:ea typeface="Sugo Classic"/>
              <a:cs typeface="Sugo Classic"/>
              <a:sym typeface="Sugo Classic"/>
            </a:endParaRPr>
          </a:p>
        </p:txBody>
      </p:sp>
      <p:sp>
        <p:nvSpPr>
          <p:cNvPr id="6" name="TextBox 6"/>
          <p:cNvSpPr txBox="1"/>
          <p:nvPr/>
        </p:nvSpPr>
        <p:spPr>
          <a:xfrm>
            <a:off x="1277811" y="8169108"/>
            <a:ext cx="7743230"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Листівка “Університетський сад”.</a:t>
            </a:r>
          </a:p>
          <a:p>
            <a:pPr algn="ctr">
              <a:lnSpc>
                <a:spcPts val="3220"/>
              </a:lnSpc>
              <a:spcBef>
                <a:spcPct val="0"/>
              </a:spcBef>
            </a:pPr>
            <a:r>
              <a:rPr lang="en-US" sz="2300">
                <a:solidFill>
                  <a:srgbClr val="000000"/>
                </a:solidFill>
                <a:latin typeface="Crimson Pro"/>
                <a:ea typeface="Crimson Pro"/>
                <a:cs typeface="Crimson Pro"/>
                <a:sym typeface="Crimson Pro"/>
              </a:rPr>
              <a:t>Початок ХХ ст. Джерело: сайт проекту «Hedgehog. stories»</a:t>
            </a:r>
          </a:p>
        </p:txBody>
      </p:sp>
      <p:sp>
        <p:nvSpPr>
          <p:cNvPr id="7" name="Freeform 7"/>
          <p:cNvSpPr/>
          <p:nvPr/>
        </p:nvSpPr>
        <p:spPr>
          <a:xfrm>
            <a:off x="10725792" y="2517598"/>
            <a:ext cx="5413834" cy="5540522"/>
          </a:xfrm>
          <a:custGeom>
            <a:avLst/>
            <a:gdLst/>
            <a:ahLst/>
            <a:cxnLst/>
            <a:rect l="l" t="t" r="r" b="b"/>
            <a:pathLst>
              <a:path w="5413834" h="5540522">
                <a:moveTo>
                  <a:pt x="0" y="0"/>
                </a:moveTo>
                <a:lnTo>
                  <a:pt x="5413834" y="0"/>
                </a:lnTo>
                <a:lnTo>
                  <a:pt x="5413834" y="5540523"/>
                </a:lnTo>
                <a:lnTo>
                  <a:pt x="0" y="5540523"/>
                </a:lnTo>
                <a:lnTo>
                  <a:pt x="0" y="0"/>
                </a:lnTo>
                <a:close/>
              </a:path>
            </a:pathLst>
          </a:custGeom>
          <a:blipFill>
            <a:blip r:embed="rId5"/>
            <a:stretch>
              <a:fillRect/>
            </a:stretch>
          </a:blipFill>
        </p:spPr>
      </p:sp>
      <p:sp>
        <p:nvSpPr>
          <p:cNvPr id="8" name="TextBox 8"/>
          <p:cNvSpPr txBox="1"/>
          <p:nvPr/>
        </p:nvSpPr>
        <p:spPr>
          <a:xfrm>
            <a:off x="10296038" y="8169108"/>
            <a:ext cx="6416278"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Листівка “Університетський сад”.</a:t>
            </a:r>
          </a:p>
          <a:p>
            <a:pPr algn="ctr">
              <a:lnSpc>
                <a:spcPts val="3220"/>
              </a:lnSpc>
              <a:spcBef>
                <a:spcPct val="0"/>
              </a:spcBef>
            </a:pPr>
            <a:r>
              <a:rPr lang="en-US" sz="2300">
                <a:solidFill>
                  <a:srgbClr val="000000"/>
                </a:solidFill>
                <a:latin typeface="Crimson Pro"/>
                <a:ea typeface="Crimson Pro"/>
                <a:cs typeface="Crimson Pro"/>
                <a:sym typeface="Crimson Pro"/>
              </a:rPr>
              <a:t>Початок ХХ ст. Джерело: сайт “Откуда родом”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509371" y="312545"/>
            <a:ext cx="9319095" cy="10761292"/>
          </a:xfrm>
          <a:prstGeom prst="rect">
            <a:avLst/>
          </a:prstGeom>
        </p:spPr>
        <p:txBody>
          <a:bodyPr lIns="0" tIns="0" rIns="0" bIns="0" rtlCol="0" anchor="t">
            <a:spAutoFit/>
          </a:bodyPr>
          <a:lstStyle/>
          <a:p>
            <a:pPr algn="ctr">
              <a:lnSpc>
                <a:spcPts val="6150"/>
              </a:lnSpc>
              <a:spcBef>
                <a:spcPct val="0"/>
              </a:spcBef>
            </a:pPr>
            <a:r>
              <a:rPr lang="en-US" sz="4393">
                <a:solidFill>
                  <a:srgbClr val="39120D"/>
                </a:solidFill>
                <a:latin typeface="Sugo Classic"/>
                <a:ea typeface="Sugo Classic"/>
                <a:cs typeface="Sugo Classic"/>
                <a:sym typeface="Sugo Classic"/>
              </a:rPr>
              <a:t>Соціокультурне значення:</a:t>
            </a:r>
          </a:p>
          <a:p>
            <a:pPr algn="ctr">
              <a:lnSpc>
                <a:spcPts val="4173"/>
              </a:lnSpc>
              <a:spcBef>
                <a:spcPct val="0"/>
              </a:spcBef>
            </a:pPr>
            <a:endParaRPr lang="en-US" sz="4393">
              <a:solidFill>
                <a:srgbClr val="39120D"/>
              </a:solidFill>
              <a:latin typeface="Sugo Classic"/>
              <a:ea typeface="Sugo Classic"/>
              <a:cs typeface="Sugo Classic"/>
              <a:sym typeface="Sugo Classic"/>
            </a:endParaRPr>
          </a:p>
          <a:p>
            <a:pPr algn="ctr">
              <a:lnSpc>
                <a:spcPts val="4173"/>
              </a:lnSpc>
              <a:spcBef>
                <a:spcPct val="0"/>
              </a:spcBef>
            </a:pPr>
            <a:r>
              <a:rPr lang="en-US" sz="2981">
                <a:solidFill>
                  <a:srgbClr val="141619"/>
                </a:solidFill>
                <a:latin typeface="Sugo Classic"/>
                <a:ea typeface="Sugo Classic"/>
                <a:cs typeface="Sugo Classic"/>
                <a:sym typeface="Sugo Classic"/>
              </a:rPr>
              <a:t>- Центр міського дозвілля  </a:t>
            </a:r>
          </a:p>
          <a:p>
            <a:pPr algn="ctr">
              <a:lnSpc>
                <a:spcPts val="4173"/>
              </a:lnSpc>
              <a:spcBef>
                <a:spcPct val="0"/>
              </a:spcBef>
            </a:pPr>
            <a:r>
              <a:rPr lang="en-US" sz="2981">
                <a:solidFill>
                  <a:srgbClr val="141619"/>
                </a:solidFill>
                <a:latin typeface="Sugo Classic"/>
                <a:ea typeface="Sugo Classic"/>
                <a:cs typeface="Sugo Classic"/>
                <a:sym typeface="Sugo Classic"/>
              </a:rPr>
              <a:t>  Університетський сад (нині Сад ім. Т. Г. Шевченка): відігравав ключову роль у дозвіллі харків’ян. Його алеї ставали місцем прогулянок для городян різного соціального статусу, від студентів до дворян та купців. Тут проводилися зустрічі, організовувалися концерти духових оркестрів, виставки, благодійні заходи та театральні виступи. Згодом сад став місцем відпочинку для тисяч мешканців, особливо під час свят та вихідних.</a:t>
            </a:r>
          </a:p>
          <a:p>
            <a:pPr algn="ctr">
              <a:lnSpc>
                <a:spcPts val="4173"/>
              </a:lnSpc>
              <a:spcBef>
                <a:spcPct val="0"/>
              </a:spcBef>
            </a:pPr>
            <a:endParaRPr lang="en-US" sz="2981">
              <a:solidFill>
                <a:srgbClr val="141619"/>
              </a:solidFill>
              <a:latin typeface="Sugo Classic"/>
              <a:ea typeface="Sugo Classic"/>
              <a:cs typeface="Sugo Classic"/>
              <a:sym typeface="Sugo Classic"/>
            </a:endParaRPr>
          </a:p>
          <a:p>
            <a:pPr algn="ctr">
              <a:lnSpc>
                <a:spcPts val="4173"/>
              </a:lnSpc>
              <a:spcBef>
                <a:spcPct val="0"/>
              </a:spcBef>
            </a:pPr>
            <a:r>
              <a:rPr lang="en-US" sz="2981">
                <a:solidFill>
                  <a:srgbClr val="141619"/>
                </a:solidFill>
                <a:latin typeface="Sugo Classic"/>
                <a:ea typeface="Sugo Classic"/>
                <a:cs typeface="Sugo Classic"/>
                <a:sym typeface="Sugo Classic"/>
              </a:rPr>
              <a:t>- Місце проведення свят:</a:t>
            </a:r>
          </a:p>
          <a:p>
            <a:pPr algn="ctr">
              <a:lnSpc>
                <a:spcPts val="4173"/>
              </a:lnSpc>
              <a:spcBef>
                <a:spcPct val="0"/>
              </a:spcBef>
            </a:pPr>
            <a:r>
              <a:rPr lang="en-US" sz="2981">
                <a:solidFill>
                  <a:srgbClr val="141619"/>
                </a:solidFill>
                <a:latin typeface="Sugo Classic"/>
                <a:ea typeface="Sugo Classic"/>
                <a:cs typeface="Sugo Classic"/>
                <a:sym typeface="Sugo Classic"/>
              </a:rPr>
              <a:t>  У саду регулярно влаштовували народні гуляння, виступи музичних колективів та циркових труп, проходили ярмарки та лотереї. Наприклад, у 1908 році благодійне свято в саду зібрало 30 тисяч відвідувачів. Також тут проводили феєрверки, масові гуляння на Великдень, Трійцю та Різдво. Для дітей організовували спеціальні розваги: катання на екіпажах, запряжених екзотичними тваринами, та ковзанки взимку.</a:t>
            </a:r>
          </a:p>
          <a:p>
            <a:pPr algn="ctr">
              <a:lnSpc>
                <a:spcPts val="2790"/>
              </a:lnSpc>
              <a:spcBef>
                <a:spcPct val="0"/>
              </a:spcBef>
            </a:pPr>
            <a:endParaRPr lang="en-US" sz="2981">
              <a:solidFill>
                <a:srgbClr val="141619"/>
              </a:solidFill>
              <a:latin typeface="Sugo Classic"/>
              <a:ea typeface="Sugo Classic"/>
              <a:cs typeface="Sugo Classic"/>
              <a:sym typeface="Sugo Classic"/>
            </a:endParaRPr>
          </a:p>
          <a:p>
            <a:pPr algn="ctr">
              <a:lnSpc>
                <a:spcPts val="2790"/>
              </a:lnSpc>
              <a:spcBef>
                <a:spcPct val="0"/>
              </a:spcBef>
            </a:pPr>
            <a:endParaRPr lang="en-US" sz="2981">
              <a:solidFill>
                <a:srgbClr val="141619"/>
              </a:solidFill>
              <a:latin typeface="Sugo Classic"/>
              <a:ea typeface="Sugo Classic"/>
              <a:cs typeface="Sugo Classic"/>
              <a:sym typeface="Sugo Classic"/>
            </a:endParaRPr>
          </a:p>
          <a:p>
            <a:pPr algn="ctr">
              <a:lnSpc>
                <a:spcPts val="2790"/>
              </a:lnSpc>
              <a:spcBef>
                <a:spcPct val="0"/>
              </a:spcBef>
            </a:pPr>
            <a:endParaRPr lang="en-US" sz="2981">
              <a:solidFill>
                <a:srgbClr val="141619"/>
              </a:solidFill>
              <a:latin typeface="Sugo Classic"/>
              <a:ea typeface="Sugo Classic"/>
              <a:cs typeface="Sugo Classic"/>
              <a:sym typeface="Sugo Classic"/>
            </a:endParaRPr>
          </a:p>
        </p:txBody>
      </p:sp>
      <p:sp>
        <p:nvSpPr>
          <p:cNvPr id="4" name="Freeform 4"/>
          <p:cNvSpPr/>
          <p:nvPr/>
        </p:nvSpPr>
        <p:spPr>
          <a:xfrm>
            <a:off x="10927311" y="531936"/>
            <a:ext cx="5974258" cy="3913139"/>
          </a:xfrm>
          <a:custGeom>
            <a:avLst/>
            <a:gdLst/>
            <a:ahLst/>
            <a:cxnLst/>
            <a:rect l="l" t="t" r="r" b="b"/>
            <a:pathLst>
              <a:path w="5974258" h="3913139">
                <a:moveTo>
                  <a:pt x="0" y="0"/>
                </a:moveTo>
                <a:lnTo>
                  <a:pt x="5974258" y="0"/>
                </a:lnTo>
                <a:lnTo>
                  <a:pt x="5974258" y="3913139"/>
                </a:lnTo>
                <a:lnTo>
                  <a:pt x="0" y="3913139"/>
                </a:lnTo>
                <a:lnTo>
                  <a:pt x="0" y="0"/>
                </a:lnTo>
                <a:close/>
              </a:path>
            </a:pathLst>
          </a:custGeom>
          <a:blipFill>
            <a:blip r:embed="rId3"/>
            <a:stretch>
              <a:fillRect/>
            </a:stretch>
          </a:blipFill>
        </p:spPr>
      </p:sp>
      <p:sp>
        <p:nvSpPr>
          <p:cNvPr id="5" name="TextBox 5"/>
          <p:cNvSpPr txBox="1"/>
          <p:nvPr/>
        </p:nvSpPr>
        <p:spPr>
          <a:xfrm>
            <a:off x="10051200" y="4570296"/>
            <a:ext cx="8140898" cy="746759"/>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Crimson Pro"/>
                <a:ea typeface="Crimson Pro"/>
                <a:cs typeface="Crimson Pro"/>
                <a:sym typeface="Crimson Pro"/>
              </a:rPr>
              <a:t>Листівка «Університетський сад. Головна алея». Початок ХХ ст. </a:t>
            </a:r>
          </a:p>
          <a:p>
            <a:pPr algn="ctr">
              <a:lnSpc>
                <a:spcPts val="2940"/>
              </a:lnSpc>
              <a:spcBef>
                <a:spcPct val="0"/>
              </a:spcBef>
            </a:pPr>
            <a:r>
              <a:rPr lang="en-US" sz="2100">
                <a:solidFill>
                  <a:srgbClr val="000000"/>
                </a:solidFill>
                <a:latin typeface="Crimson Pro"/>
                <a:ea typeface="Crimson Pro"/>
                <a:cs typeface="Crimson Pro"/>
                <a:sym typeface="Crimson Pro"/>
              </a:rPr>
              <a:t>Джерело: сайт проекту «Hedgehog. stories»</a:t>
            </a:r>
          </a:p>
        </p:txBody>
      </p:sp>
      <p:sp>
        <p:nvSpPr>
          <p:cNvPr id="6" name="Freeform 6"/>
          <p:cNvSpPr/>
          <p:nvPr/>
        </p:nvSpPr>
        <p:spPr>
          <a:xfrm>
            <a:off x="11184959" y="5499426"/>
            <a:ext cx="5873380" cy="3913139"/>
          </a:xfrm>
          <a:custGeom>
            <a:avLst/>
            <a:gdLst/>
            <a:ahLst/>
            <a:cxnLst/>
            <a:rect l="l" t="t" r="r" b="b"/>
            <a:pathLst>
              <a:path w="5873380" h="3913139">
                <a:moveTo>
                  <a:pt x="0" y="0"/>
                </a:moveTo>
                <a:lnTo>
                  <a:pt x="5873380" y="0"/>
                </a:lnTo>
                <a:lnTo>
                  <a:pt x="5873380" y="3913139"/>
                </a:lnTo>
                <a:lnTo>
                  <a:pt x="0" y="3913139"/>
                </a:lnTo>
                <a:lnTo>
                  <a:pt x="0" y="0"/>
                </a:lnTo>
                <a:close/>
              </a:path>
            </a:pathLst>
          </a:custGeom>
          <a:blipFill>
            <a:blip r:embed="rId4"/>
            <a:stretch>
              <a:fillRect/>
            </a:stretch>
          </a:blipFill>
        </p:spPr>
      </p:sp>
      <p:sp>
        <p:nvSpPr>
          <p:cNvPr id="7" name="TextBox 7"/>
          <p:cNvSpPr txBox="1"/>
          <p:nvPr/>
        </p:nvSpPr>
        <p:spPr>
          <a:xfrm>
            <a:off x="10668275" y="9526865"/>
            <a:ext cx="6927874"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Парк імені Т. Г. Шевченка. 2021 р. </a:t>
            </a:r>
          </a:p>
          <a:p>
            <a:pPr algn="ctr">
              <a:lnSpc>
                <a:spcPts val="3220"/>
              </a:lnSpc>
              <a:spcBef>
                <a:spcPct val="0"/>
              </a:spcBef>
            </a:pPr>
            <a:r>
              <a:rPr lang="en-US" sz="2300">
                <a:solidFill>
                  <a:srgbClr val="000000"/>
                </a:solidFill>
                <a:latin typeface="Crimson Pro"/>
                <a:ea typeface="Crimson Pro"/>
                <a:cs typeface="Crimson Pro"/>
                <a:sym typeface="Crimson Pro"/>
              </a:rPr>
              <a:t>Фото з вільних джерел</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0281759" y="397271"/>
            <a:ext cx="6234176" cy="3872982"/>
          </a:xfrm>
          <a:custGeom>
            <a:avLst/>
            <a:gdLst/>
            <a:ahLst/>
            <a:cxnLst/>
            <a:rect l="l" t="t" r="r" b="b"/>
            <a:pathLst>
              <a:path w="6234176" h="3872982">
                <a:moveTo>
                  <a:pt x="0" y="0"/>
                </a:moveTo>
                <a:lnTo>
                  <a:pt x="6234176" y="0"/>
                </a:lnTo>
                <a:lnTo>
                  <a:pt x="6234176" y="3872982"/>
                </a:lnTo>
                <a:lnTo>
                  <a:pt x="0" y="3872982"/>
                </a:lnTo>
                <a:lnTo>
                  <a:pt x="0" y="0"/>
                </a:lnTo>
                <a:close/>
              </a:path>
            </a:pathLst>
          </a:custGeom>
          <a:blipFill>
            <a:blip r:embed="rId3"/>
            <a:stretch>
              <a:fillRect/>
            </a:stretch>
          </a:blipFill>
        </p:spPr>
      </p:sp>
      <p:sp>
        <p:nvSpPr>
          <p:cNvPr id="4" name="Freeform 4"/>
          <p:cNvSpPr/>
          <p:nvPr/>
        </p:nvSpPr>
        <p:spPr>
          <a:xfrm>
            <a:off x="10202557" y="5533088"/>
            <a:ext cx="6392580" cy="3595826"/>
          </a:xfrm>
          <a:custGeom>
            <a:avLst/>
            <a:gdLst/>
            <a:ahLst/>
            <a:cxnLst/>
            <a:rect l="l" t="t" r="r" b="b"/>
            <a:pathLst>
              <a:path w="6392580" h="3595826">
                <a:moveTo>
                  <a:pt x="0" y="0"/>
                </a:moveTo>
                <a:lnTo>
                  <a:pt x="6392580" y="0"/>
                </a:lnTo>
                <a:lnTo>
                  <a:pt x="6392580" y="3595826"/>
                </a:lnTo>
                <a:lnTo>
                  <a:pt x="0" y="3595826"/>
                </a:lnTo>
                <a:lnTo>
                  <a:pt x="0" y="0"/>
                </a:lnTo>
                <a:close/>
              </a:path>
            </a:pathLst>
          </a:custGeom>
          <a:blipFill>
            <a:blip r:embed="rId4"/>
            <a:stretch>
              <a:fillRect/>
            </a:stretch>
          </a:blipFill>
        </p:spPr>
      </p:sp>
      <p:sp>
        <p:nvSpPr>
          <p:cNvPr id="5" name="TextBox 5"/>
          <p:cNvSpPr txBox="1"/>
          <p:nvPr/>
        </p:nvSpPr>
        <p:spPr>
          <a:xfrm>
            <a:off x="181433" y="339394"/>
            <a:ext cx="8962567" cy="10340092"/>
          </a:xfrm>
          <a:prstGeom prst="rect">
            <a:avLst/>
          </a:prstGeom>
        </p:spPr>
        <p:txBody>
          <a:bodyPr lIns="0" tIns="0" rIns="0" bIns="0" rtlCol="0" anchor="t">
            <a:spAutoFit/>
          </a:bodyPr>
          <a:lstStyle/>
          <a:p>
            <a:pPr algn="ctr">
              <a:lnSpc>
                <a:spcPts val="6126"/>
              </a:lnSpc>
              <a:spcBef>
                <a:spcPct val="0"/>
              </a:spcBef>
            </a:pPr>
            <a:r>
              <a:rPr lang="en-US" sz="4375">
                <a:solidFill>
                  <a:srgbClr val="39120D"/>
                </a:solidFill>
                <a:latin typeface="Sugo Classic"/>
                <a:ea typeface="Sugo Classic"/>
                <a:cs typeface="Sugo Classic"/>
                <a:sym typeface="Sugo Classic"/>
              </a:rPr>
              <a:t>Соціокультурне значення:</a:t>
            </a:r>
          </a:p>
          <a:p>
            <a:pPr algn="ctr">
              <a:lnSpc>
                <a:spcPts val="5509"/>
              </a:lnSpc>
              <a:spcBef>
                <a:spcPct val="0"/>
              </a:spcBef>
            </a:pPr>
            <a:endParaRPr lang="en-US" sz="4375">
              <a:solidFill>
                <a:srgbClr val="39120D"/>
              </a:solidFill>
              <a:latin typeface="Sugo Classic"/>
              <a:ea typeface="Sugo Classic"/>
              <a:cs typeface="Sugo Classic"/>
              <a:sym typeface="Sugo Classic"/>
            </a:endParaRPr>
          </a:p>
          <a:p>
            <a:pPr algn="ctr">
              <a:lnSpc>
                <a:spcPts val="4144"/>
              </a:lnSpc>
              <a:spcBef>
                <a:spcPct val="0"/>
              </a:spcBef>
            </a:pPr>
            <a:r>
              <a:rPr lang="en-US" sz="2960">
                <a:solidFill>
                  <a:srgbClr val="141619"/>
                </a:solidFill>
                <a:latin typeface="Sugo Classic"/>
                <a:ea typeface="Sugo Classic"/>
                <a:cs typeface="Sugo Classic"/>
                <a:sym typeface="Sugo Classic"/>
              </a:rPr>
              <a:t>- Науково-просвітницький осередок:</a:t>
            </a:r>
          </a:p>
          <a:p>
            <a:pPr algn="ctr">
              <a:lnSpc>
                <a:spcPts val="4144"/>
              </a:lnSpc>
              <a:spcBef>
                <a:spcPct val="0"/>
              </a:spcBef>
            </a:pPr>
            <a:r>
              <a:rPr lang="en-US" sz="2960">
                <a:solidFill>
                  <a:srgbClr val="141619"/>
                </a:solidFill>
                <a:latin typeface="Sugo Classic"/>
                <a:ea typeface="Sugo Classic"/>
                <a:cs typeface="Sugo Classic"/>
                <a:sym typeface="Sugo Classic"/>
              </a:rPr>
              <a:t> Сад став платформою для наукових досліджень і популяризації знань. Тут розташовувалися Ботанічний сад, Астрономічна обсерваторія та зоосад, що сприяло розвитку природничих наук. Харківський університет активно використовував ці об’єкти для навчання студентів. У ботанічному саду проводили досліди з акліматизації рослин, а в зоосаді – експерименти з утримання та розмноження тварин.</a:t>
            </a:r>
          </a:p>
          <a:p>
            <a:pPr algn="ctr">
              <a:lnSpc>
                <a:spcPts val="4144"/>
              </a:lnSpc>
              <a:spcBef>
                <a:spcPct val="0"/>
              </a:spcBef>
            </a:pPr>
            <a:endParaRPr lang="en-US" sz="2960">
              <a:solidFill>
                <a:srgbClr val="141619"/>
              </a:solidFill>
              <a:latin typeface="Sugo Classic"/>
              <a:ea typeface="Sugo Classic"/>
              <a:cs typeface="Sugo Classic"/>
              <a:sym typeface="Sugo Classic"/>
            </a:endParaRPr>
          </a:p>
          <a:p>
            <a:pPr algn="ctr">
              <a:lnSpc>
                <a:spcPts val="4144"/>
              </a:lnSpc>
              <a:spcBef>
                <a:spcPct val="0"/>
              </a:spcBef>
            </a:pPr>
            <a:r>
              <a:rPr lang="en-US" sz="2960">
                <a:solidFill>
                  <a:srgbClr val="141619"/>
                </a:solidFill>
                <a:latin typeface="Sugo Classic"/>
                <a:ea typeface="Sugo Classic"/>
                <a:cs typeface="Sugo Classic"/>
                <a:sym typeface="Sugo Classic"/>
              </a:rPr>
              <a:t>- Популярна туристична локація:</a:t>
            </a:r>
          </a:p>
          <a:p>
            <a:pPr algn="ctr">
              <a:lnSpc>
                <a:spcPts val="4144"/>
              </a:lnSpc>
              <a:spcBef>
                <a:spcPct val="0"/>
              </a:spcBef>
            </a:pPr>
            <a:r>
              <a:rPr lang="en-US" sz="2960">
                <a:solidFill>
                  <a:srgbClr val="141619"/>
                </a:solidFill>
                <a:latin typeface="Sugo Classic"/>
                <a:ea typeface="Sugo Classic"/>
                <a:cs typeface="Sugo Classic"/>
                <a:sym typeface="Sugo Classic"/>
              </a:rPr>
              <a:t> Ще з кінця XIX століття сад приваблював не лише місцевих мешканців, а й туристів. Тут відпочивали представники дворянства, чиновники, купці, мандрівники з інших міст і країн. Завдяки мальовничому ландшафту, рідкісним рослинам та архітектурним спорудам сад входив до туристичних маршрутів Харкова, що сприяло його популяризації.</a:t>
            </a:r>
          </a:p>
          <a:p>
            <a:pPr algn="ctr">
              <a:lnSpc>
                <a:spcPts val="2752"/>
              </a:lnSpc>
              <a:spcBef>
                <a:spcPct val="0"/>
              </a:spcBef>
            </a:pPr>
            <a:endParaRPr lang="en-US" sz="2960">
              <a:solidFill>
                <a:srgbClr val="141619"/>
              </a:solidFill>
              <a:latin typeface="Sugo Classic"/>
              <a:ea typeface="Sugo Classic"/>
              <a:cs typeface="Sugo Classic"/>
              <a:sym typeface="Sugo Classic"/>
            </a:endParaRPr>
          </a:p>
          <a:p>
            <a:pPr algn="ctr">
              <a:lnSpc>
                <a:spcPts val="2752"/>
              </a:lnSpc>
              <a:spcBef>
                <a:spcPct val="0"/>
              </a:spcBef>
            </a:pPr>
            <a:endParaRPr lang="en-US" sz="2960">
              <a:solidFill>
                <a:srgbClr val="141619"/>
              </a:solidFill>
              <a:latin typeface="Sugo Classic"/>
              <a:ea typeface="Sugo Classic"/>
              <a:cs typeface="Sugo Classic"/>
              <a:sym typeface="Sugo Classic"/>
            </a:endParaRPr>
          </a:p>
          <a:p>
            <a:pPr algn="ctr">
              <a:lnSpc>
                <a:spcPts val="2752"/>
              </a:lnSpc>
              <a:spcBef>
                <a:spcPct val="0"/>
              </a:spcBef>
            </a:pPr>
            <a:endParaRPr lang="en-US" sz="2960">
              <a:solidFill>
                <a:srgbClr val="141619"/>
              </a:solidFill>
              <a:latin typeface="Sugo Classic"/>
              <a:ea typeface="Sugo Classic"/>
              <a:cs typeface="Sugo Classic"/>
              <a:sym typeface="Sugo Classic"/>
            </a:endParaRPr>
          </a:p>
        </p:txBody>
      </p:sp>
      <p:sp>
        <p:nvSpPr>
          <p:cNvPr id="6" name="TextBox 6"/>
          <p:cNvSpPr txBox="1"/>
          <p:nvPr/>
        </p:nvSpPr>
        <p:spPr>
          <a:xfrm>
            <a:off x="9193453" y="4401518"/>
            <a:ext cx="8736806" cy="798830"/>
          </a:xfrm>
          <a:prstGeom prst="rect">
            <a:avLst/>
          </a:prstGeom>
        </p:spPr>
        <p:txBody>
          <a:bodyPr lIns="0" tIns="0" rIns="0" bIns="0" rtlCol="0" anchor="t">
            <a:spAutoFit/>
          </a:bodyPr>
          <a:lstStyle/>
          <a:p>
            <a:pPr algn="ctr">
              <a:lnSpc>
                <a:spcPts val="3220"/>
              </a:lnSpc>
            </a:pPr>
            <a:r>
              <a:rPr lang="en-US" sz="2300">
                <a:solidFill>
                  <a:srgbClr val="000000"/>
                </a:solidFill>
                <a:latin typeface="Crimson Pro"/>
                <a:ea typeface="Crimson Pro"/>
                <a:cs typeface="Crimson Pro"/>
                <a:sym typeface="Crimson Pro"/>
              </a:rPr>
              <a:t>Листівка «Оранжерея Університетський саду». Початок ХХ ст. </a:t>
            </a:r>
          </a:p>
          <a:p>
            <a:pPr algn="ctr">
              <a:lnSpc>
                <a:spcPts val="3220"/>
              </a:lnSpc>
              <a:spcBef>
                <a:spcPct val="0"/>
              </a:spcBef>
            </a:pPr>
            <a:r>
              <a:rPr lang="en-US" sz="2300">
                <a:solidFill>
                  <a:srgbClr val="000000"/>
                </a:solidFill>
                <a:latin typeface="Crimson Pro"/>
                <a:ea typeface="Crimson Pro"/>
                <a:cs typeface="Crimson Pro"/>
                <a:sym typeface="Crimson Pro"/>
              </a:rPr>
              <a:t>Джерело: сайт проекту «Hedgehog. stories» </a:t>
            </a:r>
          </a:p>
        </p:txBody>
      </p:sp>
      <p:sp>
        <p:nvSpPr>
          <p:cNvPr id="7" name="TextBox 7"/>
          <p:cNvSpPr txBox="1"/>
          <p:nvPr/>
        </p:nvSpPr>
        <p:spPr>
          <a:xfrm>
            <a:off x="9629147" y="9429292"/>
            <a:ext cx="7865418" cy="798830"/>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 Вхід у Харківський державний зоологічний парк 2021 р. </a:t>
            </a:r>
          </a:p>
          <a:p>
            <a:pPr algn="ctr">
              <a:lnSpc>
                <a:spcPts val="3220"/>
              </a:lnSpc>
              <a:spcBef>
                <a:spcPct val="0"/>
              </a:spcBef>
            </a:pPr>
            <a:r>
              <a:rPr lang="en-US" sz="2300">
                <a:solidFill>
                  <a:srgbClr val="000000"/>
                </a:solidFill>
                <a:latin typeface="Crimson Pro"/>
                <a:ea typeface="Crimson Pro"/>
                <a:cs typeface="Crimson Pro"/>
                <a:sym typeface="Crimson Pro"/>
              </a:rPr>
              <a:t>Джерело: Суспільне Харків</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564150" y="285405"/>
            <a:ext cx="9289105" cy="10675031"/>
          </a:xfrm>
          <a:prstGeom prst="rect">
            <a:avLst/>
          </a:prstGeom>
        </p:spPr>
        <p:txBody>
          <a:bodyPr lIns="0" tIns="0" rIns="0" bIns="0" rtlCol="0" anchor="t">
            <a:spAutoFit/>
          </a:bodyPr>
          <a:lstStyle/>
          <a:p>
            <a:pPr algn="ctr">
              <a:lnSpc>
                <a:spcPts val="6157"/>
              </a:lnSpc>
            </a:pPr>
            <a:r>
              <a:rPr lang="en-US" sz="4398">
                <a:solidFill>
                  <a:srgbClr val="39120D"/>
                </a:solidFill>
                <a:latin typeface="Sugo Classic"/>
                <a:ea typeface="Sugo Classic"/>
                <a:cs typeface="Sugo Classic"/>
                <a:sym typeface="Sugo Classic"/>
              </a:rPr>
              <a:t>Вплив на місто:</a:t>
            </a:r>
          </a:p>
          <a:p>
            <a:pPr algn="ctr">
              <a:lnSpc>
                <a:spcPts val="4617"/>
              </a:lnSpc>
            </a:pPr>
            <a:endParaRPr lang="en-US" sz="4398">
              <a:solidFill>
                <a:srgbClr val="39120D"/>
              </a:solidFill>
              <a:latin typeface="Sugo Classic"/>
              <a:ea typeface="Sugo Classic"/>
              <a:cs typeface="Sugo Classic"/>
              <a:sym typeface="Sugo Classic"/>
            </a:endParaRPr>
          </a:p>
          <a:p>
            <a:pPr algn="ctr">
              <a:lnSpc>
                <a:spcPts val="4617"/>
              </a:lnSpc>
            </a:pPr>
            <a:r>
              <a:rPr lang="en-US" sz="3298">
                <a:solidFill>
                  <a:srgbClr val="141619"/>
                </a:solidFill>
                <a:latin typeface="Sugo Classic"/>
                <a:ea typeface="Sugo Classic"/>
                <a:cs typeface="Sugo Classic"/>
                <a:sym typeface="Sugo Classic"/>
              </a:rPr>
              <a:t>- Зміщення центру міського життя:</a:t>
            </a:r>
          </a:p>
          <a:p>
            <a:pPr algn="ctr">
              <a:lnSpc>
                <a:spcPts val="4617"/>
              </a:lnSpc>
            </a:pPr>
            <a:r>
              <a:rPr lang="en-US" sz="3298">
                <a:solidFill>
                  <a:srgbClr val="141619"/>
                </a:solidFill>
                <a:latin typeface="Sugo Classic"/>
                <a:ea typeface="Sugo Classic"/>
                <a:cs typeface="Sugo Classic"/>
                <a:sym typeface="Sugo Classic"/>
              </a:rPr>
              <a:t>  Завдяки розвитку Університетського саду відбувся поступовий перенос суспільної активності з району Миколаївської площі (сучасний майдан Конституції) до Нагірного району. Це вплинуло на забудову міста, появу нових інфраструктурних об’єктів, навчальних закладів і культурних установ у цій частині Харкова.</a:t>
            </a:r>
          </a:p>
          <a:p>
            <a:pPr algn="ctr">
              <a:lnSpc>
                <a:spcPts val="4617"/>
              </a:lnSpc>
            </a:pPr>
            <a:endParaRPr lang="en-US" sz="3298">
              <a:solidFill>
                <a:srgbClr val="141619"/>
              </a:solidFill>
              <a:latin typeface="Sugo Classic"/>
              <a:ea typeface="Sugo Classic"/>
              <a:cs typeface="Sugo Classic"/>
              <a:sym typeface="Sugo Classic"/>
            </a:endParaRPr>
          </a:p>
          <a:p>
            <a:pPr algn="ctr">
              <a:lnSpc>
                <a:spcPts val="4617"/>
              </a:lnSpc>
            </a:pPr>
            <a:r>
              <a:rPr lang="en-US" sz="3298">
                <a:solidFill>
                  <a:srgbClr val="141619"/>
                </a:solidFill>
                <a:latin typeface="Sugo Classic"/>
                <a:ea typeface="Sugo Classic"/>
                <a:cs typeface="Sugo Classic"/>
                <a:sym typeface="Sugo Classic"/>
              </a:rPr>
              <a:t>- Розвиток Нагірного району:  </a:t>
            </a:r>
          </a:p>
          <a:p>
            <a:pPr algn="ctr">
              <a:lnSpc>
                <a:spcPts val="4617"/>
              </a:lnSpc>
            </a:pPr>
            <a:r>
              <a:rPr lang="en-US" sz="3298">
                <a:solidFill>
                  <a:srgbClr val="141619"/>
                </a:solidFill>
                <a:latin typeface="Sugo Classic"/>
                <a:ea typeface="Sugo Classic"/>
                <a:cs typeface="Sugo Classic"/>
                <a:sym typeface="Sugo Classic"/>
              </a:rPr>
              <a:t>  Створення на території саду важливих наукових та навчальних закладів, таких як Ветеринарний інститут, Інститут шляхетних дівчат та обсерваторія, сприяло формуванню Нагірного району як інтелектуального й культурного центру Харкова. Завдяки цьому тут зосередилися елітні навчальні заклади, що приваблювали студентів і викладачів з усієї імперії.</a:t>
            </a:r>
          </a:p>
          <a:p>
            <a:pPr algn="ctr">
              <a:lnSpc>
                <a:spcPts val="4617"/>
              </a:lnSpc>
            </a:pPr>
            <a:endParaRPr lang="en-US" sz="3298">
              <a:solidFill>
                <a:srgbClr val="141619"/>
              </a:solidFill>
              <a:latin typeface="Sugo Classic"/>
              <a:ea typeface="Sugo Classic"/>
              <a:cs typeface="Sugo Classic"/>
              <a:sym typeface="Sugo Classic"/>
            </a:endParaRPr>
          </a:p>
          <a:p>
            <a:pPr algn="ctr">
              <a:lnSpc>
                <a:spcPts val="4617"/>
              </a:lnSpc>
              <a:spcBef>
                <a:spcPct val="0"/>
              </a:spcBef>
            </a:pPr>
            <a:endParaRPr lang="en-US" sz="3298">
              <a:solidFill>
                <a:srgbClr val="141619"/>
              </a:solidFill>
              <a:latin typeface="Sugo Classic"/>
              <a:ea typeface="Sugo Classic"/>
              <a:cs typeface="Sugo Classic"/>
              <a:sym typeface="Sugo Classic"/>
            </a:endParaRPr>
          </a:p>
        </p:txBody>
      </p:sp>
      <p:sp>
        <p:nvSpPr>
          <p:cNvPr id="4" name="Freeform 4"/>
          <p:cNvSpPr/>
          <p:nvPr/>
        </p:nvSpPr>
        <p:spPr>
          <a:xfrm>
            <a:off x="10237158" y="397271"/>
            <a:ext cx="7266611" cy="3397141"/>
          </a:xfrm>
          <a:custGeom>
            <a:avLst/>
            <a:gdLst/>
            <a:ahLst/>
            <a:cxnLst/>
            <a:rect l="l" t="t" r="r" b="b"/>
            <a:pathLst>
              <a:path w="7266611" h="3397141">
                <a:moveTo>
                  <a:pt x="0" y="0"/>
                </a:moveTo>
                <a:lnTo>
                  <a:pt x="7266611" y="0"/>
                </a:lnTo>
                <a:lnTo>
                  <a:pt x="7266611" y="3397140"/>
                </a:lnTo>
                <a:lnTo>
                  <a:pt x="0" y="3397140"/>
                </a:lnTo>
                <a:lnTo>
                  <a:pt x="0" y="0"/>
                </a:lnTo>
                <a:close/>
              </a:path>
            </a:pathLst>
          </a:custGeom>
          <a:blipFill>
            <a:blip r:embed="rId3"/>
            <a:stretch>
              <a:fillRect/>
            </a:stretch>
          </a:blipFill>
        </p:spPr>
      </p:sp>
      <p:sp>
        <p:nvSpPr>
          <p:cNvPr id="5" name="TextBox 5"/>
          <p:cNvSpPr txBox="1"/>
          <p:nvPr/>
        </p:nvSpPr>
        <p:spPr>
          <a:xfrm>
            <a:off x="9452927" y="3933434"/>
            <a:ext cx="8835073"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План міста Харкова. 1896 р. Особиста колекція Андрія Парамонова </a:t>
            </a:r>
          </a:p>
        </p:txBody>
      </p:sp>
      <p:sp>
        <p:nvSpPr>
          <p:cNvPr id="6" name="Freeform 6"/>
          <p:cNvSpPr/>
          <p:nvPr/>
        </p:nvSpPr>
        <p:spPr>
          <a:xfrm>
            <a:off x="11274996" y="4932288"/>
            <a:ext cx="4908525" cy="4326012"/>
          </a:xfrm>
          <a:custGeom>
            <a:avLst/>
            <a:gdLst/>
            <a:ahLst/>
            <a:cxnLst/>
            <a:rect l="l" t="t" r="r" b="b"/>
            <a:pathLst>
              <a:path w="4908525" h="4326012">
                <a:moveTo>
                  <a:pt x="0" y="0"/>
                </a:moveTo>
                <a:lnTo>
                  <a:pt x="4908525" y="0"/>
                </a:lnTo>
                <a:lnTo>
                  <a:pt x="4908525" y="4326012"/>
                </a:lnTo>
                <a:lnTo>
                  <a:pt x="0" y="4326012"/>
                </a:lnTo>
                <a:lnTo>
                  <a:pt x="0" y="0"/>
                </a:lnTo>
                <a:close/>
              </a:path>
            </a:pathLst>
          </a:custGeom>
          <a:blipFill>
            <a:blip r:embed="rId4"/>
            <a:stretch>
              <a:fillRect/>
            </a:stretch>
          </a:blipFill>
        </p:spPr>
      </p:sp>
      <p:sp>
        <p:nvSpPr>
          <p:cNvPr id="7" name="TextBox 7"/>
          <p:cNvSpPr txBox="1"/>
          <p:nvPr/>
        </p:nvSpPr>
        <p:spPr>
          <a:xfrm>
            <a:off x="10397501" y="9401175"/>
            <a:ext cx="7106268"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Фрагмент карти Харкова з вебсервізу Google Карти. 2025 р.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0871652" y="5567659"/>
            <a:ext cx="6387648" cy="3690641"/>
          </a:xfrm>
          <a:custGeom>
            <a:avLst/>
            <a:gdLst/>
            <a:ahLst/>
            <a:cxnLst/>
            <a:rect l="l" t="t" r="r" b="b"/>
            <a:pathLst>
              <a:path w="6387648" h="3690641">
                <a:moveTo>
                  <a:pt x="0" y="0"/>
                </a:moveTo>
                <a:lnTo>
                  <a:pt x="6387648" y="0"/>
                </a:lnTo>
                <a:lnTo>
                  <a:pt x="6387648" y="3690641"/>
                </a:lnTo>
                <a:lnTo>
                  <a:pt x="0" y="3690641"/>
                </a:lnTo>
                <a:lnTo>
                  <a:pt x="0" y="0"/>
                </a:lnTo>
                <a:close/>
              </a:path>
            </a:pathLst>
          </a:custGeom>
          <a:blipFill>
            <a:blip r:embed="rId3"/>
            <a:stretch>
              <a:fillRect/>
            </a:stretch>
          </a:blipFill>
        </p:spPr>
      </p:sp>
      <p:sp>
        <p:nvSpPr>
          <p:cNvPr id="4" name="Freeform 4"/>
          <p:cNvSpPr/>
          <p:nvPr/>
        </p:nvSpPr>
        <p:spPr>
          <a:xfrm>
            <a:off x="10629568" y="768188"/>
            <a:ext cx="6871816" cy="3856807"/>
          </a:xfrm>
          <a:custGeom>
            <a:avLst/>
            <a:gdLst/>
            <a:ahLst/>
            <a:cxnLst/>
            <a:rect l="l" t="t" r="r" b="b"/>
            <a:pathLst>
              <a:path w="6871816" h="3856807">
                <a:moveTo>
                  <a:pt x="0" y="0"/>
                </a:moveTo>
                <a:lnTo>
                  <a:pt x="6871816" y="0"/>
                </a:lnTo>
                <a:lnTo>
                  <a:pt x="6871816" y="3856807"/>
                </a:lnTo>
                <a:lnTo>
                  <a:pt x="0" y="3856807"/>
                </a:lnTo>
                <a:lnTo>
                  <a:pt x="0" y="0"/>
                </a:lnTo>
                <a:close/>
              </a:path>
            </a:pathLst>
          </a:custGeom>
          <a:blipFill>
            <a:blip r:embed="rId4"/>
            <a:stretch>
              <a:fillRect/>
            </a:stretch>
          </a:blipFill>
        </p:spPr>
      </p:sp>
      <p:sp>
        <p:nvSpPr>
          <p:cNvPr id="5" name="TextBox 5"/>
          <p:cNvSpPr txBox="1"/>
          <p:nvPr/>
        </p:nvSpPr>
        <p:spPr>
          <a:xfrm>
            <a:off x="564150" y="285405"/>
            <a:ext cx="9289105" cy="11256056"/>
          </a:xfrm>
          <a:prstGeom prst="rect">
            <a:avLst/>
          </a:prstGeom>
        </p:spPr>
        <p:txBody>
          <a:bodyPr lIns="0" tIns="0" rIns="0" bIns="0" rtlCol="0" anchor="t">
            <a:spAutoFit/>
          </a:bodyPr>
          <a:lstStyle/>
          <a:p>
            <a:pPr algn="ctr">
              <a:lnSpc>
                <a:spcPts val="6157"/>
              </a:lnSpc>
            </a:pPr>
            <a:r>
              <a:rPr lang="en-US" sz="4398">
                <a:solidFill>
                  <a:srgbClr val="39120D"/>
                </a:solidFill>
                <a:latin typeface="Sugo Classic"/>
                <a:ea typeface="Sugo Classic"/>
                <a:cs typeface="Sugo Classic"/>
                <a:sym typeface="Sugo Classic"/>
              </a:rPr>
              <a:t>Вплив на місто:</a:t>
            </a:r>
          </a:p>
          <a:p>
            <a:pPr algn="ctr">
              <a:lnSpc>
                <a:spcPts val="4617"/>
              </a:lnSpc>
            </a:pPr>
            <a:endParaRPr lang="en-US" sz="4398">
              <a:solidFill>
                <a:srgbClr val="39120D"/>
              </a:solidFill>
              <a:latin typeface="Sugo Classic"/>
              <a:ea typeface="Sugo Classic"/>
              <a:cs typeface="Sugo Classic"/>
              <a:sym typeface="Sugo Classic"/>
            </a:endParaRPr>
          </a:p>
          <a:p>
            <a:pPr algn="ctr">
              <a:lnSpc>
                <a:spcPts val="4617"/>
              </a:lnSpc>
            </a:pPr>
            <a:r>
              <a:rPr lang="en-US" sz="3298">
                <a:solidFill>
                  <a:srgbClr val="141619"/>
                </a:solidFill>
                <a:latin typeface="Sugo Classic"/>
                <a:ea typeface="Sugo Classic"/>
                <a:cs typeface="Sugo Classic"/>
                <a:sym typeface="Sugo Classic"/>
              </a:rPr>
              <a:t>- Формування культурного ландшафту </a:t>
            </a:r>
          </a:p>
          <a:p>
            <a:pPr algn="ctr">
              <a:lnSpc>
                <a:spcPts val="4617"/>
              </a:lnSpc>
            </a:pPr>
            <a:r>
              <a:rPr lang="en-US" sz="3298">
                <a:solidFill>
                  <a:srgbClr val="141619"/>
                </a:solidFill>
                <a:latin typeface="Sugo Classic"/>
                <a:ea typeface="Sugo Classic"/>
                <a:cs typeface="Sugo Classic"/>
                <a:sym typeface="Sugo Classic"/>
              </a:rPr>
              <a:t> Сад став важливою частиною міського середовища, зберігаючи історичну та природну цінність. Його алеї, зелені насадження та архітектурні пам’ятки формували вигляд Харкова як культурного та освітнього центру. Це також вплинуло на подальший розвиток міських парків і зон відпочинку.</a:t>
            </a:r>
          </a:p>
          <a:p>
            <a:pPr algn="ctr">
              <a:lnSpc>
                <a:spcPts val="4617"/>
              </a:lnSpc>
            </a:pPr>
            <a:endParaRPr lang="en-US" sz="3298">
              <a:solidFill>
                <a:srgbClr val="141619"/>
              </a:solidFill>
              <a:latin typeface="Sugo Classic"/>
              <a:ea typeface="Sugo Classic"/>
              <a:cs typeface="Sugo Classic"/>
              <a:sym typeface="Sugo Classic"/>
            </a:endParaRPr>
          </a:p>
          <a:p>
            <a:pPr algn="ctr">
              <a:lnSpc>
                <a:spcPts val="4617"/>
              </a:lnSpc>
            </a:pPr>
            <a:r>
              <a:rPr lang="en-US" sz="3298">
                <a:solidFill>
                  <a:srgbClr val="141619"/>
                </a:solidFill>
                <a:latin typeface="Sugo Classic"/>
                <a:ea typeface="Sugo Classic"/>
                <a:cs typeface="Sugo Classic"/>
                <a:sym typeface="Sugo Classic"/>
              </a:rPr>
              <a:t>- Створення рекреаційної зони </a:t>
            </a:r>
          </a:p>
          <a:p>
            <a:pPr algn="ctr">
              <a:lnSpc>
                <a:spcPts val="4617"/>
              </a:lnSpc>
            </a:pPr>
            <a:r>
              <a:rPr lang="en-US" sz="3298">
                <a:solidFill>
                  <a:srgbClr val="141619"/>
                </a:solidFill>
                <a:latin typeface="Sugo Classic"/>
                <a:ea typeface="Sugo Classic"/>
                <a:cs typeface="Sugo Classic"/>
                <a:sym typeface="Sugo Classic"/>
              </a:rPr>
              <a:t> Сад виконував не лише культурну, а й оздоровчу функцію. Зелені насадження покращували екологічний стан міста, створюючи місце для активного відпочинку. Відвідувачі могли насолоджуватися прогулянками, катанням на човнах, а взимку – ковзанками. Таким чином, сад став не лише символом науки та культури, а й зоною релаксації для мешканців і гостей Харкова.</a:t>
            </a:r>
          </a:p>
          <a:p>
            <a:pPr algn="ctr">
              <a:lnSpc>
                <a:spcPts val="4617"/>
              </a:lnSpc>
            </a:pPr>
            <a:endParaRPr lang="en-US" sz="3298">
              <a:solidFill>
                <a:srgbClr val="141619"/>
              </a:solidFill>
              <a:latin typeface="Sugo Classic"/>
              <a:ea typeface="Sugo Classic"/>
              <a:cs typeface="Sugo Classic"/>
              <a:sym typeface="Sugo Classic"/>
            </a:endParaRPr>
          </a:p>
          <a:p>
            <a:pPr algn="ctr">
              <a:lnSpc>
                <a:spcPts val="4617"/>
              </a:lnSpc>
            </a:pPr>
            <a:endParaRPr lang="en-US" sz="3298">
              <a:solidFill>
                <a:srgbClr val="141619"/>
              </a:solidFill>
              <a:latin typeface="Sugo Classic"/>
              <a:ea typeface="Sugo Classic"/>
              <a:cs typeface="Sugo Classic"/>
              <a:sym typeface="Sugo Classic"/>
            </a:endParaRPr>
          </a:p>
          <a:p>
            <a:pPr algn="ctr">
              <a:lnSpc>
                <a:spcPts val="4617"/>
              </a:lnSpc>
              <a:spcBef>
                <a:spcPct val="0"/>
              </a:spcBef>
            </a:pPr>
            <a:endParaRPr lang="en-US" sz="3298">
              <a:solidFill>
                <a:srgbClr val="141619"/>
              </a:solidFill>
              <a:latin typeface="Sugo Classic"/>
              <a:ea typeface="Sugo Classic"/>
              <a:cs typeface="Sugo Classic"/>
              <a:sym typeface="Sugo Classic"/>
            </a:endParaRPr>
          </a:p>
        </p:txBody>
      </p:sp>
      <p:sp>
        <p:nvSpPr>
          <p:cNvPr id="6" name="TextBox 6"/>
          <p:cNvSpPr txBox="1"/>
          <p:nvPr/>
        </p:nvSpPr>
        <p:spPr>
          <a:xfrm>
            <a:off x="10157770" y="9367367"/>
            <a:ext cx="7815411" cy="39877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Парк імені Т. Г. Шевченка. 2021 р. Фото з вільних джерел</a:t>
            </a:r>
          </a:p>
        </p:txBody>
      </p:sp>
      <p:sp>
        <p:nvSpPr>
          <p:cNvPr id="7" name="TextBox 7"/>
          <p:cNvSpPr txBox="1"/>
          <p:nvPr/>
        </p:nvSpPr>
        <p:spPr>
          <a:xfrm>
            <a:off x="10629568" y="4668337"/>
            <a:ext cx="6884194" cy="798829"/>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a:ea typeface="Crimson Pro"/>
                <a:cs typeface="Crimson Pro"/>
                <a:sym typeface="Crimson Pro"/>
              </a:rPr>
              <a:t>Листівка «Університетський сад». Початок ХХ ст. </a:t>
            </a:r>
          </a:p>
          <a:p>
            <a:pPr algn="ctr">
              <a:lnSpc>
                <a:spcPts val="3220"/>
              </a:lnSpc>
              <a:spcBef>
                <a:spcPct val="0"/>
              </a:spcBef>
            </a:pPr>
            <a:r>
              <a:rPr lang="en-US" sz="2300">
                <a:solidFill>
                  <a:srgbClr val="000000"/>
                </a:solidFill>
                <a:latin typeface="Crimson Pro"/>
                <a:ea typeface="Crimson Pro"/>
                <a:cs typeface="Crimson Pro"/>
                <a:sym typeface="Crimson Pro"/>
              </a:rPr>
              <a:t>Джерело: сайт проекту «Hedgehog. stories»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2510927" y="1503096"/>
            <a:ext cx="13266145" cy="6629970"/>
          </a:xfrm>
          <a:prstGeom prst="rect">
            <a:avLst/>
          </a:prstGeom>
        </p:spPr>
        <p:txBody>
          <a:bodyPr lIns="0" tIns="0" rIns="0" bIns="0" rtlCol="0" anchor="t">
            <a:spAutoFit/>
          </a:bodyPr>
          <a:lstStyle/>
          <a:p>
            <a:pPr algn="ctr">
              <a:lnSpc>
                <a:spcPts val="26218"/>
              </a:lnSpc>
            </a:pPr>
            <a:r>
              <a:rPr lang="en-US" sz="18727">
                <a:solidFill>
                  <a:srgbClr val="141619"/>
                </a:solidFill>
                <a:latin typeface="Sugo Classic"/>
                <a:ea typeface="Sugo Classic"/>
                <a:cs typeface="Sugo Classic"/>
                <a:sym typeface="Sugo Classic"/>
              </a:rPr>
              <a:t> Дякую за увагу!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911</Words>
  <Application>Microsoft Office PowerPoint</Application>
  <PresentationFormat>Произвольный</PresentationFormat>
  <Paragraphs>87</Paragraphs>
  <Slides>12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12</vt:i4>
      </vt:variant>
    </vt:vector>
  </HeadingPairs>
  <TitlesOfParts>
    <vt:vector size="20" baseType="lpstr">
      <vt:lpstr>Sugo Classic Bold</vt:lpstr>
      <vt:lpstr>Times New Roman</vt:lpstr>
      <vt:lpstr>Crimson Pro</vt:lpstr>
      <vt:lpstr>Crimson Pro Bold</vt:lpstr>
      <vt:lpstr>Arial</vt:lpstr>
      <vt:lpstr>Sugo Classic</vt:lpstr>
      <vt:lpstr>Calibri</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МАН, копія, копія</dc:title>
  <dc:creator>Mikhaylov Alex</dc:creator>
  <cp:lastModifiedBy>Mikhaylov Alex</cp:lastModifiedBy>
  <cp:revision>2</cp:revision>
  <dcterms:created xsi:type="dcterms:W3CDTF">2006-08-16T00:00:00Z</dcterms:created>
  <dcterms:modified xsi:type="dcterms:W3CDTF">2025-04-14T04:26:52Z</dcterms:modified>
  <dc:identifier>DAGkgWdo2l8</dc:identifier>
</cp:coreProperties>
</file>