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9" r:id="rId4"/>
    <p:sldId id="263" r:id="rId5"/>
    <p:sldId id="264" r:id="rId6"/>
    <p:sldId id="266" r:id="rId7"/>
    <p:sldId id="267" r:id="rId8"/>
    <p:sldId id="268" r:id="rId9"/>
    <p:sldId id="272" r:id="rId10"/>
    <p:sldId id="273" r:id="rId11"/>
    <p:sldId id="274" r:id="rId12"/>
    <p:sldId id="282" r:id="rId13"/>
    <p:sldId id="284" r:id="rId14"/>
    <p:sldId id="285" r:id="rId15"/>
    <p:sldId id="275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592"/>
    <a:srgbClr val="003374"/>
    <a:srgbClr val="F985E3"/>
    <a:srgbClr val="D6DEEA"/>
    <a:srgbClr val="FFFFFF"/>
    <a:srgbClr val="9F9289"/>
    <a:srgbClr val="E2DEDB"/>
    <a:srgbClr val="F1F1F1"/>
    <a:srgbClr val="3A5896"/>
    <a:srgbClr val="173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3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5269E-2C12-4D1B-B23B-22E144E2C576}" type="datetimeFigureOut">
              <a:rPr lang="uk-UA" smtClean="0"/>
              <a:t>11.04.2025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10BE0-B5A0-449E-AF27-3DF824756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277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5301209"/>
            <a:ext cx="8856984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white"/>
                </a:solidFill>
              </a:rPr>
              <a:pPr/>
              <a:t>11.04.2025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6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123199"/>
            <a:ext cx="6552728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9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65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7" y="1999383"/>
            <a:ext cx="4248472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7" y="1999383"/>
            <a:ext cx="4248472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5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9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E59074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59074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59074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4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E59074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59074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59074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99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9" y="1916834"/>
            <a:ext cx="5111750" cy="4353347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15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2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1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E48A96-E1BB-4C8F-80B2-32A47A48A9D5}" type="datetimeFigureOut">
              <a:rPr lang="ru-RU" smtClean="0">
                <a:solidFill>
                  <a:prstClr val="black"/>
                </a:solidFill>
              </a:rPr>
              <a:pPr/>
              <a:t>11.04.2025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4A1F6A-164B-43BA-A19E-4AE6BB502A21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02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52"/>
          <a:stretch/>
        </p:blipFill>
        <p:spPr>
          <a:xfrm>
            <a:off x="0" y="-1"/>
            <a:ext cx="9144000" cy="11938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4824"/>
            <a:ext cx="7886700" cy="1047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23199"/>
            <a:ext cx="6552728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9" y="1988840"/>
            <a:ext cx="82809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06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06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9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fif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jp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2.png"/><Relationship Id="rId5" Type="http://schemas.openxmlformats.org/officeDocument/2006/relationships/image" Target="../media/image25.pn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2%D0%B5%D0%BB%D0%B5%D1%81%D0%BA%D0%BE%D0%BF" TargetMode="External"/><Relationship Id="rId3" Type="http://schemas.openxmlformats.org/officeDocument/2006/relationships/hyperlink" Target="https://www.youtube.com/watch?v=98jMbpcG-JQ" TargetMode="External"/><Relationship Id="rId7" Type="http://schemas.openxmlformats.org/officeDocument/2006/relationships/hyperlink" Target="https://lumizor.com.ua/terminy-ponyatya-teleskopovy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uroky.com.ua/navischo-astronomam-teleskopy-6-gilberg/" TargetMode="External"/><Relationship Id="rId5" Type="http://schemas.openxmlformats.org/officeDocument/2006/relationships/hyperlink" Target="http://www.astrosvit.in.ua/statti/teleskopy-ta-observatoriji/optichni-teleskopi-khkhi-stolittya" TargetMode="External"/><Relationship Id="rId4" Type="http://schemas.openxmlformats.org/officeDocument/2006/relationships/hyperlink" Target="https://vseosvita.ua/library/prezentacia-z-astronomii-teleskopi-11-klas-544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0"/>
          <a:stretch/>
        </p:blipFill>
        <p:spPr>
          <a:xfrm>
            <a:off x="14050" y="2"/>
            <a:ext cx="9144000" cy="6858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5586515" y="606124"/>
            <a:ext cx="3420577" cy="3412681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544376" y="513592"/>
            <a:ext cx="3613674" cy="3597744"/>
          </a:xfrm>
          <a:prstGeom prst="ellipse">
            <a:avLst/>
          </a:prstGeom>
          <a:solidFill>
            <a:schemeClr val="bg1">
              <a:alpha val="63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615404" y="2000578"/>
            <a:ext cx="3469592" cy="10700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latin typeface="Times New Roman"/>
              </a:rPr>
              <a:t>Телескоп - </a:t>
            </a:r>
            <a:r>
              <a:rPr lang="ru-RU" sz="4000" b="1" dirty="0" err="1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latin typeface="Times New Roman"/>
              </a:rPr>
              <a:t>космічне</a:t>
            </a:r>
            <a:r>
              <a:rPr lang="ru-RU" sz="4000" b="1" dirty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latin typeface="Times New Roman"/>
              </a:rPr>
              <a:t>   </a:t>
            </a:r>
            <a:r>
              <a:rPr lang="ru-RU" sz="4000" b="1" dirty="0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latin typeface="Times New Roman"/>
              </a:rPr>
              <a:t>око </a:t>
            </a:r>
            <a:r>
              <a:rPr lang="ru-RU" sz="4000" b="1" dirty="0" err="1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latin typeface="Times New Roman"/>
              </a:rPr>
              <a:t>людства</a:t>
            </a:r>
            <a:endParaRPr lang="en-US" sz="4000" dirty="0">
              <a:ln>
                <a:solidFill>
                  <a:srgbClr val="00B0F0"/>
                </a:solidFill>
              </a:ln>
              <a:solidFill>
                <a:srgbClr val="38559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9486" y="1312785"/>
            <a:ext cx="353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Болградський ліцей №2</a:t>
            </a:r>
            <a:endParaRPr lang="uk-U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33631" y="163128"/>
            <a:ext cx="7525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Всеукраїнський</a:t>
            </a:r>
            <a:r>
              <a:rPr lang="ru-RU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  </a:t>
            </a:r>
            <a:r>
              <a:rPr lang="ru-RU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інтерактивний</a:t>
            </a:r>
            <a:r>
              <a:rPr lang="ru-RU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 конкурс </a:t>
            </a: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«МАН – </a:t>
            </a:r>
            <a:r>
              <a:rPr lang="ru-RU" sz="24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Юніор</a:t>
            </a:r>
            <a:r>
              <a:rPr lang="ru-RU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Дослідник</a:t>
            </a:r>
            <a:r>
              <a:rPr lang="ru-RU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»</a:t>
            </a:r>
          </a:p>
          <a:p>
            <a:pPr algn="ctr">
              <a:spcAft>
                <a:spcPts val="0"/>
              </a:spcAft>
            </a:pPr>
            <a:endParaRPr lang="ru-RU" sz="2400" b="1" dirty="0" err="1">
              <a:solidFill>
                <a:schemeClr val="accent4">
                  <a:lumMod val="40000"/>
                  <a:lumOff val="60000"/>
                </a:schemeClr>
              </a:solidFill>
              <a:latin typeface="Times New Roman"/>
              <a:ea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3279" y="4797631"/>
            <a:ext cx="760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373668" y="4203866"/>
            <a:ext cx="5159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Нілова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ru-RU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Ксенія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ru-RU" sz="20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Віталіївна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,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  </a:t>
            </a:r>
            <a:r>
              <a:rPr lang="ru-RU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учениця</a:t>
            </a:r>
            <a:r>
              <a:rPr lang="ru-RU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ru-RU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8 </a:t>
            </a:r>
            <a:r>
              <a:rPr lang="ru-RU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класу</a:t>
            </a:r>
            <a:endParaRPr lang="uk-UA" sz="2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4386" y="4798830"/>
            <a:ext cx="4951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Керівник:</a:t>
            </a:r>
          </a:p>
          <a:p>
            <a:pPr algn="ctr"/>
            <a:r>
              <a:rPr lang="uk-UA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Кружкова</a:t>
            </a:r>
            <a:r>
              <a:rPr lang="uk-UA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Наталія Георгіївна,</a:t>
            </a:r>
          </a:p>
          <a:p>
            <a:pPr algn="ctr"/>
            <a:r>
              <a:rPr lang="uk-UA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читель фізики Болградського ліцею №2</a:t>
            </a:r>
            <a:endParaRPr lang="uk-UA" sz="2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uk-UA" sz="5400" b="1" dirty="0" smtClean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            </a:t>
            </a:r>
            <a:r>
              <a:rPr lang="uk-UA" sz="5400" b="1" dirty="0" smtClean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  <a:latin typeface="Times New Roman"/>
                <a:ea typeface="+mn-ea"/>
                <a:cs typeface="+mn-cs"/>
              </a:rPr>
              <a:t>Мета </a:t>
            </a:r>
            <a:r>
              <a:rPr lang="uk-UA" sz="5400" b="1" dirty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  <a:latin typeface="Times New Roman"/>
                <a:ea typeface="+mn-ea"/>
                <a:cs typeface="+mn-cs"/>
              </a:rPr>
              <a:t>роботи</a:t>
            </a:r>
            <a:r>
              <a:rPr lang="uk-UA" sz="5400" dirty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  <a:latin typeface="Times New Roman"/>
                <a:ea typeface="+mn-ea"/>
                <a:cs typeface="+mn-cs"/>
              </a:rPr>
              <a:t> </a:t>
            </a:r>
            <a:endParaRPr lang="en-US" sz="5400" b="1" dirty="0">
              <a:ln>
                <a:solidFill>
                  <a:srgbClr val="C00000"/>
                </a:solidFill>
              </a:ln>
              <a:solidFill>
                <a:srgbClr val="FFC000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84" name="Group 108"/>
          <p:cNvGrpSpPr>
            <a:grpSpLocks/>
          </p:cNvGrpSpPr>
          <p:nvPr/>
        </p:nvGrpSpPr>
        <p:grpSpPr bwMode="auto">
          <a:xfrm>
            <a:off x="3377186" y="1660301"/>
            <a:ext cx="2176166" cy="1833801"/>
            <a:chOff x="4071" y="1716"/>
            <a:chExt cx="1006" cy="825"/>
          </a:xfrm>
        </p:grpSpPr>
        <p:sp>
          <p:nvSpPr>
            <p:cNvPr id="85" name="Oval 109"/>
            <p:cNvSpPr>
              <a:spLocks noChangeArrowheads="1"/>
            </p:cNvSpPr>
            <p:nvPr/>
          </p:nvSpPr>
          <p:spPr bwMode="gray">
            <a:xfrm>
              <a:off x="4071" y="2011"/>
              <a:ext cx="120" cy="234"/>
            </a:xfrm>
            <a:prstGeom prst="ellipse">
              <a:avLst/>
            </a:prstGeom>
            <a:gradFill rotWithShape="1">
              <a:gsLst>
                <a:gs pos="0">
                  <a:srgbClr val="D8755A">
                    <a:gamma/>
                    <a:tint val="0"/>
                    <a:invGamma/>
                  </a:srgbClr>
                </a:gs>
                <a:gs pos="50000">
                  <a:srgbClr val="D8755A"/>
                </a:gs>
                <a:gs pos="100000">
                  <a:srgbClr val="D8755A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6" name="Oval 110"/>
            <p:cNvSpPr>
              <a:spLocks noChangeArrowheads="1"/>
            </p:cNvSpPr>
            <p:nvPr/>
          </p:nvSpPr>
          <p:spPr bwMode="gray">
            <a:xfrm>
              <a:off x="4073" y="2020"/>
              <a:ext cx="120" cy="234"/>
            </a:xfrm>
            <a:prstGeom prst="ellipse">
              <a:avLst/>
            </a:prstGeom>
            <a:gradFill rotWithShape="1">
              <a:gsLst>
                <a:gs pos="0">
                  <a:srgbClr val="D8755A">
                    <a:alpha val="32001"/>
                  </a:srgbClr>
                </a:gs>
                <a:gs pos="100000">
                  <a:srgbClr val="D8755A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87" name="Oval 111"/>
            <p:cNvSpPr>
              <a:spLocks noChangeArrowheads="1"/>
            </p:cNvSpPr>
            <p:nvPr/>
          </p:nvSpPr>
          <p:spPr bwMode="gray">
            <a:xfrm>
              <a:off x="4131" y="2011"/>
              <a:ext cx="946" cy="234"/>
            </a:xfrm>
            <a:prstGeom prst="ellipse">
              <a:avLst/>
            </a:prstGeom>
            <a:gradFill rotWithShape="1">
              <a:gsLst>
                <a:gs pos="0">
                  <a:srgbClr val="D8755A">
                    <a:gamma/>
                    <a:shade val="54118"/>
                    <a:invGamma/>
                  </a:srgbClr>
                </a:gs>
                <a:gs pos="50000">
                  <a:srgbClr val="D8755A"/>
                </a:gs>
                <a:gs pos="100000">
                  <a:srgbClr val="D8755A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8" name="Oval 112"/>
            <p:cNvSpPr>
              <a:spLocks noChangeArrowheads="1"/>
            </p:cNvSpPr>
            <p:nvPr/>
          </p:nvSpPr>
          <p:spPr bwMode="gray">
            <a:xfrm>
              <a:off x="4128" y="2006"/>
              <a:ext cx="946" cy="234"/>
            </a:xfrm>
            <a:prstGeom prst="ellipse">
              <a:avLst/>
            </a:prstGeom>
            <a:gradFill rotWithShape="1">
              <a:gsLst>
                <a:gs pos="0">
                  <a:srgbClr val="D8755A">
                    <a:gamma/>
                    <a:shade val="63529"/>
                    <a:invGamma/>
                  </a:srgbClr>
                </a:gs>
                <a:gs pos="100000">
                  <a:srgbClr val="D8755A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9" name="Oval 113"/>
            <p:cNvSpPr>
              <a:spLocks noChangeArrowheads="1"/>
            </p:cNvSpPr>
            <p:nvPr/>
          </p:nvSpPr>
          <p:spPr bwMode="gray">
            <a:xfrm>
              <a:off x="4178" y="2011"/>
              <a:ext cx="852" cy="234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90" name="Group 114"/>
            <p:cNvGrpSpPr>
              <a:grpSpLocks/>
            </p:cNvGrpSpPr>
            <p:nvPr/>
          </p:nvGrpSpPr>
          <p:grpSpPr bwMode="auto">
            <a:xfrm>
              <a:off x="4197" y="1716"/>
              <a:ext cx="826" cy="825"/>
              <a:chOff x="4166" y="1706"/>
              <a:chExt cx="1252" cy="1252"/>
            </a:xfrm>
          </p:grpSpPr>
          <p:sp>
            <p:nvSpPr>
              <p:cNvPr id="91" name="Oval 115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2" name="Oval 116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3" name="Oval 117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94" name="Oval 118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6" name="Group 29"/>
          <p:cNvGrpSpPr>
            <a:grpSpLocks/>
          </p:cNvGrpSpPr>
          <p:nvPr/>
        </p:nvGrpSpPr>
        <p:grpSpPr bwMode="auto">
          <a:xfrm>
            <a:off x="6376068" y="1676374"/>
            <a:ext cx="2657884" cy="1936788"/>
            <a:chOff x="2789" y="1735"/>
            <a:chExt cx="847" cy="688"/>
          </a:xfrm>
        </p:grpSpPr>
        <p:sp>
          <p:nvSpPr>
            <p:cNvPr id="97" name="Oval 30"/>
            <p:cNvSpPr>
              <a:spLocks noChangeArrowheads="1"/>
            </p:cNvSpPr>
            <p:nvPr/>
          </p:nvSpPr>
          <p:spPr bwMode="gray">
            <a:xfrm>
              <a:off x="2789" y="1976"/>
              <a:ext cx="88" cy="205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8" name="Oval 31"/>
            <p:cNvSpPr>
              <a:spLocks noChangeArrowheads="1"/>
            </p:cNvSpPr>
            <p:nvPr/>
          </p:nvSpPr>
          <p:spPr bwMode="gray">
            <a:xfrm>
              <a:off x="2789" y="1976"/>
              <a:ext cx="88" cy="205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9" name="Oval 32"/>
            <p:cNvSpPr>
              <a:spLocks noChangeArrowheads="1"/>
            </p:cNvSpPr>
            <p:nvPr/>
          </p:nvSpPr>
          <p:spPr bwMode="gray">
            <a:xfrm>
              <a:off x="2849" y="1975"/>
              <a:ext cx="787" cy="205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0" name="Oval 33"/>
            <p:cNvSpPr>
              <a:spLocks noChangeArrowheads="1"/>
            </p:cNvSpPr>
            <p:nvPr/>
          </p:nvSpPr>
          <p:spPr bwMode="gray">
            <a:xfrm>
              <a:off x="2849" y="1977"/>
              <a:ext cx="787" cy="205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1" name="Oval 34"/>
            <p:cNvSpPr>
              <a:spLocks noChangeArrowheads="1"/>
            </p:cNvSpPr>
            <p:nvPr/>
          </p:nvSpPr>
          <p:spPr bwMode="gray">
            <a:xfrm>
              <a:off x="2888" y="1976"/>
              <a:ext cx="709" cy="20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02" name="Group 35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103" name="Oval 36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04" name="Oval 37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05" name="Oval 38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06" name="Oval 39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107" name="Text Box 40"/>
          <p:cNvSpPr txBox="1">
            <a:spLocks noChangeArrowheads="1"/>
          </p:cNvSpPr>
          <p:nvPr/>
        </p:nvSpPr>
        <p:spPr bwMode="gray">
          <a:xfrm>
            <a:off x="6823511" y="1914370"/>
            <a:ext cx="19306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rgbClr val="333333"/>
                </a:solidFill>
                <a:latin typeface="Times New Roman"/>
              </a:rPr>
              <a:t>С</a:t>
            </a:r>
            <a:r>
              <a:rPr lang="uk-UA" sz="1600" b="1" dirty="0" smtClean="0">
                <a:solidFill>
                  <a:srgbClr val="333333"/>
                </a:solidFill>
                <a:latin typeface="Times New Roman"/>
              </a:rPr>
              <a:t>конструювати </a:t>
            </a:r>
            <a:r>
              <a:rPr lang="uk-UA" sz="1600" b="1" dirty="0">
                <a:solidFill>
                  <a:srgbClr val="333333"/>
                </a:solidFill>
                <a:latin typeface="Times New Roman"/>
              </a:rPr>
              <a:t>власний </a:t>
            </a:r>
            <a:r>
              <a:rPr lang="uk-UA" sz="1600" b="1" dirty="0" smtClean="0">
                <a:solidFill>
                  <a:srgbClr val="333333"/>
                </a:solidFill>
                <a:latin typeface="Times New Roman"/>
              </a:rPr>
              <a:t>телескоп та визначити деякі його характеристики</a:t>
            </a:r>
            <a:endParaRPr lang="en-US" sz="1600" b="1" dirty="0">
              <a:solidFill>
                <a:srgbClr val="000000"/>
              </a:solidFill>
            </a:endParaRPr>
          </a:p>
        </p:txBody>
      </p:sp>
      <p:grpSp>
        <p:nvGrpSpPr>
          <p:cNvPr id="108" name="Group 41"/>
          <p:cNvGrpSpPr>
            <a:grpSpLocks/>
          </p:cNvGrpSpPr>
          <p:nvPr/>
        </p:nvGrpSpPr>
        <p:grpSpPr bwMode="auto">
          <a:xfrm>
            <a:off x="5342345" y="4268695"/>
            <a:ext cx="2285676" cy="1855379"/>
            <a:chOff x="864" y="1776"/>
            <a:chExt cx="851" cy="734"/>
          </a:xfrm>
        </p:grpSpPr>
        <p:sp>
          <p:nvSpPr>
            <p:cNvPr id="109" name="Oval 42"/>
            <p:cNvSpPr>
              <a:spLocks noChangeArrowheads="1"/>
            </p:cNvSpPr>
            <p:nvPr/>
          </p:nvSpPr>
          <p:spPr bwMode="gray">
            <a:xfrm>
              <a:off x="864" y="2006"/>
              <a:ext cx="143" cy="308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tint val="0"/>
                    <a:invGamma/>
                  </a:srgbClr>
                </a:gs>
                <a:gs pos="50000">
                  <a:srgbClr val="FF6699"/>
                </a:gs>
                <a:gs pos="100000">
                  <a:srgbClr val="FF6699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10" name="Oval 43"/>
            <p:cNvSpPr>
              <a:spLocks noChangeArrowheads="1"/>
            </p:cNvSpPr>
            <p:nvPr/>
          </p:nvSpPr>
          <p:spPr bwMode="gray">
            <a:xfrm>
              <a:off x="864" y="2006"/>
              <a:ext cx="143" cy="308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alpha val="32001"/>
                  </a:srgbClr>
                </a:gs>
                <a:gs pos="100000">
                  <a:srgbClr val="FF6699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11" name="Oval 44"/>
            <p:cNvSpPr>
              <a:spLocks noChangeArrowheads="1"/>
            </p:cNvSpPr>
            <p:nvPr/>
          </p:nvSpPr>
          <p:spPr bwMode="gray">
            <a:xfrm>
              <a:off x="923" y="2006"/>
              <a:ext cx="792" cy="308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shade val="54118"/>
                    <a:invGamma/>
                  </a:srgbClr>
                </a:gs>
                <a:gs pos="50000">
                  <a:srgbClr val="FF6699"/>
                </a:gs>
                <a:gs pos="100000">
                  <a:srgbClr val="FF6699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12" name="Oval 45"/>
            <p:cNvSpPr>
              <a:spLocks noChangeArrowheads="1"/>
            </p:cNvSpPr>
            <p:nvPr/>
          </p:nvSpPr>
          <p:spPr bwMode="gray">
            <a:xfrm>
              <a:off x="912" y="1992"/>
              <a:ext cx="791" cy="308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shade val="63529"/>
                    <a:invGamma/>
                  </a:srgbClr>
                </a:gs>
                <a:gs pos="100000">
                  <a:srgbClr val="FF6699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13" name="Oval 46"/>
            <p:cNvSpPr>
              <a:spLocks noChangeArrowheads="1"/>
            </p:cNvSpPr>
            <p:nvPr/>
          </p:nvSpPr>
          <p:spPr bwMode="gray">
            <a:xfrm>
              <a:off x="966" y="2006"/>
              <a:ext cx="712" cy="30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14" name="Oval 47"/>
            <p:cNvSpPr>
              <a:spLocks noChangeArrowheads="1"/>
            </p:cNvSpPr>
            <p:nvPr/>
          </p:nvSpPr>
          <p:spPr bwMode="gray">
            <a:xfrm>
              <a:off x="960" y="1776"/>
              <a:ext cx="689" cy="727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46275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5" name="Oval 48"/>
            <p:cNvSpPr>
              <a:spLocks noChangeArrowheads="1"/>
            </p:cNvSpPr>
            <p:nvPr/>
          </p:nvSpPr>
          <p:spPr bwMode="gray">
            <a:xfrm>
              <a:off x="986" y="1801"/>
              <a:ext cx="673" cy="709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0"/>
                  </a:srgbClr>
                </a:gs>
                <a:gs pos="100000">
                  <a:srgbClr val="C0C0C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6" name="Oval 49"/>
            <p:cNvSpPr>
              <a:spLocks noChangeArrowheads="1"/>
            </p:cNvSpPr>
            <p:nvPr/>
          </p:nvSpPr>
          <p:spPr bwMode="gray">
            <a:xfrm>
              <a:off x="994" y="1808"/>
              <a:ext cx="640" cy="6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79216"/>
                    <a:invGamma/>
                  </a:srgbClr>
                </a:gs>
                <a:gs pos="100000">
                  <a:srgbClr val="C0C0C0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7" name="Oval 50"/>
            <p:cNvSpPr>
              <a:spLocks noChangeArrowheads="1"/>
            </p:cNvSpPr>
            <p:nvPr/>
          </p:nvSpPr>
          <p:spPr bwMode="gray">
            <a:xfrm>
              <a:off x="1065" y="1838"/>
              <a:ext cx="569" cy="538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8" name="Text Box 51"/>
            <p:cNvSpPr txBox="1">
              <a:spLocks noChangeArrowheads="1"/>
            </p:cNvSpPr>
            <p:nvPr/>
          </p:nvSpPr>
          <p:spPr bwMode="gray">
            <a:xfrm>
              <a:off x="1104" y="2054"/>
              <a:ext cx="102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9" name="Group 75"/>
          <p:cNvGrpSpPr>
            <a:grpSpLocks/>
          </p:cNvGrpSpPr>
          <p:nvPr/>
        </p:nvGrpSpPr>
        <p:grpSpPr bwMode="auto">
          <a:xfrm>
            <a:off x="55689" y="1969717"/>
            <a:ext cx="2241892" cy="1850797"/>
            <a:chOff x="884" y="2628"/>
            <a:chExt cx="806" cy="653"/>
          </a:xfrm>
        </p:grpSpPr>
        <p:sp>
          <p:nvSpPr>
            <p:cNvPr id="120" name="Oval 76"/>
            <p:cNvSpPr>
              <a:spLocks noChangeArrowheads="1"/>
            </p:cNvSpPr>
            <p:nvPr/>
          </p:nvSpPr>
          <p:spPr bwMode="gray">
            <a:xfrm>
              <a:off x="884" y="2862"/>
              <a:ext cx="93" cy="183"/>
            </a:xfrm>
            <a:prstGeom prst="ellipse">
              <a:avLst/>
            </a:prstGeom>
            <a:gradFill rotWithShape="1">
              <a:gsLst>
                <a:gs pos="0">
                  <a:srgbClr val="00CC66">
                    <a:gamma/>
                    <a:tint val="0"/>
                    <a:invGamma/>
                  </a:srgbClr>
                </a:gs>
                <a:gs pos="50000">
                  <a:srgbClr val="00CC66"/>
                </a:gs>
                <a:gs pos="100000">
                  <a:srgbClr val="00CC66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1" name="Oval 77"/>
            <p:cNvSpPr>
              <a:spLocks noChangeArrowheads="1"/>
            </p:cNvSpPr>
            <p:nvPr/>
          </p:nvSpPr>
          <p:spPr bwMode="gray">
            <a:xfrm>
              <a:off x="884" y="2862"/>
              <a:ext cx="93" cy="183"/>
            </a:xfrm>
            <a:prstGeom prst="ellipse">
              <a:avLst/>
            </a:prstGeom>
            <a:gradFill rotWithShape="1">
              <a:gsLst>
                <a:gs pos="0">
                  <a:srgbClr val="00CC66">
                    <a:alpha val="32001"/>
                  </a:srgbClr>
                </a:gs>
                <a:gs pos="100000">
                  <a:srgbClr val="00CC66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2" name="Oval 78"/>
            <p:cNvSpPr>
              <a:spLocks noChangeArrowheads="1"/>
            </p:cNvSpPr>
            <p:nvPr/>
          </p:nvSpPr>
          <p:spPr bwMode="gray">
            <a:xfrm>
              <a:off x="940" y="2862"/>
              <a:ext cx="750" cy="183"/>
            </a:xfrm>
            <a:prstGeom prst="ellipse">
              <a:avLst/>
            </a:prstGeom>
            <a:gradFill rotWithShape="1">
              <a:gsLst>
                <a:gs pos="0">
                  <a:srgbClr val="00CC66">
                    <a:gamma/>
                    <a:shade val="54118"/>
                    <a:invGamma/>
                  </a:srgbClr>
                </a:gs>
                <a:gs pos="50000">
                  <a:srgbClr val="00CC66"/>
                </a:gs>
                <a:gs pos="100000">
                  <a:srgbClr val="00CC66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3" name="Oval 79"/>
            <p:cNvSpPr>
              <a:spLocks noChangeArrowheads="1"/>
            </p:cNvSpPr>
            <p:nvPr/>
          </p:nvSpPr>
          <p:spPr bwMode="gray">
            <a:xfrm>
              <a:off x="941" y="2862"/>
              <a:ext cx="749" cy="183"/>
            </a:xfrm>
            <a:prstGeom prst="ellipse">
              <a:avLst/>
            </a:prstGeom>
            <a:gradFill rotWithShape="1">
              <a:gsLst>
                <a:gs pos="0">
                  <a:srgbClr val="00CC66">
                    <a:gamma/>
                    <a:shade val="63529"/>
                    <a:invGamma/>
                  </a:srgbClr>
                </a:gs>
                <a:gs pos="100000">
                  <a:srgbClr val="00CC66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4" name="Oval 80"/>
            <p:cNvSpPr>
              <a:spLocks noChangeArrowheads="1"/>
            </p:cNvSpPr>
            <p:nvPr/>
          </p:nvSpPr>
          <p:spPr bwMode="gray">
            <a:xfrm>
              <a:off x="981" y="2862"/>
              <a:ext cx="674" cy="18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5" name="Oval 81"/>
            <p:cNvSpPr>
              <a:spLocks noChangeArrowheads="1"/>
            </p:cNvSpPr>
            <p:nvPr/>
          </p:nvSpPr>
          <p:spPr bwMode="gray">
            <a:xfrm>
              <a:off x="992" y="2628"/>
              <a:ext cx="653" cy="65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46275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26" name="Oval 82"/>
            <p:cNvSpPr>
              <a:spLocks noChangeArrowheads="1"/>
            </p:cNvSpPr>
            <p:nvPr/>
          </p:nvSpPr>
          <p:spPr bwMode="gray">
            <a:xfrm>
              <a:off x="1000" y="2632"/>
              <a:ext cx="637" cy="636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0"/>
                  </a:srgbClr>
                </a:gs>
                <a:gs pos="100000">
                  <a:srgbClr val="C0C0C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27" name="Oval 83"/>
            <p:cNvSpPr>
              <a:spLocks noChangeArrowheads="1"/>
            </p:cNvSpPr>
            <p:nvPr/>
          </p:nvSpPr>
          <p:spPr bwMode="gray">
            <a:xfrm>
              <a:off x="1007" y="2638"/>
              <a:ext cx="606" cy="595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79216"/>
                    <a:invGamma/>
                  </a:srgbClr>
                </a:gs>
                <a:gs pos="100000">
                  <a:srgbClr val="C0C0C0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28" name="Oval 84"/>
            <p:cNvSpPr>
              <a:spLocks noChangeArrowheads="1"/>
            </p:cNvSpPr>
            <p:nvPr/>
          </p:nvSpPr>
          <p:spPr bwMode="gray">
            <a:xfrm>
              <a:off x="1042" y="2655"/>
              <a:ext cx="539" cy="48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129" name="Text Box 63"/>
          <p:cNvSpPr txBox="1">
            <a:spLocks noChangeArrowheads="1"/>
          </p:cNvSpPr>
          <p:nvPr/>
        </p:nvSpPr>
        <p:spPr bwMode="gray">
          <a:xfrm>
            <a:off x="450647" y="2278894"/>
            <a:ext cx="141323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В</a:t>
            </a:r>
            <a:r>
              <a:rPr lang="uk-UA" sz="20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ивчити </a:t>
            </a:r>
            <a:r>
              <a:rPr lang="uk-UA" sz="2000" b="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історію відкриття </a:t>
            </a:r>
            <a:r>
              <a:rPr lang="uk-UA" sz="20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телескопа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30" name="Group 107"/>
          <p:cNvGrpSpPr>
            <a:grpSpLocks/>
          </p:cNvGrpSpPr>
          <p:nvPr/>
        </p:nvGrpSpPr>
        <p:grpSpPr bwMode="auto">
          <a:xfrm>
            <a:off x="1863878" y="4278652"/>
            <a:ext cx="1924304" cy="1652916"/>
            <a:chOff x="1685" y="3239"/>
            <a:chExt cx="844" cy="688"/>
          </a:xfrm>
        </p:grpSpPr>
        <p:grpSp>
          <p:nvGrpSpPr>
            <p:cNvPr id="131" name="Group 95"/>
            <p:cNvGrpSpPr>
              <a:grpSpLocks/>
            </p:cNvGrpSpPr>
            <p:nvPr/>
          </p:nvGrpSpPr>
          <p:grpSpPr bwMode="auto">
            <a:xfrm>
              <a:off x="1685" y="3239"/>
              <a:ext cx="844" cy="688"/>
              <a:chOff x="2832" y="1842"/>
              <a:chExt cx="844" cy="688"/>
            </a:xfrm>
          </p:grpSpPr>
          <p:sp>
            <p:nvSpPr>
              <p:cNvPr id="133" name="Oval 96"/>
              <p:cNvSpPr>
                <a:spLocks noChangeArrowheads="1"/>
              </p:cNvSpPr>
              <p:nvPr/>
            </p:nvSpPr>
            <p:spPr bwMode="gray">
              <a:xfrm>
                <a:off x="2832" y="2030"/>
                <a:ext cx="149" cy="302"/>
              </a:xfrm>
              <a:prstGeom prst="ellipse">
                <a:avLst/>
              </a:prstGeom>
              <a:gradFill rotWithShape="1">
                <a:gsLst>
                  <a:gs pos="0">
                    <a:srgbClr val="3965E1">
                      <a:gamma/>
                      <a:tint val="0"/>
                      <a:invGamma/>
                    </a:srgbClr>
                  </a:gs>
                  <a:gs pos="50000">
                    <a:srgbClr val="3965E1"/>
                  </a:gs>
                  <a:gs pos="100000">
                    <a:srgbClr val="3965E1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4" name="Oval 97"/>
              <p:cNvSpPr>
                <a:spLocks noChangeArrowheads="1"/>
              </p:cNvSpPr>
              <p:nvPr/>
            </p:nvSpPr>
            <p:spPr bwMode="gray">
              <a:xfrm>
                <a:off x="2832" y="2030"/>
                <a:ext cx="149" cy="302"/>
              </a:xfrm>
              <a:prstGeom prst="ellipse">
                <a:avLst/>
              </a:prstGeom>
              <a:gradFill rotWithShape="1">
                <a:gsLst>
                  <a:gs pos="0">
                    <a:srgbClr val="3965E1">
                      <a:alpha val="32001"/>
                    </a:srgbClr>
                  </a:gs>
                  <a:gs pos="100000">
                    <a:srgbClr val="3965E1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5" name="Oval 98"/>
              <p:cNvSpPr>
                <a:spLocks noChangeArrowheads="1"/>
              </p:cNvSpPr>
              <p:nvPr/>
            </p:nvSpPr>
            <p:spPr bwMode="gray">
              <a:xfrm>
                <a:off x="2889" y="2031"/>
                <a:ext cx="787" cy="302"/>
              </a:xfrm>
              <a:prstGeom prst="ellipse">
                <a:avLst/>
              </a:prstGeom>
              <a:gradFill rotWithShape="1">
                <a:gsLst>
                  <a:gs pos="0">
                    <a:srgbClr val="3965E1">
                      <a:gamma/>
                      <a:shade val="54118"/>
                      <a:invGamma/>
                    </a:srgbClr>
                  </a:gs>
                  <a:gs pos="50000">
                    <a:srgbClr val="3965E1"/>
                  </a:gs>
                  <a:gs pos="100000">
                    <a:srgbClr val="3965E1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6" name="Oval 99"/>
              <p:cNvSpPr>
                <a:spLocks noChangeArrowheads="1"/>
              </p:cNvSpPr>
              <p:nvPr/>
            </p:nvSpPr>
            <p:spPr bwMode="gray">
              <a:xfrm>
                <a:off x="2889" y="2037"/>
                <a:ext cx="787" cy="302"/>
              </a:xfrm>
              <a:prstGeom prst="ellipse">
                <a:avLst/>
              </a:prstGeom>
              <a:gradFill rotWithShape="1">
                <a:gsLst>
                  <a:gs pos="0">
                    <a:srgbClr val="3965E1">
                      <a:gamma/>
                      <a:shade val="66667"/>
                      <a:invGamma/>
                    </a:srgbClr>
                  </a:gs>
                  <a:gs pos="100000">
                    <a:srgbClr val="3965E1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" name="Oval 100"/>
              <p:cNvSpPr>
                <a:spLocks noChangeArrowheads="1"/>
              </p:cNvSpPr>
              <p:nvPr/>
            </p:nvSpPr>
            <p:spPr bwMode="gray">
              <a:xfrm>
                <a:off x="2928" y="2036"/>
                <a:ext cx="709" cy="302"/>
              </a:xfrm>
              <a:prstGeom prst="ellipse">
                <a:avLst/>
              </a:prstGeom>
              <a:gradFill rotWithShape="1">
                <a:gsLst>
                  <a:gs pos="0">
                    <a:srgbClr val="3965E1"/>
                  </a:gs>
                  <a:gs pos="100000">
                    <a:srgbClr val="3965E1">
                      <a:gamma/>
                      <a:shade val="588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38" name="Group 101"/>
              <p:cNvGrpSpPr>
                <a:grpSpLocks/>
              </p:cNvGrpSpPr>
              <p:nvPr/>
            </p:nvGrpSpPr>
            <p:grpSpPr bwMode="auto">
              <a:xfrm>
                <a:off x="2946" y="1842"/>
                <a:ext cx="687" cy="688"/>
                <a:chOff x="4166" y="1706"/>
                <a:chExt cx="1252" cy="1252"/>
              </a:xfrm>
            </p:grpSpPr>
            <p:sp>
              <p:nvSpPr>
                <p:cNvPr id="139" name="Oval 102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40" name="Oval 103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Oval 104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42" name="Oval 105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32" name="Text Box 106"/>
            <p:cNvSpPr txBox="1">
              <a:spLocks noChangeArrowheads="1"/>
            </p:cNvSpPr>
            <p:nvPr/>
          </p:nvSpPr>
          <p:spPr bwMode="gray">
            <a:xfrm>
              <a:off x="1907" y="3456"/>
              <a:ext cx="1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43" name="AutoShape 119"/>
          <p:cNvSpPr>
            <a:spLocks noChangeArrowheads="1"/>
          </p:cNvSpPr>
          <p:nvPr/>
        </p:nvSpPr>
        <p:spPr bwMode="gray">
          <a:xfrm rot="10800000">
            <a:off x="5719210" y="2242909"/>
            <a:ext cx="609600" cy="457200"/>
          </a:xfrm>
          <a:prstGeom prst="leftArrow">
            <a:avLst>
              <a:gd name="adj1" fmla="val 31250"/>
              <a:gd name="adj2" fmla="val 71531"/>
            </a:avLst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AutoShape 120"/>
          <p:cNvSpPr>
            <a:spLocks noChangeArrowheads="1"/>
          </p:cNvSpPr>
          <p:nvPr/>
        </p:nvSpPr>
        <p:spPr bwMode="gray">
          <a:xfrm rot="17914860">
            <a:off x="3386335" y="3619261"/>
            <a:ext cx="609600" cy="457200"/>
          </a:xfrm>
          <a:prstGeom prst="leftArrow">
            <a:avLst>
              <a:gd name="adj1" fmla="val 31250"/>
              <a:gd name="adj2" fmla="val 71531"/>
            </a:avLst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AutoShape 121"/>
          <p:cNvSpPr>
            <a:spLocks noChangeArrowheads="1"/>
          </p:cNvSpPr>
          <p:nvPr/>
        </p:nvSpPr>
        <p:spPr bwMode="gray">
          <a:xfrm>
            <a:off x="2398713" y="2246691"/>
            <a:ext cx="609600" cy="457200"/>
          </a:xfrm>
          <a:prstGeom prst="leftArrow">
            <a:avLst>
              <a:gd name="adj1" fmla="val 31250"/>
              <a:gd name="adj2" fmla="val 71531"/>
            </a:avLst>
          </a:prstGeom>
          <a:gradFill rotWithShape="1">
            <a:gsLst>
              <a:gs pos="0">
                <a:srgbClr val="B2B2B2">
                  <a:gamma/>
                  <a:invGamma/>
                </a:srgbClr>
              </a:gs>
              <a:gs pos="100000">
                <a:srgbClr val="B2B2B2"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AutoShape 122"/>
          <p:cNvSpPr>
            <a:spLocks noChangeArrowheads="1"/>
          </p:cNvSpPr>
          <p:nvPr/>
        </p:nvSpPr>
        <p:spPr bwMode="gray">
          <a:xfrm rot="13815450">
            <a:off x="4957627" y="3467420"/>
            <a:ext cx="609600" cy="457200"/>
          </a:xfrm>
          <a:prstGeom prst="leftArrow">
            <a:avLst>
              <a:gd name="adj1" fmla="val 31250"/>
              <a:gd name="adj2" fmla="val 71531"/>
            </a:avLst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431215" y="4725940"/>
            <a:ext cx="1022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Times New Roman"/>
              </a:rPr>
              <a:t> </a:t>
            </a:r>
            <a:r>
              <a:rPr lang="uk-UA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Його 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будову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55194" y="4764213"/>
            <a:ext cx="1356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Типи телескопів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012" y="2003542"/>
            <a:ext cx="1142872" cy="1142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7292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8791"/>
            <a:ext cx="9144000" cy="550421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399" y="135074"/>
            <a:ext cx="6552728" cy="1360836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Телескоп</a:t>
            </a:r>
            <a:endParaRPr lang="uk-UA" sz="4800" b="1" dirty="0">
              <a:ln>
                <a:solidFill>
                  <a:srgbClr val="0070C0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513">
            <a:off x="4886007" y="1662549"/>
            <a:ext cx="4120736" cy="2707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61257" y="2433442"/>
            <a:ext cx="431074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</a:rPr>
              <a:t>Телескоп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</a:rPr>
              <a:t> </a:t>
            </a:r>
            <a:r>
              <a:rPr lang="ru-RU" dirty="0" smtClean="0">
                <a:solidFill>
                  <a:srgbClr val="333333"/>
                </a:solidFill>
                <a:latin typeface="Times New Roman"/>
                <a:ea typeface="Times New Roman"/>
              </a:rPr>
              <a:t>( </a:t>
            </a:r>
            <a:r>
              <a:rPr lang="ru-RU" sz="2000" b="1" dirty="0" smtClean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«Теле</a:t>
            </a:r>
            <a:r>
              <a:rPr lang="ru-RU" sz="2000" b="1" dirty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» </a:t>
            </a:r>
            <a:r>
              <a:rPr lang="ru-RU" sz="2000" b="1" dirty="0" err="1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перекладається</a:t>
            </a:r>
            <a:r>
              <a:rPr lang="ru-RU" sz="2000" b="1" dirty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 з </a:t>
            </a:r>
            <a:r>
              <a:rPr lang="ru-RU" sz="2000" b="1" dirty="0" err="1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давньогрецької</a:t>
            </a:r>
            <a:r>
              <a:rPr lang="ru-RU" sz="2000" b="1" dirty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мови</a:t>
            </a:r>
            <a:r>
              <a:rPr lang="ru-RU" sz="2000" b="1" dirty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 – далеко, а </a:t>
            </a:r>
            <a:r>
              <a:rPr lang="ru-RU" sz="2000" b="1" dirty="0" smtClean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«</a:t>
            </a:r>
            <a:r>
              <a:rPr lang="ru-RU" sz="2000" b="1" dirty="0" err="1" smtClean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скопео</a:t>
            </a:r>
            <a:r>
              <a:rPr lang="ru-RU" sz="2000" b="1" dirty="0" smtClean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» </a:t>
            </a:r>
            <a:r>
              <a:rPr lang="ru-RU" sz="2000" b="1" dirty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– </a:t>
            </a:r>
            <a:r>
              <a:rPr lang="ru-RU" sz="2000" b="1" dirty="0" err="1" smtClean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дивлюся</a:t>
            </a:r>
            <a:r>
              <a:rPr lang="uk-UA" sz="2000" b="1" dirty="0" smtClean="0">
                <a:solidFill>
                  <a:srgbClr val="98C723">
                    <a:lumMod val="75000"/>
                  </a:srgbClr>
                </a:solidFill>
                <a:latin typeface="Times New Roman"/>
                <a:ea typeface="Times New Roman"/>
              </a:rPr>
              <a:t>)  -</a:t>
            </a:r>
            <a:r>
              <a:rPr lang="ru-RU" dirty="0" smtClean="0">
                <a:solidFill>
                  <a:srgbClr val="333333"/>
                </a:solidFill>
                <a:latin typeface="Times New Roman"/>
                <a:ea typeface="Times New Roman"/>
              </a:rPr>
              <a:t> 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прилад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призначений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для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спостереження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за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небеснми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світилами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.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endParaRPr lang="uk-UA" sz="2000" b="1" dirty="0">
              <a:solidFill>
                <a:schemeClr val="accent1">
                  <a:lumMod val="75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149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13164"/>
            <a:ext cx="9144000" cy="544483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Результат пошуку зображень за запитом &quot;найбільший лінзовий телескоп в світі&quot;">
            <a:extLst>
              <a:ext uri="{FF2B5EF4-FFF2-40B4-BE49-F238E27FC236}">
                <a16:creationId xmlns="" xmlns:a16="http://schemas.microsoft.com/office/drawing/2014/main" id="{8D8A51C5-A0BE-4457-9D1A-432E1F6016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" t="6677" r="628" b="-686"/>
          <a:stretch/>
        </p:blipFill>
        <p:spPr bwMode="auto">
          <a:xfrm>
            <a:off x="374632" y="3865644"/>
            <a:ext cx="1744808" cy="2552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Місце для вмісту 3">
            <a:extLst>
              <a:ext uri="{FF2B5EF4-FFF2-40B4-BE49-F238E27FC236}">
                <a16:creationId xmlns="" xmlns:a16="http://schemas.microsoft.com/office/drawing/2014/main" id="{D0213FD9-0F48-462C-9469-DE85725507F4}"/>
              </a:ext>
            </a:extLst>
          </p:cNvPr>
          <p:cNvSpPr txBox="1">
            <a:spLocks/>
          </p:cNvSpPr>
          <p:nvPr/>
        </p:nvSpPr>
        <p:spPr>
          <a:xfrm>
            <a:off x="255879" y="1828320"/>
            <a:ext cx="4285874" cy="1781779"/>
          </a:xfrm>
          <a:prstGeom prst="roundRect">
            <a:avLst/>
          </a:prstGeom>
          <a:gradFill flip="none" rotWithShape="1">
            <a:gsLst>
              <a:gs pos="0">
                <a:srgbClr val="5568B5">
                  <a:shade val="30000"/>
                  <a:satMod val="115000"/>
                </a:srgbClr>
              </a:gs>
              <a:gs pos="50000">
                <a:srgbClr val="5568B5">
                  <a:shade val="67500"/>
                  <a:satMod val="115000"/>
                </a:srgbClr>
              </a:gs>
              <a:gs pos="100000">
                <a:srgbClr val="5568B5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5568B5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Збирати слабке випромінювання від небесних світил на приймальний </a:t>
            </a:r>
            <a:r>
              <a:rPr lang="uk-U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пристрій (</a:t>
            </a:r>
            <a:r>
              <a:rPr lang="uk-UA" sz="20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око, фотографічну </a:t>
            </a:r>
            <a:r>
              <a:rPr lang="uk-U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пластинку </a:t>
            </a:r>
            <a:r>
              <a:rPr lang="uk-UA" sz="20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інше), </a:t>
            </a:r>
            <a:r>
              <a:rPr lang="uk-UA" sz="20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що дозволяє побачити тьмяні об’єкти</a:t>
            </a:r>
            <a:endParaRPr lang="uk-UA" sz="20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7" name="Місце для вмісту 3">
            <a:extLst>
              <a:ext uri="{FF2B5EF4-FFF2-40B4-BE49-F238E27FC236}">
                <a16:creationId xmlns="" xmlns:a16="http://schemas.microsoft.com/office/drawing/2014/main" id="{D0213FD9-0F48-462C-9469-DE85725507F4}"/>
              </a:ext>
            </a:extLst>
          </p:cNvPr>
          <p:cNvSpPr txBox="1">
            <a:spLocks/>
          </p:cNvSpPr>
          <p:nvPr/>
        </p:nvSpPr>
        <p:spPr>
          <a:xfrm>
            <a:off x="4702629" y="1828320"/>
            <a:ext cx="4285875" cy="1781779"/>
          </a:xfrm>
          <a:prstGeom prst="roundRect">
            <a:avLst/>
          </a:prstGeom>
          <a:gradFill flip="none" rotWithShape="1">
            <a:gsLst>
              <a:gs pos="0">
                <a:srgbClr val="5568B5">
                  <a:shade val="30000"/>
                  <a:satMod val="115000"/>
                </a:srgbClr>
              </a:gs>
              <a:gs pos="50000">
                <a:srgbClr val="5568B5">
                  <a:shade val="67500"/>
                  <a:satMod val="115000"/>
                </a:srgbClr>
              </a:gs>
              <a:gs pos="100000">
                <a:srgbClr val="5568B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5568B5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Будувати у фокальній площині зображення об’єкта або певної ділянки неба, що дозволяє зафіксувати його</a:t>
            </a:r>
            <a:endParaRPr lang="uk-UA" sz="20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8" name="Місце для вмісту 3">
            <a:extLst>
              <a:ext uri="{FF2B5EF4-FFF2-40B4-BE49-F238E27FC236}">
                <a16:creationId xmlns="" xmlns:a16="http://schemas.microsoft.com/office/drawing/2014/main" id="{D0213FD9-0F48-462C-9469-DE85725507F4}"/>
              </a:ext>
            </a:extLst>
          </p:cNvPr>
          <p:cNvSpPr txBox="1">
            <a:spLocks/>
          </p:cNvSpPr>
          <p:nvPr/>
        </p:nvSpPr>
        <p:spPr>
          <a:xfrm>
            <a:off x="2280062" y="4055649"/>
            <a:ext cx="4845133" cy="1585129"/>
          </a:xfrm>
          <a:prstGeom prst="roundRect">
            <a:avLst/>
          </a:prstGeom>
          <a:gradFill flip="none" rotWithShape="1">
            <a:gsLst>
              <a:gs pos="0">
                <a:srgbClr val="5568B5">
                  <a:shade val="30000"/>
                  <a:satMod val="115000"/>
                </a:srgbClr>
              </a:gs>
              <a:gs pos="50000">
                <a:srgbClr val="5568B5">
                  <a:shade val="67500"/>
                  <a:satMod val="115000"/>
                </a:srgbClr>
              </a:gs>
              <a:gs pos="100000">
                <a:srgbClr val="5568B5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5568B5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Розрізняти об’єкти, розташовані на близькій кутовій відстані один від одного, що зливаються під час спостережень неозброєним оком</a:t>
            </a:r>
            <a:endParaRPr lang="uk-UA" sz="20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236" y="3854440"/>
            <a:ext cx="1718267" cy="2510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6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88958" y="-397042"/>
            <a:ext cx="5366084" cy="9144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2392" y="140929"/>
            <a:ext cx="6411293" cy="1242463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Історія відкриття</a:t>
            </a:r>
            <a:endParaRPr lang="uk-UA" sz="4800" b="1" dirty="0">
              <a:ln>
                <a:solidFill>
                  <a:srgbClr val="0070C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Картинки по запросу галилей">
            <a:extLst>
              <a:ext uri="{FF2B5EF4-FFF2-40B4-BE49-F238E27FC236}">
                <a16:creationId xmlns="" xmlns:a16="http://schemas.microsoft.com/office/drawing/2014/main" id="{CE880856-15AC-49D2-B18D-513A02B489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9" t="-6564" r="119" b="6564"/>
          <a:stretch/>
        </p:blipFill>
        <p:spPr bwMode="auto">
          <a:xfrm flipH="1">
            <a:off x="352812" y="2034728"/>
            <a:ext cx="2759825" cy="3230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13216" y="1793174"/>
            <a:ext cx="552202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750"/>
              </a:spcAft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Першим,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хто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направив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зорову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трубу в небо,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перетворивши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її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в телескоп, і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отримав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нові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наукові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дані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став 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Галілей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. У 1609 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він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створив свою першу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зорову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трубу з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триразовим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збільшенням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. У тому ж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році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він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побудував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телескоп з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восьмиразовим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збільшенням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довжиною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близько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півметра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. 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Пізніше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ним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було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створено телескоп,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який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давав 32-кратне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збільшення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: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довжина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телескопа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була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близько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метра, а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діаметр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об'єктиву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- 4,5 см.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Це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був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дуже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недосконалий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інструмент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тим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не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менше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з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його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допомогою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Галілей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зробив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ряд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відкриттів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.</a:t>
            </a:r>
            <a:endParaRPr lang="uk-UA" sz="1600" b="1" dirty="0">
              <a:solidFill>
                <a:schemeClr val="tx2">
                  <a:lumMod val="75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6276" y="5460117"/>
            <a:ext cx="1890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Галілео Галілей </a:t>
            </a:r>
          </a:p>
          <a:p>
            <a:pPr algn="ctr"/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(1564 – 1642)</a:t>
            </a:r>
          </a:p>
        </p:txBody>
      </p:sp>
    </p:spTree>
    <p:extLst>
      <p:ext uri="{BB962C8B-B14F-4D97-AF65-F5344CB8AC3E}">
        <p14:creationId xmlns:p14="http://schemas.microsoft.com/office/powerpoint/2010/main" val="19613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18913" y="3132913"/>
            <a:ext cx="3130587" cy="431958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1945" y="94432"/>
            <a:ext cx="6552728" cy="136083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Будова та принцип дії телескопа</a:t>
            </a:r>
            <a:endParaRPr lang="uk-UA" sz="4800" b="1" dirty="0">
              <a:ln>
                <a:solidFill>
                  <a:srgbClr val="0070C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увати 7">
            <a:extLst>
              <a:ext uri="{FF2B5EF4-FFF2-40B4-BE49-F238E27FC236}">
                <a16:creationId xmlns="" xmlns:a16="http://schemas.microsoft.com/office/drawing/2014/main" id="{C3CA18EA-929E-450B-8BEA-E243E53F02A4}"/>
              </a:ext>
            </a:extLst>
          </p:cNvPr>
          <p:cNvGrpSpPr/>
          <p:nvPr/>
        </p:nvGrpSpPr>
        <p:grpSpPr>
          <a:xfrm>
            <a:off x="123656" y="2030323"/>
            <a:ext cx="5946524" cy="4263241"/>
            <a:chOff x="-192247" y="679226"/>
            <a:chExt cx="6114116" cy="4525996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17B78C33-A826-430C-B1EB-4EFD6784D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2247" y="679226"/>
              <a:ext cx="6114116" cy="452599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7B028908-070C-468D-BD56-4FAE053EB7D9}"/>
                </a:ext>
              </a:extLst>
            </p:cNvPr>
            <p:cNvSpPr txBox="1"/>
            <p:nvPr/>
          </p:nvSpPr>
          <p:spPr>
            <a:xfrm>
              <a:off x="-28377" y="2055003"/>
              <a:ext cx="1551656" cy="684010"/>
            </a:xfrm>
            <a:prstGeom prst="roundRect">
              <a:avLst/>
            </a:prstGeom>
            <a:solidFill>
              <a:srgbClr val="5568B5"/>
            </a:solidFill>
          </p:spPr>
          <p:txBody>
            <a:bodyPr wrap="square" lIns="240000" tIns="120000" rIns="240000" bIns="120000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67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Окуляр</a:t>
              </a:r>
            </a:p>
          </p:txBody>
        </p:sp>
        <p:cxnSp>
          <p:nvCxnSpPr>
            <p:cNvPr id="7" name="Прямая соединительная линия 32">
              <a:extLst>
                <a:ext uri="{FF2B5EF4-FFF2-40B4-BE49-F238E27FC236}">
                  <a16:creationId xmlns="" xmlns:a16="http://schemas.microsoft.com/office/drawing/2014/main" id="{538963CA-2139-4144-85EF-0B7C289218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0487" y="2797539"/>
              <a:ext cx="603613" cy="1292990"/>
            </a:xfrm>
            <a:prstGeom prst="line">
              <a:avLst/>
            </a:prstGeom>
            <a:noFill/>
            <a:ln w="15875" cap="flat" cmpd="sng" algn="ctr">
              <a:solidFill>
                <a:srgbClr val="FFFF00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CDF3A778-D022-4F9A-A415-791FFA749755}"/>
                </a:ext>
              </a:extLst>
            </p:cNvPr>
            <p:cNvSpPr txBox="1"/>
            <p:nvPr/>
          </p:nvSpPr>
          <p:spPr>
            <a:xfrm>
              <a:off x="1082605" y="702845"/>
              <a:ext cx="1909347" cy="710423"/>
            </a:xfrm>
            <a:prstGeom prst="roundRect">
              <a:avLst/>
            </a:prstGeom>
            <a:solidFill>
              <a:srgbClr val="5568B5"/>
            </a:solidFill>
          </p:spPr>
          <p:txBody>
            <a:bodyPr wrap="square" lIns="240000" tIns="120000" rIns="240000" bIns="120000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Об</a:t>
              </a:r>
              <a:r>
                <a:rPr kumimoji="0" lang="uk-UA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’</a:t>
              </a:r>
              <a:r>
                <a:rPr kumimoji="0" lang="ru-RU" sz="2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єктив</a:t>
              </a:r>
              <a:endPara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erbera"/>
              </a:endParaRPr>
            </a:p>
          </p:txBody>
        </p:sp>
        <p:cxnSp>
          <p:nvCxnSpPr>
            <p:cNvPr id="9" name="Прямая соединительная линия 19">
              <a:extLst>
                <a:ext uri="{FF2B5EF4-FFF2-40B4-BE49-F238E27FC236}">
                  <a16:creationId xmlns="" xmlns:a16="http://schemas.microsoft.com/office/drawing/2014/main" id="{6F2C215F-92D6-42CC-B992-000A203D2E7E}"/>
                </a:ext>
              </a:extLst>
            </p:cNvPr>
            <p:cNvCxnSpPr>
              <a:cxnSpLocks/>
            </p:cNvCxnSpPr>
            <p:nvPr/>
          </p:nvCxnSpPr>
          <p:spPr>
            <a:xfrm>
              <a:off x="2991953" y="1173575"/>
              <a:ext cx="1672166" cy="597045"/>
            </a:xfrm>
            <a:prstGeom prst="line">
              <a:avLst/>
            </a:prstGeom>
            <a:noFill/>
            <a:ln w="15875" cap="flat" cmpd="sng" algn="ctr">
              <a:solidFill>
                <a:srgbClr val="FFFF00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DA5B8212-511C-4B5D-8B24-9616D25335F4}"/>
                </a:ext>
              </a:extLst>
            </p:cNvPr>
            <p:cNvSpPr txBox="1"/>
            <p:nvPr/>
          </p:nvSpPr>
          <p:spPr>
            <a:xfrm>
              <a:off x="3743426" y="3779329"/>
              <a:ext cx="1447972" cy="684010"/>
            </a:xfrm>
            <a:prstGeom prst="roundRect">
              <a:avLst/>
            </a:prstGeom>
            <a:solidFill>
              <a:srgbClr val="5568B5"/>
            </a:solidFill>
          </p:spPr>
          <p:txBody>
            <a:bodyPr wrap="square" lIns="240000" tIns="120000" rIns="240000" bIns="120000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67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Тубус</a:t>
              </a:r>
            </a:p>
          </p:txBody>
        </p:sp>
        <p:cxnSp>
          <p:nvCxnSpPr>
            <p:cNvPr id="11" name="Прямая соединительная линия 19">
              <a:extLst>
                <a:ext uri="{FF2B5EF4-FFF2-40B4-BE49-F238E27FC236}">
                  <a16:creationId xmlns="" xmlns:a16="http://schemas.microsoft.com/office/drawing/2014/main" id="{F9DF2434-B68F-415E-9021-B440A3C36A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53607" y="3134270"/>
              <a:ext cx="0" cy="554374"/>
            </a:xfrm>
            <a:prstGeom prst="line">
              <a:avLst/>
            </a:prstGeom>
            <a:noFill/>
            <a:ln w="15875" cap="flat" cmpd="sng" algn="ctr">
              <a:solidFill>
                <a:srgbClr val="FFFF00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E1B25F93-6876-4288-B161-7105E2FC3BB9}"/>
                </a:ext>
              </a:extLst>
            </p:cNvPr>
            <p:cNvSpPr txBox="1"/>
            <p:nvPr/>
          </p:nvSpPr>
          <p:spPr>
            <a:xfrm rot="20332621">
              <a:off x="2357279" y="2364954"/>
              <a:ext cx="2297352" cy="540540"/>
            </a:xfrm>
            <a:prstGeom prst="roundRect">
              <a:avLst/>
            </a:prstGeom>
            <a:solidFill>
              <a:srgbClr val="5568B5"/>
            </a:solidFill>
          </p:spPr>
          <p:txBody>
            <a:bodyPr wrap="square" lIns="240000" tIns="120000" rIns="240000" bIns="120000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Фокальна</a:t>
              </a:r>
              <a:r>
                <a:rPr kumimoji="0" lang="ru-RU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 </a:t>
              </a:r>
              <a:r>
                <a:rPr kumimoji="0" lang="ru-RU" sz="16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erbera"/>
                </a:rPr>
                <a:t>площина</a:t>
              </a:r>
              <a:endPara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erbera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109853" y="2343185"/>
            <a:ext cx="2588821" cy="1338828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Об’єктив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будує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об’єкта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фокальній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площині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58295" y="3978514"/>
            <a:ext cx="2291938" cy="216982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Окуляр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розглядати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зображення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об’єкта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більшим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кутом,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сам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об’єкт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64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29859" y="1002801"/>
            <a:ext cx="4970282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9387" y="-121499"/>
            <a:ext cx="6552728" cy="1360836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Типи телескопів</a:t>
            </a:r>
            <a:endParaRPr lang="uk-UA" sz="4800" b="1" dirty="0">
              <a:ln>
                <a:solidFill>
                  <a:srgbClr val="0070C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" y="2514618"/>
            <a:ext cx="3049503" cy="287506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9204" y="5683414"/>
            <a:ext cx="1912738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Рефрактор</a:t>
            </a:r>
          </a:p>
          <a:p>
            <a:pPr algn="ctr"/>
            <a:r>
              <a:rPr lang="uk-UA" sz="24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(лінзові)</a:t>
            </a:r>
            <a:endParaRPr lang="uk-UA" sz="2400" b="1" dirty="0">
              <a:ln>
                <a:solidFill>
                  <a:srgbClr val="0070C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654" y="1619310"/>
            <a:ext cx="2855068" cy="284975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5751" y="4930801"/>
            <a:ext cx="190969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>
            <a:spAutoFit/>
          </a:bodyPr>
          <a:lstStyle/>
          <a:p>
            <a:r>
              <a:rPr lang="uk-UA" sz="24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Рефлектор</a:t>
            </a:r>
          </a:p>
          <a:p>
            <a:r>
              <a:rPr lang="uk-UA" sz="24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(дзеркальні)</a:t>
            </a:r>
            <a:endParaRPr lang="uk-UA" sz="2400" b="1" dirty="0">
              <a:ln>
                <a:solidFill>
                  <a:srgbClr val="0070C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655" y="3044189"/>
            <a:ext cx="2619375" cy="25690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6072469" y="5806524"/>
            <a:ext cx="2891561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uk-UA" sz="2400" b="1" dirty="0">
                <a:ln>
                  <a:solidFill>
                    <a:srgbClr val="0070C0"/>
                  </a:solidFill>
                </a:ln>
                <a:solidFill>
                  <a:srgbClr val="003374"/>
                </a:solidFill>
                <a:latin typeface="Times New Roman" pitchFamily="18" charset="0"/>
                <a:cs typeface="Times New Roman" pitchFamily="18" charset="0"/>
              </a:rPr>
              <a:t>Дзеркально-лінзові</a:t>
            </a:r>
          </a:p>
        </p:txBody>
      </p:sp>
    </p:spTree>
    <p:extLst>
      <p:ext uri="{BB962C8B-B14F-4D97-AF65-F5344CB8AC3E}">
        <p14:creationId xmlns:p14="http://schemas.microsoft.com/office/powerpoint/2010/main" val="18865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35074"/>
            <a:ext cx="8554453" cy="1360836"/>
          </a:xfrm>
        </p:spPr>
        <p:txBody>
          <a:bodyPr>
            <a:normAutofit fontScale="90000"/>
          </a:bodyPr>
          <a:lstStyle/>
          <a:p>
            <a:r>
              <a:rPr lang="uk-UA" sz="4800" b="1" dirty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Практична </a:t>
            </a:r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частина. </a:t>
            </a:r>
            <a:b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Етапи конструювання</a:t>
            </a:r>
            <a:endParaRPr lang="uk-UA" sz="4800" b="1" dirty="0">
              <a:ln>
                <a:solidFill>
                  <a:srgbClr val="0070C0"/>
                </a:solidFill>
              </a:ln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1975" y="1641648"/>
            <a:ext cx="3075709" cy="230832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uk-UA" dirty="0"/>
              <a:t>	</a:t>
            </a:r>
            <a:r>
              <a:rPr lang="uk-UA" b="1" dirty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2 тубуси   </a:t>
            </a:r>
            <a:r>
              <a:rPr lang="uk-UA" b="1" dirty="0" smtClean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             </a:t>
            </a:r>
            <a:endParaRPr lang="uk-UA" b="1" dirty="0">
              <a:ln>
                <a:solidFill>
                  <a:srgbClr val="0070C0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	Лінійка</a:t>
            </a:r>
          </a:p>
          <a:p>
            <a:r>
              <a:rPr lang="uk-UA" b="1" dirty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	Олівець</a:t>
            </a:r>
          </a:p>
          <a:p>
            <a:r>
              <a:rPr lang="uk-UA" b="1" dirty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	Ножиці</a:t>
            </a:r>
          </a:p>
          <a:p>
            <a:r>
              <a:rPr lang="uk-UA" b="1" dirty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b="1" dirty="0" smtClean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Чорний папір</a:t>
            </a:r>
          </a:p>
          <a:p>
            <a:r>
              <a:rPr lang="uk-UA" b="1" dirty="0" smtClean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	Скоч</a:t>
            </a:r>
          </a:p>
          <a:p>
            <a:r>
              <a:rPr lang="uk-UA" b="1" dirty="0" smtClean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	Клейовий пістолет</a:t>
            </a:r>
          </a:p>
          <a:p>
            <a:r>
              <a:rPr lang="uk-UA" b="1" dirty="0" smtClean="0">
                <a:ln>
                  <a:solidFill>
                    <a:srgbClr val="0070C0"/>
                  </a:solidFill>
                </a:ln>
                <a:latin typeface="Times New Roman" pitchFamily="18" charset="0"/>
                <a:cs typeface="Times New Roman" pitchFamily="18" charset="0"/>
              </a:rPr>
              <a:t>	2 лінзи</a:t>
            </a:r>
            <a:endParaRPr lang="uk-UA" b="1" dirty="0">
              <a:ln>
                <a:solidFill>
                  <a:srgbClr val="0070C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13" y="1458902"/>
            <a:ext cx="4025849" cy="2923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343" y="3997723"/>
            <a:ext cx="2050128" cy="27959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7" y="3949972"/>
            <a:ext cx="2176463" cy="2878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8141" y="4546889"/>
            <a:ext cx="2660073" cy="224676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Зробила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чорного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аркуша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тубус і 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вставила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картонний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тубус.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самі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повторила  з другим тубусом</a:t>
            </a:r>
            <a:endParaRPr lang="uk-UA" sz="2000" b="1" dirty="0">
              <a:ln>
                <a:solidFill>
                  <a:srgbClr val="0070C0"/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91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54128" y="943859"/>
            <a:ext cx="4970282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7677" y="0"/>
            <a:ext cx="6552728" cy="1360836"/>
          </a:xfrm>
        </p:spPr>
        <p:txBody>
          <a:bodyPr>
            <a:normAutofit/>
          </a:bodyPr>
          <a:lstStyle/>
          <a:p>
            <a:r>
              <a:rPr lang="uk-UA" sz="4800" b="1" dirty="0">
                <a:ln>
                  <a:solidFill>
                    <a:srgbClr val="0070C0"/>
                  </a:solidFill>
                </a:ln>
                <a:solidFill>
                  <a:srgbClr val="E7ECE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Етапи конструювання</a:t>
            </a:r>
            <a:endParaRPr lang="uk-UA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90005" y="4623106"/>
            <a:ext cx="2671948" cy="224676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готовий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обгорнутий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тубус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середини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чорним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папером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вставила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лінзу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самі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повторюємо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з другим тубусом.</a:t>
            </a:r>
            <a:endParaRPr lang="uk-UA" sz="2000" b="1" dirty="0">
              <a:ln>
                <a:solidFill>
                  <a:srgbClr val="0070C0"/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3" y="1662055"/>
            <a:ext cx="2172312" cy="29005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6163294" y="1807486"/>
            <a:ext cx="2517568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Обидва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тубуси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обгорнула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зверху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чорним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папером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b="1" dirty="0">
              <a:ln>
                <a:solidFill>
                  <a:srgbClr val="0070C0"/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422" y="1709928"/>
            <a:ext cx="2513613" cy="25159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105" y="3914948"/>
            <a:ext cx="3035300" cy="2468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7196447" y="4323709"/>
            <a:ext cx="1793174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З’єднала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000" b="1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тубуси</a:t>
            </a:r>
            <a:r>
              <a:rPr lang="ru-RU" sz="20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собою.</a:t>
            </a:r>
            <a:endParaRPr lang="uk-UA" sz="2000" b="1" dirty="0">
              <a:ln>
                <a:solidFill>
                  <a:srgbClr val="0070C0"/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54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29859" y="914399"/>
            <a:ext cx="4970282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865" y="49361"/>
            <a:ext cx="7731900" cy="136083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Практичне застосування</a:t>
            </a:r>
            <a:endParaRPr lang="uk-UA" sz="48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3" y="1612076"/>
            <a:ext cx="2244436" cy="4987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461" y="1410197"/>
            <a:ext cx="2284515" cy="5076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341" y="1540825"/>
            <a:ext cx="2284515" cy="5076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488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76927" y="-409074"/>
            <a:ext cx="5390147" cy="9144002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8917" y="3303004"/>
            <a:ext cx="4752472" cy="318201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Фокусна відстань об’єктива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Фокусна </a:t>
            </a:r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відстань – одна із основних характеристик оптичного телескопа. Фокусна відстань (або фокус) – це відстань, де об'єктив формує зображення нескінченно віддаленого предмета. Від фокусної відстані залежить довжина труби телескопа та інші характеристики приладу.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9828" y="123199"/>
            <a:ext cx="6552728" cy="1360836"/>
          </a:xfrm>
        </p:spPr>
        <p:txBody>
          <a:bodyPr>
            <a:noAutofit/>
          </a:bodyPr>
          <a:lstStyle/>
          <a:p>
            <a: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 характеристик </a:t>
            </a:r>
            <a:b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власного телескопу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474" y="1855984"/>
            <a:ext cx="25146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92516" y="3322692"/>
                <a:ext cx="1660358" cy="139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d = 68 </a:t>
                </a:r>
                <a:r>
                  <a:rPr lang="uk-UA" sz="2000" b="1" dirty="0" smtClean="0">
                    <a:latin typeface="Times New Roman" pitchFamily="18" charset="0"/>
                    <a:cs typeface="Times New Roman" pitchFamily="18" charset="0"/>
                  </a:rPr>
                  <a:t>см</a:t>
                </a:r>
                <a:endParaRPr lang="en-US" sz="2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 = 18</a:t>
                </a:r>
                <a:r>
                  <a:rPr lang="uk-UA" sz="2000" b="1" dirty="0" smtClean="0">
                    <a:latin typeface="Times New Roman" pitchFamily="18" charset="0"/>
                    <a:cs typeface="Times New Roman" pitchFamily="18" charset="0"/>
                  </a:rPr>
                  <a:t> см</a:t>
                </a:r>
              </a:p>
              <a:p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𝒅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∗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𝒅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den>
                    </m:f>
                  </m:oMath>
                </a14:m>
                <a:endParaRPr lang="uk-UA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516" y="3322692"/>
                <a:ext cx="1660358" cy="1392432"/>
              </a:xfrm>
              <a:prstGeom prst="rect">
                <a:avLst/>
              </a:prstGeom>
              <a:blipFill rotWithShape="1">
                <a:blip r:embed="rId6"/>
                <a:stretch>
                  <a:fillRect l="-7326" t="-2193" b="-87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62336" y="5044790"/>
                <a:ext cx="3404938" cy="769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F=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/>
                          </a:rPr>
                          <m:t>𝟔𝟖</m:t>
                        </m:r>
                        <m:r>
                          <a:rPr lang="en-US" b="1" i="1" smtClean="0">
                            <a:latin typeface="Cambria Math"/>
                          </a:rPr>
                          <m:t>∗</m:t>
                        </m:r>
                        <m:r>
                          <a:rPr lang="en-US" b="1" i="1" smtClean="0">
                            <a:latin typeface="Cambria Math"/>
                          </a:rPr>
                          <m:t>𝟏𝟖</m:t>
                        </m:r>
                      </m:num>
                      <m:den>
                        <m:r>
                          <a:rPr lang="en-US" b="1" i="1" smtClean="0">
                            <a:latin typeface="Cambria Math"/>
                          </a:rPr>
                          <m:t>𝟔𝟖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𝟏𝟖</m:t>
                        </m:r>
                      </m:den>
                    </m:f>
                    <m:r>
                      <a:rPr lang="uk-UA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=14</a:t>
                </a:r>
                <a:r>
                  <a:rPr lang="uk-UA" b="1" dirty="0" smtClean="0">
                    <a:latin typeface="Times New Roman" pitchFamily="18" charset="0"/>
                    <a:cs typeface="Times New Roman" pitchFamily="18" charset="0"/>
                  </a:rPr>
                  <a:t>,2 см=142 мм – фокусна відстань об’єктива.</a:t>
                </a:r>
                <a:endParaRPr lang="uk-UA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336" y="5044790"/>
                <a:ext cx="3404938" cy="769506"/>
              </a:xfrm>
              <a:prstGeom prst="rect">
                <a:avLst/>
              </a:prstGeom>
              <a:blipFill rotWithShape="1">
                <a:blip r:embed="rId7"/>
                <a:stretch>
                  <a:fillRect l="-1431" b="-119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8"/>
          <p:cNvSpPr/>
          <p:nvPr/>
        </p:nvSpPr>
        <p:spPr>
          <a:xfrm>
            <a:off x="4343399" y="2187171"/>
            <a:ext cx="293184" cy="369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3" name="Группа 12"/>
          <p:cNvGrpSpPr/>
          <p:nvPr/>
        </p:nvGrpSpPr>
        <p:grpSpPr>
          <a:xfrm>
            <a:off x="368548" y="1855984"/>
            <a:ext cx="4696747" cy="1427019"/>
            <a:chOff x="7603" y="1441391"/>
            <a:chExt cx="4797425" cy="1835150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7603" y="1441391"/>
              <a:ext cx="4797425" cy="1835150"/>
              <a:chOff x="55729" y="1467853"/>
              <a:chExt cx="4797425" cy="183515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29" y="1467853"/>
                <a:ext cx="4797425" cy="18351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" name="Прямоугольник 10"/>
              <p:cNvSpPr/>
              <p:nvPr/>
            </p:nvSpPr>
            <p:spPr>
              <a:xfrm>
                <a:off x="3762877" y="2843252"/>
                <a:ext cx="270710" cy="2286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3714751" y="2676058"/>
              <a:ext cx="535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Fₒ</a:t>
              </a:r>
              <a:endParaRPr lang="uk-UA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55032" y="1496398"/>
            <a:ext cx="2796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 err="1">
                <a:ln>
                  <a:solidFill>
                    <a:srgbClr val="0070C0"/>
                  </a:solidFill>
                </a:ln>
                <a:solidFill>
                  <a:srgbClr val="5B6973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Принципіальна</a:t>
            </a:r>
            <a:r>
              <a:rPr lang="ru-RU" sz="2000" b="1" dirty="0">
                <a:ln>
                  <a:solidFill>
                    <a:srgbClr val="0070C0"/>
                  </a:solidFill>
                </a:ln>
                <a:solidFill>
                  <a:srgbClr val="5B6973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схема </a:t>
            </a:r>
            <a:endParaRPr lang="uk-UA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19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07006" y="-378994"/>
            <a:ext cx="5329989" cy="9143999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988840"/>
            <a:ext cx="4477071" cy="42314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Фокусна відстань окуляра</a:t>
            </a:r>
          </a:p>
          <a:p>
            <a:pPr marL="0" indent="0">
              <a:buNone/>
            </a:pP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Важливий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параметр окуляра –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фокусна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відстань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фокусною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відстанню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окуляра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окуляр на конкретному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телескопі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9828" y="123199"/>
            <a:ext cx="6552728" cy="1360836"/>
          </a:xfrm>
        </p:spPr>
        <p:txBody>
          <a:bodyPr>
            <a:noAutofit/>
          </a:bodyPr>
          <a:lstStyle/>
          <a:p>
            <a: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 характеристик </a:t>
            </a:r>
            <a:b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власного телескопу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474" y="1855984"/>
            <a:ext cx="25146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92516" y="3322692"/>
                <a:ext cx="1660358" cy="139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d = </a:t>
                </a:r>
                <a:r>
                  <a:rPr lang="uk-UA" sz="2000" b="1" dirty="0" smtClean="0">
                    <a:latin typeface="Times New Roman" pitchFamily="18" charset="0"/>
                    <a:cs typeface="Times New Roman" pitchFamily="18" charset="0"/>
                  </a:rPr>
                  <a:t>30</a:t>
                </a:r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uk-UA" sz="2000" b="1" dirty="0" smtClean="0">
                    <a:latin typeface="Times New Roman" pitchFamily="18" charset="0"/>
                    <a:cs typeface="Times New Roman" pitchFamily="18" charset="0"/>
                  </a:rPr>
                  <a:t>см</a:t>
                </a:r>
                <a:endParaRPr lang="en-US" sz="2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f = </a:t>
                </a:r>
                <a:r>
                  <a:rPr lang="uk-UA" sz="2000" b="1" dirty="0" smtClean="0">
                    <a:latin typeface="Times New Roman" pitchFamily="18" charset="0"/>
                    <a:cs typeface="Times New Roman" pitchFamily="18" charset="0"/>
                  </a:rPr>
                  <a:t>10 см</a:t>
                </a:r>
              </a:p>
              <a:p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2800" b="1" dirty="0" smtClean="0">
                    <a:latin typeface="Cambria Math"/>
                    <a:ea typeface="Cambria Math"/>
                    <a:cs typeface="Times New Roman" pitchFamily="18" charset="0"/>
                  </a:rPr>
                  <a:t>ₒ</a:t>
                </a:r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𝒅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∗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𝒅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den>
                    </m:f>
                  </m:oMath>
                </a14:m>
                <a:endParaRPr lang="uk-UA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516" y="3322692"/>
                <a:ext cx="1660358" cy="1392432"/>
              </a:xfrm>
              <a:prstGeom prst="rect">
                <a:avLst/>
              </a:prstGeom>
              <a:blipFill rotWithShape="1">
                <a:blip r:embed="rId4"/>
                <a:stretch>
                  <a:fillRect l="-7326" t="-2193" b="-87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62336" y="5044790"/>
                <a:ext cx="3404938" cy="769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b="1" dirty="0" smtClean="0">
                    <a:latin typeface="Cambria Math"/>
                    <a:ea typeface="Cambria Math"/>
                    <a:cs typeface="Times New Roman" pitchFamily="18" charset="0"/>
                  </a:rPr>
                  <a:t>ₒ</a:t>
                </a: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b="1" i="1" smtClean="0">
                            <a:latin typeface="Cambria Math"/>
                          </a:rPr>
                          <m:t>𝟑𝟎</m:t>
                        </m:r>
                        <m:r>
                          <a:rPr lang="en-US" b="1" i="1" smtClean="0">
                            <a:latin typeface="Cambria Math"/>
                          </a:rPr>
                          <m:t>∗</m:t>
                        </m:r>
                        <m:r>
                          <a:rPr lang="uk-UA" b="1" i="1" smtClean="0">
                            <a:latin typeface="Cambria Math"/>
                          </a:rPr>
                          <m:t>𝟏𝟎</m:t>
                        </m:r>
                      </m:num>
                      <m:den>
                        <m:r>
                          <a:rPr lang="uk-UA" b="1" i="1" smtClean="0">
                            <a:latin typeface="Cambria Math"/>
                          </a:rPr>
                          <m:t>𝟑𝟎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𝟏𝟎</m:t>
                        </m:r>
                      </m:den>
                    </m:f>
                    <m:r>
                      <a:rPr lang="uk-UA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uk-UA" b="1" dirty="0" smtClean="0">
                    <a:latin typeface="Times New Roman" pitchFamily="18" charset="0"/>
                    <a:cs typeface="Times New Roman" pitchFamily="18" charset="0"/>
                  </a:rPr>
                  <a:t>7,5 см=75 мм – фокусна відстань окуляра.</a:t>
                </a:r>
                <a:endParaRPr lang="uk-UA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336" y="5044790"/>
                <a:ext cx="3404938" cy="769506"/>
              </a:xfrm>
              <a:prstGeom prst="rect">
                <a:avLst/>
              </a:prstGeom>
              <a:blipFill rotWithShape="1">
                <a:blip r:embed="rId5"/>
                <a:stretch>
                  <a:fillRect l="-1431" b="-1190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93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00990" y="-385010"/>
            <a:ext cx="5342021" cy="9143999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6568" y="1648511"/>
            <a:ext cx="4836695" cy="423148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Збільшення</a:t>
            </a:r>
          </a:p>
          <a:p>
            <a:pPr marL="0" indent="0">
              <a:buNone/>
            </a:pP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відношенню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фокусної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об'єктива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окуляра,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формулою.</a:t>
            </a:r>
          </a:p>
          <a:p>
            <a:pPr marL="0" indent="0" algn="ctr">
              <a:buNone/>
            </a:pP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Діаметр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об’єктива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Основною оптичною складовою телескопа є об'єктив, який збирає світло й будує зображення об'єкта або ділянки неба.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9828" y="123199"/>
            <a:ext cx="6552728" cy="1360836"/>
          </a:xfrm>
        </p:spPr>
        <p:txBody>
          <a:bodyPr>
            <a:noAutofit/>
          </a:bodyPr>
          <a:lstStyle/>
          <a:p>
            <a: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Визначення характеристик </a:t>
            </a:r>
            <a:b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>
                <a:ln>
                  <a:solidFill>
                    <a:srgbClr val="0070C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власного телескопу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582651" y="2965350"/>
                <a:ext cx="2707105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Cambria Math"/>
                    <a:ea typeface="Cambria Math"/>
                    <a:cs typeface="Times New Roman" pitchFamily="18" charset="0"/>
                  </a:rPr>
                  <a:t>ℽ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𝟏𝟒</m:t>
                        </m:r>
                        <m:r>
                          <a:rPr lang="uk-UA" sz="2800" b="1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𝟐</m:t>
                        </m:r>
                      </m:num>
                      <m:den>
                        <m:r>
                          <a:rPr lang="uk-UA" sz="2800" b="1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𝟕𝟓</m:t>
                        </m:r>
                      </m:den>
                    </m:f>
                  </m:oMath>
                </a14:m>
                <a:r>
                  <a:rPr lang="uk-UA" sz="2800" b="1" dirty="0" smtClean="0">
                    <a:latin typeface="Times New Roman" pitchFamily="18" charset="0"/>
                    <a:cs typeface="Times New Roman" pitchFamily="18" charset="0"/>
                  </a:rPr>
                  <a:t> =1,9</a:t>
                </a:r>
                <a:endParaRPr lang="uk-UA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651" y="2965350"/>
                <a:ext cx="2707105" cy="714683"/>
              </a:xfrm>
              <a:prstGeom prst="rect">
                <a:avLst/>
              </a:prstGeom>
              <a:blipFill rotWithShape="1">
                <a:blip r:embed="rId3"/>
                <a:stretch>
                  <a:fillRect l="-4730" b="-8475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33045" y="1933220"/>
                <a:ext cx="2093495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Cambria Math"/>
                    <a:ea typeface="Cambria Math"/>
                    <a:cs typeface="Times New Roman" pitchFamily="18" charset="0"/>
                  </a:rPr>
                  <a:t>ℽ</a:t>
                </a:r>
                <a:r>
                  <a:rPr lang="uk-UA" sz="3200" b="1" dirty="0" smtClean="0">
                    <a:latin typeface="Cambria Math"/>
                    <a:ea typeface="Cambria Math"/>
                    <a:cs typeface="Times New Roman" pitchFamily="18" charset="0"/>
                  </a:rPr>
                  <a:t> 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uk-UA" sz="32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/>
                          </a:rPr>
                          <m:t>𝑭</m:t>
                        </m:r>
                      </m:num>
                      <m:den>
                        <m:r>
                          <a:rPr lang="en-US" sz="3200" b="1" i="1" smtClean="0">
                            <a:latin typeface="Cambria Math"/>
                          </a:rPr>
                          <m:t>𝑭</m:t>
                        </m:r>
                        <m:r>
                          <a:rPr lang="en-US" sz="3200" b="1" i="1" smtClean="0">
                            <a:latin typeface="Cambria Math"/>
                            <a:ea typeface="Cambria Math"/>
                          </a:rPr>
                          <m:t>ₒ</m:t>
                        </m:r>
                      </m:den>
                    </m:f>
                  </m:oMath>
                </a14:m>
                <a:endParaRPr lang="uk-UA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045" y="1933220"/>
                <a:ext cx="2093495" cy="843885"/>
              </a:xfrm>
              <a:prstGeom prst="rect">
                <a:avLst/>
              </a:prstGeom>
              <a:blipFill rotWithShape="1">
                <a:blip r:embed="rId4"/>
                <a:stretch>
                  <a:fillRect l="-7267" b="-359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209674" y="4597748"/>
            <a:ext cx="3729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= 45 мм -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діаметр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об’єктива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(телескопа)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12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399"/>
            <a:ext cx="9144000" cy="6979723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0474" y="914399"/>
            <a:ext cx="8423975" cy="539492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Будь-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телескоп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буквально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відкрити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нам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очі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Всесвіт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абсолютно по-новому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поглянути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навколишній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Почати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спостереження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я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побачила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найпростішої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головне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інтерес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У будь-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телескоп дозволить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побачити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те,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силу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звичайному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людському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зору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тому телескоп по праву </a:t>
            </a:r>
            <a:r>
              <a:rPr lang="ru-RU" sz="2800" b="1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назвати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космічним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оком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людства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Зробила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свій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телескоп, </a:t>
            </a:r>
            <a:r>
              <a:rPr lang="ru-RU" sz="2800" b="1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визначила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експериментальним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800" b="1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характеристики і 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почала  свою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подорож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зірок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b="1" dirty="0">
              <a:ln>
                <a:solidFill>
                  <a:srgbClr val="0070C0"/>
                </a:solidFill>
              </a:ln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392" y="206326"/>
            <a:ext cx="6552728" cy="13608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4800" b="1" dirty="0" smtClean="0">
                <a:ln>
                  <a:solidFill>
                    <a:srgbClr val="FF0000"/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Висновок</a:t>
            </a:r>
            <a:r>
              <a:rPr lang="uk-UA" sz="4800" dirty="0">
                <a:ln>
                  <a:solidFill>
                    <a:srgbClr val="FF0000"/>
                  </a:solidFill>
                </a:ln>
                <a:effectLst/>
                <a:ea typeface="Calibri"/>
                <a:cs typeface="Times New Roman"/>
              </a:rPr>
              <a:t/>
            </a:r>
            <a:br>
              <a:rPr lang="uk-UA" sz="4800" dirty="0">
                <a:ln>
                  <a:solidFill>
                    <a:srgbClr val="FF0000"/>
                  </a:solidFill>
                </a:ln>
                <a:effectLst/>
                <a:ea typeface="Calibri"/>
                <a:cs typeface="Times New Roman"/>
              </a:rPr>
            </a:br>
            <a:endParaRPr lang="uk-UA" sz="4800" dirty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79024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89312" y="-396688"/>
            <a:ext cx="5365377" cy="9143998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6569" y="1492622"/>
            <a:ext cx="8831178" cy="519693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Джерела використаних </a:t>
            </a:r>
            <a:r>
              <a:rPr lang="uk-UA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нтернет-ресурсів</a:t>
            </a:r>
            <a:r>
              <a:rPr lang="uk-UA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u="sng" dirty="0" smtClean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r>
              <a:rPr lang="uk-UA" sz="2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uk-UA" sz="2400" u="sng" dirty="0">
                <a:latin typeface="Times New Roman" pitchFamily="18" charset="0"/>
                <a:cs typeface="Times New Roman" pitchFamily="18" charset="0"/>
                <a:hlinkClick r:id="rId3"/>
              </a:rPr>
              <a:t>://space.vn.ua/inshe/telescope.html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u="sng" dirty="0">
                <a:latin typeface="Times New Roman" pitchFamily="18" charset="0"/>
                <a:cs typeface="Times New Roman" pitchFamily="18" charset="0"/>
                <a:hlinkClick r:id="rId4"/>
              </a:rPr>
              <a:t>https://vseosvita.ua/library/prezentacia-z-astronomii-teleskopi-11-klas-5445.html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u="sng" dirty="0">
                <a:latin typeface="Times New Roman" pitchFamily="18" charset="0"/>
                <a:cs typeface="Times New Roman" pitchFamily="18" charset="0"/>
                <a:hlinkClick r:id="rId5"/>
              </a:rPr>
              <a:t>http://www.astrosvit.in.ua/statti/teleskopy-ta-observatoriji/optichni-teleskopi-khkhi-stolittya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u="sng" dirty="0"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uk-UA" sz="2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uroky.com.ua/navischo-astronomam-teleskopy-6-gilberg/</a:t>
            </a:r>
            <a:endParaRPr lang="uk-UA" sz="24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https://lumizor.com.ua/terminy-ponyatya-teleskopovy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https://uk.wikipedia.org/wiki/%D0%A2%D0%B5%D0%BB%D0%B5%D1%81%D0%BA%D0%BE%D0%BF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n>
                  <a:solidFill>
                    <a:srgbClr val="0070C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endParaRPr lang="uk-UA" sz="4800" b="1" dirty="0">
              <a:ln>
                <a:solidFill>
                  <a:srgbClr val="0070C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16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оставная">
    <a:dk1>
      <a:sysClr val="windowText" lastClr="000000"/>
    </a:dk1>
    <a:lt1>
      <a:sysClr val="window" lastClr="FFFFFF"/>
    </a:lt1>
    <a:dk2>
      <a:srgbClr val="5B6973"/>
    </a:dk2>
    <a:lt2>
      <a:srgbClr val="E7ECED"/>
    </a:lt2>
    <a:accent1>
      <a:srgbClr val="98C723"/>
    </a:accent1>
    <a:accent2>
      <a:srgbClr val="59B0B9"/>
    </a:accent2>
    <a:accent3>
      <a:srgbClr val="DEAE00"/>
    </a:accent3>
    <a:accent4>
      <a:srgbClr val="B77BB4"/>
    </a:accent4>
    <a:accent5>
      <a:srgbClr val="E0773C"/>
    </a:accent5>
    <a:accent6>
      <a:srgbClr val="A98D63"/>
    </a:accent6>
    <a:hlink>
      <a:srgbClr val="26CBEC"/>
    </a:hlink>
    <a:folHlink>
      <a:srgbClr val="59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1625</TotalTime>
  <Words>560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Office Theme</vt:lpstr>
      <vt:lpstr>Тема Office</vt:lpstr>
      <vt:lpstr>Презентация PowerPoint</vt:lpstr>
      <vt:lpstr>            Мета роботи </vt:lpstr>
      <vt:lpstr>Телескоп</vt:lpstr>
      <vt:lpstr>              Призначення </vt:lpstr>
      <vt:lpstr>Історія відкриття</vt:lpstr>
      <vt:lpstr>Будова та принцип дії телескопа</vt:lpstr>
      <vt:lpstr>Типи телескопів</vt:lpstr>
      <vt:lpstr>Практична частина.  Етапи конструювання</vt:lpstr>
      <vt:lpstr>Етапи конструювання</vt:lpstr>
      <vt:lpstr>Практичне застосування</vt:lpstr>
      <vt:lpstr>Визначення характеристик  власного телескопу</vt:lpstr>
      <vt:lpstr>Визначення характеристик  власного телескопу</vt:lpstr>
      <vt:lpstr>Визначення характеристик  власного телескопу</vt:lpstr>
      <vt:lpstr>Висновок </vt:lpstr>
      <vt:lpstr>Джерела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Наталия</cp:lastModifiedBy>
  <cp:revision>113</cp:revision>
  <dcterms:created xsi:type="dcterms:W3CDTF">2016-11-18T14:12:19Z</dcterms:created>
  <dcterms:modified xsi:type="dcterms:W3CDTF">2025-04-11T06:57:56Z</dcterms:modified>
</cp:coreProperties>
</file>