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Lst>
  <p:sldSz cx="9144000" cy="5143500" type="screen16x9"/>
  <p:notesSz cx="6858000" cy="9144000"/>
  <p:embeddedFontLst>
    <p:embeddedFont>
      <p:font typeface="Montserrat" panose="020B0604020202020204" charset="-52"/>
      <p:regular r:id="rId18"/>
      <p:bold r:id="rId19"/>
      <p:italic r:id="rId20"/>
      <p:boldItalic r:id="rId21"/>
    </p:embeddedFont>
    <p:embeddedFont>
      <p:font typeface="Roboto" panose="020B0604020202020204" charset="0"/>
      <p:regular r:id="rId22"/>
      <p:bold r:id="rId23"/>
      <p:italic r:id="rId24"/>
      <p:boldItalic r:id="rId25"/>
    </p:embeddedFont>
    <p:embeddedFont>
      <p:font typeface="Trebuchet MS" panose="020B0603020202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1" d="100"/>
          <a:sy n="71" d="100"/>
        </p:scale>
        <p:origin x="-667"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503780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4a46f5113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4a46f5113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4a66c415cf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4a66c415cf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4a46f5113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4a46f5113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4a46f5113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4a46f5113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4a46f5113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4a46f5113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4a66c415cf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4a66c415cf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Титульный слайд" type="title">
  <p:cSld name="TITLE">
    <p:bg>
      <p:bgPr>
        <a:solidFill>
          <a:srgbClr val="D9EAD3"/>
        </a:solidFill>
        <a:effectLst/>
      </p:bgPr>
    </p:bg>
    <p:spTree>
      <p:nvGrpSpPr>
        <p:cNvPr id="1" name="Shape 12"/>
        <p:cNvGrpSpPr/>
        <p:nvPr/>
      </p:nvGrpSpPr>
      <p:grpSpPr>
        <a:xfrm>
          <a:off x="0" y="0"/>
          <a:ext cx="0" cy="0"/>
          <a:chOff x="0" y="0"/>
          <a:chExt cx="0" cy="0"/>
        </a:xfrm>
      </p:grpSpPr>
      <p:sp>
        <p:nvSpPr>
          <p:cNvPr id="13" name="Google Shape;13;p2"/>
          <p:cNvSpPr/>
          <p:nvPr/>
        </p:nvSpPr>
        <p:spPr>
          <a:xfrm flipH="1">
            <a:off x="2667000" y="0"/>
            <a:ext cx="6477000" cy="5143500"/>
          </a:xfrm>
          <a:prstGeom prst="rect">
            <a:avLst/>
          </a:prstGeom>
          <a:blipFill rotWithShape="1">
            <a:blip r:embed="rId2">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4" name="Google Shape;14;p2"/>
          <p:cNvCxnSpPr/>
          <p:nvPr/>
        </p:nvCxnSpPr>
        <p:spPr>
          <a:xfrm rot="-5400000">
            <a:off x="95250" y="2571750"/>
            <a:ext cx="5143500" cy="0"/>
          </a:xfrm>
          <a:prstGeom prst="straightConnector1">
            <a:avLst/>
          </a:prstGeom>
          <a:noFill/>
          <a:ln w="11425" cap="flat" cmpd="sng">
            <a:solidFill>
              <a:srgbClr val="F9F9F9"/>
            </a:solidFill>
            <a:prstDash val="solid"/>
            <a:miter lim="800000"/>
            <a:headEnd type="none" w="sm" len="sm"/>
            <a:tailEnd type="none" w="sm" len="sm"/>
          </a:ln>
        </p:spPr>
      </p:cxnSp>
      <p:sp>
        <p:nvSpPr>
          <p:cNvPr id="15" name="Google Shape;15;p2"/>
          <p:cNvSpPr txBox="1">
            <a:spLocks noGrp="1"/>
          </p:cNvSpPr>
          <p:nvPr>
            <p:ph type="ctrTitle"/>
          </p:nvPr>
        </p:nvSpPr>
        <p:spPr>
          <a:xfrm>
            <a:off x="3366868" y="400050"/>
            <a:ext cx="5105400" cy="2151126"/>
          </a:xfrm>
          <a:prstGeom prst="rect">
            <a:avLst/>
          </a:prstGeom>
          <a:noFill/>
          <a:ln>
            <a:noFill/>
          </a:ln>
        </p:spPr>
        <p:txBody>
          <a:bodyPr spcFirstLastPara="1" wrap="square" lIns="45700" tIns="0" rIns="45700" bIns="0" anchor="b" anchorCtr="0">
            <a:noAutofit/>
          </a:bodyPr>
          <a:lstStyle>
            <a:lvl1pPr lvl="0" algn="r">
              <a:spcBef>
                <a:spcPts val="0"/>
              </a:spcBef>
              <a:spcAft>
                <a:spcPts val="0"/>
              </a:spcAft>
              <a:buClr>
                <a:srgbClr val="FEF7F0"/>
              </a:buClr>
              <a:buSzPts val="4200"/>
              <a:buFont typeface="Trebuchet MS"/>
              <a:buNone/>
              <a:defRPr sz="4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3354442" y="2654898"/>
            <a:ext cx="5114778" cy="825936"/>
          </a:xfrm>
          <a:prstGeom prst="rect">
            <a:avLst/>
          </a:prstGeom>
          <a:noFill/>
          <a:ln>
            <a:noFill/>
          </a:ln>
        </p:spPr>
        <p:txBody>
          <a:bodyPr spcFirstLastPara="1" wrap="square" lIns="45700" tIns="0" rIns="45700" bIns="0" anchor="t" anchorCtr="0">
            <a:normAutofit/>
          </a:bodyPr>
          <a:lstStyle>
            <a:lvl1pPr lvl="0" algn="r">
              <a:spcBef>
                <a:spcPts val="600"/>
              </a:spcBef>
              <a:spcAft>
                <a:spcPts val="0"/>
              </a:spcAft>
              <a:buSzPts val="1606"/>
              <a:buNone/>
              <a:defRPr sz="2200">
                <a:solidFill>
                  <a:srgbClr val="FFFFFF"/>
                </a:solidFill>
              </a:defRPr>
            </a:lvl1pPr>
            <a:lvl2pPr lvl="1" algn="ctr">
              <a:spcBef>
                <a:spcPts val="500"/>
              </a:spcBef>
              <a:spcAft>
                <a:spcPts val="0"/>
              </a:spcAft>
              <a:buSzPts val="1440"/>
              <a:buNone/>
              <a:defRPr/>
            </a:lvl2pPr>
            <a:lvl3pPr lvl="2" algn="ctr">
              <a:spcBef>
                <a:spcPts val="400"/>
              </a:spcBef>
              <a:spcAft>
                <a:spcPts val="0"/>
              </a:spcAft>
              <a:buSzPts val="1080"/>
              <a:buNone/>
              <a:defRPr/>
            </a:lvl3pPr>
            <a:lvl4pPr lvl="3" algn="ctr">
              <a:spcBef>
                <a:spcPts val="360"/>
              </a:spcBef>
              <a:spcAft>
                <a:spcPts val="0"/>
              </a:spcAft>
              <a:buSzPts val="1440"/>
              <a:buNone/>
              <a:defRPr/>
            </a:lvl4pPr>
            <a:lvl5pPr lvl="4" algn="ctr">
              <a:spcBef>
                <a:spcPts val="400"/>
              </a:spcBef>
              <a:spcAft>
                <a:spcPts val="0"/>
              </a:spcAft>
              <a:buSzPts val="1260"/>
              <a:buNone/>
              <a:defRPr/>
            </a:lvl5pPr>
            <a:lvl6pPr lvl="5" algn="ctr">
              <a:spcBef>
                <a:spcPts val="400"/>
              </a:spcBef>
              <a:spcAft>
                <a:spcPts val="0"/>
              </a:spcAft>
              <a:buSzPts val="1440"/>
              <a:buNone/>
              <a:defRPr/>
            </a:lvl6pPr>
            <a:lvl7pPr lvl="6" algn="ctr">
              <a:spcBef>
                <a:spcPts val="360"/>
              </a:spcBef>
              <a:spcAft>
                <a:spcPts val="0"/>
              </a:spcAft>
              <a:buSzPts val="1440"/>
              <a:buNone/>
              <a:defRPr/>
            </a:lvl7pPr>
            <a:lvl8pPr lvl="7" algn="ctr">
              <a:spcBef>
                <a:spcPts val="300"/>
              </a:spcBef>
              <a:spcAft>
                <a:spcPts val="0"/>
              </a:spcAft>
              <a:buSzPts val="1800"/>
              <a:buNone/>
              <a:defRPr/>
            </a:lvl8pPr>
            <a:lvl9pPr lvl="8" algn="ctr">
              <a:spcBef>
                <a:spcPts val="360"/>
              </a:spcBef>
              <a:spcAft>
                <a:spcPts val="0"/>
              </a:spcAft>
              <a:buSzPts val="1800"/>
              <a:buNone/>
              <a:defRPr/>
            </a:lvl9pPr>
          </a:lstStyle>
          <a:p>
            <a:endParaRPr/>
          </a:p>
        </p:txBody>
      </p:sp>
      <p:sp>
        <p:nvSpPr>
          <p:cNvPr id="17" name="Google Shape;17;p2"/>
          <p:cNvSpPr txBox="1">
            <a:spLocks noGrp="1"/>
          </p:cNvSpPr>
          <p:nvPr>
            <p:ph type="dt" idx="10"/>
          </p:nvPr>
        </p:nvSpPr>
        <p:spPr>
          <a:xfrm>
            <a:off x="5871224"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2819400" y="4918460"/>
            <a:ext cx="2927722"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7880884" y="4917186"/>
            <a:ext cx="588336" cy="17145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spcBef>
                <a:spcPts val="0"/>
              </a:spcBef>
              <a:spcAft>
                <a:spcPts val="0"/>
              </a:spcAft>
              <a:buClr>
                <a:srgbClr val="FEF7F0"/>
              </a:buClr>
              <a:buSzPts val="2800"/>
              <a:buFont typeface="Trebuchet MS"/>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spcBef>
                <a:spcPts val="0"/>
              </a:spcBef>
              <a:spcAft>
                <a:spcPts val="0"/>
              </a:spcAft>
              <a:buSzPts val="1800"/>
              <a:buChar char="●"/>
              <a:defRPr/>
            </a:lvl1pPr>
            <a:lvl2pPr marL="914400" lvl="1" indent="-317500" algn="l">
              <a:spcBef>
                <a:spcPts val="0"/>
              </a:spcBef>
              <a:spcAft>
                <a:spcPts val="0"/>
              </a:spcAft>
              <a:buSzPts val="1400"/>
              <a:buChar char="○"/>
              <a:defRPr/>
            </a:lvl2pPr>
            <a:lvl3pPr marL="1371600" lvl="2" indent="-317500" algn="l">
              <a:spcBef>
                <a:spcPts val="0"/>
              </a:spcBef>
              <a:spcAft>
                <a:spcPts val="0"/>
              </a:spcAft>
              <a:buSzPts val="1400"/>
              <a:buChar char="■"/>
              <a:defRPr/>
            </a:lvl3pPr>
            <a:lvl4pPr marL="1828800" lvl="3" indent="-317500" algn="l">
              <a:spcBef>
                <a:spcPts val="0"/>
              </a:spcBef>
              <a:spcAft>
                <a:spcPts val="0"/>
              </a:spcAft>
              <a:buSzPts val="1400"/>
              <a:buChar char="●"/>
              <a:defRPr/>
            </a:lvl4pPr>
            <a:lvl5pPr marL="2286000" lvl="4" indent="-317500" algn="l">
              <a:spcBef>
                <a:spcPts val="0"/>
              </a:spcBef>
              <a:spcAft>
                <a:spcPts val="0"/>
              </a:spcAft>
              <a:buSzPts val="1400"/>
              <a:buChar char="○"/>
              <a:defRPr/>
            </a:lvl5pPr>
            <a:lvl6pPr marL="2743200" lvl="5" indent="-317500" algn="l">
              <a:spcBef>
                <a:spcPts val="0"/>
              </a:spcBef>
              <a:spcAft>
                <a:spcPts val="0"/>
              </a:spcAft>
              <a:buSzPts val="1400"/>
              <a:buChar char="■"/>
              <a:defRPr/>
            </a:lvl6pPr>
            <a:lvl7pPr marL="3200400" lvl="6" indent="-317500" algn="l">
              <a:spcBef>
                <a:spcPts val="0"/>
              </a:spcBef>
              <a:spcAft>
                <a:spcPts val="0"/>
              </a:spcAft>
              <a:buSzPts val="1400"/>
              <a:buChar char="●"/>
              <a:defRPr/>
            </a:lvl7pPr>
            <a:lvl8pPr marL="3657600" lvl="7" indent="-317500" algn="l">
              <a:spcBef>
                <a:spcPts val="0"/>
              </a:spcBef>
              <a:spcAft>
                <a:spcPts val="0"/>
              </a:spcAft>
              <a:buSzPts val="1400"/>
              <a:buFont typeface="Trebuchet MS"/>
              <a:buChar char="○"/>
              <a:defRPr/>
            </a:lvl8pPr>
            <a:lvl9pPr marL="4114800" lvl="8" indent="-317500" algn="l">
              <a:spcBef>
                <a:spcPts val="0"/>
              </a:spcBef>
              <a:spcAft>
                <a:spcPts val="0"/>
              </a:spcAft>
              <a:buSzPts val="1400"/>
              <a:buChar char="■"/>
              <a:defRPr/>
            </a:lvl9pPr>
          </a:lstStyle>
          <a:p>
            <a:endParaRPr/>
          </a:p>
        </p:txBody>
      </p:sp>
      <p:sp>
        <p:nvSpPr>
          <p:cNvPr id="23" name="Google Shape;23;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457200" y="240030"/>
            <a:ext cx="7239000" cy="8572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457200" y="1207062"/>
            <a:ext cx="7239000" cy="363474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7" name="Google Shape;27;p4"/>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1066800" y="2116378"/>
            <a:ext cx="6255488" cy="1021556"/>
          </a:xfrm>
          <a:prstGeom prst="rect">
            <a:avLst/>
          </a:prstGeom>
          <a:noFill/>
          <a:ln>
            <a:noFill/>
          </a:ln>
        </p:spPr>
        <p:txBody>
          <a:bodyPr spcFirstLastPara="1" wrap="square" lIns="45700" tIns="0" rIns="45700" bIns="0" anchor="t" anchorCtr="0">
            <a:normAutofit/>
          </a:bodyPr>
          <a:lstStyle>
            <a:lvl1pPr lvl="0" algn="r">
              <a:spcBef>
                <a:spcPts val="0"/>
              </a:spcBef>
              <a:spcAft>
                <a:spcPts val="0"/>
              </a:spcAft>
              <a:buClr>
                <a:srgbClr val="FEF7F0"/>
              </a:buClr>
              <a:buSzPts val="4200"/>
              <a:buFont typeface="Trebuchet MS"/>
              <a:buNone/>
              <a:defRPr sz="42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1066800" y="1428751"/>
            <a:ext cx="6255488" cy="557630"/>
          </a:xfrm>
          <a:prstGeom prst="rect">
            <a:avLst/>
          </a:prstGeom>
          <a:noFill/>
          <a:ln>
            <a:noFill/>
          </a:ln>
        </p:spPr>
        <p:txBody>
          <a:bodyPr spcFirstLastPara="1" wrap="square" lIns="91425" tIns="45700" rIns="91425" bIns="45700" anchor="b" anchorCtr="0">
            <a:normAutofit/>
          </a:bodyPr>
          <a:lstStyle>
            <a:lvl1pPr marL="457200" lvl="0" indent="-228600" algn="r">
              <a:spcBef>
                <a:spcPts val="600"/>
              </a:spcBef>
              <a:spcAft>
                <a:spcPts val="0"/>
              </a:spcAft>
              <a:buSzPts val="1460"/>
              <a:buNone/>
              <a:defRPr sz="2000">
                <a:solidFill>
                  <a:schemeClr val="dk1"/>
                </a:solidFill>
              </a:defRPr>
            </a:lvl1pPr>
            <a:lvl2pPr marL="914400" lvl="1" indent="-228600" algn="l">
              <a:spcBef>
                <a:spcPts val="500"/>
              </a:spcBef>
              <a:spcAft>
                <a:spcPts val="0"/>
              </a:spcAft>
              <a:buSzPts val="1440"/>
              <a:buNone/>
              <a:defRPr sz="1800">
                <a:solidFill>
                  <a:srgbClr val="888888"/>
                </a:solidFill>
              </a:defRPr>
            </a:lvl2pPr>
            <a:lvl3pPr marL="1371600" lvl="2" indent="-228600" algn="l">
              <a:spcBef>
                <a:spcPts val="400"/>
              </a:spcBef>
              <a:spcAft>
                <a:spcPts val="0"/>
              </a:spcAft>
              <a:buSzPts val="960"/>
              <a:buNone/>
              <a:defRPr sz="1600">
                <a:solidFill>
                  <a:srgbClr val="888888"/>
                </a:solidFill>
              </a:defRPr>
            </a:lvl3pPr>
            <a:lvl4pPr marL="1828800" lvl="3" indent="-228600" algn="l">
              <a:spcBef>
                <a:spcPts val="280"/>
              </a:spcBef>
              <a:spcAft>
                <a:spcPts val="0"/>
              </a:spcAft>
              <a:buSzPts val="1120"/>
              <a:buNone/>
              <a:defRPr sz="1400">
                <a:solidFill>
                  <a:srgbClr val="888888"/>
                </a:solidFill>
              </a:defRPr>
            </a:lvl4pPr>
            <a:lvl5pPr marL="2286000" lvl="4" indent="-228600" algn="l">
              <a:spcBef>
                <a:spcPts val="400"/>
              </a:spcBef>
              <a:spcAft>
                <a:spcPts val="0"/>
              </a:spcAft>
              <a:buSzPts val="980"/>
              <a:buNone/>
              <a:defRPr sz="1400">
                <a:solidFill>
                  <a:srgbClr val="888888"/>
                </a:solidFill>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3" name="Google Shape;33;p5"/>
          <p:cNvSpPr txBox="1">
            <a:spLocks noGrp="1"/>
          </p:cNvSpPr>
          <p:nvPr>
            <p:ph type="dt" idx="10"/>
          </p:nvPr>
        </p:nvSpPr>
        <p:spPr>
          <a:xfrm>
            <a:off x="4724238" y="4917607"/>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1735358" y="4917608"/>
            <a:ext cx="2895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733952" y="4916334"/>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40030"/>
            <a:ext cx="7242048" cy="8572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457200" y="1200151"/>
            <a:ext cx="3520440" cy="3394472"/>
          </a:xfrm>
          <a:prstGeom prst="rect">
            <a:avLst/>
          </a:prstGeom>
          <a:noFill/>
          <a:ln>
            <a:noFill/>
          </a:ln>
        </p:spPr>
        <p:txBody>
          <a:bodyPr spcFirstLastPara="1" wrap="square" lIns="91425" tIns="45700" rIns="91425" bIns="45700" anchor="t" anchorCtr="0">
            <a:norm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9" name="Google Shape;39;p6"/>
          <p:cNvSpPr txBox="1">
            <a:spLocks noGrp="1"/>
          </p:cNvSpPr>
          <p:nvPr>
            <p:ph type="body" idx="2"/>
          </p:nvPr>
        </p:nvSpPr>
        <p:spPr>
          <a:xfrm>
            <a:off x="4178808" y="1200151"/>
            <a:ext cx="3520440" cy="3394472"/>
          </a:xfrm>
          <a:prstGeom prst="rect">
            <a:avLst/>
          </a:prstGeom>
          <a:noFill/>
          <a:ln>
            <a:noFill/>
          </a:ln>
        </p:spPr>
        <p:txBody>
          <a:bodyPr spcFirstLastPara="1" wrap="square" lIns="91425" tIns="45700" rIns="91425" bIns="45700" anchor="t" anchorCtr="0">
            <a:norm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0" name="Google Shape;40;p6"/>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457200" y="240030"/>
            <a:ext cx="7242048" cy="8572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38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457200" y="4400550"/>
            <a:ext cx="3520440" cy="3429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6" name="Google Shape;46;p7"/>
          <p:cNvSpPr txBox="1">
            <a:spLocks noGrp="1"/>
          </p:cNvSpPr>
          <p:nvPr>
            <p:ph type="body" idx="2"/>
          </p:nvPr>
        </p:nvSpPr>
        <p:spPr>
          <a:xfrm>
            <a:off x="4178808" y="4400550"/>
            <a:ext cx="3520440" cy="3429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7" name="Google Shape;47;p7"/>
          <p:cNvSpPr txBox="1">
            <a:spLocks noGrp="1"/>
          </p:cNvSpPr>
          <p:nvPr>
            <p:ph type="body" idx="3"/>
          </p:nvPr>
        </p:nvSpPr>
        <p:spPr>
          <a:xfrm>
            <a:off x="457200" y="1283880"/>
            <a:ext cx="3520440" cy="3086100"/>
          </a:xfrm>
          <a:prstGeom prst="rect">
            <a:avLst/>
          </a:prstGeom>
          <a:noFill/>
          <a:ln>
            <a:noFill/>
          </a:ln>
        </p:spPr>
        <p:txBody>
          <a:bodyPr spcFirstLastPara="1" wrap="square" lIns="91425" tIns="45700" rIns="91425" bIns="45700" anchor="t" anchorCtr="0">
            <a:norm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8" name="Google Shape;48;p7"/>
          <p:cNvSpPr txBox="1">
            <a:spLocks noGrp="1"/>
          </p:cNvSpPr>
          <p:nvPr>
            <p:ph type="body" idx="4"/>
          </p:nvPr>
        </p:nvSpPr>
        <p:spPr>
          <a:xfrm>
            <a:off x="4178808" y="1283880"/>
            <a:ext cx="3520440" cy="3086100"/>
          </a:xfrm>
          <a:prstGeom prst="rect">
            <a:avLst/>
          </a:prstGeom>
          <a:noFill/>
          <a:ln>
            <a:noFill/>
          </a:ln>
        </p:spPr>
        <p:txBody>
          <a:bodyPr spcFirstLastPara="1" wrap="square" lIns="91425" tIns="45700" rIns="91425" bIns="45700" anchor="t" anchorCtr="0">
            <a:norm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9" name="Google Shape;49;p7"/>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457200" y="240030"/>
            <a:ext cx="7242048" cy="8572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8"/>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7"/>
        <p:cNvGrpSpPr/>
        <p:nvPr/>
      </p:nvGrpSpPr>
      <p:grpSpPr>
        <a:xfrm>
          <a:off x="0" y="0"/>
          <a:ext cx="0" cy="0"/>
          <a:chOff x="0" y="0"/>
          <a:chExt cx="0" cy="0"/>
        </a:xfrm>
      </p:grpSpPr>
      <p:sp>
        <p:nvSpPr>
          <p:cNvPr id="58" name="Google Shape;58;p9"/>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171450"/>
            <a:ext cx="5897880" cy="88011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2400"/>
              <a:buFont typeface="Trebuchet M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457200" y="1123062"/>
            <a:ext cx="5897880" cy="451884"/>
          </a:xfrm>
          <a:prstGeom prst="rect">
            <a:avLst/>
          </a:prstGeom>
          <a:noFill/>
          <a:ln>
            <a:noFill/>
          </a:ln>
        </p:spPr>
        <p:txBody>
          <a:bodyPr spcFirstLastPara="1" wrap="square" lIns="45700" tIns="0" rIns="0" bIns="0" anchor="t" anchorCtr="0">
            <a:normAutofit/>
          </a:bodyPr>
          <a:lstStyle>
            <a:lvl1pPr marL="457200" lvl="0" indent="-228600" algn="l">
              <a:spcBef>
                <a:spcPts val="0"/>
              </a:spcBef>
              <a:spcAft>
                <a:spcPts val="0"/>
              </a:spcAft>
              <a:buSzPts val="1022"/>
              <a:buNone/>
              <a:defRPr sz="1400"/>
            </a:lvl1pPr>
            <a:lvl2pPr marL="914400" lvl="1" indent="-228600" algn="l">
              <a:spcBef>
                <a:spcPts val="500"/>
              </a:spcBef>
              <a:spcAft>
                <a:spcPts val="0"/>
              </a:spcAft>
              <a:buSzPts val="960"/>
              <a:buNone/>
              <a:defRPr sz="1200"/>
            </a:lvl2pPr>
            <a:lvl3pPr marL="1371600" lvl="2" indent="-228600" algn="l">
              <a:spcBef>
                <a:spcPts val="400"/>
              </a:spcBef>
              <a:spcAft>
                <a:spcPts val="0"/>
              </a:spcAft>
              <a:buSzPts val="600"/>
              <a:buNone/>
              <a:defRPr sz="1000"/>
            </a:lvl3pPr>
            <a:lvl4pPr marL="1828800" lvl="3" indent="-228600" algn="l">
              <a:spcBef>
                <a:spcPts val="180"/>
              </a:spcBef>
              <a:spcAft>
                <a:spcPts val="0"/>
              </a:spcAft>
              <a:buSzPts val="720"/>
              <a:buNone/>
              <a:defRPr sz="900"/>
            </a:lvl4pPr>
            <a:lvl5pPr marL="2286000" lvl="4" indent="-228600" algn="l">
              <a:spcBef>
                <a:spcPts val="400"/>
              </a:spcBef>
              <a:spcAft>
                <a:spcPts val="0"/>
              </a:spcAft>
              <a:buSzPts val="630"/>
              <a:buNone/>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4" name="Google Shape;64;p10"/>
          <p:cNvSpPr txBox="1">
            <a:spLocks noGrp="1"/>
          </p:cNvSpPr>
          <p:nvPr>
            <p:ph type="body" idx="2"/>
          </p:nvPr>
        </p:nvSpPr>
        <p:spPr>
          <a:xfrm>
            <a:off x="457200" y="1600200"/>
            <a:ext cx="7239000" cy="3278814"/>
          </a:xfrm>
          <a:prstGeom prst="rect">
            <a:avLst/>
          </a:prstGeom>
          <a:noFill/>
          <a:ln>
            <a:noFill/>
          </a:ln>
        </p:spPr>
        <p:txBody>
          <a:bodyPr spcFirstLastPara="1" wrap="square" lIns="91425" tIns="45700" rIns="91425" bIns="45700" anchor="t" anchorCtr="0">
            <a:normAutofit/>
          </a:bodyPr>
          <a:lstStyle>
            <a:lvl1pPr marL="457200" lvl="0" indent="-376936" algn="l">
              <a:spcBef>
                <a:spcPts val="600"/>
              </a:spcBef>
              <a:spcAft>
                <a:spcPts val="0"/>
              </a:spcAft>
              <a:buSzPts val="2336"/>
              <a:buChar char="⦿"/>
              <a:defRPr sz="3200"/>
            </a:lvl1pPr>
            <a:lvl2pPr marL="914400" lvl="1" indent="-370840" algn="l">
              <a:spcBef>
                <a:spcPts val="500"/>
              </a:spcBef>
              <a:spcAft>
                <a:spcPts val="0"/>
              </a:spcAft>
              <a:buSzPts val="2240"/>
              <a:buChar char="◼"/>
              <a:defRPr sz="2800"/>
            </a:lvl2pPr>
            <a:lvl3pPr marL="1371600" lvl="2" indent="-320039" algn="l">
              <a:spcBef>
                <a:spcPts val="400"/>
              </a:spcBef>
              <a:spcAft>
                <a:spcPts val="0"/>
              </a:spcAft>
              <a:buSzPts val="1440"/>
              <a:buChar char="🞆"/>
              <a:defRPr sz="2400"/>
            </a:lvl3pPr>
            <a:lvl4pPr marL="1828800" lvl="3" indent="-330200" algn="l">
              <a:spcBef>
                <a:spcPts val="400"/>
              </a:spcBef>
              <a:spcAft>
                <a:spcPts val="0"/>
              </a:spcAft>
              <a:buSzPts val="1600"/>
              <a:buChar char="⚫"/>
              <a:defRPr sz="2000"/>
            </a:lvl4pPr>
            <a:lvl5pPr marL="2286000" lvl="4" indent="-317500" algn="l">
              <a:spcBef>
                <a:spcPts val="400"/>
              </a:spcBef>
              <a:spcAft>
                <a:spcPts val="0"/>
              </a:spcAft>
              <a:buSzPts val="1400"/>
              <a:buChar char="◉"/>
              <a:defRPr sz="20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5" name="Google Shape;65;p10"/>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bg>
      <p:bgPr>
        <a:solidFill>
          <a:srgbClr val="D9EAD3"/>
        </a:solidFill>
        <a:effectLst/>
      </p:bgPr>
    </p:bg>
    <p:spTree>
      <p:nvGrpSpPr>
        <p:cNvPr id="1" name="Shape 68"/>
        <p:cNvGrpSpPr/>
        <p:nvPr/>
      </p:nvGrpSpPr>
      <p:grpSpPr>
        <a:xfrm>
          <a:off x="0" y="0"/>
          <a:ext cx="0" cy="0"/>
          <a:chOff x="0" y="0"/>
          <a:chExt cx="0" cy="0"/>
        </a:xfrm>
      </p:grpSpPr>
      <p:sp>
        <p:nvSpPr>
          <p:cNvPr id="69" name="Google Shape;69;p11"/>
          <p:cNvSpPr/>
          <p:nvPr/>
        </p:nvSpPr>
        <p:spPr>
          <a:xfrm rot="-360000">
            <a:off x="597969" y="753501"/>
            <a:ext cx="4319527" cy="3234430"/>
          </a:xfrm>
          <a:prstGeom prst="rect">
            <a:avLst/>
          </a:prstGeom>
          <a:solidFill>
            <a:srgbClr val="FAFAFA"/>
          </a:solidFill>
          <a:ln w="9525" cap="rnd" cmpd="sng">
            <a:solidFill>
              <a:srgbClr val="EAEAEA"/>
            </a:solidFill>
            <a:prstDash val="solid"/>
            <a:round/>
            <a:headEnd type="none" w="sm" len="sm"/>
            <a:tailEnd type="none" w="sm" len="sm"/>
          </a:ln>
          <a:effectLst>
            <a:outerShdw blurRad="25000" dist="127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0" name="Google Shape;70;p11"/>
          <p:cNvSpPr/>
          <p:nvPr/>
        </p:nvSpPr>
        <p:spPr>
          <a:xfrm rot="-180000">
            <a:off x="596707" y="749112"/>
            <a:ext cx="4319527" cy="3234430"/>
          </a:xfrm>
          <a:prstGeom prst="rect">
            <a:avLst/>
          </a:prstGeom>
          <a:solidFill>
            <a:srgbClr val="FAFAFA"/>
          </a:solidFill>
          <a:ln w="9525" cap="rnd" cmpd="sng">
            <a:solidFill>
              <a:srgbClr val="EAEAEA"/>
            </a:solidFill>
            <a:prstDash val="solid"/>
            <a:round/>
            <a:headEnd type="none" w="sm" len="sm"/>
            <a:tailEnd type="none" w="sm" len="sm"/>
          </a:ln>
          <a:effectLst>
            <a:outerShdw blurRad="28000" dist="12700" dir="54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1" name="Google Shape;71;p11"/>
          <p:cNvSpPr txBox="1">
            <a:spLocks noGrp="1"/>
          </p:cNvSpPr>
          <p:nvPr>
            <p:ph type="title"/>
          </p:nvPr>
        </p:nvSpPr>
        <p:spPr>
          <a:xfrm>
            <a:off x="5389098" y="857250"/>
            <a:ext cx="3429000" cy="15430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3000"/>
              <a:buFont typeface="Trebuchet MS"/>
              <a:buNone/>
              <a:defRPr sz="3000" b="1">
                <a:solidFill>
                  <a:srgbClr val="FEF7F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5389098" y="2462726"/>
            <a:ext cx="3429000" cy="1440180"/>
          </a:xfrm>
          <a:prstGeom prst="rect">
            <a:avLst/>
          </a:prstGeom>
          <a:noFill/>
          <a:ln>
            <a:noFill/>
          </a:ln>
        </p:spPr>
        <p:txBody>
          <a:bodyPr spcFirstLastPara="1" wrap="square" lIns="82275" tIns="0" rIns="0" bIns="0" anchor="t" anchorCtr="0">
            <a:normAutofit/>
          </a:bodyPr>
          <a:lstStyle>
            <a:lvl1pPr marL="457200" lvl="0" indent="-228600" algn="l">
              <a:lnSpc>
                <a:spcPct val="100000"/>
              </a:lnSpc>
              <a:spcBef>
                <a:spcPts val="0"/>
              </a:spcBef>
              <a:spcAft>
                <a:spcPts val="0"/>
              </a:spcAft>
              <a:buSzPts val="1022"/>
              <a:buFont typeface="Trebuchet MS"/>
              <a:buNone/>
              <a:defRPr sz="1400">
                <a:solidFill>
                  <a:schemeClr val="lt1"/>
                </a:solidFill>
              </a:defRPr>
            </a:lvl1pPr>
            <a:lvl2pPr marL="914400" lvl="1" indent="-289560" algn="l">
              <a:spcBef>
                <a:spcPts val="500"/>
              </a:spcBef>
              <a:spcAft>
                <a:spcPts val="0"/>
              </a:spcAft>
              <a:buSzPts val="960"/>
              <a:buChar char="◼"/>
              <a:defRPr sz="1200"/>
            </a:lvl2pPr>
            <a:lvl3pPr marL="1371600" lvl="2" indent="-266700" algn="l">
              <a:spcBef>
                <a:spcPts val="400"/>
              </a:spcBef>
              <a:spcAft>
                <a:spcPts val="0"/>
              </a:spcAft>
              <a:buSzPts val="600"/>
              <a:buChar char="🞆"/>
              <a:defRPr sz="1000"/>
            </a:lvl3pPr>
            <a:lvl4pPr marL="1828800" lvl="3" indent="-274319" algn="l">
              <a:spcBef>
                <a:spcPts val="180"/>
              </a:spcBef>
              <a:spcAft>
                <a:spcPts val="0"/>
              </a:spcAft>
              <a:buSzPts val="720"/>
              <a:buChar char="⚫"/>
              <a:defRPr sz="900"/>
            </a:lvl4pPr>
            <a:lvl5pPr marL="2286000" lvl="4" indent="-268604" algn="l">
              <a:spcBef>
                <a:spcPts val="400"/>
              </a:spcBef>
              <a:spcAft>
                <a:spcPts val="0"/>
              </a:spcAft>
              <a:buSzPts val="630"/>
              <a:buChar char="◉"/>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3" name="Google Shape;73;p11"/>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
        <p:nvSpPr>
          <p:cNvPr id="76" name="Google Shape;76;p11"/>
          <p:cNvSpPr>
            <a:spLocks noGrp="1"/>
          </p:cNvSpPr>
          <p:nvPr>
            <p:ph type="pic" idx="2"/>
          </p:nvPr>
        </p:nvSpPr>
        <p:spPr>
          <a:xfrm>
            <a:off x="663682" y="780752"/>
            <a:ext cx="4206240" cy="3154680"/>
          </a:xfrm>
          <a:prstGeom prst="rect">
            <a:avLst/>
          </a:prstGeom>
          <a:solidFill>
            <a:srgbClr val="812D70"/>
          </a:solidFill>
          <a:ln w="107950" cap="flat" cmpd="sng">
            <a:solidFill>
              <a:srgbClr val="FFFFFF"/>
            </a:solidFill>
            <a:prstDash val="solid"/>
            <a:miter lim="800000"/>
            <a:headEnd type="none" w="sm" len="sm"/>
            <a:tailEnd type="none" w="sm" len="sm"/>
          </a:ln>
          <a:effectLst>
            <a:outerShdw blurRad="44450" dist="3810" dir="5400000" algn="tl" rotWithShape="0">
              <a:srgbClr val="000000">
                <a:alpha val="60000"/>
              </a:srgbClr>
            </a:outerShdw>
          </a:effectLst>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457200" y="240030"/>
            <a:ext cx="7239000" cy="85725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rot="5400000">
            <a:off x="2259330" y="-595068"/>
            <a:ext cx="3634740" cy="723900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0" name="Google Shape;80;p12"/>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SzPts val="1100"/>
              <a:buNone/>
              <a:defRPr/>
            </a:lvl1pPr>
            <a:lvl2pPr marL="0" lvl="1" indent="0" algn="r">
              <a:lnSpc>
                <a:spcPct val="100000"/>
              </a:lnSpc>
              <a:spcBef>
                <a:spcPts val="0"/>
              </a:spcBef>
              <a:spcAft>
                <a:spcPts val="0"/>
              </a:spcAft>
              <a:buSzPts val="1100"/>
              <a:buNone/>
              <a:defRPr/>
            </a:lvl2pPr>
            <a:lvl3pPr marL="0" lvl="2" indent="0" algn="r">
              <a:lnSpc>
                <a:spcPct val="100000"/>
              </a:lnSpc>
              <a:spcBef>
                <a:spcPts val="0"/>
              </a:spcBef>
              <a:spcAft>
                <a:spcPts val="0"/>
              </a:spcAft>
              <a:buSzPts val="1100"/>
              <a:buNone/>
              <a:defRPr/>
            </a:lvl3pPr>
            <a:lvl4pPr marL="0" lvl="3" indent="0" algn="r">
              <a:lnSpc>
                <a:spcPct val="100000"/>
              </a:lnSpc>
              <a:spcBef>
                <a:spcPts val="0"/>
              </a:spcBef>
              <a:spcAft>
                <a:spcPts val="0"/>
              </a:spcAft>
              <a:buSzPts val="1100"/>
              <a:buNone/>
              <a:defRPr/>
            </a:lvl4pPr>
            <a:lvl5pPr marL="0" lvl="4" indent="0" algn="r">
              <a:lnSpc>
                <a:spcPct val="100000"/>
              </a:lnSpc>
              <a:spcBef>
                <a:spcPts val="0"/>
              </a:spcBef>
              <a:spcAft>
                <a:spcPts val="0"/>
              </a:spcAft>
              <a:buSzPts val="1100"/>
              <a:buNone/>
              <a:defRPr/>
            </a:lvl5pPr>
            <a:lvl6pPr marL="0" lvl="5" indent="0" algn="r">
              <a:lnSpc>
                <a:spcPct val="100000"/>
              </a:lnSpc>
              <a:spcBef>
                <a:spcPts val="0"/>
              </a:spcBef>
              <a:spcAft>
                <a:spcPts val="0"/>
              </a:spcAft>
              <a:buSzPts val="1100"/>
              <a:buNone/>
              <a:defRPr/>
            </a:lvl6pPr>
            <a:lvl7pPr marL="0" lvl="6" indent="0" algn="r">
              <a:lnSpc>
                <a:spcPct val="100000"/>
              </a:lnSpc>
              <a:spcBef>
                <a:spcPts val="0"/>
              </a:spcBef>
              <a:spcAft>
                <a:spcPts val="0"/>
              </a:spcAft>
              <a:buSzPts val="1100"/>
              <a:buNone/>
              <a:defRPr/>
            </a:lvl7pPr>
            <a:lvl8pPr marL="0" lvl="7" indent="0" algn="r">
              <a:lnSpc>
                <a:spcPct val="100000"/>
              </a:lnSpc>
              <a:spcBef>
                <a:spcPts val="0"/>
              </a:spcBef>
              <a:spcAft>
                <a:spcPts val="0"/>
              </a:spcAft>
              <a:buSzPts val="1100"/>
              <a:buNone/>
              <a:defRPr/>
            </a:lvl8pPr>
            <a:lvl9pPr marL="0" lvl="8" indent="0" algn="r">
              <a:lnSpc>
                <a:spcPct val="100000"/>
              </a:lnSpc>
              <a:spcBef>
                <a:spcPts val="0"/>
              </a:spcBef>
              <a:spcAft>
                <a:spcPts val="0"/>
              </a:spcAft>
              <a:buSzPts val="1100"/>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rot="5400000">
            <a:off x="5120878" y="1638539"/>
            <a:ext cx="4388644" cy="1524000"/>
          </a:xfrm>
          <a:prstGeom prst="rect">
            <a:avLst/>
          </a:prstGeom>
          <a:noFill/>
          <a:ln>
            <a:noFill/>
          </a:ln>
        </p:spPr>
        <p:txBody>
          <a:bodyPr spcFirstLastPara="1" wrap="square" lIns="45700" tIns="0" rIns="45700" bIns="0" anchor="t"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3"/>
          <p:cNvSpPr txBox="1">
            <a:spLocks noGrp="1"/>
          </p:cNvSpPr>
          <p:nvPr>
            <p:ph type="body" idx="1"/>
          </p:nvPr>
        </p:nvSpPr>
        <p:spPr>
          <a:xfrm rot="5400000">
            <a:off x="1272778" y="-609596"/>
            <a:ext cx="4388644" cy="601980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6" name="Google Shape;86;p13"/>
          <p:cNvSpPr txBox="1">
            <a:spLocks noGrp="1"/>
          </p:cNvSpPr>
          <p:nvPr>
            <p:ph type="dt" idx="10"/>
          </p:nvPr>
        </p:nvSpPr>
        <p:spPr>
          <a:xfrm>
            <a:off x="4242816" y="4918459"/>
            <a:ext cx="2002464" cy="170177"/>
          </a:xfrm>
          <a:prstGeom prst="rect">
            <a:avLst/>
          </a:prstGeom>
          <a:noFill/>
          <a:ln>
            <a:noFill/>
          </a:ln>
        </p:spPr>
        <p:txBody>
          <a:bodyPr spcFirstLastPara="1" wrap="square" lIns="91425" tIns="0" rIns="91425"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3"/>
          <p:cNvSpPr txBox="1">
            <a:spLocks noGrp="1"/>
          </p:cNvSpPr>
          <p:nvPr>
            <p:ph type="ftr" idx="11"/>
          </p:nvPr>
        </p:nvSpPr>
        <p:spPr>
          <a:xfrm>
            <a:off x="457200" y="4917186"/>
            <a:ext cx="3657600" cy="171450"/>
          </a:xfrm>
          <a:prstGeom prst="rect">
            <a:avLst/>
          </a:prstGeom>
          <a:noFill/>
          <a:ln>
            <a:noFill/>
          </a:ln>
        </p:spPr>
        <p:txBody>
          <a:bodyPr spcFirstLastPara="1" wrap="square" lIns="91425" tIns="0" rIns="91425" bIns="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txBox="1">
            <a:spLocks noGrp="1"/>
          </p:cNvSpPr>
          <p:nvPr>
            <p:ph type="sldNum" idx="12"/>
          </p:nvPr>
        </p:nvSpPr>
        <p:spPr>
          <a:xfrm>
            <a:off x="6254496" y="4914900"/>
            <a:ext cx="588336" cy="17145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5"/>
        <p:cNvGrpSpPr/>
        <p:nvPr/>
      </p:nvGrpSpPr>
      <p:grpSpPr>
        <a:xfrm>
          <a:off x="0" y="0"/>
          <a:ext cx="0" cy="0"/>
          <a:chOff x="0" y="0"/>
          <a:chExt cx="0" cy="0"/>
        </a:xfrm>
      </p:grpSpPr>
      <p:sp>
        <p:nvSpPr>
          <p:cNvPr id="6" name="Google Shape;6;p1"/>
          <p:cNvSpPr/>
          <p:nvPr/>
        </p:nvSpPr>
        <p:spPr>
          <a:xfrm flipH="1">
            <a:off x="8153400" y="0"/>
            <a:ext cx="990600" cy="5143500"/>
          </a:xfrm>
          <a:prstGeom prst="rect">
            <a:avLst/>
          </a:prstGeom>
          <a:blipFill rotWithShape="1">
            <a:blip r:embed="rId14">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p:cNvSpPr txBox="1">
            <a:spLocks noGrp="1"/>
          </p:cNvSpPr>
          <p:nvPr>
            <p:ph type="title"/>
          </p:nvPr>
        </p:nvSpPr>
        <p:spPr>
          <a:xfrm>
            <a:off x="457200" y="240030"/>
            <a:ext cx="7239000" cy="857250"/>
          </a:xfrm>
          <a:prstGeom prst="rect">
            <a:avLst/>
          </a:prstGeom>
          <a:noFill/>
          <a:ln>
            <a:noFill/>
          </a:ln>
        </p:spPr>
        <p:txBody>
          <a:bodyPr spcFirstLastPara="1" wrap="square" lIns="45700" tIns="0" rIns="45700" bIns="0" anchor="b" anchorCtr="0">
            <a:normAutofit/>
          </a:bodyPr>
          <a:lstStyle>
            <a:lvl1pPr marR="0" lvl="0" algn="l" rtl="0">
              <a:spcBef>
                <a:spcPts val="0"/>
              </a:spcBef>
              <a:spcAft>
                <a:spcPts val="0"/>
              </a:spcAft>
              <a:buClr>
                <a:srgbClr val="FEF7F0"/>
              </a:buClr>
              <a:buSzPts val="3800"/>
              <a:buFont typeface="Trebuchet MS"/>
              <a:buNone/>
              <a:defRPr sz="3800" b="1" i="0" u="none" strike="noStrike" cap="none">
                <a:solidFill>
                  <a:srgbClr val="FEF7F0"/>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457200" y="1207062"/>
            <a:ext cx="7239000" cy="3634740"/>
          </a:xfrm>
          <a:prstGeom prst="rect">
            <a:avLst/>
          </a:prstGeom>
          <a:noFill/>
          <a:ln>
            <a:noFill/>
          </a:ln>
        </p:spPr>
        <p:txBody>
          <a:bodyPr spcFirstLastPara="1" wrap="square" lIns="91425" tIns="45700" rIns="91425" bIns="45700" anchor="t" anchorCtr="0">
            <a:norm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chemeClr val="accent4"/>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chemeClr val="accent4"/>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chemeClr val="accent4"/>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chemeClr val="accent4"/>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9" name="Google Shape;9;p1"/>
          <p:cNvSpPr txBox="1">
            <a:spLocks noGrp="1"/>
          </p:cNvSpPr>
          <p:nvPr>
            <p:ph type="dt" idx="10"/>
          </p:nvPr>
        </p:nvSpPr>
        <p:spPr>
          <a:xfrm>
            <a:off x="4245936" y="4918459"/>
            <a:ext cx="2002464" cy="170177"/>
          </a:xfrm>
          <a:prstGeom prst="rect">
            <a:avLst/>
          </a:prstGeom>
          <a:noFill/>
          <a:ln>
            <a:noFill/>
          </a:ln>
        </p:spPr>
        <p:txBody>
          <a:bodyPr spcFirstLastPara="1" wrap="square" lIns="91425" tIns="0" rIns="91425" bIns="0" anchor="b" anchorCtr="0">
            <a:noAutofit/>
          </a:bodyPr>
          <a:lstStyle>
            <a:lvl1pPr marR="0" lvl="0" algn="l" rtl="0">
              <a:lnSpc>
                <a:spcPct val="100000"/>
              </a:lnSpc>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0" name="Google Shape;10;p1"/>
          <p:cNvSpPr txBox="1">
            <a:spLocks noGrp="1"/>
          </p:cNvSpPr>
          <p:nvPr>
            <p:ph type="ftr" idx="11"/>
          </p:nvPr>
        </p:nvSpPr>
        <p:spPr>
          <a:xfrm>
            <a:off x="457200" y="4918460"/>
            <a:ext cx="3657600" cy="171450"/>
          </a:xfrm>
          <a:prstGeom prst="rect">
            <a:avLst/>
          </a:prstGeom>
          <a:noFill/>
          <a:ln>
            <a:noFill/>
          </a:ln>
        </p:spPr>
        <p:txBody>
          <a:bodyPr spcFirstLastPara="1" wrap="square" lIns="91425" tIns="0" rIns="91425" bIns="0" anchor="b" anchorCtr="0">
            <a:noAutofit/>
          </a:bodyPr>
          <a:lstStyle>
            <a:lvl1pPr marR="0" lvl="0" algn="r" rtl="0">
              <a:lnSpc>
                <a:spcPct val="100000"/>
              </a:lnSpc>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sldNum" idx="12"/>
          </p:nvPr>
        </p:nvSpPr>
        <p:spPr>
          <a:xfrm>
            <a:off x="6251448" y="4917186"/>
            <a:ext cx="588336" cy="17145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ctrTitle"/>
          </p:nvPr>
        </p:nvSpPr>
        <p:spPr>
          <a:xfrm>
            <a:off x="293412" y="1402943"/>
            <a:ext cx="8466000" cy="1086600"/>
          </a:xfrm>
          <a:prstGeom prst="rect">
            <a:avLst/>
          </a:prstGeom>
          <a:noFill/>
          <a:ln>
            <a:noFill/>
          </a:ln>
        </p:spPr>
        <p:txBody>
          <a:bodyPr spcFirstLastPara="1" wrap="square" lIns="91425" tIns="91425" rIns="91425" bIns="91425" anchor="b" anchorCtr="0">
            <a:normAutofit fontScale="90000"/>
          </a:bodyPr>
          <a:lstStyle/>
          <a:p>
            <a:pPr marL="0" lvl="0" indent="0" algn="r" rtl="0">
              <a:spcBef>
                <a:spcPts val="0"/>
              </a:spcBef>
              <a:spcAft>
                <a:spcPts val="0"/>
              </a:spcAft>
              <a:buClr>
                <a:srgbClr val="FEF7F0"/>
              </a:buClr>
              <a:buSzPct val="100000"/>
              <a:buFont typeface="Trebuchet MS"/>
              <a:buNone/>
            </a:pPr>
            <a:r>
              <a:rPr lang="ru-RU">
                <a:solidFill>
                  <a:srgbClr val="38761D"/>
                </a:solidFill>
              </a:rPr>
              <a:t>«РОСЛИНИ ЯК ФІТОІНДИКАТОРИ СТАНУ ТА ЯКОСТІ ҐРУНТІВ»</a:t>
            </a:r>
            <a:endParaRPr>
              <a:solidFill>
                <a:srgbClr val="38761D"/>
              </a:solidFill>
              <a:latin typeface="Times New Roman"/>
              <a:ea typeface="Times New Roman"/>
              <a:cs typeface="Times New Roman"/>
              <a:sym typeface="Times New Roman"/>
            </a:endParaRPr>
          </a:p>
        </p:txBody>
      </p:sp>
      <p:sp>
        <p:nvSpPr>
          <p:cNvPr id="94" name="Google Shape;94;p14"/>
          <p:cNvSpPr txBox="1">
            <a:spLocks noGrp="1"/>
          </p:cNvSpPr>
          <p:nvPr>
            <p:ph type="subTitle" idx="1"/>
          </p:nvPr>
        </p:nvSpPr>
        <p:spPr>
          <a:xfrm>
            <a:off x="2739101" y="2460552"/>
            <a:ext cx="6198000" cy="2498400"/>
          </a:xfrm>
          <a:prstGeom prst="rect">
            <a:avLst/>
          </a:prstGeom>
          <a:noFill/>
          <a:ln>
            <a:noFill/>
          </a:ln>
        </p:spPr>
        <p:txBody>
          <a:bodyPr spcFirstLastPara="1" wrap="square" lIns="91425" tIns="91425" rIns="91425" bIns="91425" anchor="t" anchorCtr="0">
            <a:normAutofit fontScale="92500" lnSpcReduction="20000"/>
          </a:bodyPr>
          <a:lstStyle/>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Роботу виконала учениця</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9-Б класу</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Єланецького ліцею №1</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Єланецької селищної ради</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Миколаївської області</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Ніколаєнко Орина</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Науковий керіник:</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Вчитель географії</a:t>
            </a:r>
            <a:endParaRPr/>
          </a:p>
          <a:p>
            <a:pPr marL="0" lvl="0" indent="0" algn="r" rtl="0">
              <a:spcBef>
                <a:spcPts val="0"/>
              </a:spcBef>
              <a:spcAft>
                <a:spcPts val="0"/>
              </a:spcAft>
              <a:buSzPct val="72999"/>
              <a:buNone/>
            </a:pPr>
            <a:r>
              <a:rPr lang="ru-RU">
                <a:solidFill>
                  <a:schemeClr val="dk1"/>
                </a:solidFill>
                <a:latin typeface="Times New Roman"/>
                <a:ea typeface="Times New Roman"/>
                <a:cs typeface="Times New Roman"/>
                <a:sym typeface="Times New Roman"/>
              </a:rPr>
              <a:t>Коровякова Н.В.</a:t>
            </a:r>
            <a:endParaRPr>
              <a:solidFill>
                <a:schemeClr val="dk1"/>
              </a:solidFill>
              <a:latin typeface="Times New Roman"/>
              <a:ea typeface="Times New Roman"/>
              <a:cs typeface="Times New Roman"/>
              <a:sym typeface="Times New Roman"/>
            </a:endParaRPr>
          </a:p>
        </p:txBody>
      </p:sp>
      <p:pic>
        <p:nvPicPr>
          <p:cNvPr id="95" name="Google Shape;95;p14"/>
          <p:cNvPicPr preferRelativeResize="0"/>
          <p:nvPr/>
        </p:nvPicPr>
        <p:blipFill>
          <a:blip r:embed="rId3">
            <a:alphaModFix/>
          </a:blip>
          <a:stretch>
            <a:fillRect/>
          </a:stretch>
        </p:blipFill>
        <p:spPr>
          <a:xfrm>
            <a:off x="67150" y="2494068"/>
            <a:ext cx="2604050" cy="26390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spcBef>
                <a:spcPts val="0"/>
              </a:spcBef>
              <a:spcAft>
                <a:spcPts val="0"/>
              </a:spcAft>
              <a:buClr>
                <a:srgbClr val="FEF7F0"/>
              </a:buClr>
              <a:buSzPct val="81871"/>
              <a:buFont typeface="Trebuchet MS"/>
              <a:buNone/>
            </a:pPr>
            <a:endParaRPr/>
          </a:p>
        </p:txBody>
      </p:sp>
      <p:sp>
        <p:nvSpPr>
          <p:cNvPr id="101" name="Google Shape;101;p15"/>
          <p:cNvSpPr txBox="1">
            <a:spLocks noGrp="1"/>
          </p:cNvSpPr>
          <p:nvPr>
            <p:ph type="body" idx="1"/>
          </p:nvPr>
        </p:nvSpPr>
        <p:spPr>
          <a:xfrm>
            <a:off x="0" y="310900"/>
            <a:ext cx="7899900" cy="4553700"/>
          </a:xfrm>
          <a:prstGeom prst="rect">
            <a:avLst/>
          </a:prstGeom>
          <a:noFill/>
          <a:ln>
            <a:noFill/>
          </a:ln>
        </p:spPr>
        <p:txBody>
          <a:bodyPr spcFirstLastPara="1" wrap="square" lIns="91425" tIns="91425" rIns="91425" bIns="91425" anchor="t" anchorCtr="0">
            <a:normAutofit/>
          </a:bodyPr>
          <a:lstStyle/>
          <a:p>
            <a:pPr marL="114300" lvl="0" indent="0" algn="l" rtl="0">
              <a:spcBef>
                <a:spcPts val="0"/>
              </a:spcBef>
              <a:spcAft>
                <a:spcPts val="0"/>
              </a:spcAft>
              <a:buSzPts val="2118"/>
              <a:buNone/>
            </a:pPr>
            <a:r>
              <a:rPr lang="ru-RU" sz="1800" b="1" dirty="0" err="1">
                <a:latin typeface="Times New Roman"/>
                <a:ea typeface="Times New Roman"/>
                <a:cs typeface="Times New Roman"/>
                <a:sym typeface="Times New Roman"/>
              </a:rPr>
              <a:t>Рослини-індикатори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або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індикаторні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рослини</a:t>
            </a:r>
            <a:r>
              <a:rPr lang="ru-RU" sz="1800" dirty="0">
                <a:latin typeface="Times New Roman"/>
                <a:ea typeface="Times New Roman"/>
                <a:cs typeface="Times New Roman"/>
                <a:sym typeface="Times New Roman"/>
              </a:rPr>
              <a:t> - </a:t>
            </a:r>
            <a:r>
              <a:rPr lang="ru-RU" sz="1800" dirty="0" err="1">
                <a:latin typeface="Times New Roman"/>
                <a:ea typeface="Times New Roman"/>
                <a:cs typeface="Times New Roman"/>
                <a:sym typeface="Times New Roman"/>
              </a:rPr>
              <a:t>рослини</a:t>
            </a:r>
            <a:r>
              <a:rPr lang="ru-RU" sz="1800" dirty="0">
                <a:latin typeface="Times New Roman"/>
                <a:ea typeface="Times New Roman"/>
                <a:cs typeface="Times New Roman"/>
                <a:sym typeface="Times New Roman"/>
              </a:rPr>
              <a:t>, для </a:t>
            </a:r>
            <a:r>
              <a:rPr lang="ru-RU" sz="1800" dirty="0" err="1">
                <a:latin typeface="Times New Roman"/>
                <a:ea typeface="Times New Roman"/>
                <a:cs typeface="Times New Roman"/>
                <a:sym typeface="Times New Roman"/>
              </a:rPr>
              <a:t>яких</a:t>
            </a:r>
            <a:r>
              <a:rPr lang="ru-RU" sz="1800" dirty="0">
                <a:latin typeface="Times New Roman"/>
                <a:ea typeface="Times New Roman"/>
                <a:cs typeface="Times New Roman"/>
                <a:sym typeface="Times New Roman"/>
              </a:rPr>
              <a:t> характерна </a:t>
            </a:r>
            <a:r>
              <a:rPr lang="ru-RU" sz="1800" dirty="0" err="1">
                <a:latin typeface="Times New Roman"/>
                <a:ea typeface="Times New Roman"/>
                <a:cs typeface="Times New Roman"/>
                <a:sym typeface="Times New Roman"/>
              </a:rPr>
              <a:t>різко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виражена</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адаптація</a:t>
            </a:r>
            <a:r>
              <a:rPr lang="ru-RU" sz="1800" dirty="0">
                <a:latin typeface="Times New Roman"/>
                <a:ea typeface="Times New Roman"/>
                <a:cs typeface="Times New Roman"/>
                <a:sym typeface="Times New Roman"/>
              </a:rPr>
              <a:t> до </a:t>
            </a:r>
            <a:r>
              <a:rPr lang="ru-RU" sz="1800" dirty="0" err="1">
                <a:latin typeface="Times New Roman"/>
                <a:ea typeface="Times New Roman"/>
                <a:cs typeface="Times New Roman"/>
                <a:sym typeface="Times New Roman"/>
              </a:rPr>
              <a:t>певних</a:t>
            </a:r>
            <a:r>
              <a:rPr lang="ru-RU" sz="1800" dirty="0">
                <a:latin typeface="Times New Roman"/>
                <a:ea typeface="Times New Roman"/>
                <a:cs typeface="Times New Roman"/>
                <a:sym typeface="Times New Roman"/>
              </a:rPr>
              <a:t> умов </a:t>
            </a:r>
            <a:r>
              <a:rPr lang="ru-RU" sz="1800" dirty="0" err="1">
                <a:latin typeface="Times New Roman"/>
                <a:ea typeface="Times New Roman"/>
                <a:cs typeface="Times New Roman"/>
                <a:sym typeface="Times New Roman"/>
              </a:rPr>
              <a:t>навколишнього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середовища</a:t>
            </a:r>
            <a:r>
              <a:rPr lang="ru-RU" sz="1800" dirty="0">
                <a:latin typeface="Times New Roman"/>
                <a:ea typeface="Times New Roman"/>
                <a:cs typeface="Times New Roman"/>
                <a:sym typeface="Times New Roman"/>
              </a:rPr>
              <a:t>. При </a:t>
            </a:r>
            <a:r>
              <a:rPr lang="ru-RU" sz="1800" dirty="0" err="1">
                <a:latin typeface="Times New Roman"/>
                <a:ea typeface="Times New Roman"/>
                <a:cs typeface="Times New Roman"/>
                <a:sym typeface="Times New Roman"/>
              </a:rPr>
              <a:t>наявності</a:t>
            </a:r>
            <a:r>
              <a:rPr lang="ru-RU" sz="1800" dirty="0">
                <a:latin typeface="Times New Roman"/>
                <a:ea typeface="Times New Roman"/>
                <a:cs typeface="Times New Roman"/>
                <a:sym typeface="Times New Roman"/>
              </a:rPr>
              <a:t> таких </a:t>
            </a:r>
            <a:r>
              <a:rPr lang="ru-RU" sz="1800" dirty="0" err="1">
                <a:latin typeface="Times New Roman"/>
                <a:ea typeface="Times New Roman"/>
                <a:cs typeface="Times New Roman"/>
                <a:sym typeface="Times New Roman"/>
              </a:rPr>
              <a:t>рослин</a:t>
            </a:r>
            <a:r>
              <a:rPr lang="ru-RU" sz="1800" dirty="0">
                <a:latin typeface="Times New Roman"/>
                <a:ea typeface="Times New Roman"/>
                <a:cs typeface="Times New Roman"/>
                <a:sym typeface="Times New Roman"/>
              </a:rPr>
              <a:t> можна </a:t>
            </a:r>
            <a:r>
              <a:rPr lang="ru-RU" sz="1800" dirty="0" err="1">
                <a:latin typeface="Times New Roman"/>
                <a:ea typeface="Times New Roman"/>
                <a:cs typeface="Times New Roman"/>
                <a:sym typeface="Times New Roman"/>
              </a:rPr>
              <a:t>якісно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або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кількісно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оцінити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умови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навколишнього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середовища</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Повний</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аналіз</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ґрунту</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вимагає</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багато</a:t>
            </a:r>
            <a:r>
              <a:rPr lang="ru-RU" sz="1800" dirty="0">
                <a:latin typeface="Times New Roman"/>
                <a:ea typeface="Times New Roman"/>
                <a:cs typeface="Times New Roman"/>
                <a:sym typeface="Times New Roman"/>
              </a:rPr>
              <a:t> часу та </a:t>
            </a:r>
            <a:r>
              <a:rPr lang="ru-RU" sz="1800" dirty="0" err="1">
                <a:latin typeface="Times New Roman"/>
                <a:ea typeface="Times New Roman"/>
                <a:cs typeface="Times New Roman"/>
                <a:sym typeface="Times New Roman"/>
              </a:rPr>
              <a:t>праці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Однак</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багато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особливостей</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ґрунту</a:t>
            </a:r>
            <a:r>
              <a:rPr lang="ru-RU" sz="1800" dirty="0">
                <a:latin typeface="Times New Roman"/>
                <a:ea typeface="Times New Roman"/>
                <a:cs typeface="Times New Roman"/>
                <a:sym typeface="Times New Roman"/>
              </a:rPr>
              <a:t>, в тому </a:t>
            </a:r>
            <a:r>
              <a:rPr lang="ru-RU" sz="1800" dirty="0" err="1">
                <a:latin typeface="Times New Roman"/>
                <a:ea typeface="Times New Roman"/>
                <a:cs typeface="Times New Roman"/>
                <a:sym typeface="Times New Roman"/>
              </a:rPr>
              <a:t>числі</a:t>
            </a:r>
            <a:r>
              <a:rPr lang="ru-RU" sz="1800" dirty="0">
                <a:latin typeface="Times New Roman"/>
                <a:ea typeface="Times New Roman"/>
                <a:cs typeface="Times New Roman"/>
                <a:sym typeface="Times New Roman"/>
              </a:rPr>
              <a:t> і </a:t>
            </a:r>
            <a:r>
              <a:rPr lang="ru-RU" sz="1800" dirty="0" err="1">
                <a:latin typeface="Times New Roman"/>
                <a:ea typeface="Times New Roman"/>
                <a:cs typeface="Times New Roman"/>
                <a:sym typeface="Times New Roman"/>
              </a:rPr>
              <a:t>родючість</a:t>
            </a:r>
            <a:r>
              <a:rPr lang="ru-RU" sz="1800" dirty="0">
                <a:latin typeface="Times New Roman"/>
                <a:ea typeface="Times New Roman"/>
                <a:cs typeface="Times New Roman"/>
                <a:sym typeface="Times New Roman"/>
              </a:rPr>
              <a:t>, можна </a:t>
            </a:r>
            <a:r>
              <a:rPr lang="ru-RU" sz="1800" dirty="0" err="1">
                <a:latin typeface="Times New Roman"/>
                <a:ea typeface="Times New Roman"/>
                <a:cs typeface="Times New Roman"/>
                <a:sym typeface="Times New Roman"/>
              </a:rPr>
              <a:t>визначити</a:t>
            </a:r>
            <a:r>
              <a:rPr lang="ru-RU" sz="1800" dirty="0">
                <a:latin typeface="Times New Roman"/>
                <a:ea typeface="Times New Roman"/>
                <a:cs typeface="Times New Roman"/>
                <a:sym typeface="Times New Roman"/>
              </a:rPr>
              <a:t> за </a:t>
            </a:r>
            <a:r>
              <a:rPr lang="ru-RU" sz="1800" dirty="0" err="1">
                <a:latin typeface="Times New Roman"/>
                <a:ea typeface="Times New Roman"/>
                <a:cs typeface="Times New Roman"/>
                <a:sym typeface="Times New Roman"/>
              </a:rPr>
              <a:t>рослинами-індикаторами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які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його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ростуть</a:t>
            </a:r>
            <a:r>
              <a:rPr lang="ru-RU" sz="1800" dirty="0">
                <a:latin typeface="Times New Roman"/>
                <a:ea typeface="Times New Roman"/>
                <a:cs typeface="Times New Roman"/>
                <a:sym typeface="Times New Roman"/>
              </a:rPr>
              <a:t> в </a:t>
            </a:r>
            <a:r>
              <a:rPr lang="ru-RU" sz="1800" dirty="0" err="1">
                <a:latin typeface="Times New Roman"/>
                <a:ea typeface="Times New Roman"/>
                <a:cs typeface="Times New Roman"/>
                <a:sym typeface="Times New Roman"/>
              </a:rPr>
              <a:t>ньому</a:t>
            </a:r>
            <a:r>
              <a:rPr lang="ru-RU" sz="1800" dirty="0">
                <a:latin typeface="Times New Roman"/>
                <a:ea typeface="Times New Roman"/>
                <a:cs typeface="Times New Roman"/>
                <a:sym typeface="Times New Roman"/>
              </a:rPr>
              <a:t>.</a:t>
            </a:r>
            <a:endParaRPr sz="1800" dirty="0">
              <a:latin typeface="Times New Roman"/>
              <a:ea typeface="Times New Roman"/>
              <a:cs typeface="Times New Roman"/>
              <a:sym typeface="Times New Roman"/>
            </a:endParaRPr>
          </a:p>
          <a:p>
            <a:pPr marL="114300" lvl="0" indent="0" algn="l" rtl="0">
              <a:spcBef>
                <a:spcPts val="0"/>
              </a:spcBef>
              <a:spcAft>
                <a:spcPts val="0"/>
              </a:spcAft>
              <a:buSzPts val="2118"/>
              <a:buNone/>
            </a:pPr>
            <a:endParaRPr sz="1800" dirty="0">
              <a:latin typeface="Times New Roman"/>
              <a:ea typeface="Times New Roman"/>
              <a:cs typeface="Times New Roman"/>
              <a:sym typeface="Times New Roman"/>
            </a:endParaRPr>
          </a:p>
          <a:p>
            <a:pPr marL="114300" lvl="0" indent="0" algn="l" rtl="0">
              <a:spcBef>
                <a:spcPts val="0"/>
              </a:spcBef>
              <a:spcAft>
                <a:spcPts val="0"/>
              </a:spcAft>
              <a:buSzPts val="2118"/>
              <a:buNone/>
            </a:pPr>
            <a:r>
              <a:rPr lang="ru-RU" sz="1800" dirty="0">
                <a:latin typeface="Times New Roman"/>
                <a:ea typeface="Times New Roman"/>
                <a:cs typeface="Times New Roman"/>
                <a:sym typeface="Times New Roman"/>
              </a:rPr>
              <a:t>Метою </a:t>
            </a:r>
            <a:r>
              <a:rPr lang="ru-RU" sz="1800" dirty="0" err="1">
                <a:latin typeface="Times New Roman"/>
                <a:ea typeface="Times New Roman"/>
                <a:cs typeface="Times New Roman"/>
                <a:sym typeface="Times New Roman"/>
              </a:rPr>
              <a:t>нашої</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роботи</a:t>
            </a:r>
            <a:r>
              <a:rPr lang="ru-RU" sz="1800" dirty="0">
                <a:latin typeface="Times New Roman"/>
                <a:ea typeface="Times New Roman"/>
                <a:cs typeface="Times New Roman"/>
                <a:sym typeface="Times New Roman"/>
              </a:rPr>
              <a:t> є </a:t>
            </a:r>
            <a:r>
              <a:rPr lang="ru-RU" sz="1800" dirty="0" err="1">
                <a:latin typeface="Times New Roman"/>
                <a:ea typeface="Times New Roman"/>
                <a:cs typeface="Times New Roman"/>
                <a:sym typeface="Times New Roman"/>
              </a:rPr>
              <a:t>дослідити</a:t>
            </a:r>
            <a:r>
              <a:rPr lang="ru-RU" sz="1800" dirty="0">
                <a:latin typeface="Times New Roman"/>
                <a:ea typeface="Times New Roman"/>
                <a:cs typeface="Times New Roman"/>
                <a:sym typeface="Times New Roman"/>
              </a:rPr>
              <a:t> як </a:t>
            </a:r>
            <a:r>
              <a:rPr lang="ru-RU" sz="1800" dirty="0" err="1">
                <a:latin typeface="Times New Roman"/>
                <a:ea typeface="Times New Roman"/>
                <a:cs typeface="Times New Roman"/>
                <a:sym typeface="Times New Roman"/>
              </a:rPr>
              <a:t>саме</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показують</a:t>
            </a:r>
            <a:r>
              <a:rPr lang="ru-RU" sz="1800" dirty="0">
                <a:latin typeface="Times New Roman"/>
                <a:ea typeface="Times New Roman"/>
                <a:cs typeface="Times New Roman"/>
                <a:sym typeface="Times New Roman"/>
              </a:rPr>
              <a:t> себе як </a:t>
            </a:r>
            <a:r>
              <a:rPr lang="ru-RU" sz="1800" dirty="0" err="1">
                <a:latin typeface="Times New Roman"/>
                <a:ea typeface="Times New Roman"/>
                <a:cs typeface="Times New Roman"/>
                <a:sym typeface="Times New Roman"/>
              </a:rPr>
              <a:t>фітоіндикатори</a:t>
            </a:r>
            <a:r>
              <a:rPr lang="ru-RU" sz="1800" dirty="0">
                <a:latin typeface="Times New Roman"/>
                <a:ea typeface="Times New Roman"/>
                <a:cs typeface="Times New Roman"/>
                <a:sym typeface="Times New Roman"/>
              </a:rPr>
              <a:t> стану та </a:t>
            </a:r>
            <a:r>
              <a:rPr lang="ru-RU" sz="1800" dirty="0" err="1">
                <a:latin typeface="Times New Roman"/>
                <a:ea typeface="Times New Roman"/>
                <a:cs typeface="Times New Roman"/>
                <a:sym typeface="Times New Roman"/>
              </a:rPr>
              <a:t>якості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грунтів</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Завданнями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роботи</a:t>
            </a:r>
            <a:r>
              <a:rPr lang="ru-RU" sz="1800" dirty="0">
                <a:latin typeface="Times New Roman"/>
                <a:ea typeface="Times New Roman"/>
                <a:cs typeface="Times New Roman"/>
                <a:sym typeface="Times New Roman"/>
              </a:rPr>
              <a:t> є </a:t>
            </a:r>
            <a:r>
              <a:rPr lang="ru-RU" sz="1800" dirty="0" err="1">
                <a:latin typeface="Times New Roman"/>
                <a:ea typeface="Times New Roman"/>
                <a:cs typeface="Times New Roman"/>
                <a:sym typeface="Times New Roman"/>
              </a:rPr>
              <a:t>охарактеризувати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рослини-фітоіндикатори</a:t>
            </a:r>
            <a:r>
              <a:rPr lang="ru-RU" sz="1800" dirty="0">
                <a:latin typeface="Times New Roman"/>
                <a:ea typeface="Times New Roman"/>
                <a:cs typeface="Times New Roman"/>
                <a:sym typeface="Times New Roman"/>
              </a:rPr>
              <a:t> та як вони </a:t>
            </a:r>
            <a:r>
              <a:rPr lang="ru-RU" sz="1800" dirty="0" err="1">
                <a:latin typeface="Times New Roman"/>
                <a:ea typeface="Times New Roman"/>
                <a:cs typeface="Times New Roman"/>
                <a:sym typeface="Times New Roman"/>
              </a:rPr>
              <a:t>показують</a:t>
            </a:r>
            <a:r>
              <a:rPr lang="ru-RU" sz="1800" dirty="0">
                <a:latin typeface="Times New Roman"/>
                <a:ea typeface="Times New Roman"/>
                <a:cs typeface="Times New Roman"/>
                <a:sym typeface="Times New Roman"/>
              </a:rPr>
              <a:t> стан </a:t>
            </a:r>
            <a:r>
              <a:rPr lang="ru-RU" sz="1800" dirty="0" err="1">
                <a:latin typeface="Times New Roman"/>
                <a:ea typeface="Times New Roman"/>
                <a:cs typeface="Times New Roman"/>
                <a:sym typeface="Times New Roman"/>
              </a:rPr>
              <a:t>грунтів</a:t>
            </a:r>
            <a:r>
              <a:rPr lang="ru-RU" sz="1800" dirty="0">
                <a:latin typeface="Times New Roman"/>
                <a:ea typeface="Times New Roman"/>
                <a:cs typeface="Times New Roman"/>
                <a:sym typeface="Times New Roman"/>
              </a:rPr>
              <a:t>; провести </a:t>
            </a:r>
            <a:r>
              <a:rPr lang="ru-RU" sz="1800" dirty="0" err="1">
                <a:latin typeface="Times New Roman"/>
                <a:ea typeface="Times New Roman"/>
                <a:cs typeface="Times New Roman"/>
                <a:sym typeface="Times New Roman"/>
              </a:rPr>
              <a:t>самостійні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дослідження</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зробити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висновки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дослідити</a:t>
            </a:r>
            <a:r>
              <a:rPr lang="ru-RU" sz="1800" dirty="0">
                <a:latin typeface="Times New Roman"/>
                <a:ea typeface="Times New Roman"/>
                <a:cs typeface="Times New Roman"/>
                <a:sym typeface="Times New Roman"/>
              </a:rPr>
              <a:t>, як </a:t>
            </a:r>
            <a:r>
              <a:rPr lang="ru-RU" sz="1800" dirty="0" err="1">
                <a:latin typeface="Times New Roman"/>
                <a:ea typeface="Times New Roman"/>
                <a:cs typeface="Times New Roman"/>
                <a:sym typeface="Times New Roman"/>
              </a:rPr>
              <a:t>впливають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військові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дії</a:t>
            </a:r>
            <a:r>
              <a:rPr lang="ru-RU" sz="1800" dirty="0">
                <a:latin typeface="Times New Roman"/>
                <a:ea typeface="Times New Roman"/>
                <a:cs typeface="Times New Roman"/>
                <a:sym typeface="Times New Roman"/>
              </a:rPr>
              <a:t> на стан </a:t>
            </a:r>
            <a:r>
              <a:rPr lang="ru-RU" sz="1800" dirty="0" err="1">
                <a:latin typeface="Times New Roman"/>
                <a:ea typeface="Times New Roman"/>
                <a:cs typeface="Times New Roman"/>
                <a:sym typeface="Times New Roman"/>
              </a:rPr>
              <a:t>грунту.Об’єктом</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дослідження</a:t>
            </a:r>
            <a:r>
              <a:rPr lang="ru-RU" sz="1800" dirty="0">
                <a:latin typeface="Times New Roman"/>
                <a:ea typeface="Times New Roman"/>
                <a:cs typeface="Times New Roman"/>
                <a:sym typeface="Times New Roman"/>
              </a:rPr>
              <a:t> є </a:t>
            </a:r>
            <a:r>
              <a:rPr lang="ru-RU" sz="1800" dirty="0" err="1">
                <a:latin typeface="Times New Roman"/>
                <a:ea typeface="Times New Roman"/>
                <a:cs typeface="Times New Roman"/>
                <a:sym typeface="Times New Roman"/>
              </a:rPr>
              <a:t>рослини-фітоіндикатори</a:t>
            </a:r>
            <a:r>
              <a:rPr lang="ru-RU" sz="1800" dirty="0">
                <a:latin typeface="Times New Roman"/>
                <a:ea typeface="Times New Roman"/>
                <a:cs typeface="Times New Roman"/>
                <a:sym typeface="Times New Roman"/>
              </a:rPr>
              <a:t>; предметом </a:t>
            </a:r>
            <a:r>
              <a:rPr lang="ru-RU" sz="1800" dirty="0" err="1">
                <a:latin typeface="Times New Roman"/>
                <a:ea typeface="Times New Roman"/>
                <a:cs typeface="Times New Roman"/>
                <a:sym typeface="Times New Roman"/>
              </a:rPr>
              <a:t>дослідження</a:t>
            </a:r>
            <a:r>
              <a:rPr lang="ru-RU" sz="1800" dirty="0">
                <a:latin typeface="Times New Roman"/>
                <a:ea typeface="Times New Roman"/>
                <a:cs typeface="Times New Roman"/>
                <a:sym typeface="Times New Roman"/>
              </a:rPr>
              <a:t> є </a:t>
            </a:r>
            <a:r>
              <a:rPr lang="ru-RU" sz="1800" dirty="0" smtClean="0">
                <a:latin typeface="Times New Roman"/>
                <a:ea typeface="Times New Roman"/>
                <a:cs typeface="Times New Roman"/>
                <a:sym typeface="Times New Roman"/>
              </a:rPr>
              <a:t>стан та </a:t>
            </a:r>
            <a:r>
              <a:rPr lang="ru-RU" sz="1800" dirty="0" err="1" smtClean="0">
                <a:latin typeface="Times New Roman"/>
                <a:ea typeface="Times New Roman"/>
                <a:cs typeface="Times New Roman"/>
                <a:sym typeface="Times New Roman"/>
              </a:rPr>
              <a:t>якість</a:t>
            </a:r>
            <a:r>
              <a:rPr lang="ru-RU" sz="1800" dirty="0" smtClean="0">
                <a:latin typeface="Times New Roman"/>
                <a:ea typeface="Times New Roman"/>
                <a:cs typeface="Times New Roman"/>
                <a:sym typeface="Times New Roman"/>
              </a:rPr>
              <a:t> </a:t>
            </a:r>
            <a:r>
              <a:rPr lang="ru-RU" sz="1800" dirty="0" err="1" smtClean="0">
                <a:latin typeface="Times New Roman"/>
                <a:ea typeface="Times New Roman"/>
                <a:cs typeface="Times New Roman"/>
                <a:sym typeface="Times New Roman"/>
              </a:rPr>
              <a:t>грунтів</a:t>
            </a:r>
            <a:r>
              <a:rPr lang="ru-RU" sz="1800" dirty="0" smtClean="0">
                <a:latin typeface="Times New Roman"/>
                <a:ea typeface="Times New Roman"/>
                <a:cs typeface="Times New Roman"/>
                <a:sym typeface="Times New Roman"/>
              </a:rPr>
              <a:t> для </a:t>
            </a:r>
            <a:r>
              <a:rPr lang="ru-RU" sz="1800" dirty="0" err="1" smtClean="0">
                <a:latin typeface="Times New Roman"/>
                <a:ea typeface="Times New Roman"/>
                <a:cs typeface="Times New Roman"/>
                <a:sym typeface="Times New Roman"/>
              </a:rPr>
              <a:t>вирощування</a:t>
            </a:r>
            <a:r>
              <a:rPr lang="ru-RU" sz="1800" dirty="0" smtClean="0">
                <a:latin typeface="Times New Roman"/>
                <a:ea typeface="Times New Roman"/>
                <a:cs typeface="Times New Roman"/>
                <a:sym typeface="Times New Roman"/>
              </a:rPr>
              <a:t> </a:t>
            </a:r>
            <a:r>
              <a:rPr lang="ru-RU" sz="1800" dirty="0" err="1" smtClean="0">
                <a:latin typeface="Times New Roman"/>
                <a:ea typeface="Times New Roman"/>
                <a:cs typeface="Times New Roman"/>
                <a:sym typeface="Times New Roman"/>
              </a:rPr>
              <a:t>рослин</a:t>
            </a:r>
            <a:r>
              <a:rPr lang="ru-RU" sz="1800" dirty="0" smtClean="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Методи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дослідження</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збір</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аналіз</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інформації</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систематизація</a:t>
            </a:r>
            <a:r>
              <a:rPr lang="ru-RU" sz="1800" dirty="0">
                <a:latin typeface="Times New Roman"/>
                <a:ea typeface="Times New Roman"/>
                <a:cs typeface="Times New Roman"/>
                <a:sym typeface="Times New Roman"/>
              </a:rPr>
              <a:t>, </a:t>
            </a:r>
            <a:r>
              <a:rPr lang="ru-RU" sz="1800" dirty="0" err="1" smtClean="0">
                <a:latin typeface="Times New Roman"/>
                <a:ea typeface="Times New Roman"/>
                <a:cs typeface="Times New Roman"/>
                <a:sym typeface="Times New Roman"/>
              </a:rPr>
              <a:t>експеримент</a:t>
            </a:r>
            <a:r>
              <a:rPr lang="ru-RU" sz="1800" dirty="0" smtClean="0">
                <a:latin typeface="Times New Roman"/>
                <a:ea typeface="Times New Roman"/>
                <a:cs typeface="Times New Roman"/>
                <a:sym typeface="Times New Roman"/>
              </a:rPr>
              <a:t> (метод </a:t>
            </a:r>
            <a:r>
              <a:rPr lang="ru-RU" sz="1800" dirty="0" err="1" smtClean="0">
                <a:latin typeface="Times New Roman"/>
                <a:ea typeface="Times New Roman"/>
                <a:cs typeface="Times New Roman"/>
                <a:sym typeface="Times New Roman"/>
              </a:rPr>
              <a:t>біоіндекації</a:t>
            </a:r>
            <a:r>
              <a:rPr lang="ru-RU" sz="1800" dirty="0" smtClean="0">
                <a:latin typeface="Times New Roman"/>
                <a:ea typeface="Times New Roman"/>
                <a:cs typeface="Times New Roman"/>
                <a:sym typeface="Times New Roman"/>
              </a:rPr>
              <a:t>)</a:t>
            </a:r>
            <a:r>
              <a:rPr lang="ru-RU" sz="1800" dirty="0" smtClean="0">
                <a:latin typeface="Times New Roman"/>
                <a:ea typeface="Times New Roman"/>
                <a:cs typeface="Times New Roman"/>
                <a:sym typeface="Times New Roman"/>
              </a:rPr>
              <a:t>, </a:t>
            </a:r>
            <a:r>
              <a:rPr lang="ru-RU" sz="1800" dirty="0" err="1" smtClean="0">
                <a:latin typeface="Times New Roman"/>
                <a:ea typeface="Times New Roman"/>
                <a:cs typeface="Times New Roman"/>
                <a:sym typeface="Times New Roman"/>
              </a:rPr>
              <a:t>спостереження</a:t>
            </a:r>
            <a:r>
              <a:rPr lang="ru-RU" sz="1800" dirty="0" smtClean="0">
                <a:latin typeface="Times New Roman"/>
                <a:ea typeface="Times New Roman"/>
                <a:cs typeface="Times New Roman"/>
                <a:sym typeface="Times New Roman"/>
              </a:rPr>
              <a:t>.</a:t>
            </a:r>
            <a:endParaRPr sz="1800" dirty="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6"/>
          <p:cNvPicPr preferRelativeResize="0"/>
          <p:nvPr/>
        </p:nvPicPr>
        <p:blipFill rotWithShape="1">
          <a:blip r:embed="rId3">
            <a:alphaModFix/>
          </a:blip>
          <a:srcRect l="48567" b="54419"/>
          <a:stretch/>
        </p:blipFill>
        <p:spPr>
          <a:xfrm>
            <a:off x="1903950" y="2799088"/>
            <a:ext cx="3969725" cy="2344425"/>
          </a:xfrm>
          <a:prstGeom prst="rect">
            <a:avLst/>
          </a:prstGeom>
          <a:noFill/>
          <a:ln>
            <a:noFill/>
          </a:ln>
        </p:spPr>
      </p:pic>
      <p:sp>
        <p:nvSpPr>
          <p:cNvPr id="107" name="Google Shape;107;p16"/>
          <p:cNvSpPr txBox="1">
            <a:spLocks noGrp="1"/>
          </p:cNvSpPr>
          <p:nvPr>
            <p:ph type="body" idx="1"/>
          </p:nvPr>
        </p:nvSpPr>
        <p:spPr>
          <a:xfrm>
            <a:off x="0" y="0"/>
            <a:ext cx="8311800" cy="4887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665"/>
              <a:buNone/>
            </a:pPr>
            <a:r>
              <a:rPr lang="ru-RU" sz="2000" dirty="0">
                <a:latin typeface="Times New Roman"/>
                <a:ea typeface="Times New Roman"/>
                <a:cs typeface="Times New Roman"/>
                <a:sym typeface="Times New Roman"/>
              </a:rPr>
              <a:t>Одним </a:t>
            </a:r>
            <a:r>
              <a:rPr lang="ru-RU" sz="2000" dirty="0" err="1">
                <a:latin typeface="Times New Roman"/>
                <a:ea typeface="Times New Roman"/>
                <a:cs typeface="Times New Roman"/>
                <a:sym typeface="Times New Roman"/>
              </a:rPr>
              <a:t>із</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ефективних</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методів</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оцінки</a:t>
            </a:r>
            <a:r>
              <a:rPr lang="ru-RU" sz="2000" dirty="0">
                <a:latin typeface="Times New Roman"/>
                <a:ea typeface="Times New Roman"/>
                <a:cs typeface="Times New Roman"/>
                <a:sym typeface="Times New Roman"/>
              </a:rPr>
              <a:t> стану </a:t>
            </a:r>
            <a:r>
              <a:rPr lang="ru-RU" sz="2000" dirty="0" err="1">
                <a:latin typeface="Times New Roman"/>
                <a:ea typeface="Times New Roman"/>
                <a:cs typeface="Times New Roman"/>
                <a:sym typeface="Times New Roman"/>
              </a:rPr>
              <a:t>навколишнього</a:t>
            </a:r>
            <a:r>
              <a:rPr lang="ru-RU" sz="2000" dirty="0">
                <a:latin typeface="Times New Roman"/>
                <a:ea typeface="Times New Roman"/>
                <a:cs typeface="Times New Roman"/>
                <a:sym typeface="Times New Roman"/>
              </a:rPr>
              <a:t> природного </a:t>
            </a:r>
            <a:r>
              <a:rPr lang="ru-RU" sz="2000" dirty="0" err="1">
                <a:latin typeface="Times New Roman"/>
                <a:ea typeface="Times New Roman"/>
                <a:cs typeface="Times New Roman"/>
                <a:sym typeface="Times New Roman"/>
              </a:rPr>
              <a:t>середовища</a:t>
            </a:r>
            <a:r>
              <a:rPr lang="ru-RU" sz="2000" dirty="0">
                <a:latin typeface="Times New Roman"/>
                <a:ea typeface="Times New Roman"/>
                <a:cs typeface="Times New Roman"/>
                <a:sym typeface="Times New Roman"/>
              </a:rPr>
              <a:t> є </a:t>
            </a:r>
            <a:r>
              <a:rPr lang="ru-RU" sz="2000" dirty="0" err="1">
                <a:latin typeface="Times New Roman"/>
                <a:ea typeface="Times New Roman"/>
                <a:cs typeface="Times New Roman"/>
                <a:sym typeface="Times New Roman"/>
              </a:rPr>
              <a:t>фітоіндикація</a:t>
            </a:r>
            <a:r>
              <a:rPr lang="ru-RU" sz="2000" dirty="0">
                <a:latin typeface="Times New Roman"/>
                <a:ea typeface="Times New Roman"/>
                <a:cs typeface="Times New Roman"/>
                <a:sym typeface="Times New Roman"/>
              </a:rPr>
              <a:t>. В </a:t>
            </a:r>
            <a:r>
              <a:rPr lang="ru-RU" sz="2000" dirty="0" err="1">
                <a:latin typeface="Times New Roman"/>
                <a:ea typeface="Times New Roman"/>
                <a:cs typeface="Times New Roman"/>
                <a:sym typeface="Times New Roman"/>
              </a:rPr>
              <a:t>основі</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фітоіндикації</a:t>
            </a:r>
            <a:r>
              <a:rPr lang="ru-RU" sz="2000" dirty="0">
                <a:latin typeface="Times New Roman"/>
                <a:ea typeface="Times New Roman"/>
                <a:cs typeface="Times New Roman"/>
                <a:sym typeface="Times New Roman"/>
              </a:rPr>
              <a:t> — </a:t>
            </a:r>
            <a:r>
              <a:rPr lang="ru-RU" sz="2000" dirty="0" err="1">
                <a:latin typeface="Times New Roman"/>
                <a:ea typeface="Times New Roman"/>
                <a:cs typeface="Times New Roman"/>
                <a:sym typeface="Times New Roman"/>
              </a:rPr>
              <a:t>чутливість</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рослин</a:t>
            </a:r>
            <a:r>
              <a:rPr lang="ru-RU" sz="2000" dirty="0">
                <a:latin typeface="Times New Roman"/>
                <a:ea typeface="Times New Roman"/>
                <a:cs typeface="Times New Roman"/>
                <a:sym typeface="Times New Roman"/>
              </a:rPr>
              <a:t> до </a:t>
            </a:r>
            <a:r>
              <a:rPr lang="ru-RU" sz="2000" dirty="0" err="1">
                <a:latin typeface="Times New Roman"/>
                <a:ea typeface="Times New Roman"/>
                <a:cs typeface="Times New Roman"/>
                <a:sym typeface="Times New Roman"/>
              </a:rPr>
              <a:t>хімічного</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впливу</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що</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виявляється</a:t>
            </a:r>
            <a:r>
              <a:rPr lang="ru-RU" sz="2000" dirty="0">
                <a:latin typeface="Times New Roman"/>
                <a:ea typeface="Times New Roman"/>
                <a:cs typeface="Times New Roman"/>
                <a:sym typeface="Times New Roman"/>
              </a:rPr>
              <a:t> у </a:t>
            </a:r>
            <a:r>
              <a:rPr lang="ru-RU" sz="2000" dirty="0" err="1">
                <a:latin typeface="Times New Roman"/>
                <a:ea typeface="Times New Roman"/>
                <a:cs typeface="Times New Roman"/>
                <a:sym typeface="Times New Roman"/>
              </a:rPr>
              <a:t>зміні</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ростових</a:t>
            </a:r>
            <a:r>
              <a:rPr lang="ru-RU" sz="2000" dirty="0">
                <a:latin typeface="Times New Roman"/>
                <a:ea typeface="Times New Roman"/>
                <a:cs typeface="Times New Roman"/>
                <a:sym typeface="Times New Roman"/>
              </a:rPr>
              <a:t> і </a:t>
            </a:r>
            <a:r>
              <a:rPr lang="ru-RU" sz="2000" dirty="0" err="1">
                <a:latin typeface="Times New Roman"/>
                <a:ea typeface="Times New Roman"/>
                <a:cs typeface="Times New Roman"/>
                <a:sym typeface="Times New Roman"/>
              </a:rPr>
              <a:t>морфологічних</a:t>
            </a:r>
            <a:r>
              <a:rPr lang="ru-RU" sz="2000" dirty="0">
                <a:latin typeface="Times New Roman"/>
                <a:ea typeface="Times New Roman"/>
                <a:cs typeface="Times New Roman"/>
                <a:sym typeface="Times New Roman"/>
              </a:rPr>
              <a:t> характеристиках </a:t>
            </a:r>
            <a:r>
              <a:rPr lang="ru-RU" sz="2000" dirty="0" err="1">
                <a:latin typeface="Times New Roman"/>
                <a:ea typeface="Times New Roman"/>
                <a:cs typeface="Times New Roman"/>
                <a:sym typeface="Times New Roman"/>
              </a:rPr>
              <a:t>рослин</a:t>
            </a:r>
            <a:r>
              <a:rPr lang="ru-RU" sz="2000" dirty="0">
                <a:latin typeface="Times New Roman"/>
                <a:ea typeface="Times New Roman"/>
                <a:cs typeface="Times New Roman"/>
                <a:sym typeface="Times New Roman"/>
              </a:rPr>
              <a:t>. </a:t>
            </a:r>
            <a:endParaRPr sz="2000" dirty="0">
              <a:latin typeface="Times New Roman"/>
              <a:ea typeface="Times New Roman"/>
              <a:cs typeface="Times New Roman"/>
              <a:sym typeface="Times New Roman"/>
            </a:endParaRPr>
          </a:p>
          <a:p>
            <a:pPr marL="0" lvl="0" indent="0" algn="l" rtl="0">
              <a:lnSpc>
                <a:spcPct val="100000"/>
              </a:lnSpc>
              <a:spcBef>
                <a:spcPts val="1200"/>
              </a:spcBef>
              <a:spcAft>
                <a:spcPts val="1200"/>
              </a:spcAft>
              <a:buSzPts val="1665"/>
              <a:buNone/>
            </a:pPr>
            <a:r>
              <a:rPr lang="ru-RU" sz="2000" dirty="0" err="1">
                <a:latin typeface="Times New Roman"/>
                <a:ea typeface="Times New Roman"/>
                <a:cs typeface="Times New Roman"/>
                <a:sym typeface="Times New Roman"/>
              </a:rPr>
              <a:t>Фітоіндикатори</a:t>
            </a:r>
            <a:r>
              <a:rPr lang="ru-RU" sz="2000" dirty="0">
                <a:latin typeface="Times New Roman"/>
                <a:ea typeface="Times New Roman"/>
                <a:cs typeface="Times New Roman"/>
                <a:sym typeface="Times New Roman"/>
              </a:rPr>
              <a:t> — </a:t>
            </a:r>
            <a:r>
              <a:rPr lang="ru-RU" sz="2000" dirty="0" err="1">
                <a:latin typeface="Times New Roman"/>
                <a:ea typeface="Times New Roman"/>
                <a:cs typeface="Times New Roman"/>
                <a:sym typeface="Times New Roman"/>
              </a:rPr>
              <a:t>рослинні</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організми</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наявність</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чисельність</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або</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особливості</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будови</a:t>
            </a:r>
            <a:r>
              <a:rPr lang="ru-RU" sz="2000" dirty="0">
                <a:latin typeface="Times New Roman"/>
                <a:ea typeface="Times New Roman"/>
                <a:cs typeface="Times New Roman"/>
                <a:sym typeface="Times New Roman"/>
              </a:rPr>
              <a:t>, росту та </a:t>
            </a:r>
            <a:r>
              <a:rPr lang="ru-RU" sz="2000" dirty="0" err="1">
                <a:latin typeface="Times New Roman"/>
                <a:ea typeface="Times New Roman"/>
                <a:cs typeface="Times New Roman"/>
                <a:sym typeface="Times New Roman"/>
              </a:rPr>
              <a:t>розвитку</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яких</a:t>
            </a:r>
            <a:r>
              <a:rPr lang="ru-RU" sz="2000" dirty="0">
                <a:latin typeface="Times New Roman"/>
                <a:ea typeface="Times New Roman"/>
                <a:cs typeface="Times New Roman"/>
                <a:sym typeface="Times New Roman"/>
              </a:rPr>
              <a:t> є </a:t>
            </a:r>
            <a:r>
              <a:rPr lang="ru-RU" sz="2000" dirty="0" err="1">
                <a:latin typeface="Times New Roman"/>
                <a:ea typeface="Times New Roman"/>
                <a:cs typeface="Times New Roman"/>
                <a:sym typeface="Times New Roman"/>
              </a:rPr>
              <a:t>показником</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природних</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процесів</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особливих</a:t>
            </a:r>
            <a:r>
              <a:rPr lang="ru-RU" sz="2000" dirty="0">
                <a:latin typeface="Times New Roman"/>
                <a:ea typeface="Times New Roman"/>
                <a:cs typeface="Times New Roman"/>
                <a:sym typeface="Times New Roman"/>
              </a:rPr>
              <a:t> умов </a:t>
            </a:r>
            <a:r>
              <a:rPr lang="ru-RU" sz="2000" dirty="0" err="1">
                <a:latin typeface="Times New Roman"/>
                <a:ea typeface="Times New Roman"/>
                <a:cs typeface="Times New Roman"/>
                <a:sym typeface="Times New Roman"/>
              </a:rPr>
              <a:t>або</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антропогенних</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змін</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середовища</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Багато</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рослин</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чутливі</a:t>
            </a:r>
            <a:r>
              <a:rPr lang="ru-RU" sz="2000" dirty="0">
                <a:latin typeface="Times New Roman"/>
                <a:ea typeface="Times New Roman"/>
                <a:cs typeface="Times New Roman"/>
                <a:sym typeface="Times New Roman"/>
              </a:rPr>
              <a:t> до </a:t>
            </a:r>
            <a:r>
              <a:rPr lang="ru-RU" sz="2000" dirty="0" err="1">
                <a:latin typeface="Times New Roman"/>
                <a:ea typeface="Times New Roman"/>
                <a:cs typeface="Times New Roman"/>
                <a:sym typeface="Times New Roman"/>
              </a:rPr>
              <a:t>різних</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чинників</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середовища</a:t>
            </a:r>
            <a:r>
              <a:rPr lang="ru-RU" sz="2000" dirty="0">
                <a:latin typeface="Times New Roman"/>
                <a:ea typeface="Times New Roman"/>
                <a:cs typeface="Times New Roman"/>
                <a:sym typeface="Times New Roman"/>
              </a:rPr>
              <a:t> і </a:t>
            </a:r>
            <a:r>
              <a:rPr lang="ru-RU" sz="2000" dirty="0" err="1">
                <a:latin typeface="Times New Roman"/>
                <a:ea typeface="Times New Roman"/>
                <a:cs typeface="Times New Roman"/>
                <a:sym typeface="Times New Roman"/>
              </a:rPr>
              <a:t>можуть</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існувати</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лише</a:t>
            </a:r>
            <a:r>
              <a:rPr lang="ru-RU" sz="2000" dirty="0">
                <a:latin typeface="Times New Roman"/>
                <a:ea typeface="Times New Roman"/>
                <a:cs typeface="Times New Roman"/>
                <a:sym typeface="Times New Roman"/>
              </a:rPr>
              <a:t> у </a:t>
            </a:r>
            <a:r>
              <a:rPr lang="ru-RU" sz="2000" dirty="0" err="1">
                <a:latin typeface="Times New Roman"/>
                <a:ea typeface="Times New Roman"/>
                <a:cs typeface="Times New Roman"/>
                <a:sym typeface="Times New Roman"/>
              </a:rPr>
              <a:t>певних</a:t>
            </a:r>
            <a:r>
              <a:rPr lang="ru-RU" sz="2000" dirty="0">
                <a:latin typeface="Times New Roman"/>
                <a:ea typeface="Times New Roman"/>
                <a:cs typeface="Times New Roman"/>
                <a:sym typeface="Times New Roman"/>
              </a:rPr>
              <a:t>, часто </a:t>
            </a:r>
            <a:r>
              <a:rPr lang="ru-RU" sz="2000" dirty="0" err="1">
                <a:latin typeface="Times New Roman"/>
                <a:ea typeface="Times New Roman"/>
                <a:cs typeface="Times New Roman"/>
                <a:sym typeface="Times New Roman"/>
              </a:rPr>
              <a:t>вузьких</a:t>
            </a:r>
            <a:r>
              <a:rPr lang="ru-RU" sz="2000" dirty="0">
                <a:latin typeface="Times New Roman"/>
                <a:ea typeface="Times New Roman"/>
                <a:cs typeface="Times New Roman"/>
                <a:sym typeface="Times New Roman"/>
              </a:rPr>
              <a:t> межах </a:t>
            </a:r>
            <a:r>
              <a:rPr lang="ru-RU" sz="2000" dirty="0" err="1">
                <a:latin typeface="Times New Roman"/>
                <a:ea typeface="Times New Roman"/>
                <a:cs typeface="Times New Roman"/>
                <a:sym typeface="Times New Roman"/>
              </a:rPr>
              <a:t>їхньої</a:t>
            </a:r>
            <a:r>
              <a:rPr lang="ru-RU" sz="2000" dirty="0">
                <a:latin typeface="Times New Roman"/>
                <a:ea typeface="Times New Roman"/>
                <a:cs typeface="Times New Roman"/>
                <a:sym typeface="Times New Roman"/>
              </a:rPr>
              <a:t> </a:t>
            </a:r>
            <a:r>
              <a:rPr lang="ru-RU" sz="2000" dirty="0" err="1">
                <a:latin typeface="Times New Roman"/>
                <a:ea typeface="Times New Roman"/>
                <a:cs typeface="Times New Roman"/>
                <a:sym typeface="Times New Roman"/>
              </a:rPr>
              <a:t>мінливості</a:t>
            </a:r>
            <a:r>
              <a:rPr lang="ru-RU" sz="2000" dirty="0">
                <a:latin typeface="Times New Roman"/>
                <a:ea typeface="Times New Roman"/>
                <a:cs typeface="Times New Roman"/>
                <a:sym typeface="Times New Roman"/>
              </a:rPr>
              <a:t>.</a:t>
            </a:r>
            <a:endParaRPr sz="2000" dirty="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7"/>
          <p:cNvPicPr preferRelativeResize="0"/>
          <p:nvPr/>
        </p:nvPicPr>
        <p:blipFill>
          <a:blip r:embed="rId3">
            <a:alphaModFix/>
          </a:blip>
          <a:stretch>
            <a:fillRect/>
          </a:stretch>
        </p:blipFill>
        <p:spPr>
          <a:xfrm>
            <a:off x="0" y="1319200"/>
            <a:ext cx="2058475" cy="2200275"/>
          </a:xfrm>
          <a:prstGeom prst="rect">
            <a:avLst/>
          </a:prstGeom>
          <a:noFill/>
          <a:ln>
            <a:noFill/>
          </a:ln>
        </p:spPr>
      </p:pic>
      <p:sp>
        <p:nvSpPr>
          <p:cNvPr id="113" name="Google Shape;11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4" name="Google Shape;114;p17"/>
          <p:cNvSpPr txBox="1">
            <a:spLocks noGrp="1"/>
          </p:cNvSpPr>
          <p:nvPr>
            <p:ph type="body" idx="1"/>
          </p:nvPr>
        </p:nvSpPr>
        <p:spPr>
          <a:xfrm>
            <a:off x="4433075" y="0"/>
            <a:ext cx="3750900" cy="50157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Clr>
                <a:schemeClr val="dk1"/>
              </a:buClr>
              <a:buSzPts val="605"/>
              <a:buFont typeface="Arial"/>
              <a:buNone/>
            </a:pPr>
            <a:r>
              <a:rPr lang="ru-RU" sz="1400" dirty="0" err="1">
                <a:solidFill>
                  <a:schemeClr val="tx1"/>
                </a:solidFill>
                <a:latin typeface="Times New Roman"/>
                <a:ea typeface="Times New Roman"/>
                <a:cs typeface="Times New Roman"/>
                <a:sym typeface="Times New Roman"/>
              </a:rPr>
              <a:t>Повний</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аналіз</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ґрунту</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вимагає</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багато</a:t>
            </a:r>
            <a:r>
              <a:rPr lang="ru-RU" sz="1400" dirty="0">
                <a:solidFill>
                  <a:schemeClr val="tx1"/>
                </a:solidFill>
                <a:latin typeface="Times New Roman"/>
                <a:ea typeface="Times New Roman"/>
                <a:cs typeface="Times New Roman"/>
                <a:sym typeface="Times New Roman"/>
              </a:rPr>
              <a:t> часу та </a:t>
            </a:r>
            <a:r>
              <a:rPr lang="ru-RU" sz="1400" dirty="0" err="1">
                <a:solidFill>
                  <a:schemeClr val="tx1"/>
                </a:solidFill>
                <a:latin typeface="Times New Roman"/>
                <a:ea typeface="Times New Roman"/>
                <a:cs typeface="Times New Roman"/>
                <a:sym typeface="Times New Roman"/>
              </a:rPr>
              <a:t>праці</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Однак</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багато</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особливостей</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ґрунту</a:t>
            </a:r>
            <a:r>
              <a:rPr lang="ru-RU" sz="1400" dirty="0">
                <a:solidFill>
                  <a:schemeClr val="tx1"/>
                </a:solidFill>
                <a:latin typeface="Times New Roman"/>
                <a:ea typeface="Times New Roman"/>
                <a:cs typeface="Times New Roman"/>
                <a:sym typeface="Times New Roman"/>
              </a:rPr>
              <a:t>, в тому </a:t>
            </a:r>
            <a:r>
              <a:rPr lang="ru-RU" sz="1400" dirty="0" err="1">
                <a:solidFill>
                  <a:schemeClr val="tx1"/>
                </a:solidFill>
                <a:latin typeface="Times New Roman"/>
                <a:ea typeface="Times New Roman"/>
                <a:cs typeface="Times New Roman"/>
                <a:sym typeface="Times New Roman"/>
              </a:rPr>
              <a:t>числі</a:t>
            </a:r>
            <a:r>
              <a:rPr lang="ru-RU" sz="1400" dirty="0">
                <a:solidFill>
                  <a:schemeClr val="tx1"/>
                </a:solidFill>
                <a:latin typeface="Times New Roman"/>
                <a:ea typeface="Times New Roman"/>
                <a:cs typeface="Times New Roman"/>
                <a:sym typeface="Times New Roman"/>
              </a:rPr>
              <a:t> і </a:t>
            </a:r>
            <a:r>
              <a:rPr lang="ru-RU" sz="1400" dirty="0" err="1">
                <a:solidFill>
                  <a:schemeClr val="tx1"/>
                </a:solidFill>
                <a:latin typeface="Times New Roman"/>
                <a:ea typeface="Times New Roman"/>
                <a:cs typeface="Times New Roman"/>
                <a:sym typeface="Times New Roman"/>
              </a:rPr>
              <a:t>родючість</a:t>
            </a:r>
            <a:r>
              <a:rPr lang="ru-RU" sz="1400" dirty="0">
                <a:solidFill>
                  <a:schemeClr val="tx1"/>
                </a:solidFill>
                <a:latin typeface="Times New Roman"/>
                <a:ea typeface="Times New Roman"/>
                <a:cs typeface="Times New Roman"/>
                <a:sym typeface="Times New Roman"/>
              </a:rPr>
              <a:t>, можна </a:t>
            </a:r>
            <a:r>
              <a:rPr lang="ru-RU" sz="1400" dirty="0" err="1">
                <a:solidFill>
                  <a:schemeClr val="tx1"/>
                </a:solidFill>
                <a:latin typeface="Times New Roman"/>
                <a:ea typeface="Times New Roman"/>
                <a:cs typeface="Times New Roman"/>
                <a:sym typeface="Times New Roman"/>
              </a:rPr>
              <a:t>визначити</a:t>
            </a:r>
            <a:r>
              <a:rPr lang="ru-RU" sz="1400" dirty="0">
                <a:solidFill>
                  <a:schemeClr val="tx1"/>
                </a:solidFill>
                <a:latin typeface="Times New Roman"/>
                <a:ea typeface="Times New Roman"/>
                <a:cs typeface="Times New Roman"/>
                <a:sym typeface="Times New Roman"/>
              </a:rPr>
              <a:t> за </a:t>
            </a:r>
            <a:r>
              <a:rPr lang="ru-RU" sz="1400" dirty="0" err="1">
                <a:solidFill>
                  <a:schemeClr val="tx1"/>
                </a:solidFill>
                <a:latin typeface="Times New Roman"/>
                <a:ea typeface="Times New Roman"/>
                <a:cs typeface="Times New Roman"/>
                <a:sym typeface="Times New Roman"/>
              </a:rPr>
              <a:t>рослинами-індикаторами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які</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його</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ростуть</a:t>
            </a:r>
            <a:r>
              <a:rPr lang="ru-RU" sz="1400" dirty="0">
                <a:solidFill>
                  <a:schemeClr val="tx1"/>
                </a:solidFill>
                <a:latin typeface="Times New Roman"/>
                <a:ea typeface="Times New Roman"/>
                <a:cs typeface="Times New Roman"/>
                <a:sym typeface="Times New Roman"/>
              </a:rPr>
              <a:t> в </a:t>
            </a:r>
            <a:r>
              <a:rPr lang="ru-RU" sz="1400" dirty="0" err="1">
                <a:solidFill>
                  <a:schemeClr val="tx1"/>
                </a:solidFill>
                <a:latin typeface="Times New Roman"/>
                <a:ea typeface="Times New Roman"/>
                <a:cs typeface="Times New Roman"/>
                <a:sym typeface="Times New Roman"/>
              </a:rPr>
              <a:t>ньому</a:t>
            </a:r>
            <a:r>
              <a:rPr lang="ru-RU" sz="1400" dirty="0">
                <a:solidFill>
                  <a:schemeClr val="tx1"/>
                </a:solidFill>
                <a:latin typeface="Times New Roman"/>
                <a:ea typeface="Times New Roman"/>
                <a:cs typeface="Times New Roman"/>
                <a:sym typeface="Times New Roman"/>
              </a:rPr>
              <a:t>.</a:t>
            </a:r>
            <a:br>
              <a:rPr lang="ru-RU" sz="1400" dirty="0">
                <a:solidFill>
                  <a:schemeClr val="tx1"/>
                </a:solidFill>
                <a:latin typeface="Times New Roman"/>
                <a:ea typeface="Times New Roman"/>
                <a:cs typeface="Times New Roman"/>
                <a:sym typeface="Times New Roman"/>
              </a:rPr>
            </a:br>
            <a:r>
              <a:rPr lang="ru-RU" sz="1400" dirty="0" err="1">
                <a:solidFill>
                  <a:schemeClr val="tx1"/>
                </a:solidFill>
                <a:latin typeface="Times New Roman"/>
                <a:ea typeface="Times New Roman"/>
                <a:cs typeface="Times New Roman"/>
                <a:sym typeface="Times New Roman"/>
              </a:rPr>
              <a:t>Наприклад</a:t>
            </a:r>
            <a:r>
              <a:rPr lang="ru-RU" sz="1400" dirty="0">
                <a:solidFill>
                  <a:schemeClr val="tx1"/>
                </a:solidFill>
                <a:latin typeface="Times New Roman"/>
                <a:ea typeface="Times New Roman"/>
                <a:cs typeface="Times New Roman"/>
                <a:sym typeface="Times New Roman"/>
              </a:rPr>
              <a:t>, про </a:t>
            </a:r>
            <a:r>
              <a:rPr lang="ru-RU" sz="1400" dirty="0" err="1">
                <a:solidFill>
                  <a:schemeClr val="tx1"/>
                </a:solidFill>
                <a:latin typeface="Times New Roman"/>
                <a:ea typeface="Times New Roman"/>
                <a:cs typeface="Times New Roman"/>
                <a:sym typeface="Times New Roman"/>
              </a:rPr>
              <a:t>високу</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родючість</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свідчать</a:t>
            </a:r>
            <a:r>
              <a:rPr lang="ru-RU" sz="1400" dirty="0">
                <a:solidFill>
                  <a:schemeClr val="tx1"/>
                </a:solidFill>
                <a:latin typeface="Times New Roman"/>
                <a:ea typeface="Times New Roman"/>
                <a:cs typeface="Times New Roman"/>
                <a:sym typeface="Times New Roman"/>
              </a:rPr>
              <a:t>: </a:t>
            </a:r>
            <a:r>
              <a:rPr lang="ru-RU" sz="1400" dirty="0" smtClean="0">
                <a:solidFill>
                  <a:schemeClr val="tx1"/>
                </a:solidFill>
                <a:uFill>
                  <a:noFill/>
                </a:uFill>
                <a:latin typeface="Times New Roman"/>
                <a:ea typeface="Times New Roman"/>
                <a:cs typeface="Times New Roman"/>
                <a:sym typeface="Times New Roman"/>
              </a:rPr>
              <a:t>малина</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uFill>
                  <a:noFill/>
                </a:uFill>
                <a:latin typeface="Times New Roman"/>
                <a:ea typeface="Times New Roman"/>
                <a:cs typeface="Times New Roman"/>
                <a:sym typeface="Times New Roman"/>
              </a:rPr>
              <a:t>кропива</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uFill>
                  <a:noFill/>
                </a:uFill>
                <a:latin typeface="Times New Roman"/>
                <a:ea typeface="Times New Roman"/>
                <a:cs typeface="Times New Roman"/>
                <a:sym typeface="Times New Roman"/>
              </a:rPr>
              <a:t>іван</a:t>
            </a:r>
            <a:r>
              <a:rPr lang="ru-RU" sz="1400" dirty="0" smtClean="0">
                <a:solidFill>
                  <a:schemeClr val="tx1"/>
                </a:solidFill>
                <a:uFill>
                  <a:noFill/>
                </a:uFill>
                <a:latin typeface="Times New Roman"/>
                <a:ea typeface="Times New Roman"/>
                <a:cs typeface="Times New Roman"/>
                <a:sym typeface="Times New Roman"/>
              </a:rPr>
              <a:t>-чай</a:t>
            </a:r>
            <a:r>
              <a:rPr lang="ru-RU" sz="1400" dirty="0" smtClean="0">
                <a:solidFill>
                  <a:schemeClr val="tx1"/>
                </a:solidFill>
                <a:latin typeface="Times New Roman"/>
                <a:ea typeface="Times New Roman"/>
                <a:cs typeface="Times New Roman"/>
                <a:sym typeface="Times New Roman"/>
              </a:rPr>
              <a:t>, </a:t>
            </a:r>
            <a:r>
              <a:rPr lang="ru-RU" sz="1400" dirty="0" smtClean="0">
                <a:solidFill>
                  <a:schemeClr val="tx1"/>
                </a:solidFill>
                <a:uFill>
                  <a:noFill/>
                </a:uFill>
                <a:latin typeface="Times New Roman"/>
                <a:ea typeface="Times New Roman"/>
                <a:cs typeface="Times New Roman"/>
                <a:sym typeface="Times New Roman"/>
              </a:rPr>
              <a:t>таволга</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latin typeface="Times New Roman"/>
                <a:ea typeface="Times New Roman"/>
                <a:cs typeface="Times New Roman"/>
                <a:sym typeface="Times New Roman"/>
              </a:rPr>
              <a:t>яглиця</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latin typeface="Times New Roman"/>
                <a:ea typeface="Times New Roman"/>
                <a:cs typeface="Times New Roman"/>
                <a:sym typeface="Times New Roman"/>
              </a:rPr>
              <a:t>звичайна</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uFill>
                  <a:noFill/>
                </a:uFill>
                <a:latin typeface="Times New Roman"/>
                <a:ea typeface="Times New Roman"/>
                <a:cs typeface="Times New Roman"/>
                <a:sym typeface="Times New Roman"/>
              </a:rPr>
              <a:t>чистотіл</a:t>
            </a:r>
            <a:r>
              <a:rPr lang="ru-RU" sz="1400" dirty="0" smtClean="0">
                <a:solidFill>
                  <a:schemeClr val="tx1"/>
                </a:solidFill>
                <a:latin typeface="Times New Roman"/>
                <a:ea typeface="Times New Roman"/>
                <a:cs typeface="Times New Roman"/>
                <a:sym typeface="Times New Roman"/>
              </a:rPr>
              <a:t>, </a:t>
            </a:r>
            <a:r>
              <a:rPr lang="ru-RU" sz="1400" dirty="0" err="1" smtClean="0">
                <a:solidFill>
                  <a:schemeClr val="tx1"/>
                </a:solidFill>
                <a:uFill>
                  <a:noFill/>
                </a:uFill>
                <a:latin typeface="Times New Roman"/>
                <a:ea typeface="Times New Roman"/>
                <a:cs typeface="Times New Roman"/>
                <a:sym typeface="Times New Roman"/>
              </a:rPr>
              <a:t>копитняк</a:t>
            </a:r>
            <a:r>
              <a:rPr lang="ru-RU" sz="1400" dirty="0" smtClean="0">
                <a:solidFill>
                  <a:schemeClr val="tx1"/>
                </a:solidFill>
                <a:latin typeface="Times New Roman"/>
                <a:ea typeface="Times New Roman"/>
                <a:cs typeface="Times New Roman"/>
                <a:sym typeface="Times New Roman"/>
              </a:rPr>
              <a:t>, </a:t>
            </a:r>
            <a:r>
              <a:rPr lang="ru-RU" sz="1400" dirty="0">
                <a:solidFill>
                  <a:schemeClr val="tx1"/>
                </a:solidFill>
                <a:uFill>
                  <a:noFill/>
                </a:uFill>
                <a:latin typeface="Times New Roman"/>
                <a:ea typeface="Times New Roman"/>
                <a:cs typeface="Times New Roman"/>
                <a:sym typeface="Times New Roman"/>
              </a:rPr>
              <a:t>барбарис </a:t>
            </a:r>
            <a:r>
              <a:rPr lang="ru-RU" sz="1400" dirty="0" err="1">
                <a:solidFill>
                  <a:schemeClr val="tx1"/>
                </a:solidFill>
                <a:uFill>
                  <a:noFill/>
                </a:uFill>
                <a:latin typeface="Times New Roman"/>
                <a:ea typeface="Times New Roman"/>
                <a:cs typeface="Times New Roman"/>
                <a:sym typeface="Times New Roman"/>
              </a:rPr>
              <a:t>звичайний</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валеріана</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лікарська</a:t>
            </a:r>
            <a:r>
              <a:rPr lang="ru-RU" sz="1400" dirty="0">
                <a:solidFill>
                  <a:schemeClr val="tx1"/>
                </a:solidFill>
                <a:latin typeface="Times New Roman"/>
                <a:ea typeface="Times New Roman"/>
                <a:cs typeface="Times New Roman"/>
                <a:sym typeface="Times New Roman"/>
              </a:rPr>
              <a:t>.</a:t>
            </a:r>
            <a:br>
              <a:rPr lang="ru-RU" sz="1400" dirty="0">
                <a:solidFill>
                  <a:schemeClr val="tx1"/>
                </a:solidFill>
                <a:latin typeface="Times New Roman"/>
                <a:ea typeface="Times New Roman"/>
                <a:cs typeface="Times New Roman"/>
                <a:sym typeface="Times New Roman"/>
              </a:rPr>
            </a:br>
            <a:r>
              <a:rPr lang="ru-RU" sz="1400" dirty="0" err="1">
                <a:solidFill>
                  <a:schemeClr val="tx1"/>
                </a:solidFill>
                <a:latin typeface="Times New Roman"/>
                <a:ea typeface="Times New Roman"/>
                <a:cs typeface="Times New Roman"/>
                <a:sym typeface="Times New Roman"/>
              </a:rPr>
              <a:t>Індикатори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середньої</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родючості</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медунка</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анґеліка</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грушанка</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гравілат</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річковий</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костриця</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лучна</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купальниця</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європейська</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вероніка</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довголиста</a:t>
            </a:r>
            <a:r>
              <a:rPr lang="ru-RU" sz="1400" dirty="0">
                <a:solidFill>
                  <a:schemeClr val="tx1"/>
                </a:solidFill>
                <a:latin typeface="Times New Roman"/>
                <a:ea typeface="Times New Roman"/>
                <a:cs typeface="Times New Roman"/>
                <a:sym typeface="Times New Roman"/>
              </a:rPr>
              <a:t>.</a:t>
            </a:r>
            <a:br>
              <a:rPr lang="ru-RU" sz="1400" dirty="0">
                <a:solidFill>
                  <a:schemeClr val="tx1"/>
                </a:solidFill>
                <a:latin typeface="Times New Roman"/>
                <a:ea typeface="Times New Roman"/>
                <a:cs typeface="Times New Roman"/>
                <a:sym typeface="Times New Roman"/>
              </a:rPr>
            </a:br>
            <a:r>
              <a:rPr lang="ru-RU" sz="1400" dirty="0" err="1">
                <a:solidFill>
                  <a:schemeClr val="tx1"/>
                </a:solidFill>
                <a:latin typeface="Times New Roman"/>
                <a:ea typeface="Times New Roman"/>
                <a:cs typeface="Times New Roman"/>
                <a:sym typeface="Times New Roman"/>
              </a:rPr>
              <a:t>Індикатори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низької</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родючості</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сфагнові</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торф'яні</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мохи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наземні</a:t>
            </a:r>
            <a:r>
              <a:rPr lang="ru-RU" sz="1400" dirty="0">
                <a:solidFill>
                  <a:schemeClr val="tx1"/>
                </a:solidFill>
                <a:latin typeface="Times New Roman"/>
                <a:ea typeface="Times New Roman"/>
                <a:cs typeface="Times New Roman"/>
                <a:sym typeface="Times New Roman"/>
              </a:rPr>
              <a:t> </a:t>
            </a:r>
            <a:r>
              <a:rPr lang="ru-RU" sz="1400" dirty="0">
                <a:solidFill>
                  <a:schemeClr val="tx1"/>
                </a:solidFill>
                <a:uFill>
                  <a:noFill/>
                </a:uFill>
                <a:latin typeface="Times New Roman"/>
                <a:ea typeface="Times New Roman"/>
                <a:cs typeface="Times New Roman"/>
                <a:sym typeface="Times New Roman"/>
              </a:rPr>
              <a:t>лишайники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котячі</a:t>
            </a:r>
            <a:r>
              <a:rPr lang="ru-RU" sz="1400" dirty="0">
                <a:solidFill>
                  <a:schemeClr val="tx1"/>
                </a:solidFill>
                <a:uFill>
                  <a:noFill/>
                </a:uFill>
                <a:latin typeface="Times New Roman"/>
                <a:ea typeface="Times New Roman"/>
                <a:cs typeface="Times New Roman"/>
                <a:sym typeface="Times New Roman"/>
              </a:rPr>
              <a:t> лапки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брусниця</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журавлина</a:t>
            </a:r>
            <a:r>
              <a:rPr lang="ru-RU" sz="1400" dirty="0">
                <a:solidFill>
                  <a:schemeClr val="tx1"/>
                </a:solidFill>
                <a:latin typeface="Times New Roman"/>
                <a:ea typeface="Times New Roman"/>
                <a:cs typeface="Times New Roman"/>
                <a:sym typeface="Times New Roman"/>
              </a:rPr>
              <a:t>, </a:t>
            </a:r>
            <a:r>
              <a:rPr lang="ru-RU" sz="1400" dirty="0">
                <a:solidFill>
                  <a:schemeClr val="tx1"/>
                </a:solidFill>
                <a:uFill>
                  <a:noFill/>
                </a:uFill>
                <a:latin typeface="Times New Roman"/>
                <a:ea typeface="Times New Roman"/>
                <a:cs typeface="Times New Roman"/>
                <a:sym typeface="Times New Roman"/>
              </a:rPr>
              <a:t>ситник </a:t>
            </a:r>
            <a:r>
              <a:rPr lang="ru-RU" sz="1400" dirty="0" err="1" smtClean="0">
                <a:solidFill>
                  <a:schemeClr val="tx1"/>
                </a:solidFill>
                <a:uFill>
                  <a:noFill/>
                </a:uFill>
                <a:latin typeface="Times New Roman"/>
                <a:ea typeface="Times New Roman"/>
                <a:cs typeface="Times New Roman"/>
                <a:sym typeface="Times New Roman"/>
              </a:rPr>
              <a:t>ниткоподібний</a:t>
            </a:r>
            <a:r>
              <a:rPr lang="ru-RU" sz="1400" dirty="0" smtClean="0">
                <a:solidFill>
                  <a:schemeClr val="tx1"/>
                </a:solidFill>
                <a:latin typeface="Times New Roman"/>
                <a:ea typeface="Times New Roman"/>
                <a:cs typeface="Times New Roman"/>
                <a:sym typeface="Times New Roman"/>
              </a:rPr>
              <a:t> </a:t>
            </a:r>
            <a:r>
              <a:rPr lang="ru-RU" sz="1400" dirty="0">
                <a:solidFill>
                  <a:schemeClr val="tx1"/>
                </a:solidFill>
                <a:uFill>
                  <a:noFill/>
                </a:uFill>
                <a:latin typeface="Times New Roman"/>
                <a:ea typeface="Times New Roman"/>
                <a:cs typeface="Times New Roman"/>
                <a:sym typeface="Times New Roman"/>
              </a:rPr>
              <a:t>пахуча трава </a:t>
            </a:r>
            <a:r>
              <a:rPr lang="ru-RU" sz="1400" dirty="0" err="1">
                <a:solidFill>
                  <a:schemeClr val="tx1"/>
                </a:solidFill>
                <a:uFill>
                  <a:noFill/>
                </a:uFill>
                <a:latin typeface="Times New Roman"/>
                <a:ea typeface="Times New Roman"/>
                <a:cs typeface="Times New Roman"/>
                <a:sym typeface="Times New Roman"/>
              </a:rPr>
              <a:t>звичайна</a:t>
            </a:r>
            <a:r>
              <a:rPr lang="ru-RU" sz="1400" dirty="0">
                <a:solidFill>
                  <a:schemeClr val="tx1"/>
                </a:solidFill>
                <a:latin typeface="Times New Roman"/>
                <a:ea typeface="Times New Roman"/>
                <a:cs typeface="Times New Roman"/>
                <a:sym typeface="Times New Roman"/>
              </a:rPr>
              <a:t>.</a:t>
            </a:r>
            <a:br>
              <a:rPr lang="ru-RU" sz="1400" dirty="0">
                <a:solidFill>
                  <a:schemeClr val="tx1"/>
                </a:solidFill>
                <a:latin typeface="Times New Roman"/>
                <a:ea typeface="Times New Roman"/>
                <a:cs typeface="Times New Roman"/>
                <a:sym typeface="Times New Roman"/>
              </a:rPr>
            </a:br>
            <a:r>
              <a:rPr lang="ru-RU" sz="1400" dirty="0" err="1">
                <a:solidFill>
                  <a:schemeClr val="tx1"/>
                </a:solidFill>
                <a:latin typeface="Times New Roman"/>
                <a:ea typeface="Times New Roman"/>
                <a:cs typeface="Times New Roman"/>
                <a:sym typeface="Times New Roman"/>
              </a:rPr>
              <a:t>Байдужими</a:t>
            </a:r>
            <a:r>
              <a:rPr lang="ru-RU" sz="1400" dirty="0">
                <a:solidFill>
                  <a:schemeClr val="tx1"/>
                </a:solidFill>
                <a:latin typeface="Times New Roman"/>
                <a:ea typeface="Times New Roman"/>
                <a:cs typeface="Times New Roman"/>
                <a:sym typeface="Times New Roman"/>
              </a:rPr>
              <a:t> до </a:t>
            </a:r>
            <a:r>
              <a:rPr lang="ru-RU" sz="1400" dirty="0" err="1">
                <a:solidFill>
                  <a:schemeClr val="tx1"/>
                </a:solidFill>
                <a:latin typeface="Times New Roman"/>
                <a:ea typeface="Times New Roman"/>
                <a:cs typeface="Times New Roman"/>
                <a:sym typeface="Times New Roman"/>
              </a:rPr>
              <a:t>ґрунтової</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родючості</a:t>
            </a:r>
            <a:r>
              <a:rPr lang="ru-RU" sz="1400" dirty="0">
                <a:solidFill>
                  <a:schemeClr val="tx1"/>
                </a:solidFill>
                <a:latin typeface="Times New Roman"/>
                <a:ea typeface="Times New Roman"/>
                <a:cs typeface="Times New Roman"/>
                <a:sym typeface="Times New Roman"/>
              </a:rPr>
              <a:t> є: </a:t>
            </a:r>
            <a:r>
              <a:rPr lang="ru-RU" sz="1400" dirty="0" err="1">
                <a:solidFill>
                  <a:schemeClr val="tx1"/>
                </a:solidFill>
                <a:uFill>
                  <a:noFill/>
                </a:uFill>
                <a:latin typeface="Times New Roman"/>
                <a:ea typeface="Times New Roman"/>
                <a:cs typeface="Times New Roman"/>
                <a:sym typeface="Times New Roman"/>
              </a:rPr>
              <a:t>жовтець</a:t>
            </a:r>
            <a:r>
              <a:rPr lang="ru-RU" sz="1400" dirty="0">
                <a:solidFill>
                  <a:schemeClr val="tx1"/>
                </a:solidFill>
                <a:uFill>
                  <a:noFill/>
                </a:u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їдкий</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uFill>
                  <a:noFill/>
                </a:uFill>
                <a:latin typeface="Times New Roman"/>
                <a:ea typeface="Times New Roman"/>
                <a:cs typeface="Times New Roman"/>
                <a:sym typeface="Times New Roman"/>
              </a:rPr>
              <a:t>грицики</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Маловимоглива</a:t>
            </a:r>
            <a:r>
              <a:rPr lang="ru-RU" sz="1400" dirty="0">
                <a:solidFill>
                  <a:schemeClr val="tx1"/>
                </a:solidFill>
                <a:latin typeface="Times New Roman"/>
                <a:ea typeface="Times New Roman"/>
                <a:cs typeface="Times New Roman"/>
                <a:sym typeface="Times New Roman"/>
              </a:rPr>
              <a:t> до </a:t>
            </a:r>
            <a:r>
              <a:rPr lang="ru-RU" sz="1400" dirty="0" err="1">
                <a:solidFill>
                  <a:schemeClr val="tx1"/>
                </a:solidFill>
                <a:latin typeface="Times New Roman"/>
                <a:ea typeface="Times New Roman"/>
                <a:cs typeface="Times New Roman"/>
                <a:sym typeface="Times New Roman"/>
              </a:rPr>
              <a:t>ґрунтової</a:t>
            </a:r>
            <a:r>
              <a:rPr lang="ru-RU" sz="1400" dirty="0">
                <a:solidFill>
                  <a:schemeClr val="tx1"/>
                </a:solidFill>
                <a:latin typeface="Times New Roman"/>
                <a:ea typeface="Times New Roman"/>
                <a:cs typeface="Times New Roman"/>
                <a:sym typeface="Times New Roman"/>
              </a:rPr>
              <a:t> </a:t>
            </a:r>
            <a:r>
              <a:rPr lang="ru-RU" sz="1400" dirty="0" err="1">
                <a:solidFill>
                  <a:schemeClr val="tx1"/>
                </a:solidFill>
                <a:latin typeface="Times New Roman"/>
                <a:ea typeface="Times New Roman"/>
                <a:cs typeface="Times New Roman"/>
                <a:sym typeface="Times New Roman"/>
              </a:rPr>
              <a:t>родючості</a:t>
            </a:r>
            <a:r>
              <a:rPr lang="ru-RU" sz="1400" dirty="0">
                <a:solidFill>
                  <a:schemeClr val="tx1"/>
                </a:solidFill>
                <a:latin typeface="Times New Roman"/>
                <a:ea typeface="Times New Roman"/>
                <a:cs typeface="Times New Roman"/>
                <a:sym typeface="Times New Roman"/>
              </a:rPr>
              <a:t> </a:t>
            </a:r>
            <a:r>
              <a:rPr lang="ru-RU" sz="1400" dirty="0">
                <a:solidFill>
                  <a:schemeClr val="tx1"/>
                </a:solidFill>
                <a:uFill>
                  <a:noFill/>
                </a:uFill>
                <a:latin typeface="Times New Roman"/>
                <a:ea typeface="Times New Roman"/>
                <a:cs typeface="Times New Roman"/>
                <a:sym typeface="Times New Roman"/>
              </a:rPr>
              <a:t>сосна </a:t>
            </a:r>
            <a:r>
              <a:rPr lang="ru-RU" sz="1400" dirty="0" err="1">
                <a:solidFill>
                  <a:schemeClr val="tx1"/>
                </a:solidFill>
                <a:uFill>
                  <a:noFill/>
                </a:uFill>
                <a:latin typeface="Times New Roman"/>
                <a:ea typeface="Times New Roman"/>
                <a:cs typeface="Times New Roman"/>
                <a:sym typeface="Times New Roman"/>
              </a:rPr>
              <a:t>звичайна</a:t>
            </a:r>
            <a:r>
              <a:rPr lang="ru-RU" sz="1400" dirty="0">
                <a:solidFill>
                  <a:schemeClr val="tx1"/>
                </a:solidFill>
                <a:latin typeface="Times New Roman"/>
                <a:ea typeface="Times New Roman"/>
                <a:cs typeface="Times New Roman"/>
                <a:sym typeface="Times New Roman"/>
              </a:rPr>
              <a:t>.</a:t>
            </a:r>
            <a:endParaRPr sz="1400" dirty="0">
              <a:solidFill>
                <a:schemeClr val="tx1"/>
              </a:solidFill>
              <a:latin typeface="Times New Roman"/>
              <a:ea typeface="Times New Roman"/>
              <a:cs typeface="Times New Roman"/>
              <a:sym typeface="Times New Roman"/>
            </a:endParaRPr>
          </a:p>
          <a:p>
            <a:pPr marL="0" lvl="0" indent="0" rtl="0">
              <a:spcBef>
                <a:spcPts val="1400"/>
              </a:spcBef>
              <a:spcAft>
                <a:spcPts val="0"/>
              </a:spcAft>
              <a:buSzPts val="605"/>
              <a:buNone/>
            </a:pPr>
            <a:endParaRPr sz="1430" dirty="0">
              <a:solidFill>
                <a:schemeClr val="tx1"/>
              </a:solidFill>
            </a:endParaRPr>
          </a:p>
        </p:txBody>
      </p:sp>
      <p:pic>
        <p:nvPicPr>
          <p:cNvPr id="115" name="Google Shape;115;p17"/>
          <p:cNvPicPr preferRelativeResize="0"/>
          <p:nvPr/>
        </p:nvPicPr>
        <p:blipFill>
          <a:blip r:embed="rId4">
            <a:alphaModFix/>
          </a:blip>
          <a:stretch>
            <a:fillRect/>
          </a:stretch>
        </p:blipFill>
        <p:spPr>
          <a:xfrm>
            <a:off x="1797588" y="95538"/>
            <a:ext cx="2390775" cy="2200275"/>
          </a:xfrm>
          <a:prstGeom prst="rect">
            <a:avLst/>
          </a:prstGeom>
          <a:noFill/>
          <a:ln>
            <a:noFill/>
          </a:ln>
        </p:spPr>
      </p:pic>
      <p:pic>
        <p:nvPicPr>
          <p:cNvPr id="116" name="Google Shape;116;p17"/>
          <p:cNvPicPr preferRelativeResize="0"/>
          <p:nvPr/>
        </p:nvPicPr>
        <p:blipFill>
          <a:blip r:embed="rId5">
            <a:alphaModFix/>
          </a:blip>
          <a:stretch>
            <a:fillRect/>
          </a:stretch>
        </p:blipFill>
        <p:spPr>
          <a:xfrm>
            <a:off x="1797600" y="2453200"/>
            <a:ext cx="2390775" cy="2562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18"/>
          <p:cNvPicPr preferRelativeResize="0"/>
          <p:nvPr/>
        </p:nvPicPr>
        <p:blipFill>
          <a:blip r:embed="rId3">
            <a:alphaModFix/>
          </a:blip>
          <a:stretch>
            <a:fillRect/>
          </a:stretch>
        </p:blipFill>
        <p:spPr>
          <a:xfrm>
            <a:off x="4703025" y="2458100"/>
            <a:ext cx="4304276" cy="2593600"/>
          </a:xfrm>
          <a:prstGeom prst="rect">
            <a:avLst/>
          </a:prstGeom>
          <a:noFill/>
          <a:ln>
            <a:noFill/>
          </a:ln>
        </p:spPr>
      </p:pic>
      <p:sp>
        <p:nvSpPr>
          <p:cNvPr id="122" name="Google Shape;122;p18"/>
          <p:cNvSpPr txBox="1">
            <a:spLocks noGrp="1"/>
          </p:cNvSpPr>
          <p:nvPr>
            <p:ph type="title"/>
          </p:nvPr>
        </p:nvSpPr>
        <p:spPr>
          <a:xfrm>
            <a:off x="53250" y="71375"/>
            <a:ext cx="92250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FEF7F0"/>
              </a:buClr>
              <a:buSzPts val="990"/>
              <a:buFont typeface="Times New Roman"/>
              <a:buNone/>
            </a:pPr>
            <a:r>
              <a:rPr lang="ru-RU" sz="3000">
                <a:solidFill>
                  <a:schemeClr val="dk1"/>
                </a:solidFill>
                <a:latin typeface="Times New Roman"/>
                <a:ea typeface="Times New Roman"/>
                <a:cs typeface="Times New Roman"/>
                <a:sym typeface="Times New Roman"/>
              </a:rPr>
              <a:t>МАСШТАБНІ РУЙНУВАННЯ ТА ЗАБРУДНЕННЯ </a:t>
            </a:r>
            <a:endParaRPr sz="2900">
              <a:solidFill>
                <a:schemeClr val="dk1"/>
              </a:solidFill>
              <a:latin typeface="Times New Roman"/>
              <a:ea typeface="Times New Roman"/>
              <a:cs typeface="Times New Roman"/>
              <a:sym typeface="Times New Roman"/>
            </a:endParaRPr>
          </a:p>
        </p:txBody>
      </p:sp>
      <p:sp>
        <p:nvSpPr>
          <p:cNvPr id="123" name="Google Shape;123;p18"/>
          <p:cNvSpPr txBox="1">
            <a:spLocks noGrp="1"/>
          </p:cNvSpPr>
          <p:nvPr>
            <p:ph type="body" idx="1"/>
          </p:nvPr>
        </p:nvSpPr>
        <p:spPr>
          <a:xfrm>
            <a:off x="126975" y="1001573"/>
            <a:ext cx="7744500" cy="34164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1200"/>
              </a:spcAft>
              <a:buSzPts val="2571"/>
              <a:buNone/>
            </a:pPr>
            <a:r>
              <a:rPr lang="ru-RU" sz="2400">
                <a:latin typeface="Times New Roman"/>
                <a:ea typeface="Times New Roman"/>
                <a:cs typeface="Times New Roman"/>
                <a:sym typeface="Times New Roman"/>
              </a:rPr>
              <a:t>Війна, розв’язана росією проти України, спричиняє катастрофічні наслідки для довкілля, що викликали масштабне забруднення навколишнього середовища. За даними Міністерства захисту довкілля та природних ресурсів, близько 30% природоохоронних територій України на площі понад 1,2 мільйона гектарів зазнали шкоди через військові дії.</a:t>
            </a:r>
            <a:endParaRPr sz="24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xfrm>
            <a:off x="117150" y="0"/>
            <a:ext cx="8909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ru-RU" sz="3000">
                <a:solidFill>
                  <a:schemeClr val="dk1"/>
                </a:solidFill>
                <a:latin typeface="Times New Roman"/>
                <a:ea typeface="Times New Roman"/>
                <a:cs typeface="Times New Roman"/>
                <a:sym typeface="Times New Roman"/>
              </a:rPr>
              <a:t>ЗАБРУДНЕННЯ ҐРУНТІВ ПАЛИВНО-МАСТИЛЬНИМИ РЕЧОВИНАМИ</a:t>
            </a:r>
            <a:endParaRPr sz="3000">
              <a:solidFill>
                <a:schemeClr val="dk1"/>
              </a:solidFill>
              <a:latin typeface="Times New Roman"/>
              <a:ea typeface="Times New Roman"/>
              <a:cs typeface="Times New Roman"/>
              <a:sym typeface="Times New Roman"/>
            </a:endParaRPr>
          </a:p>
        </p:txBody>
      </p:sp>
      <p:sp>
        <p:nvSpPr>
          <p:cNvPr id="129" name="Google Shape;129;p19"/>
          <p:cNvSpPr txBox="1">
            <a:spLocks noGrp="1"/>
          </p:cNvSpPr>
          <p:nvPr>
            <p:ph type="body" idx="1"/>
          </p:nvPr>
        </p:nvSpPr>
        <p:spPr>
          <a:xfrm>
            <a:off x="70125" y="1365600"/>
            <a:ext cx="8085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RU" sz="2400">
                <a:latin typeface="Times New Roman"/>
                <a:ea typeface="Times New Roman"/>
                <a:cs typeface="Times New Roman"/>
                <a:sym typeface="Times New Roman"/>
              </a:rPr>
              <a:t>Забруднення ґрунтів паливно-мастильними матеріалами та нафтопродуктами відбувається внаслідок руху та пошкоджень сухопутної військової техніки. У ґрунтах, просочених паливно-мастильними матеріалами, знижується водопроникність, витісняється кисень, порушуються біохімічні та мікробіологічні процеси. Внаслідок цього погіршується водний, повітряний режими та колообіг поживних речовин, порушується кореневе живлення рослин, гальмується їх ріст і розвиток, що спричиняє загибель.</a:t>
            </a:r>
            <a:endParaRPr sz="24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285050" y="18586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FEF7F0"/>
              </a:buClr>
              <a:buSzPts val="990"/>
              <a:buFont typeface="Times New Roman"/>
              <a:buNone/>
            </a:pPr>
            <a:r>
              <a:rPr lang="ru-RU" sz="3320" b="1">
                <a:latin typeface="Times New Roman"/>
                <a:ea typeface="Times New Roman"/>
                <a:cs typeface="Times New Roman"/>
                <a:sym typeface="Times New Roman"/>
              </a:rPr>
              <a:t>                      ДЯКУЮ ЗА ПЕРЕГЛЯД</a:t>
            </a:r>
            <a:endParaRPr sz="3320" b="1">
              <a:latin typeface="Times New Roman"/>
              <a:ea typeface="Times New Roman"/>
              <a:cs typeface="Times New Roman"/>
              <a:sym typeface="Times New Roman"/>
            </a:endParaRPr>
          </a:p>
          <a:p>
            <a:pPr marL="0" lvl="0" indent="0" algn="l" rtl="0">
              <a:spcBef>
                <a:spcPts val="0"/>
              </a:spcBef>
              <a:spcAft>
                <a:spcPts val="0"/>
              </a:spcAft>
              <a:buClr>
                <a:srgbClr val="FEF7F0"/>
              </a:buClr>
              <a:buSzPts val="990"/>
              <a:buFont typeface="Times New Roman"/>
              <a:buNone/>
            </a:pPr>
            <a:r>
              <a:rPr lang="ru-RU" sz="3320" b="1">
                <a:latin typeface="Times New Roman"/>
                <a:ea typeface="Times New Roman"/>
                <a:cs typeface="Times New Roman"/>
                <a:sym typeface="Times New Roman"/>
              </a:rPr>
              <a:t>                          СЛАВА УКРАЇНІ !</a:t>
            </a:r>
            <a:endParaRPr sz="3320" b="1">
              <a:latin typeface="Times New Roman"/>
              <a:ea typeface="Times New Roman"/>
              <a:cs typeface="Times New Roman"/>
              <a:sym typeface="Times New Roman"/>
            </a:endParaRPr>
          </a:p>
        </p:txBody>
      </p:sp>
      <p:sp>
        <p:nvSpPr>
          <p:cNvPr id="135" name="Google Shape;135;p20"/>
          <p:cNvSpPr txBox="1">
            <a:spLocks noGrp="1"/>
          </p:cNvSpPr>
          <p:nvPr>
            <p:ph type="body" idx="1"/>
          </p:nvPr>
        </p:nvSpPr>
        <p:spPr>
          <a:xfrm>
            <a:off x="0" y="299550"/>
            <a:ext cx="8520600" cy="8892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spcBef>
                <a:spcPts val="0"/>
              </a:spcBef>
              <a:spcAft>
                <a:spcPts val="0"/>
              </a:spcAft>
              <a:buSzPts val="450"/>
              <a:buNone/>
            </a:pPr>
            <a:r>
              <a:rPr lang="ru-RU" sz="12000" b="1">
                <a:latin typeface="Times New Roman"/>
                <a:ea typeface="Times New Roman"/>
                <a:cs typeface="Times New Roman"/>
                <a:sym typeface="Times New Roman"/>
              </a:rPr>
              <a:t>НЕГАТИВНИЙ ВПЛИВ РАКЕТ ТА СНАРЯДІВ</a:t>
            </a:r>
            <a:endParaRPr sz="12000" b="1">
              <a:latin typeface="Times New Roman"/>
              <a:ea typeface="Times New Roman"/>
              <a:cs typeface="Times New Roman"/>
              <a:sym typeface="Times New Roman"/>
            </a:endParaRPr>
          </a:p>
          <a:p>
            <a:pPr marL="0" lvl="0" indent="0" algn="l" rtl="0">
              <a:lnSpc>
                <a:spcPct val="150000"/>
              </a:lnSpc>
              <a:spcBef>
                <a:spcPts val="1200"/>
              </a:spcBef>
              <a:spcAft>
                <a:spcPts val="0"/>
              </a:spcAft>
              <a:buSzPts val="275"/>
              <a:buNone/>
            </a:pPr>
            <a:r>
              <a:rPr lang="ru-RU" sz="7200">
                <a:latin typeface="Times New Roman"/>
                <a:ea typeface="Times New Roman"/>
                <a:cs typeface="Times New Roman"/>
                <a:sym typeface="Times New Roman"/>
              </a:rPr>
              <a:t>Під час детонації ракет та артилерійських снарядів утворюється низка хімічних сполук: чадний газ (CO), вуглекислий газ (CO</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 водяна пара (H</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O), бурий газ (NO), закис азоту (N</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O), діоксид азоту (NO</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 формальдегід (CH</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О), пари ціанистої кислоти (HCN), азот (N</a:t>
            </a:r>
            <a:r>
              <a:rPr lang="ru-RU" sz="7200" baseline="-25000">
                <a:latin typeface="Times New Roman"/>
                <a:ea typeface="Times New Roman"/>
                <a:cs typeface="Times New Roman"/>
                <a:sym typeface="Times New Roman"/>
              </a:rPr>
              <a:t>2</a:t>
            </a:r>
            <a:r>
              <a:rPr lang="ru-RU" sz="7200">
                <a:latin typeface="Times New Roman"/>
                <a:ea typeface="Times New Roman"/>
                <a:cs typeface="Times New Roman"/>
                <a:sym typeface="Times New Roman"/>
              </a:rPr>
              <a:t>), а також велика кількість токсичної органіки, окислюються навколишні ґрунти, деревина, дернина, конструкції.</a:t>
            </a:r>
            <a:endParaRPr sz="7200">
              <a:latin typeface="Times New Roman"/>
              <a:ea typeface="Times New Roman"/>
              <a:cs typeface="Times New Roman"/>
              <a:sym typeface="Times New Roman"/>
            </a:endParaRPr>
          </a:p>
          <a:p>
            <a:pPr marL="0" lvl="0" indent="0" algn="l" rtl="0">
              <a:lnSpc>
                <a:spcPct val="150000"/>
              </a:lnSpc>
              <a:spcBef>
                <a:spcPts val="0"/>
              </a:spcBef>
              <a:spcAft>
                <a:spcPts val="2300"/>
              </a:spcAft>
              <a:buSzPts val="275"/>
              <a:buNone/>
            </a:pPr>
            <a:r>
              <a:rPr lang="ru-RU" sz="7200">
                <a:latin typeface="Times New Roman"/>
                <a:ea typeface="Times New Roman"/>
                <a:cs typeface="Times New Roman"/>
                <a:sym typeface="Times New Roman"/>
              </a:rPr>
              <a:t>Під час вибуху всі речовини проходять повне окиснення, а продукти хімічної реакції вивільняються в атмосферу. Основні з них — вуглекислий газ і водяна пара — не є токсичними, а шкідливі в контексті зміни клімату, оскільки обидва є парниковими газами. В атмосфері оксиди сірки та азоту можуть спричинити кислотні дощі, які змінюють рН ґрунту та викликають опіки рослин, до яких особливо чутливі хвойні. </a:t>
            </a:r>
            <a:endParaRPr sz="2300">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11700" y="21767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FEF7F0"/>
              </a:buClr>
              <a:buSzPts val="990"/>
              <a:buFont typeface="Times New Roman"/>
              <a:buNone/>
            </a:pPr>
            <a:r>
              <a:rPr lang="ru-RU" sz="3320" b="1">
                <a:solidFill>
                  <a:schemeClr val="dk1"/>
                </a:solidFill>
                <a:latin typeface="Times New Roman"/>
                <a:ea typeface="Times New Roman"/>
                <a:cs typeface="Times New Roman"/>
                <a:sym typeface="Times New Roman"/>
              </a:rPr>
              <a:t>МОНІТОРИНГ ТА КОНТРОЛЬ </a:t>
            </a:r>
            <a:endParaRPr sz="3320" b="1">
              <a:solidFill>
                <a:schemeClr val="dk1"/>
              </a:solidFill>
            </a:endParaRPr>
          </a:p>
        </p:txBody>
      </p:sp>
      <p:sp>
        <p:nvSpPr>
          <p:cNvPr id="141" name="Google Shape;141;p21"/>
          <p:cNvSpPr txBox="1">
            <a:spLocks noGrp="1"/>
          </p:cNvSpPr>
          <p:nvPr>
            <p:ph type="body" idx="1"/>
          </p:nvPr>
        </p:nvSpPr>
        <p:spPr>
          <a:xfrm>
            <a:off x="311700" y="1152475"/>
            <a:ext cx="7829700" cy="34164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1200"/>
              </a:spcAft>
              <a:buSzPts val="1800"/>
              <a:buNone/>
            </a:pPr>
            <a:r>
              <a:rPr lang="ru-RU" sz="2300">
                <a:latin typeface="Times New Roman"/>
                <a:ea typeface="Times New Roman"/>
                <a:cs typeface="Times New Roman"/>
                <a:sym typeface="Times New Roman"/>
              </a:rPr>
              <a:t>Зараз навіть неможливо повністю оцінити вплив війни на довкілля через брак точної інформації. Причин цьому дві. Насамперед, навіть збирати ці дані небезпечно для фахівців, оскільки тривають активні бойові дії. По-друге, не вся інформація може бути озвучена публічно з тактичною метою. Проте точно зрозуміло: чим довше триває війна, тим більше шкоди вона завдасть довкіллю, і тим більше наслідків ми матимемо в майбутньому.</a:t>
            </a:r>
            <a:endParaRPr sz="230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7" name="Google Shape;147;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148" name="Google Shape;148;p22"/>
          <p:cNvPicPr preferRelativeResize="0"/>
          <p:nvPr/>
        </p:nvPicPr>
        <p:blipFill>
          <a:blip r:embed="rId3">
            <a:alphaModFix/>
          </a:blip>
          <a:stretch>
            <a:fillRect/>
          </a:stretch>
        </p:blipFill>
        <p:spPr>
          <a:xfrm>
            <a:off x="0" y="0"/>
            <a:ext cx="8169926"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0" name="Google Shape;160;p24"/>
          <p:cNvSpPr txBox="1">
            <a:spLocks noGrp="1"/>
          </p:cNvSpPr>
          <p:nvPr>
            <p:ph type="body" idx="1"/>
          </p:nvPr>
        </p:nvSpPr>
        <p:spPr>
          <a:xfrm>
            <a:off x="3182725" y="0"/>
            <a:ext cx="4944600" cy="4774200"/>
          </a:xfrm>
          <a:prstGeom prst="rect">
            <a:avLst/>
          </a:prstGeom>
          <a:noFill/>
        </p:spPr>
        <p:txBody>
          <a:bodyPr spcFirstLastPara="1" wrap="square" lIns="91425" tIns="91425" rIns="91425" bIns="91425" anchor="t" anchorCtr="0">
            <a:normAutofit fontScale="77500" lnSpcReduction="20000"/>
          </a:bodyPr>
          <a:lstStyle/>
          <a:p>
            <a:pPr marL="0" lvl="0" indent="0" algn="l" rtl="0">
              <a:lnSpc>
                <a:spcPct val="150000"/>
              </a:lnSpc>
              <a:spcBef>
                <a:spcPts val="0"/>
              </a:spcBef>
              <a:spcAft>
                <a:spcPts val="0"/>
              </a:spcAft>
              <a:buClr>
                <a:schemeClr val="dk1"/>
              </a:buClr>
              <a:buSzPct val="61111"/>
              <a:buFont typeface="Arial"/>
              <a:buNone/>
            </a:pPr>
            <a:r>
              <a:rPr lang="ru-RU" sz="1800" dirty="0">
                <a:latin typeface="Times New Roman"/>
                <a:ea typeface="Times New Roman"/>
                <a:cs typeface="Times New Roman"/>
                <a:sym typeface="Times New Roman"/>
              </a:rPr>
              <a:t>Одним </a:t>
            </a:r>
            <a:r>
              <a:rPr lang="ru-RU" sz="1800" dirty="0" err="1">
                <a:latin typeface="Times New Roman"/>
                <a:ea typeface="Times New Roman"/>
                <a:cs typeface="Times New Roman"/>
                <a:sym typeface="Times New Roman"/>
              </a:rPr>
              <a:t>із</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ефективних</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методів</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оцінки</a:t>
            </a:r>
            <a:r>
              <a:rPr lang="ru-RU" sz="1800" dirty="0">
                <a:latin typeface="Times New Roman"/>
                <a:ea typeface="Times New Roman"/>
                <a:cs typeface="Times New Roman"/>
                <a:sym typeface="Times New Roman"/>
              </a:rPr>
              <a:t> стану </a:t>
            </a:r>
            <a:r>
              <a:rPr lang="ru-RU" sz="1800" dirty="0" err="1">
                <a:latin typeface="Times New Roman"/>
                <a:ea typeface="Times New Roman"/>
                <a:cs typeface="Times New Roman"/>
                <a:sym typeface="Times New Roman"/>
              </a:rPr>
              <a:t>навколишнього</a:t>
            </a:r>
            <a:r>
              <a:rPr lang="ru-RU" sz="1800" dirty="0">
                <a:latin typeface="Times New Roman"/>
                <a:ea typeface="Times New Roman"/>
                <a:cs typeface="Times New Roman"/>
                <a:sym typeface="Times New Roman"/>
              </a:rPr>
              <a:t> природного </a:t>
            </a:r>
            <a:r>
              <a:rPr lang="ru-RU" sz="1800" dirty="0" err="1">
                <a:latin typeface="Times New Roman"/>
                <a:ea typeface="Times New Roman"/>
                <a:cs typeface="Times New Roman"/>
                <a:sym typeface="Times New Roman"/>
              </a:rPr>
              <a:t>середовища</a:t>
            </a:r>
            <a:r>
              <a:rPr lang="ru-RU" sz="1800" dirty="0">
                <a:latin typeface="Times New Roman"/>
                <a:ea typeface="Times New Roman"/>
                <a:cs typeface="Times New Roman"/>
                <a:sym typeface="Times New Roman"/>
              </a:rPr>
              <a:t> є </a:t>
            </a:r>
            <a:r>
              <a:rPr lang="ru-RU" sz="1800" dirty="0" err="1">
                <a:latin typeface="Times New Roman"/>
                <a:ea typeface="Times New Roman"/>
                <a:cs typeface="Times New Roman"/>
                <a:sym typeface="Times New Roman"/>
              </a:rPr>
              <a:t>фітоіндикація</a:t>
            </a:r>
            <a:r>
              <a:rPr lang="ru-RU" sz="1800" dirty="0">
                <a:latin typeface="Times New Roman"/>
                <a:ea typeface="Times New Roman"/>
                <a:cs typeface="Times New Roman"/>
                <a:sym typeface="Times New Roman"/>
              </a:rPr>
              <a:t>. В </a:t>
            </a:r>
            <a:r>
              <a:rPr lang="ru-RU" sz="1800" dirty="0" err="1">
                <a:latin typeface="Times New Roman"/>
                <a:ea typeface="Times New Roman"/>
                <a:cs typeface="Times New Roman"/>
                <a:sym typeface="Times New Roman"/>
              </a:rPr>
              <a:t>основі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фітоіндикації</a:t>
            </a:r>
            <a:r>
              <a:rPr lang="ru-RU" sz="1800" dirty="0">
                <a:latin typeface="Times New Roman"/>
                <a:ea typeface="Times New Roman"/>
                <a:cs typeface="Times New Roman"/>
                <a:sym typeface="Times New Roman"/>
              </a:rPr>
              <a:t> — </a:t>
            </a:r>
            <a:r>
              <a:rPr lang="ru-RU" sz="1800" dirty="0" err="1">
                <a:latin typeface="Times New Roman"/>
                <a:ea typeface="Times New Roman"/>
                <a:cs typeface="Times New Roman"/>
                <a:sym typeface="Times New Roman"/>
              </a:rPr>
              <a:t>чутливість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a:t>
            </a:r>
            <a:r>
              <a:rPr lang="ru-RU" sz="1800" dirty="0">
                <a:latin typeface="Times New Roman"/>
                <a:ea typeface="Times New Roman"/>
                <a:cs typeface="Times New Roman"/>
                <a:sym typeface="Times New Roman"/>
              </a:rPr>
              <a:t> до </a:t>
            </a:r>
            <a:r>
              <a:rPr lang="ru-RU" sz="1800" dirty="0" err="1">
                <a:latin typeface="Times New Roman"/>
                <a:ea typeface="Times New Roman"/>
                <a:cs typeface="Times New Roman"/>
                <a:sym typeface="Times New Roman"/>
              </a:rPr>
              <a:t>хімічного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впливу</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що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виявляється</a:t>
            </a:r>
            <a:r>
              <a:rPr lang="ru-RU" sz="1800" dirty="0">
                <a:latin typeface="Times New Roman"/>
                <a:ea typeface="Times New Roman"/>
                <a:cs typeface="Times New Roman"/>
                <a:sym typeface="Times New Roman"/>
              </a:rPr>
              <a:t> у </a:t>
            </a:r>
            <a:r>
              <a:rPr lang="ru-RU" sz="1800" dirty="0" err="1">
                <a:latin typeface="Times New Roman"/>
                <a:ea typeface="Times New Roman"/>
                <a:cs typeface="Times New Roman"/>
                <a:sym typeface="Times New Roman"/>
              </a:rPr>
              <a:t>зміні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ростових</a:t>
            </a:r>
            <a:r>
              <a:rPr lang="ru-RU" sz="1800" dirty="0">
                <a:latin typeface="Times New Roman"/>
                <a:ea typeface="Times New Roman"/>
                <a:cs typeface="Times New Roman"/>
                <a:sym typeface="Times New Roman"/>
              </a:rPr>
              <a:t> і </a:t>
            </a:r>
            <a:r>
              <a:rPr lang="ru-RU" sz="1800" dirty="0" err="1">
                <a:latin typeface="Times New Roman"/>
                <a:ea typeface="Times New Roman"/>
                <a:cs typeface="Times New Roman"/>
                <a:sym typeface="Times New Roman"/>
              </a:rPr>
              <a:t>морфологічних</a:t>
            </a:r>
            <a:r>
              <a:rPr lang="ru-RU" sz="1800" dirty="0">
                <a:latin typeface="Times New Roman"/>
                <a:ea typeface="Times New Roman"/>
                <a:cs typeface="Times New Roman"/>
                <a:sym typeface="Times New Roman"/>
              </a:rPr>
              <a:t> характеристиках </a:t>
            </a:r>
            <a:r>
              <a:rPr lang="ru-RU" sz="1800" dirty="0" err="1">
                <a:latin typeface="Times New Roman"/>
                <a:ea typeface="Times New Roman"/>
                <a:cs typeface="Times New Roman"/>
                <a:sym typeface="Times New Roman"/>
              </a:rPr>
              <a:t>рослин</a:t>
            </a:r>
            <a:r>
              <a:rPr lang="ru-RU" sz="1800" dirty="0">
                <a:latin typeface="Times New Roman"/>
                <a:ea typeface="Times New Roman"/>
                <a:cs typeface="Times New Roman"/>
                <a:sym typeface="Times New Roman"/>
              </a:rPr>
              <a:t>.</a:t>
            </a:r>
            <a:endParaRPr sz="1800" dirty="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ct val="61111"/>
              <a:buFont typeface="Arial"/>
              <a:buNone/>
            </a:pPr>
            <a:r>
              <a:rPr lang="ru-RU" sz="1800" dirty="0" err="1">
                <a:latin typeface="Times New Roman"/>
                <a:ea typeface="Times New Roman"/>
                <a:cs typeface="Times New Roman"/>
                <a:sym typeface="Times New Roman"/>
              </a:rPr>
              <a:t>Найчастіше</a:t>
            </a:r>
            <a:r>
              <a:rPr lang="ru-RU" sz="1800" dirty="0">
                <a:latin typeface="Times New Roman"/>
                <a:ea typeface="Times New Roman"/>
                <a:cs typeface="Times New Roman"/>
                <a:sym typeface="Times New Roman"/>
              </a:rPr>
              <a:t> як тест-</a:t>
            </a:r>
            <a:r>
              <a:rPr lang="ru-RU" sz="1800" dirty="0" err="1">
                <a:latin typeface="Times New Roman"/>
                <a:ea typeface="Times New Roman"/>
                <a:cs typeface="Times New Roman"/>
                <a:sym typeface="Times New Roman"/>
              </a:rPr>
              <a:t>об’єкти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використовують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крес</a:t>
            </a:r>
            <a:r>
              <a:rPr lang="ru-RU" sz="1800" dirty="0">
                <a:latin typeface="Times New Roman"/>
                <a:ea typeface="Times New Roman"/>
                <a:cs typeface="Times New Roman"/>
                <a:sym typeface="Times New Roman"/>
              </a:rPr>
              <a:t>-салат, цибулю, </a:t>
            </a:r>
            <a:r>
              <a:rPr lang="ru-RU" sz="1800" dirty="0" err="1">
                <a:latin typeface="Times New Roman"/>
                <a:ea typeface="Times New Roman"/>
                <a:cs typeface="Times New Roman"/>
                <a:sym typeface="Times New Roman"/>
              </a:rPr>
              <a:t>пшеницю</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або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ячмінь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Фіксація</a:t>
            </a:r>
            <a:r>
              <a:rPr lang="ru-RU" sz="1800" dirty="0">
                <a:latin typeface="Times New Roman"/>
                <a:ea typeface="Times New Roman"/>
                <a:cs typeface="Times New Roman"/>
                <a:sym typeface="Times New Roman"/>
              </a:rPr>
              <a:t> тест-</a:t>
            </a:r>
            <a:r>
              <a:rPr lang="ru-RU" sz="1800" dirty="0" err="1">
                <a:latin typeface="Times New Roman"/>
                <a:ea typeface="Times New Roman"/>
                <a:cs typeface="Times New Roman"/>
                <a:sym typeface="Times New Roman"/>
              </a:rPr>
              <a:t>реакції</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здійснюється</a:t>
            </a:r>
            <a:r>
              <a:rPr lang="ru-RU" sz="1800" dirty="0">
                <a:latin typeface="Times New Roman"/>
                <a:ea typeface="Times New Roman"/>
                <a:cs typeface="Times New Roman"/>
                <a:sym typeface="Times New Roman"/>
              </a:rPr>
              <a:t> за </a:t>
            </a:r>
            <a:r>
              <a:rPr lang="ru-RU" sz="1800" dirty="0" err="1">
                <a:latin typeface="Times New Roman"/>
                <a:ea typeface="Times New Roman"/>
                <a:cs typeface="Times New Roman"/>
                <a:sym typeface="Times New Roman"/>
              </a:rPr>
              <a:t>допомогою</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візуальних</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спостережень</a:t>
            </a:r>
            <a:r>
              <a:rPr lang="ru-RU" sz="1800" dirty="0">
                <a:latin typeface="Times New Roman"/>
                <a:ea typeface="Times New Roman"/>
                <a:cs typeface="Times New Roman"/>
                <a:sym typeface="Times New Roman"/>
              </a:rPr>
              <a:t> та за </a:t>
            </a:r>
            <a:r>
              <a:rPr lang="ru-RU" sz="1800" dirty="0" err="1">
                <a:latin typeface="Times New Roman"/>
                <a:ea typeface="Times New Roman"/>
                <a:cs typeface="Times New Roman"/>
                <a:sym typeface="Times New Roman"/>
              </a:rPr>
              <a:t>допомогою</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приладів</a:t>
            </a:r>
            <a:r>
              <a:rPr lang="ru-RU" sz="1800" dirty="0">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ct val="61111"/>
              <a:buFont typeface="Arial"/>
              <a:buNone/>
            </a:pPr>
            <a:r>
              <a:rPr lang="ru-RU" sz="1800" dirty="0" err="1">
                <a:latin typeface="Times New Roman"/>
                <a:ea typeface="Times New Roman"/>
                <a:cs typeface="Times New Roman"/>
                <a:sym typeface="Times New Roman"/>
              </a:rPr>
              <a:t>Рослини</a:t>
            </a:r>
            <a:r>
              <a:rPr lang="ru-RU" sz="1800" dirty="0">
                <a:latin typeface="Times New Roman"/>
                <a:ea typeface="Times New Roman"/>
                <a:cs typeface="Times New Roman"/>
                <a:sym typeface="Times New Roman"/>
              </a:rPr>
              <a:t> є </a:t>
            </a:r>
            <a:r>
              <a:rPr lang="ru-RU" sz="1800" dirty="0" err="1">
                <a:latin typeface="Times New Roman"/>
                <a:ea typeface="Times New Roman"/>
                <a:cs typeface="Times New Roman"/>
                <a:sym typeface="Times New Roman"/>
              </a:rPr>
              <a:t>найбільш</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зручними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індикаторами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забруднення</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навколишнього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середовища</a:t>
            </a:r>
            <a:r>
              <a:rPr lang="ru-RU" sz="1800" dirty="0">
                <a:latin typeface="Times New Roman"/>
                <a:ea typeface="Times New Roman"/>
                <a:cs typeface="Times New Roman"/>
                <a:sym typeface="Times New Roman"/>
              </a:rPr>
              <a:t>, тому </a:t>
            </a:r>
            <a:r>
              <a:rPr lang="ru-RU" sz="1800" dirty="0" err="1">
                <a:latin typeface="Times New Roman"/>
                <a:ea typeface="Times New Roman"/>
                <a:cs typeface="Times New Roman"/>
                <a:sym typeface="Times New Roman"/>
              </a:rPr>
              <a:t>що</a:t>
            </a:r>
            <a:r>
              <a:rPr lang="ru-RU" sz="1800" dirty="0">
                <a:latin typeface="Times New Roman"/>
                <a:ea typeface="Times New Roman"/>
                <a:cs typeface="Times New Roman"/>
                <a:sym typeface="Times New Roman"/>
              </a:rPr>
              <a:t> вони є </a:t>
            </a:r>
            <a:r>
              <a:rPr lang="ru-RU" sz="1800" dirty="0" err="1">
                <a:latin typeface="Times New Roman"/>
                <a:ea typeface="Times New Roman"/>
                <a:cs typeface="Times New Roman"/>
                <a:sym typeface="Times New Roman"/>
              </a:rPr>
              <a:t>первинними</a:t>
            </a:r>
            <a:r>
              <a:rPr lang="ru-RU" sz="1800" dirty="0">
                <a:latin typeface="Times New Roman"/>
                <a:ea typeface="Times New Roman"/>
                <a:cs typeface="Times New Roman"/>
                <a:sym typeface="Times New Roman"/>
              </a:rPr>
              <a:t> ланками </a:t>
            </a:r>
            <a:r>
              <a:rPr lang="ru-RU" sz="1800" dirty="0" err="1">
                <a:latin typeface="Times New Roman"/>
                <a:ea typeface="Times New Roman"/>
                <a:cs typeface="Times New Roman"/>
                <a:sym typeface="Times New Roman"/>
              </a:rPr>
              <a:t>трофічних</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ланцюгів</a:t>
            </a:r>
            <a:r>
              <a:rPr lang="ru-RU" sz="1800" dirty="0">
                <a:latin typeface="Times New Roman"/>
                <a:ea typeface="Times New Roman"/>
                <a:cs typeface="Times New Roman"/>
                <a:sym typeface="Times New Roman"/>
              </a:rPr>
              <a:t> і </a:t>
            </a:r>
            <a:r>
              <a:rPr lang="ru-RU" sz="1800" dirty="0" err="1">
                <a:latin typeface="Times New Roman"/>
                <a:ea typeface="Times New Roman"/>
                <a:cs typeface="Times New Roman"/>
                <a:sym typeface="Times New Roman"/>
              </a:rPr>
              <a:t>відіграють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головну</a:t>
            </a:r>
            <a:r>
              <a:rPr lang="ru-RU" sz="1800" dirty="0">
                <a:latin typeface="Times New Roman"/>
                <a:ea typeface="Times New Roman"/>
                <a:cs typeface="Times New Roman"/>
                <a:sym typeface="Times New Roman"/>
              </a:rPr>
              <a:t> роль у </a:t>
            </a:r>
            <a:r>
              <a:rPr lang="ru-RU" sz="1800" dirty="0" err="1">
                <a:latin typeface="Times New Roman"/>
                <a:ea typeface="Times New Roman"/>
                <a:cs typeface="Times New Roman"/>
                <a:sym typeface="Times New Roman"/>
              </a:rPr>
              <a:t>поглинанні</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різного</a:t>
            </a:r>
            <a:r>
              <a:rPr lang="ru-RU" sz="1800" dirty="0">
                <a:latin typeface="Times New Roman"/>
                <a:ea typeface="Times New Roman"/>
                <a:cs typeface="Times New Roman"/>
                <a:sym typeface="Times New Roman"/>
              </a:rPr>
              <a:t> роду </a:t>
            </a:r>
            <a:r>
              <a:rPr lang="ru-RU" sz="1800" dirty="0" err="1">
                <a:latin typeface="Times New Roman"/>
                <a:ea typeface="Times New Roman"/>
                <a:cs typeface="Times New Roman"/>
                <a:sym typeface="Times New Roman"/>
              </a:rPr>
              <a:t>забруднювачів</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Унаслідок</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цього</a:t>
            </a:r>
            <a:r>
              <a:rPr lang="ru-RU" sz="1800" dirty="0">
                <a:latin typeface="Times New Roman"/>
                <a:ea typeface="Times New Roman"/>
                <a:cs typeface="Times New Roman"/>
                <a:sym typeface="Times New Roman"/>
              </a:rPr>
              <a:t> за </a:t>
            </a:r>
            <a:r>
              <a:rPr lang="ru-RU" sz="1800" dirty="0" err="1">
                <a:latin typeface="Times New Roman"/>
                <a:ea typeface="Times New Roman"/>
                <a:cs typeface="Times New Roman"/>
                <a:sym typeface="Times New Roman"/>
              </a:rPr>
              <a:t>допомогою</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рослин</a:t>
            </a:r>
            <a:r>
              <a:rPr lang="ru-RU" sz="1800" dirty="0">
                <a:latin typeface="Times New Roman"/>
                <a:ea typeface="Times New Roman"/>
                <a:cs typeface="Times New Roman"/>
                <a:sym typeface="Times New Roman"/>
              </a:rPr>
              <a:t> можна </a:t>
            </a:r>
            <a:r>
              <a:rPr lang="ru-RU" sz="1800" dirty="0" err="1">
                <a:latin typeface="Times New Roman"/>
                <a:ea typeface="Times New Roman"/>
                <a:cs typeface="Times New Roman"/>
                <a:sym typeface="Times New Roman"/>
              </a:rPr>
              <a:t>достатньо</a:t>
            </a:r>
            <a:r>
              <a:rPr lang="ru-RU" sz="1800" dirty="0">
                <a:latin typeface="Times New Roman"/>
                <a:ea typeface="Times New Roman"/>
                <a:cs typeface="Times New Roman"/>
                <a:sym typeface="Times New Roman"/>
              </a:rPr>
              <a:t> точно </a:t>
            </a:r>
            <a:r>
              <a:rPr lang="ru-RU" sz="1800" dirty="0" err="1">
                <a:latin typeface="Times New Roman"/>
                <a:ea typeface="Times New Roman"/>
                <a:cs typeface="Times New Roman"/>
                <a:sym typeface="Times New Roman"/>
              </a:rPr>
              <a:t>оцінити</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токсичність</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ґрунту</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що</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забруднений</a:t>
            </a:r>
            <a:r>
              <a:rPr lang="ru-RU" sz="1800" dirty="0">
                <a:latin typeface="Times New Roman"/>
                <a:ea typeface="Times New Roman"/>
                <a:cs typeface="Times New Roman"/>
                <a:sym typeface="Times New Roman"/>
              </a:rPr>
              <a:t> </a:t>
            </a:r>
            <a:r>
              <a:rPr lang="ru-RU" sz="1800" dirty="0" err="1" smtClean="0">
                <a:latin typeface="Times New Roman"/>
                <a:ea typeface="Times New Roman"/>
                <a:cs typeface="Times New Roman"/>
                <a:sym typeface="Times New Roman"/>
              </a:rPr>
              <a:t>водозливною</a:t>
            </a:r>
            <a:r>
              <a:rPr lang="ru-RU" sz="1800" dirty="0" smtClean="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сумішшю</a:t>
            </a:r>
            <a:r>
              <a:rPr lang="ru-RU" sz="1800" dirty="0">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ct val="61111"/>
              <a:buFont typeface="Arial"/>
              <a:buNone/>
            </a:pPr>
            <a:r>
              <a:rPr lang="ru-RU" sz="1800" dirty="0">
                <a:latin typeface="Times New Roman"/>
                <a:ea typeface="Times New Roman"/>
                <a:cs typeface="Times New Roman"/>
                <a:sym typeface="Times New Roman"/>
              </a:rPr>
              <a:t>В </a:t>
            </a:r>
            <a:r>
              <a:rPr lang="ru-RU" sz="1800" dirty="0" err="1">
                <a:latin typeface="Times New Roman"/>
                <a:ea typeface="Times New Roman"/>
                <a:cs typeface="Times New Roman"/>
                <a:sym typeface="Times New Roman"/>
              </a:rPr>
              <a:t>своєму</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дослідженні</a:t>
            </a:r>
            <a:r>
              <a:rPr lang="ru-RU" sz="1800" dirty="0">
                <a:latin typeface="Times New Roman"/>
                <a:ea typeface="Times New Roman"/>
                <a:cs typeface="Times New Roman"/>
                <a:sym typeface="Times New Roman"/>
              </a:rPr>
              <a:t> я </a:t>
            </a:r>
            <a:r>
              <a:rPr lang="ru-RU" sz="1800" dirty="0" err="1">
                <a:latin typeface="Times New Roman"/>
                <a:ea typeface="Times New Roman"/>
                <a:cs typeface="Times New Roman"/>
                <a:sym typeface="Times New Roman"/>
              </a:rPr>
              <a:t>використала</a:t>
            </a:r>
            <a:r>
              <a:rPr lang="ru-RU" sz="1800" dirty="0">
                <a:latin typeface="Times New Roman"/>
                <a:ea typeface="Times New Roman"/>
                <a:cs typeface="Times New Roman"/>
                <a:sym typeface="Times New Roman"/>
              </a:rPr>
              <a:t> як </a:t>
            </a:r>
            <a:r>
              <a:rPr lang="ru-RU" sz="1800" dirty="0" err="1">
                <a:latin typeface="Times New Roman"/>
                <a:ea typeface="Times New Roman"/>
                <a:cs typeface="Times New Roman"/>
                <a:sym typeface="Times New Roman"/>
              </a:rPr>
              <a:t>фітоіндикатор</a:t>
            </a:r>
            <a:r>
              <a:rPr lang="ru-RU" sz="1800" dirty="0">
                <a:latin typeface="Times New Roman"/>
                <a:ea typeface="Times New Roman"/>
                <a:cs typeface="Times New Roman"/>
                <a:sym typeface="Times New Roman"/>
              </a:rPr>
              <a:t> </a:t>
            </a:r>
            <a:r>
              <a:rPr lang="ru-RU" sz="1800" dirty="0" err="1">
                <a:latin typeface="Times New Roman"/>
                <a:ea typeface="Times New Roman"/>
                <a:cs typeface="Times New Roman"/>
                <a:sym typeface="Times New Roman"/>
              </a:rPr>
              <a:t>ячмінь</a:t>
            </a:r>
            <a:r>
              <a:rPr lang="ru-RU" sz="1800" dirty="0">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lvl="0" indent="0" algn="l" rtl="0">
              <a:spcBef>
                <a:spcPts val="0"/>
              </a:spcBef>
              <a:spcAft>
                <a:spcPts val="0"/>
              </a:spcAft>
              <a:buNone/>
            </a:pPr>
            <a:endParaRPr dirty="0"/>
          </a:p>
        </p:txBody>
      </p:sp>
      <p:pic>
        <p:nvPicPr>
          <p:cNvPr id="161" name="Google Shape;161;p24"/>
          <p:cNvPicPr preferRelativeResize="0"/>
          <p:nvPr/>
        </p:nvPicPr>
        <p:blipFill>
          <a:blip r:embed="rId3">
            <a:alphaModFix/>
          </a:blip>
          <a:stretch>
            <a:fillRect/>
          </a:stretch>
        </p:blipFill>
        <p:spPr>
          <a:xfrm>
            <a:off x="0" y="1293800"/>
            <a:ext cx="2968875" cy="2684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body" idx="1"/>
          </p:nvPr>
        </p:nvSpPr>
        <p:spPr>
          <a:xfrm>
            <a:off x="3608468" y="0"/>
            <a:ext cx="4518300" cy="4755829"/>
          </a:xfrm>
          <a:prstGeom prst="rect">
            <a:avLst/>
          </a:prstGeom>
        </p:spPr>
        <p:txBody>
          <a:bodyPr spcFirstLastPara="1" wrap="square" lIns="91425" tIns="91425" rIns="91425" bIns="91425" anchor="t" anchorCtr="0">
            <a:noAutofit/>
          </a:bodyPr>
          <a:lstStyle/>
          <a:p>
            <a:pPr marL="0" lvl="0" indent="0" algn="l" rtl="0">
              <a:lnSpc>
                <a:spcPct val="115000"/>
              </a:lnSpc>
              <a:spcBef>
                <a:spcPts val="1900"/>
              </a:spcBef>
              <a:spcAft>
                <a:spcPts val="800"/>
              </a:spcAft>
              <a:buSzPts val="523"/>
              <a:buNone/>
            </a:pPr>
            <a:r>
              <a:rPr lang="ru-RU" sz="1600" dirty="0">
                <a:solidFill>
                  <a:srgbClr val="111111"/>
                </a:solidFill>
                <a:latin typeface="Times New Roman"/>
                <a:ea typeface="Times New Roman"/>
                <a:cs typeface="Times New Roman"/>
                <a:sym typeface="Times New Roman"/>
              </a:rPr>
              <a:t>Метою </a:t>
            </a:r>
            <a:r>
              <a:rPr lang="ru-RU" sz="1600" dirty="0" err="1">
                <a:solidFill>
                  <a:srgbClr val="111111"/>
                </a:solidFill>
                <a:latin typeface="Times New Roman"/>
                <a:ea typeface="Times New Roman"/>
                <a:cs typeface="Times New Roman"/>
                <a:sym typeface="Times New Roman"/>
              </a:rPr>
              <a:t>даного</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етапу</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дослідження</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була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оцінка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токсичності</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ґрунту</a:t>
            </a:r>
            <a:r>
              <a:rPr lang="ru-RU" sz="1600" dirty="0">
                <a:solidFill>
                  <a:srgbClr val="111111"/>
                </a:solidFill>
                <a:latin typeface="Times New Roman"/>
                <a:ea typeface="Times New Roman"/>
                <a:cs typeface="Times New Roman"/>
                <a:sym typeface="Times New Roman"/>
              </a:rPr>
              <a:t> з розливом </a:t>
            </a:r>
            <a:r>
              <a:rPr lang="ru-RU" sz="1600" dirty="0" err="1">
                <a:solidFill>
                  <a:srgbClr val="111111"/>
                </a:solidFill>
                <a:latin typeface="Times New Roman"/>
                <a:ea typeface="Times New Roman"/>
                <a:cs typeface="Times New Roman"/>
                <a:sym typeface="Times New Roman"/>
              </a:rPr>
              <a:t>водозливної</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суміші</a:t>
            </a:r>
            <a:r>
              <a:rPr lang="ru-RU" sz="1600" dirty="0">
                <a:solidFill>
                  <a:srgbClr val="111111"/>
                </a:solidFill>
                <a:latin typeface="Times New Roman"/>
                <a:ea typeface="Times New Roman"/>
                <a:cs typeface="Times New Roman"/>
                <a:sym typeface="Times New Roman"/>
              </a:rPr>
              <a:t>. Я взяла </a:t>
            </a:r>
            <a:r>
              <a:rPr lang="ru-RU" sz="1600" dirty="0" err="1">
                <a:solidFill>
                  <a:srgbClr val="111111"/>
                </a:solidFill>
                <a:latin typeface="Times New Roman"/>
                <a:ea typeface="Times New Roman"/>
                <a:cs typeface="Times New Roman"/>
                <a:sym typeface="Times New Roman"/>
              </a:rPr>
              <a:t>суміш</a:t>
            </a:r>
            <a:r>
              <a:rPr lang="ru-RU" sz="1600" dirty="0">
                <a:solidFill>
                  <a:srgbClr val="111111"/>
                </a:solidFill>
                <a:latin typeface="Times New Roman"/>
                <a:ea typeface="Times New Roman"/>
                <a:cs typeface="Times New Roman"/>
                <a:sym typeface="Times New Roman"/>
              </a:rPr>
              <a:t> з </a:t>
            </a:r>
            <a:r>
              <a:rPr lang="ru-RU" sz="1600" dirty="0" err="1">
                <a:solidFill>
                  <a:srgbClr val="111111"/>
                </a:solidFill>
                <a:latin typeface="Times New Roman"/>
                <a:ea typeface="Times New Roman"/>
                <a:cs typeface="Times New Roman"/>
                <a:sym typeface="Times New Roman"/>
              </a:rPr>
              <a:t>миючим</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засобом</a:t>
            </a:r>
            <a:r>
              <a:rPr lang="ru-RU" sz="1600" dirty="0">
                <a:solidFill>
                  <a:srgbClr val="111111"/>
                </a:solidFill>
                <a:latin typeface="Times New Roman"/>
                <a:ea typeface="Times New Roman"/>
                <a:cs typeface="Times New Roman"/>
                <a:sym typeface="Times New Roman"/>
              </a:rPr>
              <a:t> та </a:t>
            </a:r>
            <a:r>
              <a:rPr lang="ru-RU" sz="1600" dirty="0" err="1">
                <a:solidFill>
                  <a:srgbClr val="111111"/>
                </a:solidFill>
                <a:latin typeface="Times New Roman"/>
                <a:ea typeface="Times New Roman"/>
                <a:cs typeface="Times New Roman"/>
                <a:sym typeface="Times New Roman"/>
              </a:rPr>
              <a:t>рідким</a:t>
            </a:r>
            <a:r>
              <a:rPr lang="ru-RU" sz="1600" dirty="0">
                <a:solidFill>
                  <a:srgbClr val="111111"/>
                </a:solidFill>
                <a:latin typeface="Times New Roman"/>
                <a:ea typeface="Times New Roman"/>
                <a:cs typeface="Times New Roman"/>
                <a:sym typeface="Times New Roman"/>
              </a:rPr>
              <a:t> милом. </a:t>
            </a:r>
            <a:r>
              <a:rPr lang="ru-RU" sz="1600" dirty="0" err="1">
                <a:solidFill>
                  <a:srgbClr val="111111"/>
                </a:solidFill>
                <a:latin typeface="Times New Roman"/>
                <a:ea typeface="Times New Roman"/>
                <a:cs typeface="Times New Roman"/>
                <a:sym typeface="Times New Roman"/>
              </a:rPr>
              <a:t>Така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суміш</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виливається</a:t>
            </a:r>
            <a:r>
              <a:rPr lang="ru-RU" sz="1600" dirty="0">
                <a:solidFill>
                  <a:srgbClr val="111111"/>
                </a:solidFill>
                <a:latin typeface="Times New Roman"/>
                <a:ea typeface="Times New Roman"/>
                <a:cs typeface="Times New Roman"/>
                <a:sym typeface="Times New Roman"/>
              </a:rPr>
              <a:t> у </a:t>
            </a:r>
            <a:r>
              <a:rPr lang="ru-RU" sz="1600" dirty="0" err="1">
                <a:solidFill>
                  <a:srgbClr val="111111"/>
                </a:solidFill>
                <a:latin typeface="Times New Roman"/>
                <a:ea typeface="Times New Roman"/>
                <a:cs typeface="Times New Roman"/>
                <a:sym typeface="Times New Roman"/>
              </a:rPr>
              <a:t>довкілля</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найчастіше</a:t>
            </a:r>
            <a:r>
              <a:rPr lang="ru-RU" sz="1600" dirty="0">
                <a:solidFill>
                  <a:srgbClr val="111111"/>
                </a:solidFill>
                <a:latin typeface="Times New Roman"/>
                <a:ea typeface="Times New Roman"/>
                <a:cs typeface="Times New Roman"/>
                <a:sym typeface="Times New Roman"/>
              </a:rPr>
              <a:t>. Як тест-</a:t>
            </a:r>
            <a:r>
              <a:rPr lang="ru-RU" sz="1600" dirty="0" err="1">
                <a:solidFill>
                  <a:srgbClr val="111111"/>
                </a:solidFill>
                <a:latin typeface="Times New Roman"/>
                <a:ea typeface="Times New Roman"/>
                <a:cs typeface="Times New Roman"/>
                <a:sym typeface="Times New Roman"/>
              </a:rPr>
              <a:t>об’єкт</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використовувала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насіння</a:t>
            </a:r>
            <a:r>
              <a:rPr lang="ru-RU" sz="1600" dirty="0">
                <a:solidFill>
                  <a:srgbClr val="111111"/>
                </a:solidFill>
                <a:latin typeface="Times New Roman"/>
                <a:ea typeface="Times New Roman"/>
                <a:cs typeface="Times New Roman"/>
                <a:sym typeface="Times New Roman"/>
              </a:rPr>
              <a:t> ячменю, </a:t>
            </a:r>
            <a:r>
              <a:rPr lang="ru-RU" sz="1600" dirty="0" err="1">
                <a:solidFill>
                  <a:srgbClr val="111111"/>
                </a:solidFill>
                <a:latin typeface="Times New Roman"/>
                <a:ea typeface="Times New Roman"/>
                <a:cs typeface="Times New Roman"/>
                <a:sym typeface="Times New Roman"/>
              </a:rPr>
              <a:t>оскільки</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ячмінь</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дуже</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чутливий</a:t>
            </a:r>
            <a:r>
              <a:rPr lang="ru-RU" sz="1600" dirty="0">
                <a:solidFill>
                  <a:srgbClr val="111111"/>
                </a:solidFill>
                <a:latin typeface="Times New Roman"/>
                <a:ea typeface="Times New Roman"/>
                <a:cs typeface="Times New Roman"/>
                <a:sym typeface="Times New Roman"/>
              </a:rPr>
              <a:t> до </a:t>
            </a:r>
            <a:r>
              <a:rPr lang="ru-RU" sz="1600" dirty="0" err="1">
                <a:solidFill>
                  <a:srgbClr val="111111"/>
                </a:solidFill>
                <a:latin typeface="Times New Roman"/>
                <a:ea typeface="Times New Roman"/>
                <a:cs typeface="Times New Roman"/>
                <a:sym typeface="Times New Roman"/>
              </a:rPr>
              <a:t>змін</a:t>
            </a:r>
            <a:r>
              <a:rPr lang="ru-RU" sz="1600" dirty="0">
                <a:solidFill>
                  <a:srgbClr val="111111"/>
                </a:solidFill>
                <a:latin typeface="Times New Roman"/>
                <a:ea typeface="Times New Roman"/>
                <a:cs typeface="Times New Roman"/>
                <a:sym typeface="Times New Roman"/>
              </a:rPr>
              <a:t> умов </a:t>
            </a:r>
            <a:r>
              <a:rPr lang="ru-RU" sz="1600" dirty="0" err="1">
                <a:solidFill>
                  <a:srgbClr val="111111"/>
                </a:solidFill>
                <a:latin typeface="Times New Roman"/>
                <a:ea typeface="Times New Roman"/>
                <a:cs typeface="Times New Roman"/>
                <a:sym typeface="Times New Roman"/>
              </a:rPr>
              <a:t>середовища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що</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проявляється</a:t>
            </a:r>
            <a:r>
              <a:rPr lang="ru-RU" sz="1600" dirty="0">
                <a:solidFill>
                  <a:srgbClr val="111111"/>
                </a:solidFill>
                <a:latin typeface="Times New Roman"/>
                <a:ea typeface="Times New Roman"/>
                <a:cs typeface="Times New Roman"/>
                <a:sym typeface="Times New Roman"/>
              </a:rPr>
              <a:t> у </a:t>
            </a:r>
            <a:r>
              <a:rPr lang="ru-RU" sz="1600" dirty="0" err="1">
                <a:solidFill>
                  <a:srgbClr val="111111"/>
                </a:solidFill>
                <a:latin typeface="Times New Roman"/>
                <a:ea typeface="Times New Roman"/>
                <a:cs typeface="Times New Roman"/>
                <a:sym typeface="Times New Roman"/>
              </a:rPr>
              <a:t>можливих</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морфологічних</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змінах</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викривлення</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пагонів</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стебла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кореневої</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системи</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листків</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тощо</a:t>
            </a:r>
            <a:r>
              <a:rPr lang="ru-RU" sz="1600" dirty="0">
                <a:solidFill>
                  <a:srgbClr val="111111"/>
                </a:solidFill>
                <a:latin typeface="Times New Roman"/>
                <a:ea typeface="Times New Roman"/>
                <a:cs typeface="Times New Roman"/>
                <a:sym typeface="Times New Roman"/>
              </a:rPr>
              <a:t>) в </a:t>
            </a:r>
            <a:r>
              <a:rPr lang="ru-RU" sz="1600" dirty="0" err="1">
                <a:solidFill>
                  <a:srgbClr val="111111"/>
                </a:solidFill>
                <a:latin typeface="Times New Roman"/>
                <a:ea typeface="Times New Roman"/>
                <a:cs typeface="Times New Roman"/>
                <a:sym typeface="Times New Roman"/>
              </a:rPr>
              <a:t>разі</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забруднення</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ґрунту</a:t>
            </a:r>
            <a:r>
              <a:rPr lang="ru-RU" sz="1600" dirty="0">
                <a:solidFill>
                  <a:srgbClr val="111111"/>
                </a:solidFill>
                <a:latin typeface="Times New Roman"/>
                <a:ea typeface="Times New Roman"/>
                <a:cs typeface="Times New Roman"/>
                <a:sym typeface="Times New Roman"/>
              </a:rPr>
              <a:t>. Почала </a:t>
            </a:r>
            <a:r>
              <a:rPr lang="ru-RU" sz="1600" dirty="0" err="1">
                <a:solidFill>
                  <a:srgbClr val="111111"/>
                </a:solidFill>
                <a:latin typeface="Times New Roman"/>
                <a:ea typeface="Times New Roman"/>
                <a:cs typeface="Times New Roman"/>
                <a:sym typeface="Times New Roman"/>
              </a:rPr>
              <a:t>експеримент</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висадила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ячмінь</a:t>
            </a:r>
            <a:r>
              <a:rPr lang="ru-RU" sz="1600" dirty="0">
                <a:solidFill>
                  <a:srgbClr val="111111"/>
                </a:solidFill>
                <a:latin typeface="Times New Roman"/>
                <a:ea typeface="Times New Roman"/>
                <a:cs typeface="Times New Roman"/>
                <a:sym typeface="Times New Roman"/>
              </a:rPr>
              <a:t> . Поливала </a:t>
            </a:r>
            <a:r>
              <a:rPr lang="ru-RU" sz="1600" dirty="0" err="1">
                <a:solidFill>
                  <a:srgbClr val="111111"/>
                </a:solidFill>
                <a:latin typeface="Times New Roman"/>
                <a:ea typeface="Times New Roman"/>
                <a:cs typeface="Times New Roman"/>
                <a:sym typeface="Times New Roman"/>
              </a:rPr>
              <a:t>сумішшю</a:t>
            </a:r>
            <a:r>
              <a:rPr lang="ru-RU" sz="1600" dirty="0">
                <a:solidFill>
                  <a:srgbClr val="111111"/>
                </a:solidFill>
                <a:latin typeface="Times New Roman"/>
                <a:ea typeface="Times New Roman"/>
                <a:cs typeface="Times New Roman"/>
                <a:sym typeface="Times New Roman"/>
              </a:rPr>
              <a:t> води з </a:t>
            </a:r>
            <a:r>
              <a:rPr lang="ru-RU" sz="1600" dirty="0" err="1">
                <a:solidFill>
                  <a:srgbClr val="111111"/>
                </a:solidFill>
                <a:latin typeface="Times New Roman"/>
                <a:ea typeface="Times New Roman"/>
                <a:cs typeface="Times New Roman"/>
                <a:sym typeface="Times New Roman"/>
              </a:rPr>
              <a:t>миючим</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засобом</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SUPERWash</a:t>
            </a:r>
            <a:r>
              <a:rPr lang="ru-RU" sz="1600" dirty="0">
                <a:solidFill>
                  <a:srgbClr val="111111"/>
                </a:solidFill>
                <a:latin typeface="Times New Roman"/>
                <a:ea typeface="Times New Roman"/>
                <a:cs typeface="Times New Roman"/>
                <a:sym typeface="Times New Roman"/>
              </a:rPr>
              <a:t>, 0,5 л води 100 г </a:t>
            </a:r>
            <a:r>
              <a:rPr lang="ru-RU" sz="1600" dirty="0" err="1">
                <a:solidFill>
                  <a:srgbClr val="111111"/>
                </a:solidFill>
                <a:latin typeface="Times New Roman"/>
                <a:ea typeface="Times New Roman"/>
                <a:cs typeface="Times New Roman"/>
                <a:sym typeface="Times New Roman"/>
              </a:rPr>
              <a:t>миючого</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тобто</a:t>
            </a:r>
            <a:r>
              <a:rPr lang="ru-RU" sz="1600" dirty="0">
                <a:solidFill>
                  <a:srgbClr val="111111"/>
                </a:solidFill>
                <a:latin typeface="Times New Roman"/>
                <a:ea typeface="Times New Roman"/>
                <a:cs typeface="Times New Roman"/>
                <a:sym typeface="Times New Roman"/>
              </a:rPr>
              <a:t> 20 %), </a:t>
            </a:r>
            <a:r>
              <a:rPr lang="ru-RU" sz="1600" dirty="0" err="1">
                <a:solidFill>
                  <a:srgbClr val="111111"/>
                </a:solidFill>
                <a:latin typeface="Times New Roman"/>
                <a:ea typeface="Times New Roman"/>
                <a:cs typeface="Times New Roman"/>
                <a:sym typeface="Times New Roman"/>
              </a:rPr>
              <a:t>рослина</a:t>
            </a:r>
            <a:r>
              <a:rPr lang="ru-RU" sz="1600" dirty="0">
                <a:solidFill>
                  <a:srgbClr val="111111"/>
                </a:solidFill>
                <a:latin typeface="Times New Roman"/>
                <a:ea typeface="Times New Roman"/>
                <a:cs typeface="Times New Roman"/>
                <a:sym typeface="Times New Roman"/>
              </a:rPr>
              <a:t> </a:t>
            </a:r>
            <a:r>
              <a:rPr lang="ru-RU" sz="1600" dirty="0" err="1">
                <a:solidFill>
                  <a:srgbClr val="111111"/>
                </a:solidFill>
                <a:latin typeface="Times New Roman"/>
                <a:ea typeface="Times New Roman"/>
                <a:cs typeface="Times New Roman"/>
                <a:sym typeface="Times New Roman"/>
              </a:rPr>
              <a:t>розвивалася</a:t>
            </a:r>
            <a:r>
              <a:rPr lang="ru-RU" sz="1600" dirty="0">
                <a:solidFill>
                  <a:srgbClr val="111111"/>
                </a:solidFill>
                <a:latin typeface="Times New Roman"/>
                <a:ea typeface="Times New Roman"/>
                <a:cs typeface="Times New Roman"/>
                <a:sym typeface="Times New Roman"/>
              </a:rPr>
              <a:t> на початку </a:t>
            </a:r>
            <a:r>
              <a:rPr lang="ru-RU" sz="1600" dirty="0" err="1">
                <a:solidFill>
                  <a:srgbClr val="111111"/>
                </a:solidFill>
                <a:latin typeface="Times New Roman"/>
                <a:ea typeface="Times New Roman"/>
                <a:cs typeface="Times New Roman"/>
                <a:sym typeface="Times New Roman"/>
              </a:rPr>
              <a:t>експеременту</a:t>
            </a:r>
            <a:r>
              <a:rPr lang="ru-RU" sz="1600" dirty="0">
                <a:solidFill>
                  <a:srgbClr val="111111"/>
                </a:solidFill>
                <a:latin typeface="Times New Roman"/>
                <a:ea typeface="Times New Roman"/>
                <a:cs typeface="Times New Roman"/>
                <a:sym typeface="Times New Roman"/>
              </a:rPr>
              <a:t> нормально. </a:t>
            </a:r>
            <a:endParaRPr sz="1600" dirty="0">
              <a:solidFill>
                <a:srgbClr val="003366"/>
              </a:solidFill>
              <a:highlight>
                <a:srgbClr val="FFFFFF"/>
              </a:highlight>
              <a:latin typeface="Montserrat"/>
              <a:ea typeface="Montserrat"/>
              <a:cs typeface="Montserrat"/>
              <a:sym typeface="Montserrat"/>
            </a:endParaRPr>
          </a:p>
        </p:txBody>
      </p:sp>
      <p:pic>
        <p:nvPicPr>
          <p:cNvPr id="154" name="Google Shape;154;p23"/>
          <p:cNvPicPr preferRelativeResize="0"/>
          <p:nvPr/>
        </p:nvPicPr>
        <p:blipFill>
          <a:blip r:embed="rId3">
            <a:alphaModFix/>
          </a:blip>
          <a:stretch>
            <a:fillRect/>
          </a:stretch>
        </p:blipFill>
        <p:spPr>
          <a:xfrm>
            <a:off x="671675" y="1391563"/>
            <a:ext cx="2669526" cy="23603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body" idx="1"/>
          </p:nvPr>
        </p:nvSpPr>
        <p:spPr>
          <a:xfrm>
            <a:off x="299950" y="0"/>
            <a:ext cx="4622700" cy="49086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50000"/>
              </a:lnSpc>
              <a:spcBef>
                <a:spcPts val="1900"/>
              </a:spcBef>
              <a:spcAft>
                <a:spcPts val="0"/>
              </a:spcAft>
              <a:buClr>
                <a:schemeClr val="dk1"/>
              </a:buClr>
              <a:buSzPts val="275"/>
              <a:buFont typeface="Arial"/>
              <a:buNone/>
            </a:pPr>
            <a:r>
              <a:rPr lang="ru-RU" sz="8000" dirty="0" err="1">
                <a:solidFill>
                  <a:srgbClr val="111111"/>
                </a:solidFill>
                <a:latin typeface="Times New Roman"/>
                <a:ea typeface="Times New Roman"/>
                <a:cs typeface="Times New Roman"/>
                <a:sym typeface="Times New Roman"/>
              </a:rPr>
              <a:t>Потім</a:t>
            </a:r>
            <a:r>
              <a:rPr lang="ru-RU" sz="8000" dirty="0">
                <a:solidFill>
                  <a:srgbClr val="111111"/>
                </a:solidFill>
                <a:latin typeface="Times New Roman"/>
                <a:ea typeface="Times New Roman"/>
                <a:cs typeface="Times New Roman"/>
                <a:sym typeface="Times New Roman"/>
              </a:rPr>
              <a:t> через 6 </a:t>
            </a:r>
            <a:r>
              <a:rPr lang="ru-RU" sz="8000" dirty="0" err="1">
                <a:solidFill>
                  <a:srgbClr val="111111"/>
                </a:solidFill>
                <a:latin typeface="Times New Roman"/>
                <a:ea typeface="Times New Roman"/>
                <a:cs typeface="Times New Roman"/>
                <a:sym typeface="Times New Roman"/>
              </a:rPr>
              <a:t>днів</a:t>
            </a:r>
            <a:r>
              <a:rPr lang="ru-RU" sz="8000" dirty="0">
                <a:solidFill>
                  <a:srgbClr val="111111"/>
                </a:solidFill>
                <a:latin typeface="Times New Roman"/>
                <a:ea typeface="Times New Roman"/>
                <a:cs typeface="Times New Roman"/>
                <a:sym typeface="Times New Roman"/>
              </a:rPr>
              <a:t> в </a:t>
            </a:r>
            <a:r>
              <a:rPr lang="ru-RU" sz="8000" dirty="0" err="1">
                <a:solidFill>
                  <a:srgbClr val="111111"/>
                </a:solidFill>
                <a:latin typeface="Times New Roman"/>
                <a:ea typeface="Times New Roman"/>
                <a:cs typeface="Times New Roman"/>
                <a:sym typeface="Times New Roman"/>
              </a:rPr>
              <a:t>суміш</a:t>
            </a:r>
            <a:r>
              <a:rPr lang="ru-RU" sz="8000" dirty="0">
                <a:solidFill>
                  <a:srgbClr val="111111"/>
                </a:solidFill>
                <a:latin typeface="Times New Roman"/>
                <a:ea typeface="Times New Roman"/>
                <a:cs typeface="Times New Roman"/>
                <a:sym typeface="Times New Roman"/>
              </a:rPr>
              <a:t> додала </a:t>
            </a:r>
            <a:r>
              <a:rPr lang="ru-RU" sz="8000" dirty="0" err="1">
                <a:solidFill>
                  <a:srgbClr val="111111"/>
                </a:solidFill>
                <a:latin typeface="Times New Roman"/>
                <a:ea typeface="Times New Roman"/>
                <a:cs typeface="Times New Roman"/>
                <a:sym typeface="Times New Roman"/>
              </a:rPr>
              <a:t>рідке</a:t>
            </a:r>
            <a:r>
              <a:rPr lang="ru-RU" sz="8000" dirty="0">
                <a:solidFill>
                  <a:srgbClr val="111111"/>
                </a:solidFill>
                <a:latin typeface="Times New Roman"/>
                <a:ea typeface="Times New Roman"/>
                <a:cs typeface="Times New Roman"/>
                <a:sym typeface="Times New Roman"/>
              </a:rPr>
              <a:t> мило (200 г).</a:t>
            </a:r>
            <a:endParaRPr sz="8000" dirty="0">
              <a:solidFill>
                <a:srgbClr val="111111"/>
              </a:solidFill>
              <a:latin typeface="Times New Roman"/>
              <a:ea typeface="Times New Roman"/>
              <a:cs typeface="Times New Roman"/>
              <a:sym typeface="Times New Roman"/>
            </a:endParaRPr>
          </a:p>
          <a:p>
            <a:pPr marL="0" lvl="0" indent="0" algn="l" rtl="0">
              <a:lnSpc>
                <a:spcPct val="150000"/>
              </a:lnSpc>
              <a:spcBef>
                <a:spcPts val="800"/>
              </a:spcBef>
              <a:spcAft>
                <a:spcPts val="0"/>
              </a:spcAft>
              <a:buSzPts val="275"/>
              <a:buNone/>
            </a:pPr>
            <a:r>
              <a:rPr lang="ru-RU" sz="8000" dirty="0">
                <a:solidFill>
                  <a:srgbClr val="111111"/>
                </a:solidFill>
                <a:latin typeface="Times New Roman"/>
                <a:ea typeface="Times New Roman"/>
                <a:cs typeface="Times New Roman"/>
                <a:sym typeface="Times New Roman"/>
              </a:rPr>
              <a:t>На 9 день </a:t>
            </a:r>
            <a:r>
              <a:rPr lang="ru-RU" sz="8000" dirty="0" err="1">
                <a:solidFill>
                  <a:srgbClr val="111111"/>
                </a:solidFill>
                <a:latin typeface="Times New Roman"/>
                <a:ea typeface="Times New Roman"/>
                <a:cs typeface="Times New Roman"/>
                <a:sym typeface="Times New Roman"/>
              </a:rPr>
              <a:t>рослина</a:t>
            </a:r>
            <a:r>
              <a:rPr lang="ru-RU" sz="8000" dirty="0">
                <a:solidFill>
                  <a:srgbClr val="111111"/>
                </a:solidFill>
                <a:latin typeface="Times New Roman"/>
                <a:ea typeface="Times New Roman"/>
                <a:cs typeface="Times New Roman"/>
                <a:sym typeface="Times New Roman"/>
              </a:rPr>
              <a:t> з </a:t>
            </a:r>
            <a:r>
              <a:rPr lang="ru-RU" sz="8000" dirty="0" err="1">
                <a:solidFill>
                  <a:srgbClr val="111111"/>
                </a:solidFill>
                <a:latin typeface="Times New Roman"/>
                <a:ea typeface="Times New Roman"/>
                <a:cs typeface="Times New Roman"/>
                <a:sym typeface="Times New Roman"/>
              </a:rPr>
              <a:t>додаванням</a:t>
            </a:r>
            <a:r>
              <a:rPr lang="ru-RU" sz="8000" dirty="0">
                <a:solidFill>
                  <a:srgbClr val="111111"/>
                </a:solidFill>
                <a:latin typeface="Times New Roman"/>
                <a:ea typeface="Times New Roman"/>
                <a:cs typeface="Times New Roman"/>
                <a:sym typeface="Times New Roman"/>
              </a:rPr>
              <a:t> мила </a:t>
            </a:r>
            <a:r>
              <a:rPr lang="ru-RU" sz="8000" dirty="0" smtClean="0">
                <a:solidFill>
                  <a:srgbClr val="111111"/>
                </a:solidFill>
                <a:latin typeface="Times New Roman"/>
                <a:ea typeface="Times New Roman"/>
                <a:cs typeface="Times New Roman"/>
                <a:sym typeface="Times New Roman"/>
              </a:rPr>
              <a:t>(</a:t>
            </a:r>
            <a:r>
              <a:rPr lang="ru-RU" sz="8000" dirty="0" err="1" smtClean="0">
                <a:solidFill>
                  <a:srgbClr val="111111"/>
                </a:solidFill>
                <a:latin typeface="Times New Roman"/>
                <a:ea typeface="Times New Roman"/>
                <a:cs typeface="Times New Roman"/>
                <a:sym typeface="Times New Roman"/>
              </a:rPr>
              <a:t>праворуч</a:t>
            </a:r>
            <a:r>
              <a:rPr lang="ru-RU" sz="8000" dirty="0" smtClean="0">
                <a:solidFill>
                  <a:srgbClr val="111111"/>
                </a:solidFill>
                <a:latin typeface="Times New Roman"/>
                <a:ea typeface="Times New Roman"/>
                <a:cs typeface="Times New Roman"/>
                <a:sym typeface="Times New Roman"/>
              </a:rPr>
              <a:t> </a:t>
            </a:r>
            <a:r>
              <a:rPr lang="ru-RU" sz="8000" dirty="0">
                <a:solidFill>
                  <a:srgbClr val="111111"/>
                </a:solidFill>
                <a:latin typeface="Times New Roman"/>
                <a:ea typeface="Times New Roman"/>
                <a:cs typeface="Times New Roman"/>
                <a:sym typeface="Times New Roman"/>
              </a:rPr>
              <a:t>на фото) почала </a:t>
            </a:r>
            <a:r>
              <a:rPr lang="ru-RU" sz="8000" dirty="0" err="1">
                <a:solidFill>
                  <a:srgbClr val="111111"/>
                </a:solidFill>
                <a:latin typeface="Times New Roman"/>
                <a:ea typeface="Times New Roman"/>
                <a:cs typeface="Times New Roman"/>
                <a:sym typeface="Times New Roman"/>
              </a:rPr>
              <a:t>світлішати</a:t>
            </a:r>
            <a:r>
              <a:rPr lang="ru-RU" sz="8000" dirty="0">
                <a:solidFill>
                  <a:srgbClr val="111111"/>
                </a:solidFill>
                <a:latin typeface="Times New Roman"/>
                <a:ea typeface="Times New Roman"/>
                <a:cs typeface="Times New Roman"/>
                <a:sym typeface="Times New Roman"/>
              </a:rPr>
              <a:t> та перестала </a:t>
            </a:r>
            <a:r>
              <a:rPr lang="ru-RU" sz="8000" dirty="0" err="1">
                <a:solidFill>
                  <a:srgbClr val="111111"/>
                </a:solidFill>
                <a:latin typeface="Times New Roman"/>
                <a:ea typeface="Times New Roman"/>
                <a:cs typeface="Times New Roman"/>
                <a:sym typeface="Times New Roman"/>
              </a:rPr>
              <a:t>рости</a:t>
            </a:r>
            <a:r>
              <a:rPr lang="ru-RU" sz="8000" dirty="0">
                <a:solidFill>
                  <a:srgbClr val="111111"/>
                </a:solidFill>
                <a:latin typeface="Times New Roman"/>
                <a:ea typeface="Times New Roman"/>
                <a:cs typeface="Times New Roman"/>
                <a:sym typeface="Times New Roman"/>
              </a:rPr>
              <a:t>, </a:t>
            </a:r>
            <a:r>
              <a:rPr lang="ru-RU" sz="8000" dirty="0" err="1">
                <a:solidFill>
                  <a:srgbClr val="111111"/>
                </a:solidFill>
                <a:latin typeface="Times New Roman"/>
                <a:ea typeface="Times New Roman"/>
                <a:cs typeface="Times New Roman"/>
                <a:sym typeface="Times New Roman"/>
              </a:rPr>
              <a:t>рослина</a:t>
            </a:r>
            <a:r>
              <a:rPr lang="ru-RU" sz="8000" dirty="0">
                <a:solidFill>
                  <a:srgbClr val="111111"/>
                </a:solidFill>
                <a:latin typeface="Times New Roman"/>
                <a:ea typeface="Times New Roman"/>
                <a:cs typeface="Times New Roman"/>
                <a:sym typeface="Times New Roman"/>
              </a:rPr>
              <a:t> </a:t>
            </a:r>
            <a:r>
              <a:rPr lang="ru-RU" sz="8000" dirty="0" err="1">
                <a:solidFill>
                  <a:srgbClr val="111111"/>
                </a:solidFill>
                <a:latin typeface="Times New Roman"/>
                <a:ea typeface="Times New Roman"/>
                <a:cs typeface="Times New Roman"/>
                <a:sym typeface="Times New Roman"/>
              </a:rPr>
              <a:t>із</a:t>
            </a:r>
            <a:r>
              <a:rPr lang="ru-RU" sz="8000" dirty="0">
                <a:solidFill>
                  <a:srgbClr val="111111"/>
                </a:solidFill>
                <a:latin typeface="Times New Roman"/>
                <a:ea typeface="Times New Roman"/>
                <a:cs typeface="Times New Roman"/>
                <a:sym typeface="Times New Roman"/>
              </a:rPr>
              <a:t> </a:t>
            </a:r>
            <a:r>
              <a:rPr lang="ru-RU" sz="8000" dirty="0" err="1">
                <a:solidFill>
                  <a:srgbClr val="111111"/>
                </a:solidFill>
                <a:latin typeface="Times New Roman"/>
                <a:ea typeface="Times New Roman"/>
                <a:cs typeface="Times New Roman"/>
                <a:sym typeface="Times New Roman"/>
              </a:rPr>
              <a:t>звичайною</a:t>
            </a:r>
            <a:r>
              <a:rPr lang="ru-RU" sz="8000" dirty="0">
                <a:solidFill>
                  <a:srgbClr val="111111"/>
                </a:solidFill>
                <a:latin typeface="Times New Roman"/>
                <a:ea typeface="Times New Roman"/>
                <a:cs typeface="Times New Roman"/>
                <a:sym typeface="Times New Roman"/>
              </a:rPr>
              <a:t> водою </a:t>
            </a:r>
            <a:r>
              <a:rPr lang="ru-RU" sz="8000" dirty="0" smtClean="0">
                <a:solidFill>
                  <a:srgbClr val="111111"/>
                </a:solidFill>
                <a:latin typeface="Times New Roman"/>
                <a:ea typeface="Times New Roman"/>
                <a:cs typeface="Times New Roman"/>
                <a:sym typeface="Times New Roman"/>
              </a:rPr>
              <a:t>(</a:t>
            </a:r>
            <a:r>
              <a:rPr lang="ru-RU" sz="8000" dirty="0" err="1" smtClean="0">
                <a:solidFill>
                  <a:srgbClr val="111111"/>
                </a:solidFill>
                <a:latin typeface="Times New Roman"/>
                <a:ea typeface="Times New Roman"/>
                <a:cs typeface="Times New Roman"/>
                <a:sym typeface="Times New Roman"/>
              </a:rPr>
              <a:t>ліворуч</a:t>
            </a:r>
            <a:r>
              <a:rPr lang="ru-RU" sz="8000" dirty="0" smtClean="0">
                <a:solidFill>
                  <a:srgbClr val="111111"/>
                </a:solidFill>
                <a:latin typeface="Times New Roman"/>
                <a:ea typeface="Times New Roman"/>
                <a:cs typeface="Times New Roman"/>
                <a:sym typeface="Times New Roman"/>
              </a:rPr>
              <a:t> на </a:t>
            </a:r>
            <a:r>
              <a:rPr lang="ru-RU" sz="8000" dirty="0">
                <a:solidFill>
                  <a:srgbClr val="111111"/>
                </a:solidFill>
                <a:latin typeface="Times New Roman"/>
                <a:ea typeface="Times New Roman"/>
                <a:cs typeface="Times New Roman"/>
                <a:sym typeface="Times New Roman"/>
              </a:rPr>
              <a:t>фото) добре росла, мала </a:t>
            </a:r>
            <a:r>
              <a:rPr lang="ru-RU" sz="8000" dirty="0" err="1">
                <a:solidFill>
                  <a:srgbClr val="111111"/>
                </a:solidFill>
                <a:latin typeface="Times New Roman"/>
                <a:ea typeface="Times New Roman"/>
                <a:cs typeface="Times New Roman"/>
                <a:sym typeface="Times New Roman"/>
              </a:rPr>
              <a:t>гарний</a:t>
            </a:r>
            <a:r>
              <a:rPr lang="ru-RU" sz="8000" dirty="0">
                <a:solidFill>
                  <a:srgbClr val="111111"/>
                </a:solidFill>
                <a:latin typeface="Times New Roman"/>
                <a:ea typeface="Times New Roman"/>
                <a:cs typeface="Times New Roman"/>
                <a:sym typeface="Times New Roman"/>
              </a:rPr>
              <a:t> </a:t>
            </a:r>
            <a:r>
              <a:rPr lang="ru-RU" sz="8000" dirty="0" err="1">
                <a:solidFill>
                  <a:srgbClr val="111111"/>
                </a:solidFill>
                <a:latin typeface="Times New Roman"/>
                <a:ea typeface="Times New Roman"/>
                <a:cs typeface="Times New Roman"/>
                <a:sym typeface="Times New Roman"/>
              </a:rPr>
              <a:t>колір</a:t>
            </a:r>
            <a:r>
              <a:rPr lang="ru-RU" sz="8000" dirty="0">
                <a:solidFill>
                  <a:srgbClr val="111111"/>
                </a:solidFill>
                <a:latin typeface="Times New Roman"/>
                <a:ea typeface="Times New Roman"/>
                <a:cs typeface="Times New Roman"/>
                <a:sym typeface="Times New Roman"/>
              </a:rPr>
              <a:t>. </a:t>
            </a:r>
            <a:endParaRPr sz="8000" dirty="0">
              <a:solidFill>
                <a:srgbClr val="111111"/>
              </a:solidFill>
              <a:latin typeface="Times New Roman"/>
              <a:ea typeface="Times New Roman"/>
              <a:cs typeface="Times New Roman"/>
              <a:sym typeface="Times New Roman"/>
            </a:endParaRPr>
          </a:p>
          <a:p>
            <a:pPr marL="0" lvl="0" indent="0" algn="l" rtl="0">
              <a:lnSpc>
                <a:spcPct val="150000"/>
              </a:lnSpc>
              <a:spcBef>
                <a:spcPts val="1900"/>
              </a:spcBef>
              <a:spcAft>
                <a:spcPts val="0"/>
              </a:spcAft>
              <a:buSzPts val="275"/>
              <a:buNone/>
            </a:pPr>
            <a:r>
              <a:rPr lang="ru-RU" sz="8000" dirty="0">
                <a:solidFill>
                  <a:srgbClr val="111111"/>
                </a:solidFill>
                <a:latin typeface="Times New Roman"/>
                <a:ea typeface="Times New Roman"/>
                <a:cs typeface="Times New Roman"/>
                <a:sym typeface="Times New Roman"/>
              </a:rPr>
              <a:t>Результат : </a:t>
            </a:r>
            <a:r>
              <a:rPr lang="ru-RU" sz="8000" dirty="0" err="1" smtClean="0">
                <a:solidFill>
                  <a:srgbClr val="111111"/>
                </a:solidFill>
                <a:latin typeface="Times New Roman"/>
                <a:ea typeface="Times New Roman"/>
                <a:cs typeface="Times New Roman"/>
                <a:sym typeface="Times New Roman"/>
              </a:rPr>
              <a:t>Рослини</a:t>
            </a:r>
            <a:r>
              <a:rPr lang="ru-RU" sz="8000" dirty="0" smtClean="0">
                <a:solidFill>
                  <a:srgbClr val="111111"/>
                </a:solidFill>
                <a:latin typeface="Times New Roman"/>
                <a:ea typeface="Times New Roman"/>
                <a:cs typeface="Times New Roman"/>
                <a:sym typeface="Times New Roman"/>
              </a:rPr>
              <a:t> </a:t>
            </a:r>
            <a:r>
              <a:rPr lang="ru-RU" sz="8000" dirty="0">
                <a:solidFill>
                  <a:srgbClr val="111111"/>
                </a:solidFill>
                <a:latin typeface="Times New Roman"/>
                <a:ea typeface="Times New Roman"/>
                <a:cs typeface="Times New Roman"/>
                <a:sym typeface="Times New Roman"/>
              </a:rPr>
              <a:t>з </a:t>
            </a:r>
            <a:r>
              <a:rPr lang="ru-RU" sz="8000" dirty="0" err="1">
                <a:solidFill>
                  <a:srgbClr val="111111"/>
                </a:solidFill>
                <a:latin typeface="Times New Roman"/>
                <a:ea typeface="Times New Roman"/>
                <a:cs typeface="Times New Roman"/>
                <a:sym typeface="Times New Roman"/>
              </a:rPr>
              <a:t>додаванням</a:t>
            </a:r>
            <a:r>
              <a:rPr lang="ru-RU" sz="8000" dirty="0">
                <a:solidFill>
                  <a:srgbClr val="111111"/>
                </a:solidFill>
                <a:latin typeface="Times New Roman"/>
                <a:ea typeface="Times New Roman"/>
                <a:cs typeface="Times New Roman"/>
                <a:sym typeface="Times New Roman"/>
              </a:rPr>
              <a:t> </a:t>
            </a:r>
            <a:r>
              <a:rPr lang="ru-RU" sz="8000" dirty="0" smtClean="0">
                <a:solidFill>
                  <a:srgbClr val="111111"/>
                </a:solidFill>
                <a:latin typeface="Times New Roman"/>
                <a:ea typeface="Times New Roman"/>
                <a:cs typeface="Times New Roman"/>
                <a:sym typeface="Times New Roman"/>
              </a:rPr>
              <a:t>мила </a:t>
            </a:r>
            <a:r>
              <a:rPr lang="ru-RU" sz="8000" dirty="0" err="1" smtClean="0">
                <a:solidFill>
                  <a:srgbClr val="111111"/>
                </a:solidFill>
                <a:latin typeface="Times New Roman"/>
                <a:ea typeface="Times New Roman"/>
                <a:cs typeface="Times New Roman"/>
                <a:sym typeface="Times New Roman"/>
              </a:rPr>
              <a:t>під</a:t>
            </a:r>
            <a:r>
              <a:rPr lang="ru-RU" sz="8000" dirty="0" smtClean="0">
                <a:solidFill>
                  <a:srgbClr val="111111"/>
                </a:solidFill>
                <a:latin typeface="Times New Roman"/>
                <a:ea typeface="Times New Roman"/>
                <a:cs typeface="Times New Roman"/>
                <a:sym typeface="Times New Roman"/>
              </a:rPr>
              <a:t> </a:t>
            </a:r>
            <a:r>
              <a:rPr lang="ru-RU" sz="8000" dirty="0" err="1" smtClean="0">
                <a:solidFill>
                  <a:srgbClr val="111111"/>
                </a:solidFill>
                <a:latin typeface="Times New Roman"/>
                <a:ea typeface="Times New Roman"/>
                <a:cs typeface="Times New Roman"/>
                <a:sym typeface="Times New Roman"/>
              </a:rPr>
              <a:t>кінець</a:t>
            </a:r>
            <a:r>
              <a:rPr lang="ru-RU" sz="8000" dirty="0" smtClean="0">
                <a:solidFill>
                  <a:srgbClr val="111111"/>
                </a:solidFill>
                <a:latin typeface="Times New Roman"/>
                <a:ea typeface="Times New Roman"/>
                <a:cs typeface="Times New Roman"/>
                <a:sym typeface="Times New Roman"/>
              </a:rPr>
              <a:t> </a:t>
            </a:r>
            <a:r>
              <a:rPr lang="ru-RU" sz="8000" dirty="0" err="1" smtClean="0">
                <a:solidFill>
                  <a:srgbClr val="111111"/>
                </a:solidFill>
                <a:latin typeface="Times New Roman"/>
                <a:ea typeface="Times New Roman"/>
                <a:cs typeface="Times New Roman"/>
                <a:sym typeface="Times New Roman"/>
              </a:rPr>
              <a:t>експерименту</a:t>
            </a:r>
            <a:r>
              <a:rPr lang="ru-RU" sz="8000" dirty="0" smtClean="0">
                <a:solidFill>
                  <a:srgbClr val="111111"/>
                </a:solidFill>
                <a:latin typeface="Times New Roman"/>
                <a:ea typeface="Times New Roman"/>
                <a:cs typeface="Times New Roman"/>
                <a:sym typeface="Times New Roman"/>
              </a:rPr>
              <a:t> </a:t>
            </a:r>
            <a:r>
              <a:rPr lang="ru-RU" sz="8000" dirty="0" err="1" smtClean="0">
                <a:solidFill>
                  <a:srgbClr val="111111"/>
                </a:solidFill>
                <a:latin typeface="Times New Roman"/>
                <a:ea typeface="Times New Roman"/>
                <a:cs typeface="Times New Roman"/>
                <a:sym typeface="Times New Roman"/>
              </a:rPr>
              <a:t>жовкли</a:t>
            </a:r>
            <a:r>
              <a:rPr lang="ru-RU" sz="8000" dirty="0" smtClean="0">
                <a:solidFill>
                  <a:srgbClr val="111111"/>
                </a:solidFill>
                <a:latin typeface="Times New Roman"/>
                <a:ea typeface="Times New Roman"/>
                <a:cs typeface="Times New Roman"/>
                <a:sym typeface="Times New Roman"/>
              </a:rPr>
              <a:t>, почали </a:t>
            </a:r>
            <a:r>
              <a:rPr lang="ru-RU" sz="8000" dirty="0" err="1" smtClean="0">
                <a:solidFill>
                  <a:srgbClr val="111111"/>
                </a:solidFill>
                <a:latin typeface="Times New Roman"/>
                <a:ea typeface="Times New Roman"/>
                <a:cs typeface="Times New Roman"/>
                <a:sym typeface="Times New Roman"/>
              </a:rPr>
              <a:t>вкриватися</a:t>
            </a:r>
            <a:r>
              <a:rPr lang="ru-RU" sz="8000" dirty="0" smtClean="0">
                <a:solidFill>
                  <a:srgbClr val="111111"/>
                </a:solidFill>
                <a:latin typeface="Times New Roman"/>
                <a:ea typeface="Times New Roman"/>
                <a:cs typeface="Times New Roman"/>
                <a:sym typeface="Times New Roman"/>
              </a:rPr>
              <a:t> </a:t>
            </a:r>
            <a:r>
              <a:rPr lang="ru-RU" sz="8000" dirty="0" err="1">
                <a:solidFill>
                  <a:srgbClr val="111111"/>
                </a:solidFill>
                <a:latin typeface="Times New Roman"/>
                <a:ea typeface="Times New Roman"/>
                <a:cs typeface="Times New Roman"/>
                <a:sym typeface="Times New Roman"/>
              </a:rPr>
              <a:t>пліснявою</a:t>
            </a:r>
            <a:r>
              <a:rPr lang="ru-RU" sz="8000" dirty="0">
                <a:solidFill>
                  <a:srgbClr val="111111"/>
                </a:solidFill>
                <a:latin typeface="Times New Roman"/>
                <a:ea typeface="Times New Roman"/>
                <a:cs typeface="Times New Roman"/>
                <a:sym typeface="Times New Roman"/>
              </a:rPr>
              <a:t>, </a:t>
            </a:r>
            <a:r>
              <a:rPr lang="ru-RU" sz="8000" dirty="0" err="1" smtClean="0">
                <a:solidFill>
                  <a:srgbClr val="111111"/>
                </a:solidFill>
                <a:latin typeface="Times New Roman"/>
                <a:ea typeface="Times New Roman"/>
                <a:cs typeface="Times New Roman"/>
                <a:sym typeface="Times New Roman"/>
              </a:rPr>
              <a:t>інші</a:t>
            </a:r>
            <a:r>
              <a:rPr lang="ru-RU" sz="8000" dirty="0" smtClean="0">
                <a:solidFill>
                  <a:srgbClr val="111111"/>
                </a:solidFill>
                <a:latin typeface="Times New Roman"/>
                <a:ea typeface="Times New Roman"/>
                <a:cs typeface="Times New Roman"/>
                <a:sym typeface="Times New Roman"/>
              </a:rPr>
              <a:t> - </a:t>
            </a:r>
            <a:r>
              <a:rPr lang="ru-RU" sz="8000" dirty="0" err="1" smtClean="0">
                <a:solidFill>
                  <a:srgbClr val="111111"/>
                </a:solidFill>
                <a:latin typeface="Times New Roman"/>
                <a:ea typeface="Times New Roman"/>
                <a:cs typeface="Times New Roman"/>
                <a:sym typeface="Times New Roman"/>
              </a:rPr>
              <a:t>розвивалися</a:t>
            </a:r>
            <a:r>
              <a:rPr lang="ru-RU" sz="8000" dirty="0" smtClean="0">
                <a:solidFill>
                  <a:srgbClr val="111111"/>
                </a:solidFill>
                <a:latin typeface="Times New Roman"/>
                <a:ea typeface="Times New Roman"/>
                <a:cs typeface="Times New Roman"/>
                <a:sym typeface="Times New Roman"/>
              </a:rPr>
              <a:t> </a:t>
            </a:r>
            <a:r>
              <a:rPr lang="ru-RU" sz="8000" dirty="0">
                <a:solidFill>
                  <a:srgbClr val="111111"/>
                </a:solidFill>
                <a:latin typeface="Times New Roman"/>
                <a:ea typeface="Times New Roman"/>
                <a:cs typeface="Times New Roman"/>
                <a:sym typeface="Times New Roman"/>
              </a:rPr>
              <a:t>як </a:t>
            </a:r>
            <a:r>
              <a:rPr lang="ru-RU" sz="8000" dirty="0" err="1">
                <a:solidFill>
                  <a:srgbClr val="111111"/>
                </a:solidFill>
                <a:latin typeface="Times New Roman"/>
                <a:ea typeface="Times New Roman"/>
                <a:cs typeface="Times New Roman"/>
                <a:sym typeface="Times New Roman"/>
              </a:rPr>
              <a:t>слід</a:t>
            </a:r>
            <a:r>
              <a:rPr lang="ru-RU" sz="8000" dirty="0">
                <a:solidFill>
                  <a:srgbClr val="111111"/>
                </a:solidFill>
                <a:latin typeface="Times New Roman"/>
                <a:ea typeface="Times New Roman"/>
                <a:cs typeface="Times New Roman"/>
                <a:sym typeface="Times New Roman"/>
              </a:rPr>
              <a:t>.</a:t>
            </a:r>
            <a:endParaRPr sz="8000" dirty="0">
              <a:solidFill>
                <a:srgbClr val="111111"/>
              </a:solidFill>
              <a:latin typeface="Times New Roman"/>
              <a:ea typeface="Times New Roman"/>
              <a:cs typeface="Times New Roman"/>
              <a:sym typeface="Times New Roman"/>
            </a:endParaRPr>
          </a:p>
          <a:p>
            <a:pPr marL="0" lvl="0" indent="0" algn="l" rtl="0">
              <a:lnSpc>
                <a:spcPct val="150000"/>
              </a:lnSpc>
              <a:spcBef>
                <a:spcPts val="1900"/>
              </a:spcBef>
              <a:spcAft>
                <a:spcPts val="0"/>
              </a:spcAft>
              <a:buSzPts val="275"/>
              <a:buNone/>
            </a:pPr>
            <a:endParaRPr sz="7200" dirty="0">
              <a:solidFill>
                <a:srgbClr val="111111"/>
              </a:solidFill>
              <a:highlight>
                <a:srgbClr val="FFFFFF"/>
              </a:highlight>
              <a:latin typeface="Times New Roman"/>
              <a:ea typeface="Times New Roman"/>
              <a:cs typeface="Times New Roman"/>
              <a:sym typeface="Times New Roman"/>
            </a:endParaRPr>
          </a:p>
          <a:p>
            <a:pPr marL="0" lvl="0" indent="0" algn="l" rtl="0">
              <a:lnSpc>
                <a:spcPct val="150000"/>
              </a:lnSpc>
              <a:spcBef>
                <a:spcPts val="1900"/>
              </a:spcBef>
              <a:spcAft>
                <a:spcPts val="0"/>
              </a:spcAft>
              <a:buSzPts val="275"/>
              <a:buNone/>
            </a:pPr>
            <a:endParaRPr sz="7200" dirty="0">
              <a:solidFill>
                <a:srgbClr val="111111"/>
              </a:solidFill>
              <a:highlight>
                <a:srgbClr val="FFFFFF"/>
              </a:highlight>
              <a:latin typeface="Times New Roman"/>
              <a:ea typeface="Times New Roman"/>
              <a:cs typeface="Times New Roman"/>
              <a:sym typeface="Times New Roman"/>
            </a:endParaRPr>
          </a:p>
          <a:p>
            <a:pPr marL="0" lvl="0" indent="0" algn="l" rtl="0">
              <a:lnSpc>
                <a:spcPct val="115000"/>
              </a:lnSpc>
              <a:spcBef>
                <a:spcPts val="800"/>
              </a:spcBef>
              <a:spcAft>
                <a:spcPts val="0"/>
              </a:spcAft>
              <a:buSzPts val="275"/>
              <a:buNone/>
            </a:pPr>
            <a:endParaRPr sz="7200" dirty="0">
              <a:solidFill>
                <a:srgbClr val="111111"/>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SzPts val="450"/>
              <a:buNone/>
            </a:pPr>
            <a:endParaRPr sz="7200" dirty="0">
              <a:latin typeface="Times New Roman"/>
              <a:ea typeface="Times New Roman"/>
              <a:cs typeface="Times New Roman"/>
              <a:sym typeface="Times New Roman"/>
            </a:endParaRPr>
          </a:p>
          <a:p>
            <a:pPr marL="0" lvl="0" indent="0" algn="l" rtl="0">
              <a:lnSpc>
                <a:spcPct val="150000"/>
              </a:lnSpc>
              <a:spcBef>
                <a:spcPts val="1900"/>
              </a:spcBef>
              <a:spcAft>
                <a:spcPts val="0"/>
              </a:spcAft>
              <a:buSzPct val="95652"/>
              <a:buNone/>
            </a:pPr>
            <a:endParaRPr sz="1150" dirty="0">
              <a:solidFill>
                <a:srgbClr val="111111"/>
              </a:solidFill>
              <a:highlight>
                <a:srgbClr val="FFFFFF"/>
              </a:highlight>
              <a:latin typeface="Montserrat"/>
              <a:ea typeface="Montserrat"/>
              <a:cs typeface="Montserrat"/>
              <a:sym typeface="Montserrat"/>
            </a:endParaRPr>
          </a:p>
          <a:p>
            <a:pPr marL="0" lvl="0" indent="0" algn="l" rtl="0">
              <a:lnSpc>
                <a:spcPct val="150000"/>
              </a:lnSpc>
              <a:spcBef>
                <a:spcPts val="1900"/>
              </a:spcBef>
              <a:spcAft>
                <a:spcPts val="0"/>
              </a:spcAft>
              <a:buSzPct val="95652"/>
              <a:buNone/>
            </a:pPr>
            <a:endParaRPr sz="1150" dirty="0">
              <a:solidFill>
                <a:srgbClr val="111111"/>
              </a:solidFill>
              <a:highlight>
                <a:srgbClr val="FFFFFF"/>
              </a:highlight>
              <a:latin typeface="Montserrat"/>
              <a:ea typeface="Montserrat"/>
              <a:cs typeface="Montserrat"/>
              <a:sym typeface="Montserrat"/>
            </a:endParaRPr>
          </a:p>
          <a:p>
            <a:pPr marL="0" lvl="0" indent="0" algn="l" rtl="0">
              <a:lnSpc>
                <a:spcPct val="150000"/>
              </a:lnSpc>
              <a:spcBef>
                <a:spcPts val="1900"/>
              </a:spcBef>
              <a:spcAft>
                <a:spcPts val="0"/>
              </a:spcAft>
              <a:buSzPct val="95652"/>
              <a:buNone/>
            </a:pPr>
            <a:endParaRPr sz="1150" dirty="0">
              <a:solidFill>
                <a:srgbClr val="111111"/>
              </a:solidFill>
              <a:highlight>
                <a:srgbClr val="FFFFFF"/>
              </a:highlight>
              <a:latin typeface="Montserrat"/>
              <a:ea typeface="Montserrat"/>
              <a:cs typeface="Montserrat"/>
              <a:sym typeface="Montserrat"/>
            </a:endParaRPr>
          </a:p>
          <a:p>
            <a:pPr marL="0" lvl="0" indent="0" algn="l" rtl="0">
              <a:lnSpc>
                <a:spcPct val="150000"/>
              </a:lnSpc>
              <a:spcBef>
                <a:spcPts val="1900"/>
              </a:spcBef>
              <a:spcAft>
                <a:spcPts val="0"/>
              </a:spcAft>
              <a:buClr>
                <a:schemeClr val="dk1"/>
              </a:buClr>
              <a:buSzPct val="95652"/>
              <a:buFont typeface="Arial"/>
              <a:buNone/>
            </a:pPr>
            <a:endParaRPr sz="1150" dirty="0">
              <a:solidFill>
                <a:srgbClr val="111111"/>
              </a:solidFill>
              <a:highlight>
                <a:srgbClr val="FFFFFF"/>
              </a:highlight>
              <a:latin typeface="Montserrat"/>
              <a:ea typeface="Montserrat"/>
              <a:cs typeface="Montserrat"/>
              <a:sym typeface="Montserrat"/>
            </a:endParaRPr>
          </a:p>
          <a:p>
            <a:pPr marL="0" lvl="0" indent="0" algn="l" rtl="0">
              <a:spcBef>
                <a:spcPts val="800"/>
              </a:spcBef>
              <a:spcAft>
                <a:spcPts val="1200"/>
              </a:spcAft>
              <a:buSzPct val="78260"/>
              <a:buNone/>
            </a:pPr>
            <a:endParaRPr sz="2300" dirty="0">
              <a:latin typeface="Times New Roman"/>
              <a:ea typeface="Times New Roman"/>
              <a:cs typeface="Times New Roman"/>
              <a:sym typeface="Times New Roman"/>
            </a:endParaRPr>
          </a:p>
        </p:txBody>
      </p:sp>
      <p:pic>
        <p:nvPicPr>
          <p:cNvPr id="167" name="Google Shape;167;p25"/>
          <p:cNvPicPr preferRelativeResize="0"/>
          <p:nvPr/>
        </p:nvPicPr>
        <p:blipFill>
          <a:blip r:embed="rId3">
            <a:alphaModFix/>
          </a:blip>
          <a:stretch>
            <a:fillRect/>
          </a:stretch>
        </p:blipFill>
        <p:spPr>
          <a:xfrm>
            <a:off x="5516375" y="129175"/>
            <a:ext cx="2172826" cy="1559776"/>
          </a:xfrm>
          <a:prstGeom prst="rect">
            <a:avLst/>
          </a:prstGeom>
          <a:noFill/>
          <a:ln>
            <a:noFill/>
          </a:ln>
        </p:spPr>
      </p:pic>
      <p:pic>
        <p:nvPicPr>
          <p:cNvPr id="168" name="Google Shape;168;p25"/>
          <p:cNvPicPr preferRelativeResize="0"/>
          <p:nvPr/>
        </p:nvPicPr>
        <p:blipFill>
          <a:blip r:embed="rId4">
            <a:alphaModFix/>
          </a:blip>
          <a:stretch>
            <a:fillRect/>
          </a:stretch>
        </p:blipFill>
        <p:spPr>
          <a:xfrm>
            <a:off x="5516375" y="1688951"/>
            <a:ext cx="2172826" cy="1496475"/>
          </a:xfrm>
          <a:prstGeom prst="rect">
            <a:avLst/>
          </a:prstGeom>
          <a:noFill/>
          <a:ln>
            <a:noFill/>
          </a:ln>
        </p:spPr>
      </p:pic>
      <p:pic>
        <p:nvPicPr>
          <p:cNvPr id="169" name="Google Shape;169;p25"/>
          <p:cNvPicPr preferRelativeResize="0"/>
          <p:nvPr/>
        </p:nvPicPr>
        <p:blipFill>
          <a:blip r:embed="rId5">
            <a:alphaModFix/>
          </a:blip>
          <a:stretch>
            <a:fillRect/>
          </a:stretch>
        </p:blipFill>
        <p:spPr>
          <a:xfrm>
            <a:off x="5516375" y="3185426"/>
            <a:ext cx="2172826" cy="1797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body" idx="1"/>
          </p:nvPr>
        </p:nvSpPr>
        <p:spPr>
          <a:xfrm>
            <a:off x="283300" y="322800"/>
            <a:ext cx="7730400" cy="449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450"/>
              <a:buFont typeface="Arial"/>
              <a:buNone/>
            </a:pPr>
            <a:r>
              <a:rPr lang="ru-RU" sz="1900" b="1">
                <a:latin typeface="Times New Roman"/>
                <a:ea typeface="Times New Roman"/>
                <a:cs typeface="Times New Roman"/>
                <a:sym typeface="Times New Roman"/>
              </a:rPr>
              <a:t>Висновок:</a:t>
            </a:r>
            <a:r>
              <a:rPr lang="ru-RU" sz="1900">
                <a:latin typeface="Times New Roman"/>
                <a:ea typeface="Times New Roman"/>
                <a:cs typeface="Times New Roman"/>
                <a:sym typeface="Times New Roman"/>
              </a:rPr>
              <a:t> </a:t>
            </a:r>
            <a:r>
              <a:rPr lang="ru-RU" sz="1900">
                <a:solidFill>
                  <a:srgbClr val="333333"/>
                </a:solidFill>
                <a:latin typeface="Times New Roman"/>
                <a:ea typeface="Times New Roman"/>
                <a:cs typeface="Times New Roman"/>
                <a:sym typeface="Times New Roman"/>
              </a:rPr>
              <a:t>Отже, за результатами дослідження виявлено негативну дію водозливної суміші на родючість ґрунтів; навіть при забрудненні сумішшю з концентрацією зливи більше ніж  25 %, що згідно з розрахунками довжини кореневої системи рослин становить рівень токсичності вище середнього. </a:t>
            </a:r>
            <a:endParaRPr sz="1900">
              <a:solidFill>
                <a:srgbClr val="333333"/>
              </a:solidFill>
              <a:latin typeface="Times New Roman"/>
              <a:ea typeface="Times New Roman"/>
              <a:cs typeface="Times New Roman"/>
              <a:sym typeface="Times New Roman"/>
            </a:endParaRPr>
          </a:p>
          <a:p>
            <a:pPr marL="0" lvl="0" indent="0" algn="l" rtl="0">
              <a:lnSpc>
                <a:spcPct val="115000"/>
              </a:lnSpc>
              <a:spcBef>
                <a:spcPts val="1000"/>
              </a:spcBef>
              <a:spcAft>
                <a:spcPts val="0"/>
              </a:spcAft>
              <a:buSzPts val="275"/>
              <a:buNone/>
            </a:pPr>
            <a:r>
              <a:rPr lang="ru-RU" sz="1900">
                <a:solidFill>
                  <a:srgbClr val="111111"/>
                </a:solidFill>
                <a:latin typeface="Times New Roman"/>
                <a:ea typeface="Times New Roman"/>
                <a:cs typeface="Times New Roman"/>
                <a:sym typeface="Times New Roman"/>
              </a:rPr>
              <a:t>Це підтверджує необхідність впровадження заходів зі зменшення виливів,  очищення та рекультивації забруднених водозливною сумішшю земельних ділянок для повернення їм попередніх властивостей. Ґрунт, на відміну від водойм, значно меншою мірою спроможний до самоочищення.</a:t>
            </a:r>
            <a:endParaRPr sz="1900">
              <a:solidFill>
                <a:srgbClr val="11111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275"/>
              <a:buFont typeface="Arial"/>
              <a:buNone/>
            </a:pPr>
            <a:r>
              <a:rPr lang="ru-RU" sz="1900" b="1">
                <a:solidFill>
                  <a:srgbClr val="111111"/>
                </a:solidFill>
                <a:latin typeface="Times New Roman"/>
                <a:ea typeface="Times New Roman"/>
                <a:cs typeface="Times New Roman"/>
                <a:sym typeface="Times New Roman"/>
              </a:rPr>
              <a:t>Рекомендації</a:t>
            </a:r>
            <a:r>
              <a:rPr lang="ru-RU" sz="1900">
                <a:solidFill>
                  <a:srgbClr val="111111"/>
                </a:solidFill>
                <a:latin typeface="Times New Roman"/>
                <a:ea typeface="Times New Roman"/>
                <a:cs typeface="Times New Roman"/>
                <a:sym typeface="Times New Roman"/>
              </a:rPr>
              <a:t>: в якості миючих засобів використання для побутових потреб господарче мило або порошок гірчиці, що добре очищує бруд та не має токсичних властивостей; не чинить шкоди навколишньому середовищу, зокрема як водозливна суміш.</a:t>
            </a:r>
            <a:endParaRPr sz="1900">
              <a:solidFill>
                <a:srgbClr val="11111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189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3000">
                <a:solidFill>
                  <a:schemeClr val="dk1"/>
                </a:solidFill>
                <a:latin typeface="Times New Roman"/>
                <a:ea typeface="Times New Roman"/>
                <a:cs typeface="Times New Roman"/>
                <a:sym typeface="Times New Roman"/>
              </a:rPr>
              <a:t>ВИСНОВКИ</a:t>
            </a:r>
            <a:endParaRPr sz="3000">
              <a:solidFill>
                <a:schemeClr val="dk1"/>
              </a:solidFill>
              <a:latin typeface="Times New Roman"/>
              <a:ea typeface="Times New Roman"/>
              <a:cs typeface="Times New Roman"/>
              <a:sym typeface="Times New Roman"/>
            </a:endParaRPr>
          </a:p>
        </p:txBody>
      </p:sp>
      <p:sp>
        <p:nvSpPr>
          <p:cNvPr id="180" name="Google Shape;180;p27"/>
          <p:cNvSpPr txBox="1">
            <a:spLocks noGrp="1"/>
          </p:cNvSpPr>
          <p:nvPr>
            <p:ph type="body" idx="1"/>
          </p:nvPr>
        </p:nvSpPr>
        <p:spPr>
          <a:xfrm>
            <a:off x="141225" y="932475"/>
            <a:ext cx="8000400" cy="4381500"/>
          </a:xfrm>
          <a:prstGeom prst="rect">
            <a:avLst/>
          </a:prstGeom>
          <a:ln>
            <a:noFill/>
          </a:ln>
        </p:spPr>
        <p:txBody>
          <a:bodyPr spcFirstLastPara="1" wrap="square" lIns="91425" tIns="91425" rIns="91425" bIns="91425" anchor="t" anchorCtr="0">
            <a:normAutofit fontScale="25000" lnSpcReduction="20000"/>
          </a:bodyPr>
          <a:lstStyle/>
          <a:p>
            <a:pPr marL="0" lvl="0" indent="0" algn="just" rtl="0">
              <a:lnSpc>
                <a:spcPct val="115000"/>
              </a:lnSpc>
              <a:spcBef>
                <a:spcPts val="0"/>
              </a:spcBef>
              <a:spcAft>
                <a:spcPts val="0"/>
              </a:spcAft>
              <a:buNone/>
            </a:pPr>
            <a:r>
              <a:rPr lang="ru-RU" sz="7200">
                <a:latin typeface="Times New Roman"/>
                <a:ea typeface="Times New Roman"/>
                <a:cs typeface="Times New Roman"/>
                <a:sym typeface="Times New Roman"/>
              </a:rPr>
              <a:t>   Багато особливостей ґрунту, в тому числі і родючість, можна визначити за рослинами-індикаторами, які його ростуть в ньому. </a:t>
            </a:r>
            <a:endParaRPr sz="72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ru-RU" sz="7200">
                <a:latin typeface="Times New Roman"/>
                <a:ea typeface="Times New Roman"/>
                <a:cs typeface="Times New Roman"/>
                <a:sym typeface="Times New Roman"/>
              </a:rPr>
              <a:t>Фітоіндикатори є цінним інструментом для оцінки впливу бойових дій на довкілля, моніторингу та контролю за станом екосистем, а також для розробки стратегій їх відновлення.</a:t>
            </a:r>
            <a:endParaRPr sz="7200">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ru-RU" sz="7200">
                <a:latin typeface="Times New Roman"/>
                <a:ea typeface="Times New Roman"/>
                <a:cs typeface="Times New Roman"/>
                <a:sym typeface="Times New Roman"/>
              </a:rPr>
              <a:t>  За результатами дослідження виявлено негативну дію зливної суміші на родючість ґрунтів. При забрудненні сумішшю з концентрацією хімічних засобів  більше 25 %, що згідно з розрахунками довжини кореневої системи рослин становить рівень токсичності вище середнього. </a:t>
            </a:r>
            <a:endParaRPr sz="72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ru-RU" sz="7200">
                <a:solidFill>
                  <a:srgbClr val="111111"/>
                </a:solidFill>
                <a:latin typeface="Times New Roman"/>
                <a:ea typeface="Times New Roman"/>
                <a:cs typeface="Times New Roman"/>
                <a:sym typeface="Times New Roman"/>
              </a:rPr>
              <a:t>    Це підтверджує необхідність впровадження заходів з очищення та рекультивації забруднених водозливною сумішшю земельних ділянок для повернення їм попередніх властивостей. З метою недопущення стихійного забруднення ґрунтів рекомендую використовувати порошок гірчиці чи господарське мило для побутових потреб, які є не токсичними. Ґрунт, на відміну від водойм, значно меншою мірою спроможний до самоочищення.</a:t>
            </a:r>
            <a:endParaRPr sz="7200">
              <a:solidFill>
                <a:srgbClr val="111111"/>
              </a:solidFill>
              <a:latin typeface="Times New Roman"/>
              <a:ea typeface="Times New Roman"/>
              <a:cs typeface="Times New Roman"/>
              <a:sym typeface="Times New Roman"/>
            </a:endParaRPr>
          </a:p>
          <a:p>
            <a:pPr marL="0" lvl="0" indent="0" algn="l" rtl="0">
              <a:lnSpc>
                <a:spcPct val="115000"/>
              </a:lnSpc>
              <a:spcBef>
                <a:spcPts val="0"/>
              </a:spcBef>
              <a:spcAft>
                <a:spcPts val="2300"/>
              </a:spcAft>
              <a:buNone/>
            </a:pPr>
            <a:r>
              <a:rPr lang="ru-RU" sz="7200">
                <a:latin typeface="Times New Roman"/>
                <a:ea typeface="Times New Roman"/>
                <a:cs typeface="Times New Roman"/>
                <a:sym typeface="Times New Roman"/>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xfrm>
            <a:off x="311700" y="246100"/>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FEF7F0"/>
              </a:buClr>
              <a:buSzPts val="990"/>
              <a:buFont typeface="Times New Roman"/>
              <a:buNone/>
            </a:pPr>
            <a:r>
              <a:rPr lang="ru-RU" sz="3320">
                <a:solidFill>
                  <a:schemeClr val="dk1"/>
                </a:solidFill>
                <a:latin typeface="Times New Roman"/>
                <a:ea typeface="Times New Roman"/>
                <a:cs typeface="Times New Roman"/>
                <a:sym typeface="Times New Roman"/>
              </a:rPr>
              <a:t>ВИКОРИСТАНІ ДЖЕРЕЛА:</a:t>
            </a:r>
            <a:endParaRPr sz="3320" b="1">
              <a:solidFill>
                <a:schemeClr val="dk1"/>
              </a:solidFill>
              <a:latin typeface="Times New Roman"/>
              <a:ea typeface="Times New Roman"/>
              <a:cs typeface="Times New Roman"/>
              <a:sym typeface="Times New Roman"/>
            </a:endParaRPr>
          </a:p>
        </p:txBody>
      </p:sp>
      <p:sp>
        <p:nvSpPr>
          <p:cNvPr id="186" name="Google Shape;186;p28"/>
          <p:cNvSpPr txBox="1">
            <a:spLocks noGrp="1"/>
          </p:cNvSpPr>
          <p:nvPr>
            <p:ph type="body" idx="1"/>
          </p:nvPr>
        </p:nvSpPr>
        <p:spPr>
          <a:xfrm>
            <a:off x="311700" y="1199575"/>
            <a:ext cx="7787100" cy="341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800"/>
              <a:buNone/>
            </a:pPr>
            <a:r>
              <a:rPr lang="ru-RU" sz="1700" b="1" dirty="0">
                <a:solidFill>
                  <a:schemeClr val="tx1"/>
                </a:solidFill>
              </a:rPr>
              <a:t>1.</a:t>
            </a:r>
            <a:r>
              <a:rPr lang="ru-RU" sz="1700" b="1" u="sng" dirty="0">
                <a:solidFill>
                  <a:schemeClr val="tx1"/>
                </a:solidFill>
                <a:latin typeface="Roboto"/>
                <a:ea typeface="Roboto"/>
                <a:cs typeface="Roboto"/>
                <a:sym typeface="Roboto"/>
              </a:rPr>
              <a:t>https://www.ukrinform.ua/rubric-society/3762063-miznarodna-roboca-grupa-sodo-ekologicnih-naslidkiv-vijni-v-ukraini-viznacila-prioriteti-roboti.html</a:t>
            </a:r>
            <a:endParaRPr sz="1700" b="1" dirty="0">
              <a:solidFill>
                <a:schemeClr val="tx1"/>
              </a:solidFill>
            </a:endParaRPr>
          </a:p>
          <a:p>
            <a:pPr marL="0" lvl="0" indent="0">
              <a:spcBef>
                <a:spcPts val="1200"/>
              </a:spcBef>
              <a:buNone/>
            </a:pPr>
            <a:r>
              <a:rPr lang="ru-RU" sz="1700" b="1" dirty="0">
                <a:solidFill>
                  <a:srgbClr val="134F5C"/>
                </a:solidFill>
              </a:rPr>
              <a:t>2</a:t>
            </a:r>
            <a:r>
              <a:rPr lang="ru-RU" sz="1700" b="1" dirty="0" smtClean="0">
                <a:solidFill>
                  <a:srgbClr val="134F5C"/>
                </a:solidFill>
              </a:rPr>
              <a:t>.</a:t>
            </a:r>
            <a:r>
              <a:rPr lang="en-US" sz="1700" b="1" dirty="0">
                <a:solidFill>
                  <a:srgbClr val="134F5C"/>
                </a:solidFill>
              </a:rPr>
              <a:t> </a:t>
            </a:r>
            <a:r>
              <a:rPr lang="en-US" sz="1700" b="1" dirty="0">
                <a:solidFill>
                  <a:schemeClr val="tx1"/>
                </a:solidFill>
              </a:rPr>
              <a:t>https://</a:t>
            </a:r>
            <a:r>
              <a:rPr lang="en-US" sz="1700" b="1" dirty="0" smtClean="0">
                <a:solidFill>
                  <a:schemeClr val="tx1"/>
                </a:solidFill>
              </a:rPr>
              <a:t>salo.li/F3E6117</a:t>
            </a:r>
            <a:endParaRPr lang="uk-UA" sz="1700" b="1" dirty="0" smtClean="0">
              <a:solidFill>
                <a:schemeClr val="tx1"/>
              </a:solidFill>
            </a:endParaRPr>
          </a:p>
          <a:p>
            <a:pPr marL="0" lvl="0" indent="0" algn="l" rtl="0">
              <a:spcBef>
                <a:spcPts val="1200"/>
              </a:spcBef>
              <a:spcAft>
                <a:spcPts val="0"/>
              </a:spcAft>
              <a:buSzPts val="1800"/>
              <a:buNone/>
            </a:pPr>
            <a:r>
              <a:rPr lang="ru-RU" sz="1700" b="1" dirty="0" smtClean="0">
                <a:solidFill>
                  <a:srgbClr val="134F5C"/>
                </a:solidFill>
              </a:rPr>
              <a:t>3.</a:t>
            </a:r>
            <a:r>
              <a:rPr lang="ru-RU" sz="1700" b="1" u="sng" dirty="0" smtClean="0">
                <a:solidFill>
                  <a:srgbClr val="134F5C"/>
                </a:solidFill>
                <a:latin typeface="Roboto"/>
                <a:ea typeface="Roboto"/>
                <a:cs typeface="Roboto"/>
                <a:sym typeface="Roboto"/>
              </a:rPr>
              <a:t>https</a:t>
            </a:r>
            <a:r>
              <a:rPr lang="ru-RU" sz="1700" b="1" u="sng" dirty="0">
                <a:solidFill>
                  <a:srgbClr val="134F5C"/>
                </a:solidFill>
                <a:latin typeface="Roboto"/>
                <a:ea typeface="Roboto"/>
                <a:cs typeface="Roboto"/>
                <a:sym typeface="Roboto"/>
              </a:rPr>
              <a:t>://</a:t>
            </a:r>
            <a:r>
              <a:rPr lang="ru-RU" sz="1700" b="1" u="sng" dirty="0" smtClean="0">
                <a:solidFill>
                  <a:srgbClr val="134F5C"/>
                </a:solidFill>
                <a:latin typeface="Roboto"/>
                <a:ea typeface="Roboto"/>
                <a:cs typeface="Roboto"/>
                <a:sym typeface="Roboto"/>
              </a:rPr>
              <a:t>www.undp.org/uk/ukraine/projects/otsinka-shkody-dovkillyu</a:t>
            </a:r>
            <a:endParaRPr sz="1700" b="1" dirty="0">
              <a:solidFill>
                <a:srgbClr val="134F5C"/>
              </a:solidFill>
            </a:endParaRPr>
          </a:p>
          <a:p>
            <a:pPr marL="0" lvl="0" indent="0" algn="l" rtl="0">
              <a:spcBef>
                <a:spcPts val="1200"/>
              </a:spcBef>
              <a:spcAft>
                <a:spcPts val="0"/>
              </a:spcAft>
              <a:buSzPts val="1800"/>
              <a:buNone/>
            </a:pPr>
            <a:r>
              <a:rPr lang="ru-RU" sz="1900" b="1" dirty="0">
                <a:solidFill>
                  <a:srgbClr val="134F5C"/>
                </a:solidFill>
              </a:rPr>
              <a:t>4.</a:t>
            </a:r>
            <a:r>
              <a:rPr lang="ru-RU" sz="1900" b="1" u="sng" dirty="0">
                <a:solidFill>
                  <a:srgbClr val="134F5C"/>
                </a:solidFill>
                <a:latin typeface="Roboto"/>
                <a:ea typeface="Roboto"/>
                <a:cs typeface="Roboto"/>
                <a:sym typeface="Roboto"/>
              </a:rPr>
              <a:t>https://ecoaction.org.ua/</a:t>
            </a:r>
            <a:r>
              <a:rPr lang="ru-RU" sz="1900" b="1" u="sng" dirty="0" err="1">
                <a:solidFill>
                  <a:srgbClr val="134F5C"/>
                </a:solidFill>
                <a:latin typeface="Roboto"/>
                <a:ea typeface="Roboto"/>
                <a:cs typeface="Roboto"/>
                <a:sym typeface="Roboto"/>
              </a:rPr>
              <a:t>pryroda-ta-vijna.html?amp</a:t>
            </a:r>
            <a:endParaRPr sz="1900" b="1" dirty="0">
              <a:solidFill>
                <a:srgbClr val="134F5C"/>
              </a:solidFill>
            </a:endParaRPr>
          </a:p>
          <a:p>
            <a:pPr marL="0" lvl="0" indent="0" algn="l" rtl="0">
              <a:spcBef>
                <a:spcPts val="1200"/>
              </a:spcBef>
              <a:spcAft>
                <a:spcPts val="0"/>
              </a:spcAft>
              <a:buSzPts val="1800"/>
              <a:buNone/>
            </a:pPr>
            <a:r>
              <a:rPr lang="ru-RU" sz="1900" b="1" dirty="0">
                <a:solidFill>
                  <a:srgbClr val="134F5C"/>
                </a:solidFill>
              </a:rPr>
              <a:t>5.</a:t>
            </a:r>
            <a:r>
              <a:rPr lang="ru-RU" sz="1900" b="1" u="sng" dirty="0">
                <a:solidFill>
                  <a:srgbClr val="134F5C"/>
                </a:solidFill>
                <a:latin typeface="Roboto"/>
                <a:ea typeface="Roboto"/>
                <a:cs typeface="Roboto"/>
                <a:sym typeface="Roboto"/>
              </a:rPr>
              <a:t>https://rubryka.com/</a:t>
            </a:r>
            <a:r>
              <a:rPr lang="ru-RU" sz="1900" b="1" u="sng" dirty="0" err="1">
                <a:solidFill>
                  <a:srgbClr val="134F5C"/>
                </a:solidFill>
                <a:latin typeface="Roboto"/>
                <a:ea typeface="Roboto"/>
                <a:cs typeface="Roboto"/>
                <a:sym typeface="Roboto"/>
              </a:rPr>
              <a:t>blog</a:t>
            </a:r>
            <a:r>
              <a:rPr lang="ru-RU" sz="1900" b="1" u="sng" dirty="0">
                <a:solidFill>
                  <a:srgbClr val="134F5C"/>
                </a:solidFill>
                <a:latin typeface="Roboto"/>
                <a:ea typeface="Roboto"/>
                <a:cs typeface="Roboto"/>
                <a:sym typeface="Roboto"/>
              </a:rPr>
              <a:t>/</a:t>
            </a:r>
            <a:r>
              <a:rPr lang="ru-RU" sz="1900" b="1" u="sng" dirty="0" err="1">
                <a:solidFill>
                  <a:srgbClr val="134F5C"/>
                </a:solidFill>
                <a:latin typeface="Roboto"/>
                <a:ea typeface="Roboto"/>
                <a:cs typeface="Roboto"/>
                <a:sym typeface="Roboto"/>
              </a:rPr>
              <a:t>eko-vidnovlennya</a:t>
            </a:r>
            <a:r>
              <a:rPr lang="ru-RU" sz="1900" b="1" u="sng" dirty="0">
                <a:solidFill>
                  <a:srgbClr val="134F5C"/>
                </a:solidFill>
                <a:latin typeface="Roboto"/>
                <a:ea typeface="Roboto"/>
                <a:cs typeface="Roboto"/>
                <a:sym typeface="Roboto"/>
              </a:rPr>
              <a:t>/</a:t>
            </a:r>
            <a:endParaRPr sz="1900" b="1" dirty="0">
              <a:solidFill>
                <a:srgbClr val="134F5C"/>
              </a:solidFill>
            </a:endParaRPr>
          </a:p>
          <a:p>
            <a:pPr marL="0" lvl="0" indent="0" algn="l" rtl="0">
              <a:spcBef>
                <a:spcPts val="1200"/>
              </a:spcBef>
              <a:spcAft>
                <a:spcPts val="0"/>
              </a:spcAft>
              <a:buSzPts val="1800"/>
              <a:buNone/>
            </a:pPr>
            <a:r>
              <a:rPr lang="ru-RU" sz="1900" b="1" dirty="0">
                <a:solidFill>
                  <a:srgbClr val="134F5C"/>
                </a:solidFill>
              </a:rPr>
              <a:t>6.</a:t>
            </a:r>
            <a:r>
              <a:rPr lang="ru-RU" sz="1900" b="1" dirty="0">
                <a:solidFill>
                  <a:srgbClr val="0C343D"/>
                </a:solidFill>
              </a:rPr>
              <a:t> </a:t>
            </a:r>
            <a:r>
              <a:rPr lang="ru-RU" sz="1900" b="1" u="sng" dirty="0">
                <a:solidFill>
                  <a:srgbClr val="0C343D"/>
                </a:solidFill>
              </a:rPr>
              <a:t>https://surl.li/pqqcve</a:t>
            </a:r>
            <a:endParaRPr sz="1900" b="1" dirty="0">
              <a:solidFill>
                <a:srgbClr val="0C343D"/>
              </a:solidFill>
            </a:endParaRPr>
          </a:p>
          <a:p>
            <a:pPr marL="0" lvl="0" indent="0" algn="l" rtl="0">
              <a:spcBef>
                <a:spcPts val="1200"/>
              </a:spcBef>
              <a:spcAft>
                <a:spcPts val="1200"/>
              </a:spcAft>
              <a:buSzPts val="1800"/>
              <a:buNone/>
            </a:pPr>
            <a:endParaRPr sz="1900" b="1" dirty="0">
              <a:solidFill>
                <a:srgbClr val="134F5C"/>
              </a:solidFill>
            </a:endParaRPr>
          </a:p>
        </p:txBody>
      </p:sp>
    </p:spTree>
  </p:cSld>
  <p:clrMapOvr>
    <a:masterClrMapping/>
  </p:clrMapOvr>
</p:sld>
</file>

<file path=ppt/theme/theme1.xml><?xml version="1.0" encoding="utf-8"?>
<a:theme xmlns:a="http://schemas.openxmlformats.org/drawingml/2006/main" name="Изящная">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1195</Words>
  <Application>Microsoft Office PowerPoint</Application>
  <PresentationFormat>Экран (16:9)</PresentationFormat>
  <Paragraphs>58</Paragraphs>
  <Slides>15</Slides>
  <Notes>15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Montserrat</vt:lpstr>
      <vt:lpstr>Roboto</vt:lpstr>
      <vt:lpstr>Times New Roman</vt:lpstr>
      <vt:lpstr>Trebuchet MS</vt:lpstr>
      <vt:lpstr>Noto Sans Symbols</vt:lpstr>
      <vt:lpstr>Изящная</vt:lpstr>
      <vt:lpstr>«РОСЛИНИ ЯК ФІТОІНДИКАТОРИ СТАНУ ТА ЯКОСТІ ҐРУНТІВ»</vt:lpstr>
      <vt:lpstr>Презентация PowerPoint</vt:lpstr>
      <vt:lpstr>Презентация PowerPoint</vt:lpstr>
      <vt:lpstr>Презентация PowerPoint</vt:lpstr>
      <vt:lpstr>МАСШТАБНІ РУЙНУВАННЯ ТА ЗАБРУДНЕННЯ </vt:lpstr>
      <vt:lpstr>ЗАБРУДНЕННЯ ҐРУНТІВ ПАЛИВНО-МАСТИЛЬНИМИ РЕЧОВИНАМИ</vt:lpstr>
      <vt:lpstr>                      ДЯКУЮ ЗА ПЕРЕГЛЯД                           СЛАВА УКРАЇНІ !</vt:lpstr>
      <vt:lpstr>МОНІТОРИНГ ТА КОНТРОЛЬ </vt:lpstr>
      <vt:lpstr>Презентация PowerPoint</vt:lpstr>
      <vt:lpstr>Презентация PowerPoint</vt:lpstr>
      <vt:lpstr>Презентация PowerPoint</vt:lpstr>
      <vt:lpstr>Презентация PowerPoint</vt:lpstr>
      <vt:lpstr>Презентация PowerPoint</vt:lpstr>
      <vt:lpstr>ВИСНОВКИ</vt:lpstr>
      <vt:lpstr>ВИКОРИСТАНІ ДЖЕРЕЛА: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«РОСЛИНИ ЯК ФІТОІНДИКАТОРИ СТАНУ ТА ЯКОСТІ ҐРУНТІВ»</dc:title>
  <dc:creator>User</dc:creator>
  <cp:lastModifiedBy>User</cp:lastModifiedBy>
  <cp:revision>5</cp:revision>
  <dcterms:modified xsi:type="dcterms:W3CDTF">2025-04-13T06:52:47Z</dcterms:modified>
</cp:coreProperties>
</file>