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embeddedFontLst>
    <p:embeddedFont>
      <p:font typeface="Roboto"/>
      <p:regular r:id="rId39"/>
      <p:bold r:id="rId40"/>
      <p:italic r:id="rId41"/>
      <p:boldItalic r:id="rId42"/>
    </p:embeddedFont>
    <p:embeddedFont>
      <p:font typeface="Nunito"/>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7CD126D-899C-4547-8DAF-DF0B7D969044}">
  <a:tblStyle styleId="{47CD126D-899C-4547-8DAF-DF0B7D96904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fntdata"/><Relationship Id="rId20" Type="http://schemas.openxmlformats.org/officeDocument/2006/relationships/slide" Target="slides/slide14.xml"/><Relationship Id="rId42" Type="http://schemas.openxmlformats.org/officeDocument/2006/relationships/font" Target="fonts/Roboto-boldItalic.fntdata"/><Relationship Id="rId41" Type="http://schemas.openxmlformats.org/officeDocument/2006/relationships/font" Target="fonts/Roboto-italic.fntdata"/><Relationship Id="rId22" Type="http://schemas.openxmlformats.org/officeDocument/2006/relationships/slide" Target="slides/slide16.xml"/><Relationship Id="rId44" Type="http://schemas.openxmlformats.org/officeDocument/2006/relationships/font" Target="fonts/Nunito-bold.fntdata"/><Relationship Id="rId21" Type="http://schemas.openxmlformats.org/officeDocument/2006/relationships/slide" Target="slides/slide15.xml"/><Relationship Id="rId43" Type="http://schemas.openxmlformats.org/officeDocument/2006/relationships/font" Target="fonts/Nunito-regular.fntdata"/><Relationship Id="rId24" Type="http://schemas.openxmlformats.org/officeDocument/2006/relationships/slide" Target="slides/slide18.xml"/><Relationship Id="rId46" Type="http://schemas.openxmlformats.org/officeDocument/2006/relationships/font" Target="fonts/Nunito-boldItalic.fntdata"/><Relationship Id="rId23" Type="http://schemas.openxmlformats.org/officeDocument/2006/relationships/slide" Target="slides/slide17.xml"/><Relationship Id="rId45" Type="http://schemas.openxmlformats.org/officeDocument/2006/relationships/font" Target="fonts/Nuni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Roboto-regular.fntdata"/><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271d7f77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271d7f77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271d7f7742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271d7f7742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27a759f30a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27a759f30a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271d7f7742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271d7f7742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271d7f7742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271d7f7742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271d7f774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271d7f774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27a759f30a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27a759f30a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27a759f30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27a759f30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271d7f774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271d7f774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271d7f774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271d7f774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271d7f774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271d7f774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272396019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272396019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27a759f30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27a759f30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272396019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272396019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272396019a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272396019a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272396019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272396019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272396019a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272396019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272396019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272396019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27a759f30a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27a759f30a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27e4ea889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27e4ea889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2970b0a5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2970b0a5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27e4ea8899_3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27e4ea8899_3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2970b0a54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2970b0a54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27e4ea8899_3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27e4ea8899_3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2970b0a54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2970b0a54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27e4ea8899_3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27e4ea8899_3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2970b0a54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2970b0a54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27e4ea8899_3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27e4ea8899_3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2970b0a54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2970b0a54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27a759f30a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27a759f30a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27a759f30a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27a759f30a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36.png"/><Relationship Id="rId6"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2.png"/><Relationship Id="rId4" Type="http://schemas.openxmlformats.org/officeDocument/2006/relationships/image" Target="../media/image1.png"/><Relationship Id="rId5"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9.png"/><Relationship Id="rId6" Type="http://schemas.openxmlformats.org/officeDocument/2006/relationships/image" Target="../media/image5.png"/><Relationship Id="rId7"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0.png"/><Relationship Id="rId4" Type="http://schemas.openxmlformats.org/officeDocument/2006/relationships/image" Target="../media/image7.png"/><Relationship Id="rId5" Type="http://schemas.openxmlformats.org/officeDocument/2006/relationships/image" Target="../media/image25.png"/><Relationship Id="rId6"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4.png"/><Relationship Id="rId4" Type="http://schemas.openxmlformats.org/officeDocument/2006/relationships/image" Target="../media/image21.png"/><Relationship Id="rId5"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9.png"/><Relationship Id="rId4" Type="http://schemas.openxmlformats.org/officeDocument/2006/relationships/image" Target="../media/image14.png"/><Relationship Id="rId5"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27.png"/><Relationship Id="rId5"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1.png"/><Relationship Id="rId4" Type="http://schemas.openxmlformats.org/officeDocument/2006/relationships/image" Target="../media/image18.png"/><Relationship Id="rId5"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8.png"/><Relationship Id="rId4" Type="http://schemas.openxmlformats.org/officeDocument/2006/relationships/image" Target="../media/image37.png"/><Relationship Id="rId5"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4.png"/><Relationship Id="rId4" Type="http://schemas.openxmlformats.org/officeDocument/2006/relationships/image" Target="../media/image33.png"/><Relationship Id="rId5"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5.png"/><Relationship Id="rId4" Type="http://schemas.openxmlformats.org/officeDocument/2006/relationships/image" Target="../media/image40.png"/><Relationship Id="rId5"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s://www.slideshare.net/UA_Mycologist/1-69680709"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343000" y="1143775"/>
            <a:ext cx="8502000" cy="1298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ru"/>
              <a:t>Методи профілактики та лікування паразитарних хвороб кімнатних рослин</a:t>
            </a:r>
            <a:endParaRPr/>
          </a:p>
        </p:txBody>
      </p:sp>
      <p:sp>
        <p:nvSpPr>
          <p:cNvPr id="129" name="Google Shape;129;p13"/>
          <p:cNvSpPr txBox="1"/>
          <p:nvPr>
            <p:ph idx="1" type="subTitle"/>
          </p:nvPr>
        </p:nvSpPr>
        <p:spPr>
          <a:xfrm>
            <a:off x="695200" y="2660500"/>
            <a:ext cx="7797600" cy="1618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ru" sz="2000"/>
              <a:t>Автор: Нємєц Андрій Юрійович</a:t>
            </a:r>
            <a:endParaRPr b="1" sz="2000"/>
          </a:p>
          <a:p>
            <a:pPr indent="0" lvl="0" marL="0" rtl="0" algn="l">
              <a:spcBef>
                <a:spcPts val="0"/>
              </a:spcBef>
              <a:spcAft>
                <a:spcPts val="0"/>
              </a:spcAft>
              <a:buNone/>
            </a:pPr>
            <a:r>
              <a:rPr b="1" lang="ru" sz="2000"/>
              <a:t>Учень: 10-А класу, Саратського ліцею</a:t>
            </a:r>
            <a:endParaRPr b="1" sz="2000"/>
          </a:p>
          <a:p>
            <a:pPr indent="0" lvl="0" marL="0" rtl="0" algn="l">
              <a:spcBef>
                <a:spcPts val="0"/>
              </a:spcBef>
              <a:spcAft>
                <a:spcPts val="0"/>
              </a:spcAft>
              <a:buNone/>
            </a:pPr>
            <a:r>
              <a:rPr b="1" lang="ru" sz="2000"/>
              <a:t>Вчитель географії: Черногородова Людмила Вікторівна</a:t>
            </a:r>
            <a:endParaRPr b="1" sz="2000"/>
          </a:p>
          <a:p>
            <a:pPr indent="0" lvl="0" marL="0" rtl="0" algn="l">
              <a:spcBef>
                <a:spcPts val="0"/>
              </a:spcBef>
              <a:spcAft>
                <a:spcPts val="0"/>
              </a:spcAft>
              <a:buNone/>
            </a:pPr>
            <a:r>
              <a:rPr b="1" lang="ru" sz="2000"/>
              <a:t>Керівник: Немерцалов Володимир Володимирович </a:t>
            </a:r>
            <a:endParaRPr b="1" sz="2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Проблема</a:t>
            </a:r>
            <a:endParaRPr/>
          </a:p>
        </p:txBody>
      </p:sp>
      <p:sp>
        <p:nvSpPr>
          <p:cNvPr id="135" name="Google Shape;135;p14"/>
          <p:cNvSpPr txBox="1"/>
          <p:nvPr>
            <p:ph idx="1" type="body"/>
          </p:nvPr>
        </p:nvSpPr>
        <p:spPr>
          <a:xfrm>
            <a:off x="819150" y="1685400"/>
            <a:ext cx="7650000" cy="2546700"/>
          </a:xfrm>
          <a:prstGeom prst="rect">
            <a:avLst/>
          </a:prstGeom>
        </p:spPr>
        <p:txBody>
          <a:bodyPr anchorCtr="0" anchor="t" bIns="91425" lIns="91425" spcFirstLastPara="1" rIns="91425" wrap="square" tIns="91425">
            <a:normAutofit fontScale="92500"/>
          </a:bodyPr>
          <a:lstStyle/>
          <a:p>
            <a:pPr indent="0" lvl="0" marL="0" rtl="0" algn="just">
              <a:spcBef>
                <a:spcPts val="0"/>
              </a:spcBef>
              <a:spcAft>
                <a:spcPts val="0"/>
              </a:spcAft>
              <a:buNone/>
            </a:pPr>
            <a:r>
              <a:rPr lang="ru" sz="2100">
                <a:latin typeface="Arial"/>
                <a:ea typeface="Arial"/>
                <a:cs typeface="Arial"/>
                <a:sym typeface="Arial"/>
              </a:rPr>
              <a:t>Більшість людей сьогодні не знають як правильно доглядати за кімнатними рослинами. Вони вважають, що це складно, тому  коли виникають проблеми чи з’являються  хвороби, які атакують зелених друзів, їхні господарі не розуміють, що робити. </a:t>
            </a:r>
            <a:endParaRPr sz="2100">
              <a:latin typeface="Arial"/>
              <a:ea typeface="Arial"/>
              <a:cs typeface="Arial"/>
              <a:sym typeface="Arial"/>
            </a:endParaRPr>
          </a:p>
          <a:p>
            <a:pPr indent="0" lvl="0" marL="0" rtl="0" algn="just">
              <a:spcBef>
                <a:spcPts val="1200"/>
              </a:spcBef>
              <a:spcAft>
                <a:spcPts val="1200"/>
              </a:spcAft>
              <a:buNone/>
            </a:pPr>
            <a:r>
              <a:rPr lang="ru" sz="2100">
                <a:latin typeface="Arial"/>
                <a:ea typeface="Arial"/>
                <a:cs typeface="Arial"/>
                <a:sym typeface="Arial"/>
              </a:rPr>
              <a:t>Я хочу розповісти про основні види паразитарних захворювань кімнатних рослин, їх причини та методи лікування</a:t>
            </a:r>
            <a:endParaRPr sz="2100">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5"/>
          <p:cNvSpPr txBox="1"/>
          <p:nvPr>
            <p:ph type="title"/>
          </p:nvPr>
        </p:nvSpPr>
        <p:spPr>
          <a:xfrm>
            <a:off x="819150" y="8143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Мета</a:t>
            </a:r>
            <a:endParaRPr/>
          </a:p>
        </p:txBody>
      </p:sp>
      <p:sp>
        <p:nvSpPr>
          <p:cNvPr id="141" name="Google Shape;141;p15"/>
          <p:cNvSpPr txBox="1"/>
          <p:nvPr>
            <p:ph idx="1" type="body"/>
          </p:nvPr>
        </p:nvSpPr>
        <p:spPr>
          <a:xfrm>
            <a:off x="819150" y="1625650"/>
            <a:ext cx="7505700" cy="2738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2000">
                <a:latin typeface="Arial"/>
                <a:ea typeface="Arial"/>
                <a:cs typeface="Arial"/>
                <a:sym typeface="Arial"/>
              </a:rPr>
              <a:t>Ознайомитися з основними розповсюдженими </a:t>
            </a:r>
            <a:r>
              <a:rPr lang="ru" sz="2000">
                <a:latin typeface="Arial"/>
                <a:ea typeface="Arial"/>
                <a:cs typeface="Arial"/>
                <a:sym typeface="Arial"/>
              </a:rPr>
              <a:t>паразитарними</a:t>
            </a:r>
            <a:r>
              <a:rPr lang="ru" sz="2000">
                <a:latin typeface="Arial"/>
                <a:ea typeface="Arial"/>
                <a:cs typeface="Arial"/>
                <a:sym typeface="Arial"/>
              </a:rPr>
              <a:t> хворобами кімнатних рослин, навчитися, як їх розрізняти, уникати та лікувати. </a:t>
            </a:r>
            <a:endParaRPr sz="2000">
              <a:latin typeface="Arial"/>
              <a:ea typeface="Arial"/>
              <a:cs typeface="Arial"/>
              <a:sym typeface="Arial"/>
            </a:endParaRPr>
          </a:p>
          <a:p>
            <a:pPr indent="0" lvl="0" marL="0" rtl="0" algn="l">
              <a:spcBef>
                <a:spcPts val="1200"/>
              </a:spcBef>
              <a:spcAft>
                <a:spcPts val="1200"/>
              </a:spcAft>
              <a:buNone/>
            </a:pPr>
            <a:r>
              <a:rPr lang="ru" sz="2000">
                <a:latin typeface="Arial"/>
                <a:ea typeface="Arial"/>
                <a:cs typeface="Arial"/>
                <a:sym typeface="Arial"/>
              </a:rPr>
              <a:t>Довести, що доглядати за рослинами не важко, а легко цікаво та корисно.</a:t>
            </a:r>
            <a:endParaRPr sz="2000">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47" name="Google Shape;147;p1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8" name="Google Shape;148;p16"/>
          <p:cNvPicPr preferRelativeResize="0"/>
          <p:nvPr/>
        </p:nvPicPr>
        <p:blipFill>
          <a:blip r:embed="rId3">
            <a:alphaModFix/>
          </a:blip>
          <a:stretch>
            <a:fillRect/>
          </a:stretch>
        </p:blipFill>
        <p:spPr>
          <a:xfrm>
            <a:off x="170950" y="182625"/>
            <a:ext cx="8802100" cy="4752549"/>
          </a:xfrm>
          <a:prstGeom prst="rect">
            <a:avLst/>
          </a:prstGeom>
          <a:noFill/>
          <a:ln>
            <a:noFill/>
          </a:ln>
        </p:spPr>
      </p:pic>
      <p:sp>
        <p:nvSpPr>
          <p:cNvPr id="149" name="Google Shape;149;p16"/>
          <p:cNvSpPr txBox="1"/>
          <p:nvPr/>
        </p:nvSpPr>
        <p:spPr>
          <a:xfrm>
            <a:off x="5264775" y="4557400"/>
            <a:ext cx="5423700" cy="461700"/>
          </a:xfrm>
          <a:prstGeom prst="rect">
            <a:avLst/>
          </a:prstGeom>
          <a:noFill/>
          <a:ln>
            <a:noFill/>
          </a:ln>
        </p:spPr>
        <p:txBody>
          <a:bodyPr anchorCtr="0" anchor="t" bIns="91425" lIns="91425" spcFirstLastPara="1" rIns="91425" wrap="square" tIns="91425">
            <a:spAutoFit/>
          </a:bodyPr>
          <a:lstStyle/>
          <a:p>
            <a:pPr indent="0" lvl="0" marL="457200" rtl="0" algn="l">
              <a:lnSpc>
                <a:spcPct val="125000"/>
              </a:lnSpc>
              <a:spcBef>
                <a:spcPts val="0"/>
              </a:spcBef>
              <a:spcAft>
                <a:spcPts val="600"/>
              </a:spcAft>
              <a:buNone/>
            </a:pPr>
            <a:r>
              <a:rPr b="1" lang="ru" sz="1800">
                <a:highlight>
                  <a:schemeClr val="dk1"/>
                </a:highlight>
                <a:latin typeface="Roboto"/>
                <a:ea typeface="Roboto"/>
                <a:cs typeface="Roboto"/>
                <a:sym typeface="Roboto"/>
              </a:rPr>
              <a:t>Акулов О.Ю. Фітоімунологія.</a:t>
            </a:r>
            <a:endParaRPr sz="700">
              <a:solidFill>
                <a:schemeClr val="dk2"/>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7"/>
          <p:cNvSpPr txBox="1"/>
          <p:nvPr>
            <p:ph type="title"/>
          </p:nvPr>
        </p:nvSpPr>
        <p:spPr>
          <a:xfrm>
            <a:off x="778338" y="383900"/>
            <a:ext cx="7505100" cy="49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Які бувають хвороби та  їх різновиди</a:t>
            </a:r>
            <a:endParaRPr/>
          </a:p>
        </p:txBody>
      </p:sp>
      <p:graphicFrame>
        <p:nvGraphicFramePr>
          <p:cNvPr id="155" name="Google Shape;155;p17"/>
          <p:cNvGraphicFramePr/>
          <p:nvPr/>
        </p:nvGraphicFramePr>
        <p:xfrm>
          <a:off x="253775" y="1025750"/>
          <a:ext cx="3000000" cy="3000000"/>
        </p:xfrm>
        <a:graphic>
          <a:graphicData uri="http://schemas.openxmlformats.org/drawingml/2006/table">
            <a:tbl>
              <a:tblPr>
                <a:noFill/>
                <a:tableStyleId>{47CD126D-899C-4547-8DAF-DF0B7D969044}</a:tableStyleId>
              </a:tblPr>
              <a:tblGrid>
                <a:gridCol w="3662325"/>
                <a:gridCol w="4974100"/>
              </a:tblGrid>
              <a:tr h="381000">
                <a:tc>
                  <a:txBody>
                    <a:bodyPr/>
                    <a:lstStyle/>
                    <a:p>
                      <a:pPr indent="0" lvl="0" marL="0" rtl="0" algn="l">
                        <a:spcBef>
                          <a:spcPts val="0"/>
                        </a:spcBef>
                        <a:spcAft>
                          <a:spcPts val="0"/>
                        </a:spcAft>
                        <a:buNone/>
                      </a:pPr>
                      <a:r>
                        <a:rPr b="1" lang="ru" sz="1600"/>
                        <a:t>Інфекційні</a:t>
                      </a:r>
                      <a:endParaRPr b="1" sz="1600"/>
                    </a:p>
                  </a:txBody>
                  <a:tcPr marT="91425" marB="91425" marR="91425" marL="91425"/>
                </a:tc>
                <a:tc>
                  <a:txBody>
                    <a:bodyPr/>
                    <a:lstStyle/>
                    <a:p>
                      <a:pPr indent="0" lvl="0" marL="0" rtl="0" algn="r">
                        <a:spcBef>
                          <a:spcPts val="0"/>
                        </a:spcBef>
                        <a:spcAft>
                          <a:spcPts val="0"/>
                        </a:spcAft>
                        <a:buNone/>
                      </a:pPr>
                      <a:r>
                        <a:rPr b="1" lang="ru" sz="1600"/>
                        <a:t>Неінфекційні</a:t>
                      </a:r>
                      <a:endParaRPr b="1" sz="1600"/>
                    </a:p>
                  </a:txBody>
                  <a:tcPr marT="91425" marB="91425" marR="91425" marL="91425"/>
                </a:tc>
              </a:tr>
              <a:tr h="381000">
                <a:tc>
                  <a:txBody>
                    <a:bodyPr/>
                    <a:lstStyle/>
                    <a:p>
                      <a:pPr indent="0" lvl="0" marL="0" rtl="0" algn="l">
                        <a:spcBef>
                          <a:spcPts val="0"/>
                        </a:spcBef>
                        <a:spcAft>
                          <a:spcPts val="0"/>
                        </a:spcAft>
                        <a:buNone/>
                      </a:pPr>
                      <a:r>
                        <a:rPr lang="ru" sz="1600"/>
                        <a:t>Вірусні</a:t>
                      </a:r>
                      <a:endParaRPr sz="1600"/>
                    </a:p>
                  </a:txBody>
                  <a:tcPr marT="91425" marB="91425" marR="91425" marL="91425"/>
                </a:tc>
                <a:tc>
                  <a:txBody>
                    <a:bodyPr/>
                    <a:lstStyle/>
                    <a:p>
                      <a:pPr indent="0" lvl="0" marL="0" rtl="0" algn="r">
                        <a:spcBef>
                          <a:spcPts val="0"/>
                        </a:spcBef>
                        <a:spcAft>
                          <a:spcPts val="0"/>
                        </a:spcAft>
                        <a:buNone/>
                      </a:pPr>
                      <a:r>
                        <a:rPr lang="ru" sz="1600"/>
                        <a:t>Зумовлені несприятливими грунтовими умовами</a:t>
                      </a:r>
                      <a:endParaRPr sz="1600"/>
                    </a:p>
                  </a:txBody>
                  <a:tcPr marT="91425" marB="91425" marR="91425" marL="91425"/>
                </a:tc>
              </a:tr>
              <a:tr h="381000">
                <a:tc>
                  <a:txBody>
                    <a:bodyPr/>
                    <a:lstStyle/>
                    <a:p>
                      <a:pPr indent="0" lvl="0" marL="0" rtl="0" algn="l">
                        <a:spcBef>
                          <a:spcPts val="0"/>
                        </a:spcBef>
                        <a:spcAft>
                          <a:spcPts val="0"/>
                        </a:spcAft>
                        <a:buNone/>
                      </a:pPr>
                      <a:r>
                        <a:rPr lang="ru" sz="1600"/>
                        <a:t>Фітоплазмові, бактеріальні</a:t>
                      </a:r>
                      <a:endParaRPr sz="1600"/>
                    </a:p>
                  </a:txBody>
                  <a:tcPr marT="91425" marB="91425" marR="91425" marL="91425"/>
                </a:tc>
                <a:tc>
                  <a:txBody>
                    <a:bodyPr/>
                    <a:lstStyle/>
                    <a:p>
                      <a:pPr indent="0" lvl="0" marL="0" rtl="0" algn="r">
                        <a:spcBef>
                          <a:spcPts val="0"/>
                        </a:spcBef>
                        <a:spcAft>
                          <a:spcPts val="0"/>
                        </a:spcAft>
                        <a:buNone/>
                      </a:pPr>
                      <a:r>
                        <a:rPr lang="ru" sz="1600"/>
                        <a:t>Пошкодження внаслідок атмосферних явищ та фізичних впливів</a:t>
                      </a:r>
                      <a:endParaRPr sz="1600"/>
                    </a:p>
                  </a:txBody>
                  <a:tcPr marT="91425" marB="91425" marR="91425" marL="91425"/>
                </a:tc>
              </a:tr>
              <a:tr h="381000">
                <a:tc>
                  <a:txBody>
                    <a:bodyPr/>
                    <a:lstStyle/>
                    <a:p>
                      <a:pPr indent="0" lvl="0" marL="0" rtl="0" algn="l">
                        <a:spcBef>
                          <a:spcPts val="0"/>
                        </a:spcBef>
                        <a:spcAft>
                          <a:spcPts val="0"/>
                        </a:spcAft>
                        <a:buNone/>
                      </a:pPr>
                      <a:r>
                        <a:rPr lang="ru" sz="1600"/>
                        <a:t>Спричиненні гельмінтами</a:t>
                      </a:r>
                      <a:endParaRPr sz="1600"/>
                    </a:p>
                  </a:txBody>
                  <a:tcPr marT="91425" marB="91425" marR="91425" marL="91425"/>
                </a:tc>
                <a:tc>
                  <a:txBody>
                    <a:bodyPr/>
                    <a:lstStyle/>
                    <a:p>
                      <a:pPr indent="0" lvl="0" marL="0" rtl="0" algn="r">
                        <a:spcBef>
                          <a:spcPts val="0"/>
                        </a:spcBef>
                        <a:spcAft>
                          <a:spcPts val="0"/>
                        </a:spcAft>
                        <a:buNone/>
                      </a:pPr>
                      <a:r>
                        <a:rPr lang="ru" sz="1600"/>
                        <a:t>Зумовлені наявністю в повітрі та грунті отруйних речовин</a:t>
                      </a:r>
                      <a:endParaRPr sz="1600"/>
                    </a:p>
                  </a:txBody>
                  <a:tcPr marT="91425" marB="91425" marR="91425" marL="91425"/>
                </a:tc>
              </a:tr>
              <a:tr h="381000">
                <a:tc>
                  <a:txBody>
                    <a:bodyPr/>
                    <a:lstStyle/>
                    <a:p>
                      <a:pPr indent="0" lvl="0" marL="0" rtl="0" algn="l">
                        <a:spcBef>
                          <a:spcPts val="0"/>
                        </a:spcBef>
                        <a:spcAft>
                          <a:spcPts val="0"/>
                        </a:spcAft>
                        <a:buNone/>
                      </a:pPr>
                      <a:r>
                        <a:rPr lang="ru" sz="1600"/>
                        <a:t>Спричиненні грибами та грибоподібними організмами</a:t>
                      </a:r>
                      <a:endParaRPr sz="1600"/>
                    </a:p>
                  </a:txBody>
                  <a:tcPr marT="91425" marB="91425" marR="91425" marL="91425"/>
                </a:tc>
                <a:tc>
                  <a:txBody>
                    <a:bodyPr/>
                    <a:lstStyle/>
                    <a:p>
                      <a:pPr indent="0" lvl="0" marL="0" rtl="0" algn="r">
                        <a:spcBef>
                          <a:spcPts val="0"/>
                        </a:spcBef>
                        <a:spcAft>
                          <a:spcPts val="0"/>
                        </a:spcAft>
                        <a:buNone/>
                      </a:pPr>
                      <a:r>
                        <a:rPr lang="ru" sz="1600"/>
                        <a:t>Спричиненні метеорологічними умовами</a:t>
                      </a:r>
                      <a:endParaRPr sz="1600"/>
                    </a:p>
                  </a:txBody>
                  <a:tcPr marT="91425" marB="91425" marR="91425" marL="91425"/>
                </a:tc>
              </a:tr>
              <a:tr h="381000">
                <a:tc>
                  <a:txBody>
                    <a:bodyPr/>
                    <a:lstStyle/>
                    <a:p>
                      <a:pPr indent="0" lvl="0" marL="0" rtl="0" algn="l">
                        <a:spcBef>
                          <a:spcPts val="0"/>
                        </a:spcBef>
                        <a:spcAft>
                          <a:spcPts val="0"/>
                        </a:spcAft>
                        <a:buNone/>
                      </a:pPr>
                      <a:r>
                        <a:rPr b="1" lang="ru" sz="1600"/>
                        <a:t>Спричинені комахами паразитами</a:t>
                      </a:r>
                      <a:endParaRPr b="1" sz="1600"/>
                    </a:p>
                  </a:txBody>
                  <a:tcPr marT="91425" marB="91425" marR="91425" marL="91425"/>
                </a:tc>
                <a:tc>
                  <a:txBody>
                    <a:bodyPr/>
                    <a:lstStyle/>
                    <a:p>
                      <a:pPr indent="0" lvl="0" marL="0" rtl="0" algn="r">
                        <a:spcBef>
                          <a:spcPts val="0"/>
                        </a:spcBef>
                        <a:spcAft>
                          <a:spcPts val="0"/>
                        </a:spcAft>
                        <a:buNone/>
                      </a:pPr>
                      <a:r>
                        <a:rPr lang="ru" sz="1600"/>
                        <a:t>Порушення правил 3 китів</a:t>
                      </a:r>
                      <a:endParaRPr sz="1600"/>
                    </a:p>
                  </a:txBody>
                  <a:tcPr marT="91425" marB="91425" marR="91425" marL="91425"/>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8"/>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ru"/>
              <a:t>Неінфекційні хвороби</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9"/>
          <p:cNvSpPr txBox="1"/>
          <p:nvPr>
            <p:ph type="title"/>
          </p:nvPr>
        </p:nvSpPr>
        <p:spPr>
          <a:xfrm>
            <a:off x="401775" y="406325"/>
            <a:ext cx="7505700" cy="44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a:solidFill>
                  <a:srgbClr val="000000"/>
                </a:solidFill>
                <a:latin typeface="Arial"/>
                <a:ea typeface="Arial"/>
                <a:cs typeface="Arial"/>
                <a:sym typeface="Arial"/>
              </a:rPr>
              <a:t> Правило трьох китів</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166" name="Google Shape;166;p19"/>
          <p:cNvSpPr txBox="1"/>
          <p:nvPr>
            <p:ph idx="1" type="body"/>
          </p:nvPr>
        </p:nvSpPr>
        <p:spPr>
          <a:xfrm>
            <a:off x="487975" y="1051450"/>
            <a:ext cx="8381100" cy="3826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2000">
                <a:solidFill>
                  <a:srgbClr val="1F1F1F"/>
                </a:solidFill>
                <a:latin typeface="Arial"/>
                <a:ea typeface="Arial"/>
                <a:cs typeface="Arial"/>
                <a:sym typeface="Arial"/>
              </a:rPr>
              <a:t>Три</a:t>
            </a:r>
            <a:r>
              <a:rPr lang="ru" sz="2000">
                <a:solidFill>
                  <a:srgbClr val="1F1F1F"/>
                </a:solidFill>
                <a:latin typeface="Arial"/>
                <a:ea typeface="Arial"/>
                <a:cs typeface="Arial"/>
                <a:sym typeface="Arial"/>
              </a:rPr>
              <a:t> кити - це основа </a:t>
            </a:r>
            <a:r>
              <a:rPr lang="ru" sz="2000">
                <a:solidFill>
                  <a:srgbClr val="1F1F1F"/>
                </a:solidFill>
                <a:latin typeface="Arial"/>
                <a:ea typeface="Arial"/>
                <a:cs typeface="Arial"/>
                <a:sym typeface="Arial"/>
              </a:rPr>
              <a:t>квітникарства</a:t>
            </a:r>
            <a:r>
              <a:rPr lang="ru" sz="2000">
                <a:solidFill>
                  <a:srgbClr val="1F1F1F"/>
                </a:solidFill>
                <a:latin typeface="Arial"/>
                <a:ea typeface="Arial"/>
                <a:cs typeface="Arial"/>
                <a:sym typeface="Arial"/>
              </a:rPr>
              <a:t>:</a:t>
            </a:r>
            <a:endParaRPr sz="2000">
              <a:solidFill>
                <a:srgbClr val="1F1F1F"/>
              </a:solidFill>
              <a:latin typeface="Arial"/>
              <a:ea typeface="Arial"/>
              <a:cs typeface="Arial"/>
              <a:sym typeface="Arial"/>
            </a:endParaRPr>
          </a:p>
          <a:p>
            <a:pPr indent="-355600" lvl="0" marL="457200" rtl="0" algn="l">
              <a:spcBef>
                <a:spcPts val="1200"/>
              </a:spcBef>
              <a:spcAft>
                <a:spcPts val="0"/>
              </a:spcAft>
              <a:buSzPts val="2000"/>
              <a:buFont typeface="Arial"/>
              <a:buAutoNum type="arabicPeriod"/>
            </a:pPr>
            <a:r>
              <a:rPr lang="ru" sz="2000">
                <a:latin typeface="Arial"/>
                <a:ea typeface="Arial"/>
                <a:cs typeface="Arial"/>
                <a:sym typeface="Arial"/>
              </a:rPr>
              <a:t>Освітлення</a:t>
            </a:r>
            <a:endParaRPr sz="2000">
              <a:latin typeface="Arial"/>
              <a:ea typeface="Arial"/>
              <a:cs typeface="Arial"/>
              <a:sym typeface="Arial"/>
            </a:endParaRPr>
          </a:p>
          <a:p>
            <a:pPr indent="-355600" lvl="0" marL="457200" rtl="0" algn="l">
              <a:spcBef>
                <a:spcPts val="0"/>
              </a:spcBef>
              <a:spcAft>
                <a:spcPts val="0"/>
              </a:spcAft>
              <a:buSzPts val="2000"/>
              <a:buFont typeface="Arial"/>
              <a:buAutoNum type="arabicPeriod"/>
            </a:pPr>
            <a:r>
              <a:rPr lang="ru" sz="2000">
                <a:latin typeface="Arial"/>
                <a:ea typeface="Arial"/>
                <a:cs typeface="Arial"/>
                <a:sym typeface="Arial"/>
              </a:rPr>
              <a:t>Полив</a:t>
            </a:r>
            <a:endParaRPr sz="2000">
              <a:latin typeface="Arial"/>
              <a:ea typeface="Arial"/>
              <a:cs typeface="Arial"/>
              <a:sym typeface="Arial"/>
            </a:endParaRPr>
          </a:p>
          <a:p>
            <a:pPr indent="-355600" lvl="0" marL="457200" rtl="0" algn="l">
              <a:spcBef>
                <a:spcPts val="0"/>
              </a:spcBef>
              <a:spcAft>
                <a:spcPts val="0"/>
              </a:spcAft>
              <a:buSzPts val="2000"/>
              <a:buFont typeface="Arial"/>
              <a:buAutoNum type="arabicPeriod"/>
            </a:pPr>
            <a:r>
              <a:rPr lang="ru" sz="2000">
                <a:latin typeface="Arial"/>
                <a:ea typeface="Arial"/>
                <a:cs typeface="Arial"/>
                <a:sym typeface="Arial"/>
              </a:rPr>
              <a:t>Грунт </a:t>
            </a:r>
            <a:endParaRPr sz="2000">
              <a:latin typeface="Arial"/>
              <a:ea typeface="Arial"/>
              <a:cs typeface="Arial"/>
              <a:sym typeface="Arial"/>
            </a:endParaRPr>
          </a:p>
          <a:p>
            <a:pPr indent="0" lvl="0" marL="0" rtl="0" algn="l">
              <a:spcBef>
                <a:spcPts val="1200"/>
              </a:spcBef>
              <a:spcAft>
                <a:spcPts val="1200"/>
              </a:spcAft>
              <a:buNone/>
            </a:pPr>
            <a:r>
              <a:t/>
            </a:r>
            <a:endParaRPr sz="2000"/>
          </a:p>
        </p:txBody>
      </p:sp>
      <p:pic>
        <p:nvPicPr>
          <p:cNvPr id="167" name="Google Shape;167;p19"/>
          <p:cNvPicPr preferRelativeResize="0"/>
          <p:nvPr/>
        </p:nvPicPr>
        <p:blipFill>
          <a:blip r:embed="rId3">
            <a:alphaModFix/>
          </a:blip>
          <a:stretch>
            <a:fillRect/>
          </a:stretch>
        </p:blipFill>
        <p:spPr>
          <a:xfrm>
            <a:off x="6400950" y="2846400"/>
            <a:ext cx="2087900" cy="1965075"/>
          </a:xfrm>
          <a:prstGeom prst="rect">
            <a:avLst/>
          </a:prstGeom>
          <a:noFill/>
          <a:ln>
            <a:noFill/>
          </a:ln>
        </p:spPr>
      </p:pic>
      <p:pic>
        <p:nvPicPr>
          <p:cNvPr id="168" name="Google Shape;168;p19"/>
          <p:cNvPicPr preferRelativeResize="0"/>
          <p:nvPr/>
        </p:nvPicPr>
        <p:blipFill>
          <a:blip r:embed="rId4">
            <a:alphaModFix/>
          </a:blip>
          <a:stretch>
            <a:fillRect/>
          </a:stretch>
        </p:blipFill>
        <p:spPr>
          <a:xfrm>
            <a:off x="487975" y="2846400"/>
            <a:ext cx="2952975" cy="1965075"/>
          </a:xfrm>
          <a:prstGeom prst="rect">
            <a:avLst/>
          </a:prstGeom>
          <a:noFill/>
          <a:ln>
            <a:noFill/>
          </a:ln>
        </p:spPr>
      </p:pic>
      <p:pic>
        <p:nvPicPr>
          <p:cNvPr id="169" name="Google Shape;169;p19"/>
          <p:cNvPicPr preferRelativeResize="0"/>
          <p:nvPr/>
        </p:nvPicPr>
        <p:blipFill rotWithShape="1">
          <a:blip r:embed="rId5">
            <a:alphaModFix/>
          </a:blip>
          <a:srcRect b="0" l="1200" r="-1200" t="0"/>
          <a:stretch/>
        </p:blipFill>
        <p:spPr>
          <a:xfrm>
            <a:off x="3720600" y="2846400"/>
            <a:ext cx="2400683" cy="1965075"/>
          </a:xfrm>
          <a:prstGeom prst="rect">
            <a:avLst/>
          </a:prstGeom>
          <a:noFill/>
          <a:ln>
            <a:noFill/>
          </a:ln>
        </p:spPr>
      </p:pic>
      <p:pic>
        <p:nvPicPr>
          <p:cNvPr id="170" name="Google Shape;170;p19"/>
          <p:cNvPicPr preferRelativeResize="0"/>
          <p:nvPr/>
        </p:nvPicPr>
        <p:blipFill>
          <a:blip r:embed="rId6">
            <a:alphaModFix/>
          </a:blip>
          <a:stretch>
            <a:fillRect/>
          </a:stretch>
        </p:blipFill>
        <p:spPr>
          <a:xfrm>
            <a:off x="5263800" y="406330"/>
            <a:ext cx="3031101" cy="199584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0"/>
          <p:cNvSpPr txBox="1"/>
          <p:nvPr>
            <p:ph type="title"/>
          </p:nvPr>
        </p:nvSpPr>
        <p:spPr>
          <a:xfrm>
            <a:off x="593325" y="289700"/>
            <a:ext cx="7505700" cy="426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Освітлення</a:t>
            </a:r>
            <a:endParaRPr/>
          </a:p>
        </p:txBody>
      </p:sp>
      <p:sp>
        <p:nvSpPr>
          <p:cNvPr id="176" name="Google Shape;176;p20"/>
          <p:cNvSpPr txBox="1"/>
          <p:nvPr>
            <p:ph idx="1" type="body"/>
          </p:nvPr>
        </p:nvSpPr>
        <p:spPr>
          <a:xfrm>
            <a:off x="593325" y="790275"/>
            <a:ext cx="8134800" cy="296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2000">
                <a:latin typeface="Arial"/>
                <a:ea typeface="Arial"/>
                <a:cs typeface="Arial"/>
                <a:sym typeface="Arial"/>
              </a:rPr>
              <a:t>Освітлення відіграє головну роль у вирощуванні та догляду за рослинами. </a:t>
            </a:r>
            <a:endParaRPr sz="2000">
              <a:latin typeface="Arial"/>
              <a:ea typeface="Arial"/>
              <a:cs typeface="Arial"/>
              <a:sym typeface="Arial"/>
            </a:endParaRPr>
          </a:p>
          <a:p>
            <a:pPr indent="0" lvl="0" marL="0" rtl="0" algn="l">
              <a:spcBef>
                <a:spcPts val="1200"/>
              </a:spcBef>
              <a:spcAft>
                <a:spcPts val="0"/>
              </a:spcAft>
              <a:buNone/>
            </a:pPr>
            <a:r>
              <a:rPr lang="ru" sz="2000">
                <a:latin typeface="Arial"/>
                <a:ea typeface="Arial"/>
                <a:cs typeface="Arial"/>
                <a:sym typeface="Arial"/>
              </a:rPr>
              <a:t>Є різні види: тіньовитривалі, тіньовиносливі, світлолюбні. </a:t>
            </a:r>
            <a:endParaRPr sz="2000">
              <a:latin typeface="Arial"/>
              <a:ea typeface="Arial"/>
              <a:cs typeface="Arial"/>
              <a:sym typeface="Arial"/>
            </a:endParaRPr>
          </a:p>
          <a:p>
            <a:pPr indent="0" lvl="0" marL="0" rtl="0" algn="l">
              <a:spcBef>
                <a:spcPts val="1200"/>
              </a:spcBef>
              <a:spcAft>
                <a:spcPts val="0"/>
              </a:spcAft>
              <a:buNone/>
            </a:pPr>
            <a:r>
              <a:rPr lang="ru" sz="2000">
                <a:latin typeface="Arial"/>
                <a:ea typeface="Arial"/>
                <a:cs typeface="Arial"/>
                <a:sym typeface="Arial"/>
              </a:rPr>
              <a:t>Недостатнє освітлення може викликати потемніння листкової пластинки та дрібнолистість.</a:t>
            </a:r>
            <a:endParaRPr sz="2000">
              <a:latin typeface="Arial"/>
              <a:ea typeface="Arial"/>
              <a:cs typeface="Arial"/>
              <a:sym typeface="Arial"/>
            </a:endParaRPr>
          </a:p>
          <a:p>
            <a:pPr indent="0" lvl="0" marL="0" rtl="0" algn="l">
              <a:spcBef>
                <a:spcPts val="1200"/>
              </a:spcBef>
              <a:spcAft>
                <a:spcPts val="0"/>
              </a:spcAft>
              <a:buNone/>
            </a:pPr>
            <a:r>
              <a:rPr lang="ru" sz="2000">
                <a:latin typeface="Arial"/>
                <a:ea typeface="Arial"/>
                <a:cs typeface="Arial"/>
                <a:sym typeface="Arial"/>
              </a:rPr>
              <a:t>Прямі сонячні промені можуть призвести до опіків.</a:t>
            </a:r>
            <a:endParaRPr sz="2000">
              <a:latin typeface="Arial"/>
              <a:ea typeface="Arial"/>
              <a:cs typeface="Arial"/>
              <a:sym typeface="Arial"/>
            </a:endParaRPr>
          </a:p>
          <a:p>
            <a:pPr indent="0" lvl="0" marL="0" rtl="0" algn="l">
              <a:spcBef>
                <a:spcPts val="1200"/>
              </a:spcBef>
              <a:spcAft>
                <a:spcPts val="0"/>
              </a:spcAft>
              <a:buNone/>
            </a:pPr>
            <a:r>
              <a:rPr lang="ru" sz="2000">
                <a:latin typeface="Arial"/>
                <a:ea typeface="Arial"/>
                <a:cs typeface="Arial"/>
                <a:sym typeface="Arial"/>
              </a:rPr>
              <a:t>Оптимальний варіант - багато розсіяного світла, або штучне освітлення натрієвими лампами.</a:t>
            </a:r>
            <a:endParaRPr sz="2000">
              <a:latin typeface="Arial"/>
              <a:ea typeface="Arial"/>
              <a:cs typeface="Arial"/>
              <a:sym typeface="Arial"/>
            </a:endParaRPr>
          </a:p>
          <a:p>
            <a:pPr indent="0" lvl="0" marL="0" rtl="0" algn="l">
              <a:spcBef>
                <a:spcPts val="1200"/>
              </a:spcBef>
              <a:spcAft>
                <a:spcPts val="0"/>
              </a:spcAft>
              <a:buNone/>
            </a:pPr>
            <a:r>
              <a:t/>
            </a:r>
            <a:endParaRPr sz="2000"/>
          </a:p>
          <a:p>
            <a:pPr indent="0" lvl="0" marL="0" rtl="0" algn="l">
              <a:spcBef>
                <a:spcPts val="1200"/>
              </a:spcBef>
              <a:spcAft>
                <a:spcPts val="1200"/>
              </a:spcAft>
              <a:buNone/>
            </a:pPr>
            <a:r>
              <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1"/>
          <p:cNvSpPr txBox="1"/>
          <p:nvPr>
            <p:ph type="title"/>
          </p:nvPr>
        </p:nvSpPr>
        <p:spPr>
          <a:xfrm>
            <a:off x="555475" y="375725"/>
            <a:ext cx="7514100" cy="483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Полив</a:t>
            </a:r>
            <a:endParaRPr/>
          </a:p>
        </p:txBody>
      </p:sp>
      <p:sp>
        <p:nvSpPr>
          <p:cNvPr id="182" name="Google Shape;182;p21"/>
          <p:cNvSpPr txBox="1"/>
          <p:nvPr>
            <p:ph idx="1" type="body"/>
          </p:nvPr>
        </p:nvSpPr>
        <p:spPr>
          <a:xfrm>
            <a:off x="555475" y="939225"/>
            <a:ext cx="8158200" cy="22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2000">
                <a:solidFill>
                  <a:srgbClr val="1F1F1F"/>
                </a:solidFill>
                <a:latin typeface="Arial"/>
                <a:ea typeface="Arial"/>
                <a:cs typeface="Arial"/>
                <a:sym typeface="Arial"/>
              </a:rPr>
              <a:t>Полив - важлива частина догляду за рослинами. </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Перелив загрожує здоров’ю рослини, бо створює сприятливі умови для  розвитку бактерій (загнивання кореневої системи). </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Пересушення призводить до в’янення пагонів та листя, а також опадання нижнього листя.</a:t>
            </a:r>
            <a:endParaRPr sz="2000">
              <a:solidFill>
                <a:srgbClr val="1F1F1F"/>
              </a:solidFill>
              <a:latin typeface="Arial"/>
              <a:ea typeface="Arial"/>
              <a:cs typeface="Arial"/>
              <a:sym typeface="Arial"/>
            </a:endParaRPr>
          </a:p>
          <a:p>
            <a:pPr indent="0" lvl="0" marL="0" rtl="0" algn="l">
              <a:spcBef>
                <a:spcPts val="1200"/>
              </a:spcBef>
              <a:spcAft>
                <a:spcPts val="1200"/>
              </a:spcAft>
              <a:buNone/>
            </a:pPr>
            <a:r>
              <a:t/>
            </a:r>
            <a:endParaRPr sz="2000"/>
          </a:p>
        </p:txBody>
      </p:sp>
      <p:pic>
        <p:nvPicPr>
          <p:cNvPr id="183" name="Google Shape;183;p21"/>
          <p:cNvPicPr preferRelativeResize="0"/>
          <p:nvPr/>
        </p:nvPicPr>
        <p:blipFill>
          <a:blip r:embed="rId3">
            <a:alphaModFix/>
          </a:blip>
          <a:stretch>
            <a:fillRect/>
          </a:stretch>
        </p:blipFill>
        <p:spPr>
          <a:xfrm>
            <a:off x="6248100" y="3205899"/>
            <a:ext cx="2465575" cy="1640751"/>
          </a:xfrm>
          <a:prstGeom prst="rect">
            <a:avLst/>
          </a:prstGeom>
          <a:noFill/>
          <a:ln>
            <a:noFill/>
          </a:ln>
        </p:spPr>
      </p:pic>
      <p:pic>
        <p:nvPicPr>
          <p:cNvPr id="184" name="Google Shape;184;p21"/>
          <p:cNvPicPr preferRelativeResize="0"/>
          <p:nvPr/>
        </p:nvPicPr>
        <p:blipFill>
          <a:blip r:embed="rId4">
            <a:alphaModFix/>
          </a:blip>
          <a:stretch>
            <a:fillRect/>
          </a:stretch>
        </p:blipFill>
        <p:spPr>
          <a:xfrm>
            <a:off x="3421478" y="3203925"/>
            <a:ext cx="2182522" cy="1634775"/>
          </a:xfrm>
          <a:prstGeom prst="rect">
            <a:avLst/>
          </a:prstGeom>
          <a:noFill/>
          <a:ln>
            <a:noFill/>
          </a:ln>
        </p:spPr>
      </p:pic>
      <p:pic>
        <p:nvPicPr>
          <p:cNvPr id="185" name="Google Shape;185;p21"/>
          <p:cNvPicPr preferRelativeResize="0"/>
          <p:nvPr/>
        </p:nvPicPr>
        <p:blipFill rotWithShape="1">
          <a:blip r:embed="rId5">
            <a:alphaModFix/>
          </a:blip>
          <a:srcRect b="-3820" l="-2110" r="2110" t="3820"/>
          <a:stretch/>
        </p:blipFill>
        <p:spPr>
          <a:xfrm>
            <a:off x="485650" y="3203925"/>
            <a:ext cx="2465563" cy="16347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2"/>
          <p:cNvSpPr txBox="1"/>
          <p:nvPr>
            <p:ph type="title"/>
          </p:nvPr>
        </p:nvSpPr>
        <p:spPr>
          <a:xfrm>
            <a:off x="614625" y="308675"/>
            <a:ext cx="7889700" cy="618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sz="3300">
                <a:solidFill>
                  <a:srgbClr val="000000"/>
                </a:solidFill>
                <a:latin typeface="Arial"/>
                <a:ea typeface="Arial"/>
                <a:cs typeface="Arial"/>
                <a:sym typeface="Arial"/>
              </a:rPr>
              <a:t>Хвороби з</a:t>
            </a:r>
            <a:r>
              <a:rPr lang="ru" sz="3300">
                <a:solidFill>
                  <a:srgbClr val="000000"/>
                </a:solidFill>
                <a:latin typeface="Arial"/>
                <a:ea typeface="Arial"/>
                <a:cs typeface="Arial"/>
                <a:sym typeface="Arial"/>
              </a:rPr>
              <a:t>умовлені грунтовими умовами</a:t>
            </a:r>
            <a:endParaRPr sz="33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191" name="Google Shape;191;p22"/>
          <p:cNvSpPr txBox="1"/>
          <p:nvPr>
            <p:ph idx="1" type="body"/>
          </p:nvPr>
        </p:nvSpPr>
        <p:spPr>
          <a:xfrm>
            <a:off x="614625" y="832050"/>
            <a:ext cx="8302800" cy="3915300"/>
          </a:xfrm>
          <a:prstGeom prst="rect">
            <a:avLst/>
          </a:prstGeom>
        </p:spPr>
        <p:txBody>
          <a:bodyPr anchorCtr="0" anchor="t" bIns="91425" lIns="91425" spcFirstLastPara="1" rIns="91425" wrap="square" tIns="91425">
            <a:noAutofit/>
          </a:bodyPr>
          <a:lstStyle/>
          <a:p>
            <a:pPr indent="-368935" lvl="0" marL="457200" rtl="0" algn="l">
              <a:lnSpc>
                <a:spcPct val="100000"/>
              </a:lnSpc>
              <a:spcBef>
                <a:spcPts val="0"/>
              </a:spcBef>
              <a:spcAft>
                <a:spcPts val="0"/>
              </a:spcAft>
              <a:buClr>
                <a:srgbClr val="1F1F1F"/>
              </a:buClr>
              <a:buSzPts val="2210"/>
              <a:buFont typeface="Arial"/>
              <a:buAutoNum type="arabicPeriod"/>
            </a:pPr>
            <a:r>
              <a:rPr lang="ru" sz="2210">
                <a:solidFill>
                  <a:srgbClr val="1F1F1F"/>
                </a:solidFill>
                <a:latin typeface="Arial"/>
                <a:ea typeface="Arial"/>
                <a:cs typeface="Arial"/>
                <a:sym typeface="Arial"/>
              </a:rPr>
              <a:t>Твердий грунт не пропускає кисень - ослаблення рослини</a:t>
            </a:r>
            <a:endParaRPr sz="2210">
              <a:solidFill>
                <a:srgbClr val="1F1F1F"/>
              </a:solidFill>
              <a:latin typeface="Arial"/>
              <a:ea typeface="Arial"/>
              <a:cs typeface="Arial"/>
              <a:sym typeface="Arial"/>
            </a:endParaRPr>
          </a:p>
          <a:p>
            <a:pPr indent="-368935" lvl="0" marL="457200" rtl="0" algn="l">
              <a:lnSpc>
                <a:spcPct val="100000"/>
              </a:lnSpc>
              <a:spcBef>
                <a:spcPts val="0"/>
              </a:spcBef>
              <a:spcAft>
                <a:spcPts val="0"/>
              </a:spcAft>
              <a:buClr>
                <a:srgbClr val="1F1F1F"/>
              </a:buClr>
              <a:buSzPts val="2210"/>
              <a:buFont typeface="Arial"/>
              <a:buAutoNum type="arabicPeriod"/>
            </a:pPr>
            <a:r>
              <a:rPr lang="ru" sz="2210">
                <a:solidFill>
                  <a:srgbClr val="1F1F1F"/>
                </a:solidFill>
                <a:latin typeface="Arial"/>
                <a:ea typeface="Arial"/>
                <a:cs typeface="Arial"/>
                <a:sym typeface="Arial"/>
              </a:rPr>
              <a:t>Нестача азоту - ріст пригнічується. </a:t>
            </a:r>
            <a:endParaRPr sz="2210">
              <a:solidFill>
                <a:srgbClr val="1F1F1F"/>
              </a:solidFill>
              <a:latin typeface="Arial"/>
              <a:ea typeface="Arial"/>
              <a:cs typeface="Arial"/>
              <a:sym typeface="Arial"/>
            </a:endParaRPr>
          </a:p>
          <a:p>
            <a:pPr indent="-368935" lvl="0" marL="457200" rtl="0" algn="l">
              <a:lnSpc>
                <a:spcPct val="100000"/>
              </a:lnSpc>
              <a:spcBef>
                <a:spcPts val="0"/>
              </a:spcBef>
              <a:spcAft>
                <a:spcPts val="0"/>
              </a:spcAft>
              <a:buClr>
                <a:srgbClr val="1F1F1F"/>
              </a:buClr>
              <a:buSzPts val="2210"/>
              <a:buFont typeface="Arial"/>
              <a:buAutoNum type="arabicPeriod"/>
            </a:pPr>
            <a:r>
              <a:rPr lang="ru" sz="2210">
                <a:solidFill>
                  <a:srgbClr val="1F1F1F"/>
                </a:solidFill>
                <a:latin typeface="Arial"/>
                <a:ea typeface="Arial"/>
                <a:cs typeface="Arial"/>
                <a:sym typeface="Arial"/>
              </a:rPr>
              <a:t>Нестача фосфору - затримується розвиток</a:t>
            </a:r>
            <a:endParaRPr sz="2210">
              <a:solidFill>
                <a:srgbClr val="1F1F1F"/>
              </a:solidFill>
              <a:latin typeface="Arial"/>
              <a:ea typeface="Arial"/>
              <a:cs typeface="Arial"/>
              <a:sym typeface="Arial"/>
            </a:endParaRPr>
          </a:p>
          <a:p>
            <a:pPr indent="-368935" lvl="0" marL="457200" rtl="0" algn="l">
              <a:lnSpc>
                <a:spcPct val="100000"/>
              </a:lnSpc>
              <a:spcBef>
                <a:spcPts val="0"/>
              </a:spcBef>
              <a:spcAft>
                <a:spcPts val="0"/>
              </a:spcAft>
              <a:buClr>
                <a:srgbClr val="1F1F1F"/>
              </a:buClr>
              <a:buSzPts val="2210"/>
              <a:buFont typeface="Arial"/>
              <a:buAutoNum type="arabicPeriod"/>
            </a:pPr>
            <a:r>
              <a:rPr lang="ru" sz="2210">
                <a:solidFill>
                  <a:srgbClr val="1F1F1F"/>
                </a:solidFill>
                <a:latin typeface="Arial"/>
                <a:ea typeface="Arial"/>
                <a:cs typeface="Arial"/>
                <a:sym typeface="Arial"/>
              </a:rPr>
              <a:t>Нестача калію - падає стійкість до захворювань, пригнічується ріст. </a:t>
            </a:r>
            <a:endParaRPr sz="2210">
              <a:solidFill>
                <a:srgbClr val="1F1F1F"/>
              </a:solidFill>
              <a:latin typeface="Arial"/>
              <a:ea typeface="Arial"/>
              <a:cs typeface="Arial"/>
              <a:sym typeface="Arial"/>
            </a:endParaRPr>
          </a:p>
          <a:p>
            <a:pPr indent="-368935" lvl="0" marL="457200" rtl="0" algn="l">
              <a:lnSpc>
                <a:spcPct val="100000"/>
              </a:lnSpc>
              <a:spcBef>
                <a:spcPts val="0"/>
              </a:spcBef>
              <a:spcAft>
                <a:spcPts val="0"/>
              </a:spcAft>
              <a:buClr>
                <a:srgbClr val="1F1F1F"/>
              </a:buClr>
              <a:buSzPts val="2210"/>
              <a:buFont typeface="Arial"/>
              <a:buAutoNum type="arabicPeriod"/>
            </a:pPr>
            <a:r>
              <a:rPr lang="ru" sz="2210">
                <a:solidFill>
                  <a:srgbClr val="1F1F1F"/>
                </a:solidFill>
                <a:latin typeface="Arial"/>
                <a:ea typeface="Arial"/>
                <a:cs typeface="Arial"/>
                <a:sym typeface="Arial"/>
              </a:rPr>
              <a:t>Нестача кальцію - пошкоджуються та відмирають верхівкові бруньки.</a:t>
            </a:r>
            <a:endParaRPr sz="2210">
              <a:solidFill>
                <a:srgbClr val="1F1F1F"/>
              </a:solidFill>
              <a:latin typeface="Arial"/>
              <a:ea typeface="Arial"/>
              <a:cs typeface="Arial"/>
              <a:sym typeface="Arial"/>
            </a:endParaRPr>
          </a:p>
          <a:p>
            <a:pPr indent="-368935" lvl="0" marL="457200" rtl="0" algn="l">
              <a:lnSpc>
                <a:spcPct val="100000"/>
              </a:lnSpc>
              <a:spcBef>
                <a:spcPts val="0"/>
              </a:spcBef>
              <a:spcAft>
                <a:spcPts val="0"/>
              </a:spcAft>
              <a:buClr>
                <a:srgbClr val="1F1F1F"/>
              </a:buClr>
              <a:buSzPts val="2210"/>
              <a:buFont typeface="Arial"/>
              <a:buAutoNum type="arabicPeriod"/>
            </a:pPr>
            <a:r>
              <a:rPr lang="ru" sz="2210">
                <a:solidFill>
                  <a:srgbClr val="1F1F1F"/>
                </a:solidFill>
                <a:latin typeface="Arial"/>
                <a:ea typeface="Arial"/>
                <a:cs typeface="Arial"/>
                <a:sym typeface="Arial"/>
              </a:rPr>
              <a:t>Нестача заліза - хлороз: листя передчасно жовтіє й опадає.</a:t>
            </a:r>
            <a:endParaRPr sz="2210">
              <a:solidFill>
                <a:srgbClr val="1F1F1F"/>
              </a:solidFill>
              <a:latin typeface="Arial"/>
              <a:ea typeface="Arial"/>
              <a:cs typeface="Arial"/>
              <a:sym typeface="Arial"/>
            </a:endParaRPr>
          </a:p>
          <a:p>
            <a:pPr indent="-368935" lvl="0" marL="457200" rtl="0" algn="l">
              <a:lnSpc>
                <a:spcPct val="100000"/>
              </a:lnSpc>
              <a:spcBef>
                <a:spcPts val="0"/>
              </a:spcBef>
              <a:spcAft>
                <a:spcPts val="0"/>
              </a:spcAft>
              <a:buClr>
                <a:srgbClr val="1F1F1F"/>
              </a:buClr>
              <a:buSzPts val="2210"/>
              <a:buFont typeface="Arial"/>
              <a:buAutoNum type="arabicPeriod"/>
            </a:pPr>
            <a:r>
              <a:rPr lang="ru" sz="2210">
                <a:solidFill>
                  <a:srgbClr val="1F1F1F"/>
                </a:solidFill>
                <a:latin typeface="Arial"/>
                <a:ea typeface="Arial"/>
                <a:cs typeface="Arial"/>
                <a:sym typeface="Arial"/>
              </a:rPr>
              <a:t>Нестача марганцю - міжжилковий хлороз.</a:t>
            </a:r>
            <a:endParaRPr sz="2210">
              <a:solidFill>
                <a:srgbClr val="1F1F1F"/>
              </a:solidFill>
              <a:latin typeface="Arial"/>
              <a:ea typeface="Arial"/>
              <a:cs typeface="Arial"/>
              <a:sym typeface="Arial"/>
            </a:endParaRPr>
          </a:p>
          <a:p>
            <a:pPr indent="-368935" lvl="0" marL="457200" rtl="0" algn="l">
              <a:lnSpc>
                <a:spcPct val="100000"/>
              </a:lnSpc>
              <a:spcBef>
                <a:spcPts val="0"/>
              </a:spcBef>
              <a:spcAft>
                <a:spcPts val="0"/>
              </a:spcAft>
              <a:buClr>
                <a:srgbClr val="1F1F1F"/>
              </a:buClr>
              <a:buSzPts val="2210"/>
              <a:buFont typeface="Arial"/>
              <a:buAutoNum type="arabicPeriod"/>
            </a:pPr>
            <a:r>
              <a:rPr lang="ru" sz="2210">
                <a:solidFill>
                  <a:srgbClr val="1F1F1F"/>
                </a:solidFill>
                <a:latin typeface="Arial"/>
                <a:ea typeface="Arial"/>
                <a:cs typeface="Arial"/>
                <a:sym typeface="Arial"/>
              </a:rPr>
              <a:t>Нестача цинку - утворення вкорочених міжвузлів, пожовтіння, плямистість й асиметрія листків.</a:t>
            </a:r>
            <a:endParaRPr sz="2210">
              <a:solidFill>
                <a:srgbClr val="1F1F1F"/>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3"/>
          <p:cNvSpPr txBox="1"/>
          <p:nvPr>
            <p:ph type="title"/>
          </p:nvPr>
        </p:nvSpPr>
        <p:spPr>
          <a:xfrm>
            <a:off x="819150" y="352375"/>
            <a:ext cx="7505700" cy="51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a:solidFill>
                  <a:srgbClr val="000000"/>
                </a:solidFill>
                <a:latin typeface="Arial"/>
                <a:ea typeface="Arial"/>
                <a:cs typeface="Arial"/>
                <a:sym typeface="Arial"/>
              </a:rPr>
              <a:t>Пошкодження внаслідок атмосферних явищ та фізичних впливів</a:t>
            </a:r>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197" name="Google Shape;197;p23"/>
          <p:cNvSpPr txBox="1"/>
          <p:nvPr>
            <p:ph idx="1" type="body"/>
          </p:nvPr>
        </p:nvSpPr>
        <p:spPr>
          <a:xfrm>
            <a:off x="819150" y="1544475"/>
            <a:ext cx="7505700" cy="29931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Підвищена або понижена вологість </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Відсутність руху повітря, або надлишковий рух повітря й висушування грунту та тіла рослини </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Перегортання горщиків з рослинами та пошкодження домашніми тваринами та дітьми </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Нещасні випадки </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Поїдання рослин домашніми улюбленцями </a:t>
            </a:r>
            <a:endParaRPr sz="2000">
              <a:solidFill>
                <a:srgbClr val="1F1F1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4"/>
          <p:cNvSpPr txBox="1"/>
          <p:nvPr>
            <p:ph type="title"/>
          </p:nvPr>
        </p:nvSpPr>
        <p:spPr>
          <a:xfrm>
            <a:off x="736950" y="460575"/>
            <a:ext cx="7505700" cy="54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a:solidFill>
                  <a:srgbClr val="000000"/>
                </a:solidFill>
                <a:latin typeface="Arial"/>
                <a:ea typeface="Arial"/>
                <a:cs typeface="Arial"/>
                <a:sym typeface="Arial"/>
              </a:rPr>
              <a:t>Хвороби з</a:t>
            </a:r>
            <a:r>
              <a:rPr lang="ru">
                <a:solidFill>
                  <a:srgbClr val="000000"/>
                </a:solidFill>
                <a:latin typeface="Arial"/>
                <a:ea typeface="Arial"/>
                <a:cs typeface="Arial"/>
                <a:sym typeface="Arial"/>
              </a:rPr>
              <a:t>умовлені наявністю в повітрі та грунті отруйних речовин</a:t>
            </a:r>
            <a:endParaRPr/>
          </a:p>
        </p:txBody>
      </p:sp>
      <p:sp>
        <p:nvSpPr>
          <p:cNvPr id="203" name="Google Shape;203;p24"/>
          <p:cNvSpPr txBox="1"/>
          <p:nvPr>
            <p:ph idx="1" type="body"/>
          </p:nvPr>
        </p:nvSpPr>
        <p:spPr>
          <a:xfrm>
            <a:off x="736950" y="1673800"/>
            <a:ext cx="6294000" cy="24360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Промислові викиди: різноманітні хімічні речовини, важкі метали, оксиди сірки та азоту.</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Вихлопні гази автотранспорту: оксиди азоту, вуглеводні, сажа.</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Порушення технологій сільського господарства: надмірне використання добрив та пестицидів.</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Побут: побутові відходи, випари від побутової хімії.</a:t>
            </a:r>
            <a:endParaRPr sz="2000">
              <a:solidFill>
                <a:srgbClr val="1F1F1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5"/>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ru" sz="3300"/>
              <a:t>Інфекційні хвороби</a:t>
            </a:r>
            <a:endParaRPr b="1" sz="33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6"/>
          <p:cNvSpPr txBox="1"/>
          <p:nvPr>
            <p:ph type="title"/>
          </p:nvPr>
        </p:nvSpPr>
        <p:spPr>
          <a:xfrm>
            <a:off x="820650" y="305750"/>
            <a:ext cx="7502700" cy="652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Інфекційні (паразитарні) хвороби</a:t>
            </a:r>
            <a:endParaRPr/>
          </a:p>
        </p:txBody>
      </p:sp>
      <p:sp>
        <p:nvSpPr>
          <p:cNvPr id="214" name="Google Shape;214;p26"/>
          <p:cNvSpPr txBox="1"/>
          <p:nvPr>
            <p:ph idx="1" type="body"/>
          </p:nvPr>
        </p:nvSpPr>
        <p:spPr>
          <a:xfrm>
            <a:off x="788575" y="1087425"/>
            <a:ext cx="7788600" cy="367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2000">
                <a:solidFill>
                  <a:srgbClr val="1F1F1F"/>
                </a:solidFill>
                <a:latin typeface="Arial"/>
                <a:ea typeface="Arial"/>
                <a:cs typeface="Arial"/>
                <a:sym typeface="Arial"/>
              </a:rPr>
              <a:t>Ці хвороби виникають унаслідок дії патогенних організмів на кімнатні рослини.</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 Залежно від природи патогенна їх поділяють на такі групи:</a:t>
            </a:r>
            <a:endParaRPr sz="2000">
              <a:solidFill>
                <a:srgbClr val="1F1F1F"/>
              </a:solidFill>
              <a:latin typeface="Arial"/>
              <a:ea typeface="Arial"/>
              <a:cs typeface="Arial"/>
              <a:sym typeface="Arial"/>
            </a:endParaRPr>
          </a:p>
          <a:p>
            <a:pPr indent="-355600" lvl="0" marL="457200" rtl="0" algn="l">
              <a:spcBef>
                <a:spcPts val="120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Грибні хвороби (мікози)</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Бактеріальні хвороби (бактеріози)</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Вірусні хвороби</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Фітоплазмові хвороби ( фітоплазмози)</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Нематодні хвороби</a:t>
            </a:r>
            <a:endParaRPr sz="2000">
              <a:solidFill>
                <a:srgbClr val="1F1F1F"/>
              </a:solidFill>
              <a:latin typeface="Arial"/>
              <a:ea typeface="Arial"/>
              <a:cs typeface="Arial"/>
              <a:sym typeface="Arial"/>
            </a:endParaRPr>
          </a:p>
          <a:p>
            <a:pPr indent="-355600" lvl="0" marL="457200" rtl="0" algn="l">
              <a:spcBef>
                <a:spcPts val="0"/>
              </a:spcBef>
              <a:spcAft>
                <a:spcPts val="0"/>
              </a:spcAft>
              <a:buClr>
                <a:srgbClr val="1F1F1F"/>
              </a:buClr>
              <a:buSzPts val="2000"/>
              <a:buFont typeface="Arial"/>
              <a:buAutoNum type="arabicPeriod"/>
            </a:pPr>
            <a:r>
              <a:rPr lang="ru" sz="2000">
                <a:solidFill>
                  <a:srgbClr val="1F1F1F"/>
                </a:solidFill>
                <a:latin typeface="Arial"/>
                <a:ea typeface="Arial"/>
                <a:cs typeface="Arial"/>
                <a:sym typeface="Arial"/>
              </a:rPr>
              <a:t>Спричиненні комахами паразитами</a:t>
            </a:r>
            <a:endParaRPr sz="2000">
              <a:solidFill>
                <a:srgbClr val="1F1F1F"/>
              </a:solidFill>
              <a:latin typeface="Arial"/>
              <a:ea typeface="Arial"/>
              <a:cs typeface="Arial"/>
              <a:sym typeface="Arial"/>
            </a:endParaRPr>
          </a:p>
          <a:p>
            <a:pPr indent="0" lvl="0" marL="0" rtl="0" algn="l">
              <a:spcBef>
                <a:spcPts val="1200"/>
              </a:spcBef>
              <a:spcAft>
                <a:spcPts val="0"/>
              </a:spcAft>
              <a:buNone/>
            </a:pPr>
            <a:r>
              <a:t/>
            </a:r>
            <a:endParaRPr sz="2000"/>
          </a:p>
          <a:p>
            <a:pPr indent="0" lvl="0" marL="0" rtl="0" algn="l">
              <a:spcBef>
                <a:spcPts val="1200"/>
              </a:spcBef>
              <a:spcAft>
                <a:spcPts val="0"/>
              </a:spcAft>
              <a:buNone/>
            </a:pPr>
            <a:r>
              <a:t/>
            </a:r>
            <a:endParaRPr sz="2000"/>
          </a:p>
          <a:p>
            <a:pPr indent="0" lvl="0" marL="457200" rtl="0" algn="l">
              <a:spcBef>
                <a:spcPts val="1200"/>
              </a:spcBef>
              <a:spcAft>
                <a:spcPts val="1200"/>
              </a:spcAft>
              <a:buNone/>
            </a:pPr>
            <a:r>
              <a:t/>
            </a:r>
            <a:endParaRPr sz="2000"/>
          </a:p>
        </p:txBody>
      </p:sp>
      <p:pic>
        <p:nvPicPr>
          <p:cNvPr id="215" name="Google Shape;215;p26"/>
          <p:cNvPicPr preferRelativeResize="0"/>
          <p:nvPr/>
        </p:nvPicPr>
        <p:blipFill rotWithShape="1">
          <a:blip r:embed="rId3">
            <a:alphaModFix/>
          </a:blip>
          <a:srcRect b="-8440" l="0" r="0" t="8440"/>
          <a:stretch/>
        </p:blipFill>
        <p:spPr>
          <a:xfrm>
            <a:off x="5921700" y="2736975"/>
            <a:ext cx="2613675" cy="19577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7"/>
          <p:cNvSpPr txBox="1"/>
          <p:nvPr>
            <p:ph type="title"/>
          </p:nvPr>
        </p:nvSpPr>
        <p:spPr>
          <a:xfrm>
            <a:off x="536575" y="371175"/>
            <a:ext cx="7505700" cy="551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Хвороби спричиненні справжніми грибами</a:t>
            </a:r>
            <a:endParaRPr/>
          </a:p>
        </p:txBody>
      </p:sp>
      <p:sp>
        <p:nvSpPr>
          <p:cNvPr id="221" name="Google Shape;221;p27"/>
          <p:cNvSpPr txBox="1"/>
          <p:nvPr>
            <p:ph idx="1" type="body"/>
          </p:nvPr>
        </p:nvSpPr>
        <p:spPr>
          <a:xfrm>
            <a:off x="536575" y="1211725"/>
            <a:ext cx="8082000" cy="35952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523"/>
              <a:buNone/>
            </a:pPr>
            <a:r>
              <a:rPr lang="ru" sz="2000">
                <a:solidFill>
                  <a:srgbClr val="1F1F1F"/>
                </a:solidFill>
                <a:latin typeface="Arial"/>
                <a:ea typeface="Arial"/>
                <a:cs typeface="Arial"/>
                <a:sym typeface="Arial"/>
              </a:rPr>
              <a:t>Справжні гриби - це еукаріотичні гетеротрофні організми, з осмотрофним типом живлення. Є дуже багато класів та порядків цих грибів, але найпопулярніші з них у квіткарстві:</a:t>
            </a:r>
            <a:endParaRPr sz="2000">
              <a:solidFill>
                <a:srgbClr val="1F1F1F"/>
              </a:solidFill>
              <a:latin typeface="Arial"/>
              <a:ea typeface="Arial"/>
              <a:cs typeface="Arial"/>
              <a:sym typeface="Arial"/>
            </a:endParaRPr>
          </a:p>
          <a:p>
            <a:pPr indent="0" lvl="0" marL="0" rtl="0" algn="l">
              <a:lnSpc>
                <a:spcPct val="105000"/>
              </a:lnSpc>
              <a:spcBef>
                <a:spcPts val="1200"/>
              </a:spcBef>
              <a:spcAft>
                <a:spcPts val="0"/>
              </a:spcAft>
              <a:buSzPts val="523"/>
              <a:buNone/>
            </a:pPr>
            <a:r>
              <a:rPr lang="ru" sz="2000">
                <a:solidFill>
                  <a:srgbClr val="1F1F1F"/>
                </a:solidFill>
                <a:latin typeface="Arial"/>
                <a:ea typeface="Arial"/>
                <a:cs typeface="Arial"/>
                <a:sym typeface="Arial"/>
              </a:rPr>
              <a:t>Порядок Борошнисторосяні - більшість видів розвиваються на кімнатних рослинах . І всі вони викликають борошнисту росу, але на різних рослинах.</a:t>
            </a:r>
            <a:endParaRPr sz="2000">
              <a:solidFill>
                <a:srgbClr val="1F1F1F"/>
              </a:solidFill>
              <a:latin typeface="Arial"/>
              <a:ea typeface="Arial"/>
              <a:cs typeface="Arial"/>
              <a:sym typeface="Arial"/>
            </a:endParaRPr>
          </a:p>
          <a:p>
            <a:pPr indent="0" lvl="0" marL="0" rtl="0" algn="l">
              <a:lnSpc>
                <a:spcPct val="105000"/>
              </a:lnSpc>
              <a:spcBef>
                <a:spcPts val="1200"/>
              </a:spcBef>
              <a:spcAft>
                <a:spcPts val="0"/>
              </a:spcAft>
              <a:buSzPts val="523"/>
              <a:buNone/>
            </a:pPr>
            <a:r>
              <a:rPr lang="ru" sz="2000">
                <a:solidFill>
                  <a:srgbClr val="1F1F1F"/>
                </a:solidFill>
                <a:latin typeface="Arial"/>
                <a:ea typeface="Arial"/>
                <a:cs typeface="Arial"/>
                <a:sym typeface="Arial"/>
              </a:rPr>
              <a:t>Гриби роду Fusarium Link - фітопатогенні паразити поліфаги і вони є одні з збудників кореневої гнилі та трахемікозного в’янення.</a:t>
            </a:r>
            <a:endParaRPr sz="2000">
              <a:solidFill>
                <a:srgbClr val="1F1F1F"/>
              </a:solidFill>
              <a:latin typeface="Arial"/>
              <a:ea typeface="Arial"/>
              <a:cs typeface="Arial"/>
              <a:sym typeface="Arial"/>
            </a:endParaRPr>
          </a:p>
          <a:p>
            <a:pPr indent="0" lvl="0" marL="0" rtl="0" algn="l">
              <a:lnSpc>
                <a:spcPct val="105000"/>
              </a:lnSpc>
              <a:spcBef>
                <a:spcPts val="1200"/>
              </a:spcBef>
              <a:spcAft>
                <a:spcPts val="0"/>
              </a:spcAft>
              <a:buSzPts val="523"/>
              <a:buNone/>
            </a:pPr>
            <a:r>
              <a:t/>
            </a:r>
            <a:endParaRPr sz="2000"/>
          </a:p>
          <a:p>
            <a:pPr indent="0" lvl="0" marL="0" rtl="0" algn="l">
              <a:lnSpc>
                <a:spcPct val="105000"/>
              </a:lnSpc>
              <a:spcBef>
                <a:spcPts val="1200"/>
              </a:spcBef>
              <a:spcAft>
                <a:spcPts val="0"/>
              </a:spcAft>
              <a:buSzPts val="523"/>
              <a:buNone/>
            </a:pPr>
            <a:r>
              <a:t/>
            </a:r>
            <a:endParaRPr sz="2000"/>
          </a:p>
          <a:p>
            <a:pPr indent="0" lvl="0" marL="0" rtl="0" algn="l">
              <a:lnSpc>
                <a:spcPct val="105000"/>
              </a:lnSpc>
              <a:spcBef>
                <a:spcPts val="1200"/>
              </a:spcBef>
              <a:spcAft>
                <a:spcPts val="1200"/>
              </a:spcAft>
              <a:buSzPts val="523"/>
              <a:buNone/>
            </a:pPr>
            <a:r>
              <a:t/>
            </a:r>
            <a:endParaRPr sz="2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8"/>
          <p:cNvSpPr txBox="1"/>
          <p:nvPr>
            <p:ph type="title"/>
          </p:nvPr>
        </p:nvSpPr>
        <p:spPr>
          <a:xfrm>
            <a:off x="491850" y="555000"/>
            <a:ext cx="8466900" cy="853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Хвороби викликані грибкоподібними організмами</a:t>
            </a:r>
            <a:endParaRPr/>
          </a:p>
        </p:txBody>
      </p:sp>
      <p:sp>
        <p:nvSpPr>
          <p:cNvPr id="227" name="Google Shape;227;p28"/>
          <p:cNvSpPr txBox="1"/>
          <p:nvPr>
            <p:ph idx="1" type="body"/>
          </p:nvPr>
        </p:nvSpPr>
        <p:spPr>
          <a:xfrm>
            <a:off x="491850" y="1408500"/>
            <a:ext cx="8193900" cy="335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2000">
                <a:solidFill>
                  <a:srgbClr val="1F1F1F"/>
                </a:solidFill>
                <a:latin typeface="Arial"/>
                <a:ea typeface="Arial"/>
                <a:cs typeface="Arial"/>
                <a:sym typeface="Arial"/>
              </a:rPr>
              <a:t>Грибоподібні організми – збірна група еукаріотичних гетеротрофних організмів, яка містить слизовики та несправжні гриби.</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Несправжні гриби – збірна група гетеротрофних безхлорофільних організмів з осмотрофним способом живлення,</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які належать до царства Chromista</a:t>
            </a:r>
            <a:endParaRPr sz="2000">
              <a:solidFill>
                <a:srgbClr val="1F1F1F"/>
              </a:solidFill>
              <a:latin typeface="Arial"/>
              <a:ea typeface="Arial"/>
              <a:cs typeface="Arial"/>
              <a:sym typeface="Arial"/>
            </a:endParaRPr>
          </a:p>
          <a:p>
            <a:pPr indent="0" lvl="0" marL="0" rtl="0" algn="l">
              <a:spcBef>
                <a:spcPts val="1200"/>
              </a:spcBef>
              <a:spcAft>
                <a:spcPts val="1200"/>
              </a:spcAft>
              <a:buNone/>
            </a:pPr>
            <a:r>
              <a:t/>
            </a:r>
            <a:endParaRPr sz="2000">
              <a:solidFill>
                <a:srgbClr val="1F1F1F"/>
              </a:solidFill>
              <a:latin typeface="Arial"/>
              <a:ea typeface="Arial"/>
              <a:cs typeface="Arial"/>
              <a:sym typeface="Arial"/>
            </a:endParaRPr>
          </a:p>
        </p:txBody>
      </p:sp>
      <p:pic>
        <p:nvPicPr>
          <p:cNvPr id="228" name="Google Shape;228;p28"/>
          <p:cNvPicPr preferRelativeResize="0"/>
          <p:nvPr/>
        </p:nvPicPr>
        <p:blipFill>
          <a:blip r:embed="rId3">
            <a:alphaModFix/>
          </a:blip>
          <a:stretch>
            <a:fillRect/>
          </a:stretch>
        </p:blipFill>
        <p:spPr>
          <a:xfrm>
            <a:off x="6396950" y="3023100"/>
            <a:ext cx="2561850" cy="1918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9"/>
          <p:cNvSpPr txBox="1"/>
          <p:nvPr>
            <p:ph type="title"/>
          </p:nvPr>
        </p:nvSpPr>
        <p:spPr>
          <a:xfrm>
            <a:off x="405400" y="315425"/>
            <a:ext cx="7505700" cy="381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Бактеріальні хвороби</a:t>
            </a:r>
            <a:endParaRPr/>
          </a:p>
        </p:txBody>
      </p:sp>
      <p:sp>
        <p:nvSpPr>
          <p:cNvPr id="234" name="Google Shape;234;p29"/>
          <p:cNvSpPr txBox="1"/>
          <p:nvPr>
            <p:ph idx="1" type="body"/>
          </p:nvPr>
        </p:nvSpPr>
        <p:spPr>
          <a:xfrm>
            <a:off x="405400" y="799525"/>
            <a:ext cx="8310600" cy="396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2000">
                <a:solidFill>
                  <a:srgbClr val="1F1F1F"/>
                </a:solidFill>
                <a:latin typeface="Arial"/>
                <a:ea typeface="Arial"/>
                <a:cs typeface="Arial"/>
                <a:sym typeface="Arial"/>
              </a:rPr>
              <a:t>Одні з бактерій - фітопатогенні. Потрапляють у організм рослини через природні отвори та пошкодження. </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Декілька основних видів бактеріальних хвороб:</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Перенхіматозні бактеріози - плямистості, опіки, гнилі.</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Гіперпластичні бактеріози - пов’язані з розростанням тканин </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Судинні бактеріози - пов’язані з ураженням хвороб </a:t>
            </a:r>
            <a:endParaRPr sz="2000">
              <a:solidFill>
                <a:srgbClr val="1F1F1F"/>
              </a:solidFill>
              <a:latin typeface="Arial"/>
              <a:ea typeface="Arial"/>
              <a:cs typeface="Arial"/>
              <a:sym typeface="Arial"/>
            </a:endParaRPr>
          </a:p>
          <a:p>
            <a:pPr indent="0" lvl="0" marL="0" rtl="0" algn="l">
              <a:spcBef>
                <a:spcPts val="1200"/>
              </a:spcBef>
              <a:spcAft>
                <a:spcPts val="1200"/>
              </a:spcAft>
              <a:buNone/>
            </a:pPr>
            <a:r>
              <a:rPr lang="ru" sz="2000">
                <a:solidFill>
                  <a:srgbClr val="1F1F1F"/>
                </a:solidFill>
                <a:latin typeface="Arial"/>
                <a:ea typeface="Arial"/>
                <a:cs typeface="Arial"/>
                <a:sym typeface="Arial"/>
              </a:rPr>
              <a:t>Змішані бактеріози - одні і ті самі бактерії  можуть викликати різні типи захворювання у різних організмів.</a:t>
            </a:r>
            <a:endParaRPr sz="2000">
              <a:solidFill>
                <a:srgbClr val="1F1F1F"/>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0"/>
          <p:cNvSpPr txBox="1"/>
          <p:nvPr>
            <p:ph type="title"/>
          </p:nvPr>
        </p:nvSpPr>
        <p:spPr>
          <a:xfrm>
            <a:off x="309750" y="434825"/>
            <a:ext cx="7502700" cy="494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Фітоплазмові хвороби</a:t>
            </a:r>
            <a:endParaRPr/>
          </a:p>
        </p:txBody>
      </p:sp>
      <p:sp>
        <p:nvSpPr>
          <p:cNvPr id="240" name="Google Shape;240;p30"/>
          <p:cNvSpPr txBox="1"/>
          <p:nvPr>
            <p:ph idx="1" type="body"/>
          </p:nvPr>
        </p:nvSpPr>
        <p:spPr>
          <a:xfrm>
            <a:off x="309750" y="1124200"/>
            <a:ext cx="8524500" cy="36375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935"/>
              <a:buNone/>
            </a:pPr>
            <a:r>
              <a:rPr lang="ru" sz="2100">
                <a:solidFill>
                  <a:srgbClr val="1F1F1F"/>
                </a:solidFill>
                <a:latin typeface="Arial"/>
                <a:ea typeface="Arial"/>
                <a:cs typeface="Arial"/>
                <a:sym typeface="Arial"/>
              </a:rPr>
              <a:t>Фітоплазми - це специфічна група фітопатогенних організмів. </a:t>
            </a:r>
            <a:endParaRPr sz="2100">
              <a:solidFill>
                <a:srgbClr val="1F1F1F"/>
              </a:solidFill>
              <a:latin typeface="Arial"/>
              <a:ea typeface="Arial"/>
              <a:cs typeface="Arial"/>
              <a:sym typeface="Arial"/>
            </a:endParaRPr>
          </a:p>
          <a:p>
            <a:pPr indent="0" lvl="0" marL="0" rtl="0" algn="l">
              <a:lnSpc>
                <a:spcPct val="95000"/>
              </a:lnSpc>
              <a:spcBef>
                <a:spcPts val="1200"/>
              </a:spcBef>
              <a:spcAft>
                <a:spcPts val="0"/>
              </a:spcAft>
              <a:buSzPts val="935"/>
              <a:buNone/>
            </a:pPr>
            <a:r>
              <a:rPr lang="ru" sz="2100">
                <a:solidFill>
                  <a:srgbClr val="1F1F1F"/>
                </a:solidFill>
                <a:latin typeface="Arial"/>
                <a:ea typeface="Arial"/>
                <a:cs typeface="Arial"/>
                <a:sym typeface="Arial"/>
              </a:rPr>
              <a:t>При зараже</a:t>
            </a:r>
            <a:r>
              <a:rPr lang="ru" sz="2100">
                <a:solidFill>
                  <a:srgbClr val="1F1F1F"/>
                </a:solidFill>
                <a:latin typeface="Arial"/>
                <a:ea typeface="Arial"/>
                <a:cs typeface="Arial"/>
                <a:sym typeface="Arial"/>
              </a:rPr>
              <a:t>нні фітоплазмами у рослини будуть такі ознаки:</a:t>
            </a:r>
            <a:endParaRPr sz="2100">
              <a:solidFill>
                <a:srgbClr val="1F1F1F"/>
              </a:solidFill>
              <a:latin typeface="Arial"/>
              <a:ea typeface="Arial"/>
              <a:cs typeface="Arial"/>
              <a:sym typeface="Arial"/>
            </a:endParaRPr>
          </a:p>
          <a:p>
            <a:pPr indent="-361950" lvl="0" marL="457200" rtl="0" algn="l">
              <a:lnSpc>
                <a:spcPct val="95000"/>
              </a:lnSpc>
              <a:spcBef>
                <a:spcPts val="1200"/>
              </a:spcBef>
              <a:spcAft>
                <a:spcPts val="0"/>
              </a:spcAft>
              <a:buClr>
                <a:srgbClr val="1F1F1F"/>
              </a:buClr>
              <a:buSzPts val="2100"/>
              <a:buFont typeface="Arial"/>
              <a:buAutoNum type="arabicPeriod"/>
            </a:pPr>
            <a:r>
              <a:rPr lang="ru" sz="2100">
                <a:solidFill>
                  <a:srgbClr val="1F1F1F"/>
                </a:solidFill>
                <a:latin typeface="Arial"/>
                <a:ea typeface="Arial"/>
                <a:cs typeface="Arial"/>
                <a:sym typeface="Arial"/>
              </a:rPr>
              <a:t>В</a:t>
            </a:r>
            <a:r>
              <a:rPr lang="ru" sz="2100">
                <a:solidFill>
                  <a:srgbClr val="1F1F1F"/>
                </a:solidFill>
                <a:latin typeface="Arial"/>
                <a:ea typeface="Arial"/>
                <a:cs typeface="Arial"/>
                <a:sym typeface="Arial"/>
              </a:rPr>
              <a:t>іресценцію (позеленіння квіток і втрату їхньої нормальної пігментації) – </a:t>
            </a:r>
            <a:endParaRPr sz="2100">
              <a:solidFill>
                <a:srgbClr val="1F1F1F"/>
              </a:solidFill>
              <a:latin typeface="Arial"/>
              <a:ea typeface="Arial"/>
              <a:cs typeface="Arial"/>
              <a:sym typeface="Arial"/>
            </a:endParaRPr>
          </a:p>
          <a:p>
            <a:pPr indent="-361950" lvl="0" marL="457200" rtl="0" algn="l">
              <a:lnSpc>
                <a:spcPct val="95000"/>
              </a:lnSpc>
              <a:spcBef>
                <a:spcPts val="0"/>
              </a:spcBef>
              <a:spcAft>
                <a:spcPts val="0"/>
              </a:spcAft>
              <a:buClr>
                <a:srgbClr val="1F1F1F"/>
              </a:buClr>
              <a:buSzPts val="2100"/>
              <a:buFont typeface="Arial"/>
              <a:buAutoNum type="arabicPeriod"/>
            </a:pPr>
            <a:r>
              <a:rPr lang="ru" sz="2100">
                <a:solidFill>
                  <a:srgbClr val="1F1F1F"/>
                </a:solidFill>
                <a:latin typeface="Arial"/>
                <a:ea typeface="Arial"/>
                <a:cs typeface="Arial"/>
                <a:sym typeface="Arial"/>
              </a:rPr>
              <a:t>Філодії (перетворення частин квітки на листкоп</a:t>
            </a:r>
            <a:r>
              <a:rPr lang="ru" sz="2100">
                <a:solidFill>
                  <a:srgbClr val="1F1F1F"/>
                </a:solidFill>
                <a:latin typeface="Arial"/>
                <a:ea typeface="Arial"/>
                <a:cs typeface="Arial"/>
                <a:sym typeface="Arial"/>
              </a:rPr>
              <a:t>одібні структури);</a:t>
            </a:r>
            <a:endParaRPr sz="2100">
              <a:solidFill>
                <a:srgbClr val="1F1F1F"/>
              </a:solidFill>
              <a:latin typeface="Arial"/>
              <a:ea typeface="Arial"/>
              <a:cs typeface="Arial"/>
              <a:sym typeface="Arial"/>
            </a:endParaRPr>
          </a:p>
          <a:p>
            <a:pPr indent="-361950" lvl="0" marL="457200" rtl="0" algn="l">
              <a:lnSpc>
                <a:spcPct val="95000"/>
              </a:lnSpc>
              <a:spcBef>
                <a:spcPts val="0"/>
              </a:spcBef>
              <a:spcAft>
                <a:spcPts val="0"/>
              </a:spcAft>
              <a:buClr>
                <a:srgbClr val="1F1F1F"/>
              </a:buClr>
              <a:buSzPts val="2100"/>
              <a:buFont typeface="Arial"/>
              <a:buAutoNum type="arabicPeriod"/>
            </a:pPr>
            <a:r>
              <a:rPr lang="ru" sz="2100">
                <a:solidFill>
                  <a:srgbClr val="1F1F1F"/>
                </a:solidFill>
                <a:latin typeface="Arial"/>
                <a:ea typeface="Arial"/>
                <a:cs typeface="Arial"/>
                <a:sym typeface="Arial"/>
              </a:rPr>
              <a:t>З</a:t>
            </a:r>
            <a:r>
              <a:rPr lang="ru" sz="2100">
                <a:solidFill>
                  <a:srgbClr val="1F1F1F"/>
                </a:solidFill>
                <a:latin typeface="Arial"/>
                <a:ea typeface="Arial"/>
                <a:cs typeface="Arial"/>
                <a:sym typeface="Arial"/>
              </a:rPr>
              <a:t>меншення розміру листків і плодів;</a:t>
            </a:r>
            <a:endParaRPr sz="2100">
              <a:solidFill>
                <a:srgbClr val="1F1F1F"/>
              </a:solidFill>
              <a:latin typeface="Arial"/>
              <a:ea typeface="Arial"/>
              <a:cs typeface="Arial"/>
              <a:sym typeface="Arial"/>
            </a:endParaRPr>
          </a:p>
          <a:p>
            <a:pPr indent="-361950" lvl="0" marL="457200" rtl="0" algn="l">
              <a:lnSpc>
                <a:spcPct val="95000"/>
              </a:lnSpc>
              <a:spcBef>
                <a:spcPts val="0"/>
              </a:spcBef>
              <a:spcAft>
                <a:spcPts val="0"/>
              </a:spcAft>
              <a:buClr>
                <a:srgbClr val="1F1F1F"/>
              </a:buClr>
              <a:buSzPts val="2100"/>
              <a:buFont typeface="Arial"/>
              <a:buAutoNum type="arabicPeriod"/>
            </a:pPr>
            <a:r>
              <a:rPr lang="ru" sz="2100">
                <a:solidFill>
                  <a:srgbClr val="1F1F1F"/>
                </a:solidFill>
                <a:latin typeface="Arial"/>
                <a:ea typeface="Arial"/>
                <a:cs typeface="Arial"/>
                <a:sym typeface="Arial"/>
              </a:rPr>
              <a:t>Некроз флоеми;</a:t>
            </a:r>
            <a:endParaRPr sz="2100">
              <a:solidFill>
                <a:srgbClr val="1F1F1F"/>
              </a:solidFill>
              <a:latin typeface="Arial"/>
              <a:ea typeface="Arial"/>
              <a:cs typeface="Arial"/>
              <a:sym typeface="Arial"/>
            </a:endParaRPr>
          </a:p>
          <a:p>
            <a:pPr indent="-361950" lvl="0" marL="457200" rtl="0" algn="l">
              <a:lnSpc>
                <a:spcPct val="95000"/>
              </a:lnSpc>
              <a:spcBef>
                <a:spcPts val="0"/>
              </a:spcBef>
              <a:spcAft>
                <a:spcPts val="0"/>
              </a:spcAft>
              <a:buClr>
                <a:srgbClr val="1F1F1F"/>
              </a:buClr>
              <a:buSzPts val="2100"/>
              <a:buFont typeface="Arial"/>
              <a:buAutoNum type="arabicPeriod"/>
            </a:pPr>
            <a:r>
              <a:rPr lang="ru" sz="2100">
                <a:solidFill>
                  <a:srgbClr val="1F1F1F"/>
                </a:solidFill>
                <a:latin typeface="Arial"/>
                <a:ea typeface="Arial"/>
                <a:cs typeface="Arial"/>
                <a:sym typeface="Arial"/>
              </a:rPr>
              <a:t>В’янення рослин і затримка росту пагонів</a:t>
            </a:r>
            <a:endParaRPr sz="2100">
              <a:solidFill>
                <a:srgbClr val="1F1F1F"/>
              </a:solidFill>
              <a:latin typeface="Arial"/>
              <a:ea typeface="Arial"/>
              <a:cs typeface="Arial"/>
              <a:sym typeface="Arial"/>
            </a:endParaRPr>
          </a:p>
          <a:p>
            <a:pPr indent="0" lvl="0" marL="0" rtl="0" algn="l">
              <a:lnSpc>
                <a:spcPct val="95000"/>
              </a:lnSpc>
              <a:spcBef>
                <a:spcPts val="0"/>
              </a:spcBef>
              <a:spcAft>
                <a:spcPts val="1200"/>
              </a:spcAft>
              <a:buSzPts val="935"/>
              <a:buNone/>
            </a:pPr>
            <a:r>
              <a:t/>
            </a:r>
            <a:endParaRPr sz="1105"/>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1"/>
          <p:cNvSpPr txBox="1"/>
          <p:nvPr>
            <p:ph type="title"/>
          </p:nvPr>
        </p:nvSpPr>
        <p:spPr>
          <a:xfrm>
            <a:off x="658975" y="406400"/>
            <a:ext cx="7505700" cy="528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Вірусні захворювання</a:t>
            </a:r>
            <a:endParaRPr/>
          </a:p>
        </p:txBody>
      </p:sp>
      <p:sp>
        <p:nvSpPr>
          <p:cNvPr id="246" name="Google Shape;246;p31"/>
          <p:cNvSpPr txBox="1"/>
          <p:nvPr>
            <p:ph idx="1" type="body"/>
          </p:nvPr>
        </p:nvSpPr>
        <p:spPr>
          <a:xfrm>
            <a:off x="658975" y="1026150"/>
            <a:ext cx="8288100" cy="363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2000">
                <a:latin typeface="Arial"/>
                <a:ea typeface="Arial"/>
                <a:cs typeface="Arial"/>
                <a:sym typeface="Arial"/>
              </a:rPr>
              <a:t>Фітопатогенні віруси – це субмікроскопічні збудники інфекційних хвороб рослин. Симптоми ураження рослини вірусом:</a:t>
            </a:r>
            <a:endParaRPr sz="2000">
              <a:latin typeface="Arial"/>
              <a:ea typeface="Arial"/>
              <a:cs typeface="Arial"/>
              <a:sym typeface="Arial"/>
            </a:endParaRPr>
          </a:p>
          <a:p>
            <a:pPr indent="0" lvl="0" marL="0" rtl="0" algn="l">
              <a:spcBef>
                <a:spcPts val="1200"/>
              </a:spcBef>
              <a:spcAft>
                <a:spcPts val="0"/>
              </a:spcAft>
              <a:buNone/>
            </a:pPr>
            <a:r>
              <a:rPr lang="ru" sz="2000">
                <a:latin typeface="Arial"/>
                <a:ea typeface="Arial"/>
                <a:cs typeface="Arial"/>
                <a:sym typeface="Arial"/>
              </a:rPr>
              <a:t>1. Некротизація – проявляється як загибель тканин або всієї рослини.</a:t>
            </a:r>
            <a:endParaRPr sz="2000">
              <a:latin typeface="Arial"/>
              <a:ea typeface="Arial"/>
              <a:cs typeface="Arial"/>
              <a:sym typeface="Arial"/>
            </a:endParaRPr>
          </a:p>
          <a:p>
            <a:pPr indent="0" lvl="0" marL="0" rtl="0" algn="l">
              <a:spcBef>
                <a:spcPts val="1200"/>
              </a:spcBef>
              <a:spcAft>
                <a:spcPts val="0"/>
              </a:spcAft>
              <a:buNone/>
            </a:pPr>
            <a:r>
              <a:rPr lang="ru" sz="2000">
                <a:latin typeface="Arial"/>
                <a:ea typeface="Arial"/>
                <a:cs typeface="Arial"/>
                <a:sym typeface="Arial"/>
              </a:rPr>
              <a:t>2. Морфологічні зміни рослин; зміна швидкості росту і деформації </a:t>
            </a:r>
            <a:endParaRPr sz="2000">
              <a:latin typeface="Arial"/>
              <a:ea typeface="Arial"/>
              <a:cs typeface="Arial"/>
              <a:sym typeface="Arial"/>
            </a:endParaRPr>
          </a:p>
          <a:p>
            <a:pPr indent="0" lvl="0" marL="0" rtl="0" algn="l">
              <a:spcBef>
                <a:spcPts val="1200"/>
              </a:spcBef>
              <a:spcAft>
                <a:spcPts val="0"/>
              </a:spcAft>
              <a:buNone/>
            </a:pPr>
            <a:r>
              <a:rPr lang="ru" sz="2000">
                <a:latin typeface="Arial"/>
                <a:ea typeface="Arial"/>
                <a:cs typeface="Arial"/>
                <a:sym typeface="Arial"/>
              </a:rPr>
              <a:t>3. Зміни забарвлення рослин (різні види мозаїки).</a:t>
            </a:r>
            <a:endParaRPr sz="2000">
              <a:latin typeface="Arial"/>
              <a:ea typeface="Arial"/>
              <a:cs typeface="Arial"/>
              <a:sym typeface="Arial"/>
            </a:endParaRPr>
          </a:p>
          <a:p>
            <a:pPr indent="0" lvl="0" marL="0" rtl="0" algn="l">
              <a:spcBef>
                <a:spcPts val="1200"/>
              </a:spcBef>
              <a:spcAft>
                <a:spcPts val="1200"/>
              </a:spcAft>
              <a:buNone/>
            </a:pPr>
            <a:r>
              <a:rPr lang="ru" sz="2000">
                <a:latin typeface="Arial"/>
                <a:ea typeface="Arial"/>
                <a:cs typeface="Arial"/>
                <a:sym typeface="Arial"/>
              </a:rPr>
              <a:t>Віруси впливають в більшій чи меншій мірі на рослину та фізіологічні процеси, що може викликати певні відхилення у організмі. </a:t>
            </a:r>
            <a:endParaRPr sz="2000">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2"/>
          <p:cNvSpPr txBox="1"/>
          <p:nvPr>
            <p:ph type="title"/>
          </p:nvPr>
        </p:nvSpPr>
        <p:spPr>
          <a:xfrm>
            <a:off x="516100" y="408025"/>
            <a:ext cx="7505700" cy="71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Комахи паразити</a:t>
            </a:r>
            <a:endParaRPr/>
          </a:p>
        </p:txBody>
      </p:sp>
      <p:sp>
        <p:nvSpPr>
          <p:cNvPr id="252" name="Google Shape;252;p32"/>
          <p:cNvSpPr txBox="1"/>
          <p:nvPr>
            <p:ph idx="1" type="body"/>
          </p:nvPr>
        </p:nvSpPr>
        <p:spPr>
          <a:xfrm>
            <a:off x="516100" y="1122025"/>
            <a:ext cx="8123100" cy="354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2000">
                <a:solidFill>
                  <a:srgbClr val="1F1F1F"/>
                </a:solidFill>
                <a:latin typeface="Arial"/>
                <a:ea typeface="Arial"/>
                <a:cs typeface="Arial"/>
                <a:sym typeface="Arial"/>
              </a:rPr>
              <a:t>Існує дуже багато різних комах, і поміж них є також паразити. Тому кімнатні рослини вони також атакують. Ось декілька паразитів які несуть небезпеку для рослин:</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Тріпси</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Павутинний ліщ</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Щитовка</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Борошнистий червець</a:t>
            </a:r>
            <a:endParaRPr sz="2000">
              <a:solidFill>
                <a:srgbClr val="1F1F1F"/>
              </a:solidFill>
              <a:latin typeface="Arial"/>
              <a:ea typeface="Arial"/>
              <a:cs typeface="Arial"/>
              <a:sym typeface="Arial"/>
            </a:endParaRPr>
          </a:p>
          <a:p>
            <a:pPr indent="0" lvl="0" marL="0" rtl="0" algn="l">
              <a:spcBef>
                <a:spcPts val="1200"/>
              </a:spcBef>
              <a:spcAft>
                <a:spcPts val="0"/>
              </a:spcAft>
              <a:buNone/>
            </a:pPr>
            <a:r>
              <a:rPr lang="ru" sz="2000">
                <a:solidFill>
                  <a:srgbClr val="1F1F1F"/>
                </a:solidFill>
                <a:latin typeface="Arial"/>
                <a:ea typeface="Arial"/>
                <a:cs typeface="Arial"/>
                <a:sym typeface="Arial"/>
              </a:rPr>
              <a:t>Попелиці</a:t>
            </a:r>
            <a:endParaRPr sz="2000">
              <a:solidFill>
                <a:srgbClr val="1F1F1F"/>
              </a:solidFill>
              <a:latin typeface="Arial"/>
              <a:ea typeface="Arial"/>
              <a:cs typeface="Arial"/>
              <a:sym typeface="Arial"/>
            </a:endParaRPr>
          </a:p>
          <a:p>
            <a:pPr indent="0" lvl="0" marL="0" rtl="0" algn="l">
              <a:spcBef>
                <a:spcPts val="1200"/>
              </a:spcBef>
              <a:spcAft>
                <a:spcPts val="1200"/>
              </a:spcAft>
              <a:buNone/>
            </a:pPr>
            <a:r>
              <a:t/>
            </a:r>
            <a:endParaRPr/>
          </a:p>
        </p:txBody>
      </p:sp>
      <p:pic>
        <p:nvPicPr>
          <p:cNvPr id="253" name="Google Shape;253;p32"/>
          <p:cNvPicPr preferRelativeResize="0"/>
          <p:nvPr/>
        </p:nvPicPr>
        <p:blipFill>
          <a:blip r:embed="rId3">
            <a:alphaModFix/>
          </a:blip>
          <a:stretch>
            <a:fillRect/>
          </a:stretch>
        </p:blipFill>
        <p:spPr>
          <a:xfrm>
            <a:off x="4018407" y="2190260"/>
            <a:ext cx="4225050" cy="255842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3"/>
          <p:cNvSpPr txBox="1"/>
          <p:nvPr>
            <p:ph type="title"/>
          </p:nvPr>
        </p:nvSpPr>
        <p:spPr>
          <a:xfrm>
            <a:off x="656050" y="286750"/>
            <a:ext cx="7505700" cy="469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1.1 </a:t>
            </a:r>
            <a:r>
              <a:rPr lang="ru"/>
              <a:t>Трипси</a:t>
            </a:r>
            <a:endParaRPr/>
          </a:p>
        </p:txBody>
      </p:sp>
      <p:sp>
        <p:nvSpPr>
          <p:cNvPr id="259" name="Google Shape;259;p33"/>
          <p:cNvSpPr txBox="1"/>
          <p:nvPr>
            <p:ph idx="1" type="body"/>
          </p:nvPr>
        </p:nvSpPr>
        <p:spPr>
          <a:xfrm>
            <a:off x="656050" y="756250"/>
            <a:ext cx="7430100" cy="301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2000">
                <a:solidFill>
                  <a:srgbClr val="1F1F1F"/>
                </a:solidFill>
                <a:latin typeface="Arial"/>
                <a:ea typeface="Arial"/>
                <a:cs typeface="Arial"/>
                <a:sym typeface="Arial"/>
              </a:rPr>
              <a:t>Це одні з найпоширеніших шкідників кімнатних рослин.             Вони викликають такі симптоми:</a:t>
            </a:r>
            <a:endParaRPr sz="2000">
              <a:solidFill>
                <a:srgbClr val="1F1F1F"/>
              </a:solidFill>
              <a:latin typeface="Arial"/>
              <a:ea typeface="Arial"/>
              <a:cs typeface="Arial"/>
              <a:sym typeface="Arial"/>
            </a:endParaRPr>
          </a:p>
          <a:p>
            <a:pPr indent="-355600" lvl="0" marL="457200" rtl="0" algn="l">
              <a:spcBef>
                <a:spcPts val="1200"/>
              </a:spcBef>
              <a:spcAft>
                <a:spcPts val="0"/>
              </a:spcAft>
              <a:buClr>
                <a:srgbClr val="1F1F1F"/>
              </a:buClr>
              <a:buSzPts val="2000"/>
              <a:buFont typeface="Arial"/>
              <a:buChar char="●"/>
            </a:pPr>
            <a:r>
              <a:rPr lang="ru" sz="2000">
                <a:solidFill>
                  <a:srgbClr val="1F1F1F"/>
                </a:solidFill>
                <a:highlight>
                  <a:srgbClr val="FFFFFF"/>
                </a:highlight>
                <a:latin typeface="Arial"/>
                <a:ea typeface="Arial"/>
                <a:cs typeface="Arial"/>
                <a:sym typeface="Arial"/>
              </a:rPr>
              <a:t>Дрібні чорні крапки на листках, стеблах і квітках.</a:t>
            </a:r>
            <a:endParaRPr sz="2000">
              <a:solidFill>
                <a:srgbClr val="1F1F1F"/>
              </a:solidFill>
              <a:highlight>
                <a:srgbClr val="FFFFFF"/>
              </a:highlight>
              <a:latin typeface="Arial"/>
              <a:ea typeface="Arial"/>
              <a:cs typeface="Arial"/>
              <a:sym typeface="Arial"/>
            </a:endParaRPr>
          </a:p>
          <a:p>
            <a:pPr indent="-355600" lvl="0" marL="457200" rtl="0" algn="l">
              <a:spcBef>
                <a:spcPts val="0"/>
              </a:spcBef>
              <a:spcAft>
                <a:spcPts val="0"/>
              </a:spcAft>
              <a:buClr>
                <a:srgbClr val="1F1F1F"/>
              </a:buClr>
              <a:buSzPts val="2000"/>
              <a:buFont typeface="Arial"/>
              <a:buChar char="●"/>
            </a:pPr>
            <a:r>
              <a:rPr lang="ru" sz="2000">
                <a:solidFill>
                  <a:srgbClr val="1F1F1F"/>
                </a:solidFill>
                <a:highlight>
                  <a:srgbClr val="FFFFFF"/>
                </a:highlight>
                <a:latin typeface="Arial"/>
                <a:ea typeface="Arial"/>
                <a:cs typeface="Arial"/>
                <a:sym typeface="Arial"/>
              </a:rPr>
              <a:t>Сріблясті смуги та крапки на листках.</a:t>
            </a:r>
            <a:endParaRPr sz="2000">
              <a:solidFill>
                <a:srgbClr val="1F1F1F"/>
              </a:solidFill>
              <a:highlight>
                <a:srgbClr val="FFFFFF"/>
              </a:highlight>
              <a:latin typeface="Arial"/>
              <a:ea typeface="Arial"/>
              <a:cs typeface="Arial"/>
              <a:sym typeface="Arial"/>
            </a:endParaRPr>
          </a:p>
          <a:p>
            <a:pPr indent="-355600" lvl="0" marL="457200" rtl="0" algn="l">
              <a:spcBef>
                <a:spcPts val="0"/>
              </a:spcBef>
              <a:spcAft>
                <a:spcPts val="0"/>
              </a:spcAft>
              <a:buClr>
                <a:srgbClr val="1F1F1F"/>
              </a:buClr>
              <a:buSzPts val="2000"/>
              <a:buFont typeface="Arial"/>
              <a:buChar char="●"/>
            </a:pPr>
            <a:r>
              <a:rPr lang="ru" sz="2000">
                <a:solidFill>
                  <a:srgbClr val="1F1F1F"/>
                </a:solidFill>
                <a:highlight>
                  <a:srgbClr val="FFFFFF"/>
                </a:highlight>
                <a:latin typeface="Arial"/>
                <a:ea typeface="Arial"/>
                <a:cs typeface="Arial"/>
                <a:sym typeface="Arial"/>
              </a:rPr>
              <a:t>Загнуті краї листя.</a:t>
            </a:r>
            <a:endParaRPr sz="2000">
              <a:solidFill>
                <a:srgbClr val="1F1F1F"/>
              </a:solidFill>
              <a:highlight>
                <a:srgbClr val="FFFFFF"/>
              </a:highlight>
              <a:latin typeface="Arial"/>
              <a:ea typeface="Arial"/>
              <a:cs typeface="Arial"/>
              <a:sym typeface="Arial"/>
            </a:endParaRPr>
          </a:p>
          <a:p>
            <a:pPr indent="-355600" lvl="0" marL="457200" rtl="0" algn="l">
              <a:spcBef>
                <a:spcPts val="0"/>
              </a:spcBef>
              <a:spcAft>
                <a:spcPts val="0"/>
              </a:spcAft>
              <a:buClr>
                <a:srgbClr val="1F1F1F"/>
              </a:buClr>
              <a:buSzPts val="2000"/>
              <a:buFont typeface="Arial"/>
              <a:buChar char="●"/>
            </a:pPr>
            <a:r>
              <a:rPr lang="ru" sz="2000">
                <a:solidFill>
                  <a:srgbClr val="1F1F1F"/>
                </a:solidFill>
                <a:highlight>
                  <a:srgbClr val="FFFFFF"/>
                </a:highlight>
                <a:latin typeface="Arial"/>
                <a:ea typeface="Arial"/>
                <a:cs typeface="Arial"/>
                <a:sym typeface="Arial"/>
              </a:rPr>
              <a:t>Знебарвлення листя.</a:t>
            </a:r>
            <a:endParaRPr sz="2000">
              <a:solidFill>
                <a:srgbClr val="1F1F1F"/>
              </a:solidFill>
              <a:highlight>
                <a:srgbClr val="FFFFFF"/>
              </a:highlight>
              <a:latin typeface="Arial"/>
              <a:ea typeface="Arial"/>
              <a:cs typeface="Arial"/>
              <a:sym typeface="Arial"/>
            </a:endParaRPr>
          </a:p>
          <a:p>
            <a:pPr indent="-355600" lvl="0" marL="457200" rtl="0" algn="l">
              <a:spcBef>
                <a:spcPts val="0"/>
              </a:spcBef>
              <a:spcAft>
                <a:spcPts val="0"/>
              </a:spcAft>
              <a:buClr>
                <a:srgbClr val="1F1F1F"/>
              </a:buClr>
              <a:buSzPts val="2000"/>
              <a:buFont typeface="Arial"/>
              <a:buChar char="●"/>
            </a:pPr>
            <a:r>
              <a:rPr lang="ru" sz="2000">
                <a:solidFill>
                  <a:srgbClr val="1F1F1F"/>
                </a:solidFill>
                <a:highlight>
                  <a:srgbClr val="FFFFFF"/>
                </a:highlight>
                <a:latin typeface="Arial"/>
                <a:ea typeface="Arial"/>
                <a:cs typeface="Arial"/>
                <a:sym typeface="Arial"/>
              </a:rPr>
              <a:t>В'янення листя і пагонів.</a:t>
            </a:r>
            <a:endParaRPr sz="2000">
              <a:solidFill>
                <a:srgbClr val="1F1F1F"/>
              </a:solidFill>
              <a:highlight>
                <a:srgbClr val="FFFFFF"/>
              </a:highlight>
              <a:latin typeface="Arial"/>
              <a:ea typeface="Arial"/>
              <a:cs typeface="Arial"/>
              <a:sym typeface="Arial"/>
            </a:endParaRPr>
          </a:p>
          <a:p>
            <a:pPr indent="0" lvl="0" marL="0" rtl="0" algn="l">
              <a:spcBef>
                <a:spcPts val="300"/>
              </a:spcBef>
              <a:spcAft>
                <a:spcPts val="0"/>
              </a:spcAft>
              <a:buNone/>
            </a:pPr>
            <a:r>
              <a:t/>
            </a:r>
            <a:endParaRPr sz="2000">
              <a:solidFill>
                <a:srgbClr val="1F1F1F"/>
              </a:solidFill>
              <a:highlight>
                <a:srgbClr val="FFFFFF"/>
              </a:highlight>
            </a:endParaRPr>
          </a:p>
          <a:p>
            <a:pPr indent="0" lvl="0" marL="0" rtl="0" algn="l">
              <a:spcBef>
                <a:spcPts val="300"/>
              </a:spcBef>
              <a:spcAft>
                <a:spcPts val="1200"/>
              </a:spcAft>
              <a:buNone/>
            </a:pPr>
            <a:r>
              <a:t/>
            </a:r>
            <a:endParaRPr sz="2000"/>
          </a:p>
        </p:txBody>
      </p:sp>
      <p:pic>
        <p:nvPicPr>
          <p:cNvPr id="260" name="Google Shape;260;p33"/>
          <p:cNvPicPr preferRelativeResize="0"/>
          <p:nvPr/>
        </p:nvPicPr>
        <p:blipFill>
          <a:blip r:embed="rId3">
            <a:alphaModFix/>
          </a:blip>
          <a:stretch>
            <a:fillRect/>
          </a:stretch>
        </p:blipFill>
        <p:spPr>
          <a:xfrm>
            <a:off x="5699650" y="2270100"/>
            <a:ext cx="3252850" cy="2554450"/>
          </a:xfrm>
          <a:prstGeom prst="rect">
            <a:avLst/>
          </a:prstGeom>
          <a:noFill/>
          <a:ln>
            <a:noFill/>
          </a:ln>
        </p:spPr>
      </p:pic>
      <p:pic>
        <p:nvPicPr>
          <p:cNvPr id="261" name="Google Shape;261;p33"/>
          <p:cNvPicPr preferRelativeResize="0"/>
          <p:nvPr/>
        </p:nvPicPr>
        <p:blipFill rotWithShape="1">
          <a:blip r:embed="rId4">
            <a:alphaModFix/>
          </a:blip>
          <a:srcRect b="0" l="21096" r="8816" t="0"/>
          <a:stretch/>
        </p:blipFill>
        <p:spPr>
          <a:xfrm>
            <a:off x="2485000" y="3531400"/>
            <a:ext cx="1385700" cy="1293150"/>
          </a:xfrm>
          <a:prstGeom prst="rect">
            <a:avLst/>
          </a:prstGeom>
          <a:noFill/>
          <a:ln>
            <a:noFill/>
          </a:ln>
        </p:spPr>
      </p:pic>
      <p:pic>
        <p:nvPicPr>
          <p:cNvPr id="262" name="Google Shape;262;p33"/>
          <p:cNvPicPr preferRelativeResize="0"/>
          <p:nvPr/>
        </p:nvPicPr>
        <p:blipFill>
          <a:blip r:embed="rId5">
            <a:alphaModFix/>
          </a:blip>
          <a:stretch>
            <a:fillRect/>
          </a:stretch>
        </p:blipFill>
        <p:spPr>
          <a:xfrm>
            <a:off x="3870700" y="3522325"/>
            <a:ext cx="1828950" cy="1311300"/>
          </a:xfrm>
          <a:prstGeom prst="rect">
            <a:avLst/>
          </a:prstGeom>
          <a:noFill/>
          <a:ln>
            <a:noFill/>
          </a:ln>
        </p:spPr>
      </p:pic>
      <p:pic>
        <p:nvPicPr>
          <p:cNvPr id="263" name="Google Shape;263;p33"/>
          <p:cNvPicPr preferRelativeResize="0"/>
          <p:nvPr/>
        </p:nvPicPr>
        <p:blipFill>
          <a:blip r:embed="rId6">
            <a:alphaModFix/>
          </a:blip>
          <a:stretch>
            <a:fillRect/>
          </a:stretch>
        </p:blipFill>
        <p:spPr>
          <a:xfrm>
            <a:off x="656050" y="3522325"/>
            <a:ext cx="1828947" cy="1311300"/>
          </a:xfrm>
          <a:prstGeom prst="rect">
            <a:avLst/>
          </a:prstGeom>
          <a:noFill/>
          <a:ln>
            <a:noFill/>
          </a:ln>
        </p:spPr>
      </p:pic>
      <p:pic>
        <p:nvPicPr>
          <p:cNvPr id="264" name="Google Shape;264;p33"/>
          <p:cNvPicPr preferRelativeResize="0"/>
          <p:nvPr/>
        </p:nvPicPr>
        <p:blipFill>
          <a:blip r:embed="rId7">
            <a:alphaModFix/>
          </a:blip>
          <a:stretch>
            <a:fillRect/>
          </a:stretch>
        </p:blipFill>
        <p:spPr>
          <a:xfrm>
            <a:off x="7365300" y="976950"/>
            <a:ext cx="1587200" cy="12931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4"/>
          <p:cNvSpPr txBox="1"/>
          <p:nvPr>
            <p:ph type="title"/>
          </p:nvPr>
        </p:nvSpPr>
        <p:spPr>
          <a:xfrm>
            <a:off x="515125" y="343525"/>
            <a:ext cx="7505700" cy="703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1.2 Як з ними боротися?</a:t>
            </a:r>
            <a:endParaRPr/>
          </a:p>
        </p:txBody>
      </p:sp>
      <p:sp>
        <p:nvSpPr>
          <p:cNvPr id="270" name="Google Shape;270;p34"/>
          <p:cNvSpPr txBox="1"/>
          <p:nvPr>
            <p:ph idx="1" type="body"/>
          </p:nvPr>
        </p:nvSpPr>
        <p:spPr>
          <a:xfrm>
            <a:off x="515125" y="1097400"/>
            <a:ext cx="8329800" cy="4046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1900">
                <a:solidFill>
                  <a:srgbClr val="1F1F1F"/>
                </a:solidFill>
                <a:highlight>
                  <a:schemeClr val="dk1"/>
                </a:highlight>
                <a:latin typeface="Arial"/>
                <a:ea typeface="Arial"/>
                <a:cs typeface="Arial"/>
                <a:sym typeface="Arial"/>
              </a:rPr>
              <a:t>Найефективніший спосіб - інсектицид. </a:t>
            </a:r>
            <a:br>
              <a:rPr lang="ru" sz="1900">
                <a:solidFill>
                  <a:srgbClr val="1F1F1F"/>
                </a:solidFill>
                <a:highlight>
                  <a:schemeClr val="dk1"/>
                </a:highlight>
                <a:latin typeface="Arial"/>
                <a:ea typeface="Arial"/>
                <a:cs typeface="Arial"/>
                <a:sym typeface="Arial"/>
              </a:rPr>
            </a:br>
            <a:r>
              <a:rPr lang="ru" sz="1900">
                <a:solidFill>
                  <a:srgbClr val="1F1F1F"/>
                </a:solidFill>
                <a:highlight>
                  <a:schemeClr val="dk1"/>
                </a:highlight>
                <a:latin typeface="Arial"/>
                <a:ea typeface="Arial"/>
                <a:cs typeface="Arial"/>
                <a:sym typeface="Arial"/>
              </a:rPr>
              <a:t>Через те, що у трипсів в життєвому циклі 5 стадій розвитку, необхідно проводити систематичні обробки</a:t>
            </a:r>
            <a:r>
              <a:rPr lang="ru" sz="1900">
                <a:solidFill>
                  <a:srgbClr val="444444"/>
                </a:solidFill>
                <a:highlight>
                  <a:schemeClr val="dk1"/>
                </a:highlight>
                <a:latin typeface="Arial"/>
                <a:ea typeface="Arial"/>
                <a:cs typeface="Arial"/>
                <a:sym typeface="Arial"/>
              </a:rPr>
              <a:t>. </a:t>
            </a:r>
            <a:r>
              <a:rPr lang="ru" sz="1900">
                <a:solidFill>
                  <a:srgbClr val="1F1F1F"/>
                </a:solidFill>
                <a:highlight>
                  <a:schemeClr val="dk1"/>
                </a:highlight>
                <a:latin typeface="Arial"/>
                <a:ea typeface="Arial"/>
                <a:cs typeface="Arial"/>
                <a:sym typeface="Arial"/>
              </a:rPr>
              <a:t>Але інсектицид</a:t>
            </a:r>
            <a:r>
              <a:rPr lang="ru" sz="1900">
                <a:solidFill>
                  <a:srgbClr val="444444"/>
                </a:solidFill>
                <a:highlight>
                  <a:schemeClr val="dk1"/>
                </a:highlight>
                <a:latin typeface="Arial"/>
                <a:ea typeface="Arial"/>
                <a:cs typeface="Arial"/>
                <a:sym typeface="Arial"/>
              </a:rPr>
              <a:t> </a:t>
            </a:r>
            <a:r>
              <a:rPr lang="ru" sz="1900">
                <a:solidFill>
                  <a:srgbClr val="1F1F1F"/>
                </a:solidFill>
                <a:highlight>
                  <a:schemeClr val="dk1"/>
                </a:highlight>
                <a:latin typeface="Arial"/>
                <a:ea typeface="Arial"/>
                <a:cs typeface="Arial"/>
                <a:sym typeface="Arial"/>
              </a:rPr>
              <a:t>шкідливий для людей. </a:t>
            </a:r>
            <a:endParaRPr sz="1900">
              <a:solidFill>
                <a:srgbClr val="1F1F1F"/>
              </a:solidFill>
              <a:highlight>
                <a:schemeClr val="dk1"/>
              </a:highlight>
              <a:latin typeface="Arial"/>
              <a:ea typeface="Arial"/>
              <a:cs typeface="Arial"/>
              <a:sym typeface="Arial"/>
            </a:endParaRPr>
          </a:p>
          <a:p>
            <a:pPr indent="0" lvl="0" marL="0" rtl="0" algn="l">
              <a:spcBef>
                <a:spcPts val="300"/>
              </a:spcBef>
              <a:spcAft>
                <a:spcPts val="0"/>
              </a:spcAft>
              <a:buNone/>
            </a:pPr>
            <a:r>
              <a:rPr lang="ru" sz="1900">
                <a:solidFill>
                  <a:srgbClr val="1F1F1F"/>
                </a:solidFill>
                <a:highlight>
                  <a:schemeClr val="dk1"/>
                </a:highlight>
                <a:latin typeface="Arial"/>
                <a:ea typeface="Arial"/>
                <a:cs typeface="Arial"/>
                <a:sym typeface="Arial"/>
              </a:rPr>
              <a:t>Тому розглянемо “народні” способи боротьби з трипсами: </a:t>
            </a:r>
            <a:endParaRPr sz="1900">
              <a:solidFill>
                <a:srgbClr val="1F1F1F"/>
              </a:solidFill>
              <a:highlight>
                <a:schemeClr val="dk1"/>
              </a:highlight>
              <a:latin typeface="Arial"/>
              <a:ea typeface="Arial"/>
              <a:cs typeface="Arial"/>
              <a:sym typeface="Arial"/>
            </a:endParaRPr>
          </a:p>
          <a:p>
            <a:pPr indent="0" lvl="0" marL="0" rtl="0" algn="l">
              <a:spcBef>
                <a:spcPts val="300"/>
              </a:spcBef>
              <a:spcAft>
                <a:spcPts val="0"/>
              </a:spcAft>
              <a:buNone/>
            </a:pPr>
            <a:r>
              <a:rPr lang="ru" sz="1900">
                <a:solidFill>
                  <a:srgbClr val="1F1F1F"/>
                </a:solidFill>
                <a:highlight>
                  <a:schemeClr val="dk1"/>
                </a:highlight>
                <a:latin typeface="Arial"/>
                <a:ea typeface="Arial"/>
                <a:cs typeface="Arial"/>
                <a:sym typeface="Arial"/>
              </a:rPr>
              <a:t>відвари гірчака повзучого, деревію звичайного, тютюну справжнього, чистотілу великого.</a:t>
            </a:r>
            <a:endParaRPr sz="2700">
              <a:solidFill>
                <a:srgbClr val="1F1F1F"/>
              </a:solidFill>
              <a:highlight>
                <a:schemeClr val="dk1"/>
              </a:highlight>
              <a:latin typeface="Arial"/>
              <a:ea typeface="Arial"/>
              <a:cs typeface="Arial"/>
              <a:sym typeface="Arial"/>
            </a:endParaRPr>
          </a:p>
          <a:p>
            <a:pPr indent="0" lvl="0" marL="0" rtl="0" algn="l">
              <a:spcBef>
                <a:spcPts val="300"/>
              </a:spcBef>
              <a:spcAft>
                <a:spcPts val="1200"/>
              </a:spcAft>
              <a:buNone/>
            </a:pPr>
            <a:r>
              <a:t/>
            </a:r>
            <a:endParaRPr/>
          </a:p>
        </p:txBody>
      </p:sp>
      <p:pic>
        <p:nvPicPr>
          <p:cNvPr id="271" name="Google Shape;271;p34"/>
          <p:cNvPicPr preferRelativeResize="0"/>
          <p:nvPr/>
        </p:nvPicPr>
        <p:blipFill>
          <a:blip r:embed="rId3">
            <a:alphaModFix/>
          </a:blip>
          <a:stretch>
            <a:fillRect/>
          </a:stretch>
        </p:blipFill>
        <p:spPr>
          <a:xfrm>
            <a:off x="6429250" y="233300"/>
            <a:ext cx="2281400" cy="1214750"/>
          </a:xfrm>
          <a:prstGeom prst="rect">
            <a:avLst/>
          </a:prstGeom>
          <a:noFill/>
          <a:ln>
            <a:noFill/>
          </a:ln>
        </p:spPr>
      </p:pic>
      <p:pic>
        <p:nvPicPr>
          <p:cNvPr id="272" name="Google Shape;272;p34"/>
          <p:cNvPicPr preferRelativeResize="0"/>
          <p:nvPr/>
        </p:nvPicPr>
        <p:blipFill>
          <a:blip r:embed="rId4">
            <a:alphaModFix/>
          </a:blip>
          <a:stretch>
            <a:fillRect/>
          </a:stretch>
        </p:blipFill>
        <p:spPr>
          <a:xfrm>
            <a:off x="593650" y="3271200"/>
            <a:ext cx="2767250" cy="1517925"/>
          </a:xfrm>
          <a:prstGeom prst="rect">
            <a:avLst/>
          </a:prstGeom>
          <a:noFill/>
          <a:ln>
            <a:noFill/>
          </a:ln>
        </p:spPr>
      </p:pic>
      <p:pic>
        <p:nvPicPr>
          <p:cNvPr id="273" name="Google Shape;273;p34"/>
          <p:cNvPicPr preferRelativeResize="0"/>
          <p:nvPr/>
        </p:nvPicPr>
        <p:blipFill>
          <a:blip r:embed="rId5">
            <a:alphaModFix/>
          </a:blip>
          <a:stretch>
            <a:fillRect/>
          </a:stretch>
        </p:blipFill>
        <p:spPr>
          <a:xfrm>
            <a:off x="6256500" y="3271200"/>
            <a:ext cx="2454150" cy="1517925"/>
          </a:xfrm>
          <a:prstGeom prst="rect">
            <a:avLst/>
          </a:prstGeom>
          <a:noFill/>
          <a:ln>
            <a:noFill/>
          </a:ln>
        </p:spPr>
      </p:pic>
      <p:pic>
        <p:nvPicPr>
          <p:cNvPr id="274" name="Google Shape;274;p34"/>
          <p:cNvPicPr preferRelativeResize="0"/>
          <p:nvPr/>
        </p:nvPicPr>
        <p:blipFill>
          <a:blip r:embed="rId6">
            <a:alphaModFix/>
          </a:blip>
          <a:stretch>
            <a:fillRect/>
          </a:stretch>
        </p:blipFill>
        <p:spPr>
          <a:xfrm>
            <a:off x="3360900" y="3271200"/>
            <a:ext cx="2895600" cy="15179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5"/>
          <p:cNvSpPr txBox="1"/>
          <p:nvPr>
            <p:ph type="title"/>
          </p:nvPr>
        </p:nvSpPr>
        <p:spPr>
          <a:xfrm>
            <a:off x="578775" y="255575"/>
            <a:ext cx="7505700" cy="72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2.1Павутинний кліщ</a:t>
            </a:r>
            <a:endParaRPr/>
          </a:p>
        </p:txBody>
      </p:sp>
      <p:sp>
        <p:nvSpPr>
          <p:cNvPr id="280" name="Google Shape;280;p35"/>
          <p:cNvSpPr txBox="1"/>
          <p:nvPr>
            <p:ph idx="1" type="body"/>
          </p:nvPr>
        </p:nvSpPr>
        <p:spPr>
          <a:xfrm>
            <a:off x="578775" y="718200"/>
            <a:ext cx="6152400" cy="4425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35"/>
              <a:buNone/>
            </a:pPr>
            <a:r>
              <a:rPr lang="ru" sz="2000">
                <a:solidFill>
                  <a:srgbClr val="1F1F1F"/>
                </a:solidFill>
                <a:latin typeface="Arial"/>
                <a:ea typeface="Arial"/>
                <a:cs typeface="Arial"/>
                <a:sym typeface="Arial"/>
              </a:rPr>
              <a:t>Павутинні кліщі найрозповсюдженіші паразити рослин. </a:t>
            </a:r>
            <a:endParaRPr sz="2000">
              <a:solidFill>
                <a:srgbClr val="1F1F1F"/>
              </a:solidFill>
              <a:latin typeface="Arial"/>
              <a:ea typeface="Arial"/>
              <a:cs typeface="Arial"/>
              <a:sym typeface="Arial"/>
            </a:endParaRPr>
          </a:p>
          <a:p>
            <a:pPr indent="0" lvl="0" marL="0" rtl="0" algn="l">
              <a:lnSpc>
                <a:spcPct val="100000"/>
              </a:lnSpc>
              <a:spcBef>
                <a:spcPts val="1200"/>
              </a:spcBef>
              <a:spcAft>
                <a:spcPts val="0"/>
              </a:spcAft>
              <a:buSzPts val="935"/>
              <a:buNone/>
            </a:pPr>
            <a:r>
              <a:rPr lang="ru" sz="2000">
                <a:solidFill>
                  <a:srgbClr val="1F1F1F"/>
                </a:solidFill>
                <a:latin typeface="Arial"/>
                <a:ea typeface="Arial"/>
                <a:cs typeface="Arial"/>
                <a:sym typeface="Arial"/>
              </a:rPr>
              <a:t>Вони проколюють листкову пластину й висмоктують сік, через що в’яне та опадає листя. </a:t>
            </a:r>
            <a:endParaRPr sz="2000">
              <a:solidFill>
                <a:srgbClr val="1F1F1F"/>
              </a:solidFill>
              <a:latin typeface="Arial"/>
              <a:ea typeface="Arial"/>
              <a:cs typeface="Arial"/>
              <a:sym typeface="Arial"/>
            </a:endParaRPr>
          </a:p>
          <a:p>
            <a:pPr indent="0" lvl="0" marL="0" rtl="0" algn="l">
              <a:lnSpc>
                <a:spcPct val="100000"/>
              </a:lnSpc>
              <a:spcBef>
                <a:spcPts val="1200"/>
              </a:spcBef>
              <a:spcAft>
                <a:spcPts val="0"/>
              </a:spcAft>
              <a:buSzPts val="935"/>
              <a:buNone/>
            </a:pPr>
            <a:r>
              <a:rPr lang="ru" sz="2000">
                <a:solidFill>
                  <a:srgbClr val="1F1F1F"/>
                </a:solidFill>
                <a:latin typeface="Arial"/>
                <a:ea typeface="Arial"/>
                <a:cs typeface="Arial"/>
                <a:sym typeface="Arial"/>
              </a:rPr>
              <a:t>Ознаки ураження павутинним кліщем:</a:t>
            </a:r>
            <a:endParaRPr sz="2000">
              <a:solidFill>
                <a:srgbClr val="1F1F1F"/>
              </a:solidFill>
              <a:latin typeface="Arial"/>
              <a:ea typeface="Arial"/>
              <a:cs typeface="Arial"/>
              <a:sym typeface="Arial"/>
            </a:endParaRPr>
          </a:p>
          <a:p>
            <a:pPr indent="-355600" lvl="0" marL="457200" rtl="0" algn="l">
              <a:lnSpc>
                <a:spcPct val="100000"/>
              </a:lnSpc>
              <a:spcBef>
                <a:spcPts val="1200"/>
              </a:spcBef>
              <a:spcAft>
                <a:spcPts val="0"/>
              </a:spcAft>
              <a:buClr>
                <a:srgbClr val="1F1F1F"/>
              </a:buClr>
              <a:buSzPts val="2000"/>
              <a:buFont typeface="Arial"/>
              <a:buAutoNum type="arabicPeriod"/>
            </a:pPr>
            <a:r>
              <a:rPr lang="ru" sz="2000">
                <a:solidFill>
                  <a:srgbClr val="1F1F1F"/>
                </a:solidFill>
                <a:highlight>
                  <a:srgbClr val="FFFFFF"/>
                </a:highlight>
                <a:latin typeface="Arial"/>
                <a:ea typeface="Arial"/>
                <a:cs typeface="Arial"/>
                <a:sym typeface="Arial"/>
              </a:rPr>
              <a:t>Безліч невеликих світлих точок на зворотному боці листа.</a:t>
            </a:r>
            <a:endParaRPr sz="2000">
              <a:solidFill>
                <a:srgbClr val="1F1F1F"/>
              </a:solidFill>
              <a:highlight>
                <a:srgbClr val="FFFFFF"/>
              </a:highlight>
              <a:latin typeface="Arial"/>
              <a:ea typeface="Arial"/>
              <a:cs typeface="Arial"/>
              <a:sym typeface="Arial"/>
            </a:endParaRPr>
          </a:p>
          <a:p>
            <a:pPr indent="-355600" lvl="0" marL="457200" rtl="0" algn="l">
              <a:lnSpc>
                <a:spcPct val="100000"/>
              </a:lnSpc>
              <a:spcBef>
                <a:spcPts val="0"/>
              </a:spcBef>
              <a:spcAft>
                <a:spcPts val="0"/>
              </a:spcAft>
              <a:buClr>
                <a:srgbClr val="1F1F1F"/>
              </a:buClr>
              <a:buSzPts val="2000"/>
              <a:buFont typeface="Arial"/>
              <a:buAutoNum type="arabicPeriod"/>
            </a:pPr>
            <a:r>
              <a:rPr lang="ru" sz="2000">
                <a:solidFill>
                  <a:srgbClr val="1F1F1F"/>
                </a:solidFill>
                <a:highlight>
                  <a:srgbClr val="FFFFFF"/>
                </a:highlight>
                <a:latin typeface="Arial"/>
                <a:ea typeface="Arial"/>
                <a:cs typeface="Arial"/>
                <a:sym typeface="Arial"/>
              </a:rPr>
              <a:t>Тонка павутинка на уражених частинах рослин.</a:t>
            </a:r>
            <a:endParaRPr sz="2000">
              <a:solidFill>
                <a:srgbClr val="1F1F1F"/>
              </a:solidFill>
              <a:highlight>
                <a:srgbClr val="FFFFFF"/>
              </a:highlight>
              <a:latin typeface="Arial"/>
              <a:ea typeface="Arial"/>
              <a:cs typeface="Arial"/>
              <a:sym typeface="Arial"/>
            </a:endParaRPr>
          </a:p>
          <a:p>
            <a:pPr indent="-355600" lvl="0" marL="457200" rtl="0" algn="l">
              <a:lnSpc>
                <a:spcPct val="100000"/>
              </a:lnSpc>
              <a:spcBef>
                <a:spcPts val="0"/>
              </a:spcBef>
              <a:spcAft>
                <a:spcPts val="0"/>
              </a:spcAft>
              <a:buClr>
                <a:srgbClr val="1F1F1F"/>
              </a:buClr>
              <a:buSzPts val="2000"/>
              <a:buFont typeface="Arial"/>
              <a:buAutoNum type="arabicPeriod"/>
            </a:pPr>
            <a:r>
              <a:rPr lang="ru" sz="2000">
                <a:solidFill>
                  <a:srgbClr val="1F1F1F"/>
                </a:solidFill>
                <a:highlight>
                  <a:srgbClr val="FFFFFF"/>
                </a:highlight>
                <a:latin typeface="Arial"/>
                <a:ea typeface="Arial"/>
                <a:cs typeface="Arial"/>
                <a:sym typeface="Arial"/>
              </a:rPr>
              <a:t>Листя поступово втрачає колір і гине.</a:t>
            </a:r>
            <a:endParaRPr sz="2000">
              <a:solidFill>
                <a:srgbClr val="1F1F1F"/>
              </a:solidFill>
              <a:highlight>
                <a:srgbClr val="FFFFFF"/>
              </a:highlight>
              <a:latin typeface="Arial"/>
              <a:ea typeface="Arial"/>
              <a:cs typeface="Arial"/>
              <a:sym typeface="Arial"/>
            </a:endParaRPr>
          </a:p>
          <a:p>
            <a:pPr indent="-355600" lvl="0" marL="457200" rtl="0" algn="l">
              <a:lnSpc>
                <a:spcPct val="100000"/>
              </a:lnSpc>
              <a:spcBef>
                <a:spcPts val="0"/>
              </a:spcBef>
              <a:spcAft>
                <a:spcPts val="0"/>
              </a:spcAft>
              <a:buClr>
                <a:srgbClr val="1F1F1F"/>
              </a:buClr>
              <a:buSzPts val="2000"/>
              <a:buFont typeface="Arial"/>
              <a:buAutoNum type="arabicPeriod"/>
            </a:pPr>
            <a:r>
              <a:rPr lang="ru" sz="2000">
                <a:solidFill>
                  <a:srgbClr val="1F1F1F"/>
                </a:solidFill>
                <a:highlight>
                  <a:srgbClr val="FFFFFF"/>
                </a:highlight>
                <a:latin typeface="Arial"/>
                <a:ea typeface="Arial"/>
                <a:cs typeface="Arial"/>
                <a:sym typeface="Arial"/>
              </a:rPr>
              <a:t>На кінчиках пагонів помітні колонії шкідників.</a:t>
            </a:r>
            <a:endParaRPr sz="2000">
              <a:solidFill>
                <a:srgbClr val="1F1F1F"/>
              </a:solidFill>
              <a:highlight>
                <a:srgbClr val="FFFFFF"/>
              </a:highlight>
              <a:latin typeface="Arial"/>
              <a:ea typeface="Arial"/>
              <a:cs typeface="Arial"/>
              <a:sym typeface="Arial"/>
            </a:endParaRPr>
          </a:p>
          <a:p>
            <a:pPr indent="-355600" lvl="0" marL="457200" rtl="0" algn="l">
              <a:lnSpc>
                <a:spcPct val="100000"/>
              </a:lnSpc>
              <a:spcBef>
                <a:spcPts val="0"/>
              </a:spcBef>
              <a:spcAft>
                <a:spcPts val="0"/>
              </a:spcAft>
              <a:buClr>
                <a:srgbClr val="1F1F1F"/>
              </a:buClr>
              <a:buSzPts val="2000"/>
              <a:buFont typeface="Arial"/>
              <a:buAutoNum type="arabicPeriod"/>
            </a:pPr>
            <a:r>
              <a:rPr lang="ru" sz="2000">
                <a:solidFill>
                  <a:srgbClr val="1F1F1F"/>
                </a:solidFill>
                <a:highlight>
                  <a:srgbClr val="FFFFFF"/>
                </a:highlight>
                <a:latin typeface="Arial"/>
                <a:ea typeface="Arial"/>
                <a:cs typeface="Arial"/>
                <a:sym typeface="Arial"/>
              </a:rPr>
              <a:t>Рослина припиняє ріст, скидає бутони та квіти.</a:t>
            </a:r>
            <a:endParaRPr sz="2000">
              <a:solidFill>
                <a:srgbClr val="1F1F1F"/>
              </a:solidFill>
              <a:highlight>
                <a:srgbClr val="FFFFFF"/>
              </a:highlight>
              <a:latin typeface="Arial"/>
              <a:ea typeface="Arial"/>
              <a:cs typeface="Arial"/>
              <a:sym typeface="Arial"/>
            </a:endParaRPr>
          </a:p>
          <a:p>
            <a:pPr indent="0" lvl="0" marL="0" rtl="0" algn="l">
              <a:lnSpc>
                <a:spcPct val="95000"/>
              </a:lnSpc>
              <a:spcBef>
                <a:spcPts val="300"/>
              </a:spcBef>
              <a:spcAft>
                <a:spcPts val="0"/>
              </a:spcAft>
              <a:buNone/>
            </a:pPr>
            <a:r>
              <a:t/>
            </a:r>
            <a:endParaRPr sz="1675">
              <a:solidFill>
                <a:srgbClr val="040C28"/>
              </a:solidFill>
              <a:highlight>
                <a:srgbClr val="FFFFFF"/>
              </a:highlight>
              <a:latin typeface="Arial"/>
              <a:ea typeface="Arial"/>
              <a:cs typeface="Arial"/>
              <a:sym typeface="Arial"/>
            </a:endParaRPr>
          </a:p>
          <a:p>
            <a:pPr indent="0" lvl="0" marL="0" rtl="0" algn="l">
              <a:lnSpc>
                <a:spcPct val="95000"/>
              </a:lnSpc>
              <a:spcBef>
                <a:spcPts val="1200"/>
              </a:spcBef>
              <a:spcAft>
                <a:spcPts val="1200"/>
              </a:spcAft>
              <a:buSzPts val="935"/>
              <a:buNone/>
            </a:pPr>
            <a:r>
              <a:t/>
            </a:r>
            <a:endParaRPr sz="2000">
              <a:solidFill>
                <a:srgbClr val="040C28"/>
              </a:solidFill>
              <a:highlight>
                <a:srgbClr val="FFFFFF"/>
              </a:highlight>
              <a:latin typeface="Arial"/>
              <a:ea typeface="Arial"/>
              <a:cs typeface="Arial"/>
              <a:sym typeface="Arial"/>
            </a:endParaRPr>
          </a:p>
        </p:txBody>
      </p:sp>
      <p:pic>
        <p:nvPicPr>
          <p:cNvPr id="281" name="Google Shape;281;p35"/>
          <p:cNvPicPr preferRelativeResize="0"/>
          <p:nvPr/>
        </p:nvPicPr>
        <p:blipFill>
          <a:blip r:embed="rId3">
            <a:alphaModFix/>
          </a:blip>
          <a:stretch>
            <a:fillRect/>
          </a:stretch>
        </p:blipFill>
        <p:spPr>
          <a:xfrm>
            <a:off x="6613875" y="1818465"/>
            <a:ext cx="2289775" cy="1767460"/>
          </a:xfrm>
          <a:prstGeom prst="rect">
            <a:avLst/>
          </a:prstGeom>
          <a:noFill/>
          <a:ln>
            <a:noFill/>
          </a:ln>
        </p:spPr>
      </p:pic>
      <p:pic>
        <p:nvPicPr>
          <p:cNvPr id="282" name="Google Shape;282;p35"/>
          <p:cNvPicPr preferRelativeResize="0"/>
          <p:nvPr/>
        </p:nvPicPr>
        <p:blipFill>
          <a:blip r:embed="rId4">
            <a:alphaModFix/>
          </a:blip>
          <a:stretch>
            <a:fillRect/>
          </a:stretch>
        </p:blipFill>
        <p:spPr>
          <a:xfrm>
            <a:off x="6613874" y="255575"/>
            <a:ext cx="2289777" cy="1562900"/>
          </a:xfrm>
          <a:prstGeom prst="rect">
            <a:avLst/>
          </a:prstGeom>
          <a:noFill/>
          <a:ln>
            <a:noFill/>
          </a:ln>
        </p:spPr>
      </p:pic>
      <p:pic>
        <p:nvPicPr>
          <p:cNvPr id="283" name="Google Shape;283;p35"/>
          <p:cNvPicPr preferRelativeResize="0"/>
          <p:nvPr/>
        </p:nvPicPr>
        <p:blipFill>
          <a:blip r:embed="rId5">
            <a:alphaModFix/>
          </a:blip>
          <a:stretch>
            <a:fillRect/>
          </a:stretch>
        </p:blipFill>
        <p:spPr>
          <a:xfrm>
            <a:off x="6613875" y="3585925"/>
            <a:ext cx="2289775" cy="13054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6"/>
          <p:cNvSpPr txBox="1"/>
          <p:nvPr>
            <p:ph type="title"/>
          </p:nvPr>
        </p:nvSpPr>
        <p:spPr>
          <a:xfrm>
            <a:off x="819150" y="503775"/>
            <a:ext cx="7505700" cy="48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2.2 Як з ним боротися?</a:t>
            </a:r>
            <a:endParaRPr/>
          </a:p>
        </p:txBody>
      </p:sp>
      <p:sp>
        <p:nvSpPr>
          <p:cNvPr id="289" name="Google Shape;289;p36"/>
          <p:cNvSpPr txBox="1"/>
          <p:nvPr>
            <p:ph idx="1" type="body"/>
          </p:nvPr>
        </p:nvSpPr>
        <p:spPr>
          <a:xfrm>
            <a:off x="819150" y="1082725"/>
            <a:ext cx="5277900" cy="3841800"/>
          </a:xfrm>
          <a:prstGeom prst="rect">
            <a:avLst/>
          </a:prstGeom>
        </p:spPr>
        <p:txBody>
          <a:bodyPr anchorCtr="0" anchor="t" bIns="91425" lIns="91425" spcFirstLastPara="1" rIns="91425" wrap="square" tIns="91425">
            <a:normAutofit/>
          </a:bodyPr>
          <a:lstStyle/>
          <a:p>
            <a:pPr indent="0" lvl="0" marL="0" rtl="0" algn="l">
              <a:lnSpc>
                <a:spcPct val="95000"/>
              </a:lnSpc>
              <a:spcBef>
                <a:spcPts val="0"/>
              </a:spcBef>
              <a:spcAft>
                <a:spcPts val="0"/>
              </a:spcAft>
              <a:buClr>
                <a:srgbClr val="000000"/>
              </a:buClr>
              <a:buSzPts val="935"/>
              <a:buFont typeface="Arial"/>
              <a:buNone/>
            </a:pPr>
            <a:r>
              <a:rPr lang="ru" sz="2000">
                <a:solidFill>
                  <a:srgbClr val="040C28"/>
                </a:solidFill>
                <a:highlight>
                  <a:schemeClr val="dk1"/>
                </a:highlight>
                <a:latin typeface="Arial"/>
                <a:ea typeface="Arial"/>
                <a:cs typeface="Arial"/>
                <a:sym typeface="Arial"/>
              </a:rPr>
              <a:t>Павутинних кліщів можна знищити систематичними обробками інсектициду. </a:t>
            </a:r>
            <a:endParaRPr sz="2000">
              <a:solidFill>
                <a:srgbClr val="040C28"/>
              </a:solidFill>
              <a:highlight>
                <a:schemeClr val="dk1"/>
              </a:highlight>
              <a:latin typeface="Arial"/>
              <a:ea typeface="Arial"/>
              <a:cs typeface="Arial"/>
              <a:sym typeface="Arial"/>
            </a:endParaRPr>
          </a:p>
          <a:p>
            <a:pPr indent="0" lvl="0" marL="0" rtl="0" algn="l">
              <a:lnSpc>
                <a:spcPct val="95000"/>
              </a:lnSpc>
              <a:spcBef>
                <a:spcPts val="1200"/>
              </a:spcBef>
              <a:spcAft>
                <a:spcPts val="0"/>
              </a:spcAft>
              <a:buClr>
                <a:srgbClr val="000000"/>
              </a:buClr>
              <a:buSzPts val="935"/>
              <a:buFont typeface="Arial"/>
              <a:buNone/>
            </a:pPr>
            <a:r>
              <a:rPr lang="ru" sz="2000">
                <a:solidFill>
                  <a:srgbClr val="040C28"/>
                </a:solidFill>
                <a:highlight>
                  <a:schemeClr val="dk1"/>
                </a:highlight>
                <a:latin typeface="Arial"/>
                <a:ea typeface="Arial"/>
                <a:cs typeface="Arial"/>
                <a:sym typeface="Arial"/>
              </a:rPr>
              <a:t>Проте </a:t>
            </a:r>
            <a:r>
              <a:rPr lang="ru" sz="2000">
                <a:solidFill>
                  <a:srgbClr val="040C28"/>
                </a:solidFill>
                <a:highlight>
                  <a:schemeClr val="dk1"/>
                </a:highlight>
                <a:latin typeface="Arial"/>
                <a:ea typeface="Arial"/>
                <a:cs typeface="Arial"/>
                <a:sym typeface="Arial"/>
              </a:rPr>
              <a:t>інсектициди</a:t>
            </a:r>
            <a:r>
              <a:rPr lang="ru" sz="2000">
                <a:solidFill>
                  <a:srgbClr val="040C28"/>
                </a:solidFill>
                <a:highlight>
                  <a:schemeClr val="dk1"/>
                </a:highlight>
                <a:latin typeface="Arial"/>
                <a:ea typeface="Arial"/>
                <a:cs typeface="Arial"/>
                <a:sym typeface="Arial"/>
              </a:rPr>
              <a:t> шкідливі для людини.</a:t>
            </a:r>
            <a:endParaRPr sz="2000">
              <a:solidFill>
                <a:srgbClr val="040C28"/>
              </a:solidFill>
              <a:highlight>
                <a:schemeClr val="dk1"/>
              </a:highlight>
              <a:latin typeface="Arial"/>
              <a:ea typeface="Arial"/>
              <a:cs typeface="Arial"/>
              <a:sym typeface="Arial"/>
            </a:endParaRPr>
          </a:p>
          <a:p>
            <a:pPr indent="0" lvl="0" marL="0" rtl="0" algn="l">
              <a:lnSpc>
                <a:spcPct val="95000"/>
              </a:lnSpc>
              <a:spcBef>
                <a:spcPts val="1200"/>
              </a:spcBef>
              <a:spcAft>
                <a:spcPts val="0"/>
              </a:spcAft>
              <a:buClr>
                <a:srgbClr val="000000"/>
              </a:buClr>
              <a:buSzPts val="935"/>
              <a:buFont typeface="Arial"/>
              <a:buNone/>
            </a:pPr>
            <a:r>
              <a:rPr lang="ru" sz="2000">
                <a:solidFill>
                  <a:srgbClr val="040C28"/>
                </a:solidFill>
                <a:highlight>
                  <a:schemeClr val="dk1"/>
                </a:highlight>
                <a:latin typeface="Arial"/>
                <a:ea typeface="Arial"/>
                <a:cs typeface="Arial"/>
                <a:sym typeface="Arial"/>
              </a:rPr>
              <a:t>Розглянемо й дієвий “народний метод” боротьби з </a:t>
            </a:r>
            <a:r>
              <a:rPr lang="ru" sz="2000">
                <a:solidFill>
                  <a:srgbClr val="040C28"/>
                </a:solidFill>
                <a:highlight>
                  <a:schemeClr val="dk1"/>
                </a:highlight>
                <a:latin typeface="Arial"/>
                <a:ea typeface="Arial"/>
                <a:cs typeface="Arial"/>
                <a:sym typeface="Arial"/>
              </a:rPr>
              <a:t>дорослими</a:t>
            </a:r>
            <a:r>
              <a:rPr lang="ru" sz="2000">
                <a:solidFill>
                  <a:srgbClr val="040C28"/>
                </a:solidFill>
                <a:highlight>
                  <a:schemeClr val="dk1"/>
                </a:highlight>
                <a:latin typeface="Arial"/>
                <a:ea typeface="Arial"/>
                <a:cs typeface="Arial"/>
                <a:sym typeface="Arial"/>
              </a:rPr>
              <a:t> кліщами:</a:t>
            </a:r>
            <a:endParaRPr sz="2000">
              <a:solidFill>
                <a:srgbClr val="040C28"/>
              </a:solidFill>
              <a:highlight>
                <a:schemeClr val="dk1"/>
              </a:highlight>
              <a:latin typeface="Arial"/>
              <a:ea typeface="Arial"/>
              <a:cs typeface="Arial"/>
              <a:sym typeface="Arial"/>
            </a:endParaRPr>
          </a:p>
          <a:p>
            <a:pPr indent="-355600" lvl="0" marL="457200" rtl="0" algn="l">
              <a:lnSpc>
                <a:spcPct val="95000"/>
              </a:lnSpc>
              <a:spcBef>
                <a:spcPts val="1200"/>
              </a:spcBef>
              <a:spcAft>
                <a:spcPts val="0"/>
              </a:spcAft>
              <a:buClr>
                <a:srgbClr val="040C28"/>
              </a:buClr>
              <a:buSzPts val="2000"/>
              <a:buFont typeface="Arial"/>
              <a:buAutoNum type="arabicPeriod"/>
            </a:pPr>
            <a:r>
              <a:rPr lang="ru" sz="2000">
                <a:solidFill>
                  <a:srgbClr val="040C28"/>
                </a:solidFill>
                <a:highlight>
                  <a:schemeClr val="dk1"/>
                </a:highlight>
                <a:latin typeface="Arial"/>
                <a:ea typeface="Arial"/>
                <a:cs typeface="Arial"/>
                <a:sym typeface="Arial"/>
              </a:rPr>
              <a:t>Гарячий душ</a:t>
            </a:r>
            <a:endParaRPr sz="2000">
              <a:solidFill>
                <a:srgbClr val="040C28"/>
              </a:solidFill>
              <a:highlight>
                <a:schemeClr val="dk1"/>
              </a:highlight>
              <a:latin typeface="Arial"/>
              <a:ea typeface="Arial"/>
              <a:cs typeface="Arial"/>
              <a:sym typeface="Arial"/>
            </a:endParaRPr>
          </a:p>
          <a:p>
            <a:pPr indent="-355600" lvl="0" marL="457200" rtl="0" algn="l">
              <a:lnSpc>
                <a:spcPct val="95000"/>
              </a:lnSpc>
              <a:spcBef>
                <a:spcPts val="0"/>
              </a:spcBef>
              <a:spcAft>
                <a:spcPts val="0"/>
              </a:spcAft>
              <a:buClr>
                <a:srgbClr val="040C28"/>
              </a:buClr>
              <a:buSzPts val="2000"/>
              <a:buFont typeface="Arial"/>
              <a:buAutoNum type="arabicPeriod"/>
            </a:pPr>
            <a:r>
              <a:rPr lang="ru" sz="2000">
                <a:solidFill>
                  <a:srgbClr val="040C28"/>
                </a:solidFill>
                <a:highlight>
                  <a:schemeClr val="dk1"/>
                </a:highlight>
                <a:latin typeface="Arial"/>
                <a:ea typeface="Arial"/>
                <a:cs typeface="Arial"/>
                <a:sym typeface="Arial"/>
              </a:rPr>
              <a:t>Купання у мильному розчині. </a:t>
            </a:r>
            <a:endParaRPr sz="2000">
              <a:solidFill>
                <a:srgbClr val="040C28"/>
              </a:solidFill>
              <a:highlight>
                <a:schemeClr val="dk1"/>
              </a:highlight>
              <a:latin typeface="Arial"/>
              <a:ea typeface="Arial"/>
              <a:cs typeface="Arial"/>
              <a:sym typeface="Arial"/>
            </a:endParaRPr>
          </a:p>
          <a:p>
            <a:pPr indent="-355600" lvl="0" marL="457200" rtl="0" algn="l">
              <a:lnSpc>
                <a:spcPct val="95000"/>
              </a:lnSpc>
              <a:spcBef>
                <a:spcPts val="0"/>
              </a:spcBef>
              <a:spcAft>
                <a:spcPts val="0"/>
              </a:spcAft>
              <a:buClr>
                <a:srgbClr val="040C28"/>
              </a:buClr>
              <a:buSzPts val="2000"/>
              <a:buFont typeface="Arial"/>
              <a:buAutoNum type="arabicPeriod"/>
            </a:pPr>
            <a:r>
              <a:rPr lang="ru" sz="2000">
                <a:solidFill>
                  <a:srgbClr val="040C28"/>
                </a:solidFill>
                <a:highlight>
                  <a:schemeClr val="dk1"/>
                </a:highlight>
                <a:latin typeface="Arial"/>
                <a:ea typeface="Arial"/>
                <a:cs typeface="Arial"/>
                <a:sym typeface="Arial"/>
              </a:rPr>
              <a:t>Ізоляція від повторного нападу шкідників у прозорому пакеті чи акваріумі </a:t>
            </a:r>
            <a:endParaRPr>
              <a:latin typeface="Arial"/>
              <a:ea typeface="Arial"/>
              <a:cs typeface="Arial"/>
              <a:sym typeface="Arial"/>
            </a:endParaRPr>
          </a:p>
        </p:txBody>
      </p:sp>
      <p:pic>
        <p:nvPicPr>
          <p:cNvPr id="290" name="Google Shape;290;p36"/>
          <p:cNvPicPr preferRelativeResize="0"/>
          <p:nvPr/>
        </p:nvPicPr>
        <p:blipFill>
          <a:blip r:embed="rId3">
            <a:alphaModFix/>
          </a:blip>
          <a:stretch>
            <a:fillRect/>
          </a:stretch>
        </p:blipFill>
        <p:spPr>
          <a:xfrm>
            <a:off x="6239850" y="1610750"/>
            <a:ext cx="2660150" cy="1527575"/>
          </a:xfrm>
          <a:prstGeom prst="rect">
            <a:avLst/>
          </a:prstGeom>
          <a:noFill/>
          <a:ln>
            <a:noFill/>
          </a:ln>
        </p:spPr>
      </p:pic>
      <p:pic>
        <p:nvPicPr>
          <p:cNvPr id="291" name="Google Shape;291;p36"/>
          <p:cNvPicPr preferRelativeResize="0"/>
          <p:nvPr/>
        </p:nvPicPr>
        <p:blipFill>
          <a:blip r:embed="rId4">
            <a:alphaModFix/>
          </a:blip>
          <a:stretch>
            <a:fillRect/>
          </a:stretch>
        </p:blipFill>
        <p:spPr>
          <a:xfrm>
            <a:off x="6239850" y="318875"/>
            <a:ext cx="2660150" cy="1291875"/>
          </a:xfrm>
          <a:prstGeom prst="rect">
            <a:avLst/>
          </a:prstGeom>
          <a:noFill/>
          <a:ln>
            <a:noFill/>
          </a:ln>
        </p:spPr>
      </p:pic>
      <p:pic>
        <p:nvPicPr>
          <p:cNvPr id="292" name="Google Shape;292;p36"/>
          <p:cNvPicPr preferRelativeResize="0"/>
          <p:nvPr/>
        </p:nvPicPr>
        <p:blipFill>
          <a:blip r:embed="rId5">
            <a:alphaModFix/>
          </a:blip>
          <a:stretch>
            <a:fillRect/>
          </a:stretch>
        </p:blipFill>
        <p:spPr>
          <a:xfrm>
            <a:off x="6249175" y="3138325"/>
            <a:ext cx="2660150" cy="168853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7"/>
          <p:cNvSpPr txBox="1"/>
          <p:nvPr>
            <p:ph type="title"/>
          </p:nvPr>
        </p:nvSpPr>
        <p:spPr>
          <a:xfrm>
            <a:off x="513000" y="234150"/>
            <a:ext cx="7505700" cy="422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3.1Щитівка</a:t>
            </a:r>
            <a:endParaRPr/>
          </a:p>
        </p:txBody>
      </p:sp>
      <p:sp>
        <p:nvSpPr>
          <p:cNvPr id="298" name="Google Shape;298;p37"/>
          <p:cNvSpPr txBox="1"/>
          <p:nvPr>
            <p:ph idx="1" type="body"/>
          </p:nvPr>
        </p:nvSpPr>
        <p:spPr>
          <a:xfrm>
            <a:off x="513000" y="782125"/>
            <a:ext cx="8557200" cy="4077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2000">
                <a:latin typeface="Arial"/>
                <a:ea typeface="Arial"/>
                <a:cs typeface="Arial"/>
                <a:sym typeface="Arial"/>
              </a:rPr>
              <a:t>Є шкідником який може призвести до загибелі рослини. </a:t>
            </a:r>
            <a:endParaRPr sz="2000">
              <a:latin typeface="Arial"/>
              <a:ea typeface="Arial"/>
              <a:cs typeface="Arial"/>
              <a:sym typeface="Arial"/>
            </a:endParaRPr>
          </a:p>
          <a:p>
            <a:pPr indent="0" lvl="0" marL="0" rtl="0" algn="l">
              <a:spcBef>
                <a:spcPts val="1200"/>
              </a:spcBef>
              <a:spcAft>
                <a:spcPts val="0"/>
              </a:spcAft>
              <a:buNone/>
            </a:pPr>
            <a:r>
              <a:rPr lang="ru" sz="2000">
                <a:latin typeface="Arial"/>
                <a:ea typeface="Arial"/>
                <a:cs typeface="Arial"/>
                <a:sym typeface="Arial"/>
              </a:rPr>
              <a:t>Коли щитівка попадає на рослину вони швидко розмножуються і перекидаються на інші рослини. </a:t>
            </a:r>
            <a:endParaRPr sz="2000">
              <a:latin typeface="Arial"/>
              <a:ea typeface="Arial"/>
              <a:cs typeface="Arial"/>
              <a:sym typeface="Arial"/>
            </a:endParaRPr>
          </a:p>
          <a:p>
            <a:pPr indent="0" lvl="0" marL="0" rtl="0" algn="l">
              <a:spcBef>
                <a:spcPts val="1200"/>
              </a:spcBef>
              <a:spcAft>
                <a:spcPts val="0"/>
              </a:spcAft>
              <a:buNone/>
            </a:pPr>
            <a:r>
              <a:rPr lang="ru" sz="2000">
                <a:latin typeface="Arial"/>
                <a:ea typeface="Arial"/>
                <a:cs typeface="Arial"/>
                <a:sym typeface="Arial"/>
              </a:rPr>
              <a:t>Листя та пагін вкривається плямами та з часом рослина висихає.</a:t>
            </a:r>
            <a:endParaRPr sz="2000">
              <a:latin typeface="Arial"/>
              <a:ea typeface="Arial"/>
              <a:cs typeface="Arial"/>
              <a:sym typeface="Arial"/>
            </a:endParaRPr>
          </a:p>
          <a:p>
            <a:pPr indent="0" lvl="0" marL="0" rtl="0" algn="l">
              <a:spcBef>
                <a:spcPts val="1200"/>
              </a:spcBef>
              <a:spcAft>
                <a:spcPts val="1200"/>
              </a:spcAft>
              <a:buNone/>
            </a:pPr>
            <a:r>
              <a:t/>
            </a:r>
            <a:endParaRPr sz="1900"/>
          </a:p>
        </p:txBody>
      </p:sp>
      <p:pic>
        <p:nvPicPr>
          <p:cNvPr id="299" name="Google Shape;299;p37"/>
          <p:cNvPicPr preferRelativeResize="0"/>
          <p:nvPr/>
        </p:nvPicPr>
        <p:blipFill rotWithShape="1">
          <a:blip r:embed="rId3">
            <a:alphaModFix/>
          </a:blip>
          <a:srcRect b="0" l="-24380" r="24380" t="0"/>
          <a:stretch/>
        </p:blipFill>
        <p:spPr>
          <a:xfrm>
            <a:off x="5884270" y="2830150"/>
            <a:ext cx="2882730" cy="1911375"/>
          </a:xfrm>
          <a:prstGeom prst="rect">
            <a:avLst/>
          </a:prstGeom>
          <a:noFill/>
          <a:ln>
            <a:noFill/>
          </a:ln>
        </p:spPr>
      </p:pic>
      <p:pic>
        <p:nvPicPr>
          <p:cNvPr id="300" name="Google Shape;300;p37"/>
          <p:cNvPicPr preferRelativeResize="0"/>
          <p:nvPr/>
        </p:nvPicPr>
        <p:blipFill>
          <a:blip r:embed="rId4">
            <a:alphaModFix/>
          </a:blip>
          <a:stretch>
            <a:fillRect/>
          </a:stretch>
        </p:blipFill>
        <p:spPr>
          <a:xfrm>
            <a:off x="594800" y="2830150"/>
            <a:ext cx="2551784" cy="1911375"/>
          </a:xfrm>
          <a:prstGeom prst="rect">
            <a:avLst/>
          </a:prstGeom>
          <a:noFill/>
          <a:ln>
            <a:noFill/>
          </a:ln>
        </p:spPr>
      </p:pic>
      <p:pic>
        <p:nvPicPr>
          <p:cNvPr id="301" name="Google Shape;301;p37"/>
          <p:cNvPicPr preferRelativeResize="0"/>
          <p:nvPr/>
        </p:nvPicPr>
        <p:blipFill>
          <a:blip r:embed="rId5">
            <a:alphaModFix/>
          </a:blip>
          <a:stretch>
            <a:fillRect/>
          </a:stretch>
        </p:blipFill>
        <p:spPr>
          <a:xfrm>
            <a:off x="3397875" y="2830150"/>
            <a:ext cx="2857500" cy="19113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8"/>
          <p:cNvSpPr txBox="1"/>
          <p:nvPr>
            <p:ph type="title"/>
          </p:nvPr>
        </p:nvSpPr>
        <p:spPr>
          <a:xfrm>
            <a:off x="819150" y="386275"/>
            <a:ext cx="7505700" cy="618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3.2 Як їх позбутися?</a:t>
            </a:r>
            <a:endParaRPr/>
          </a:p>
        </p:txBody>
      </p:sp>
      <p:sp>
        <p:nvSpPr>
          <p:cNvPr id="307" name="Google Shape;307;p38"/>
          <p:cNvSpPr txBox="1"/>
          <p:nvPr>
            <p:ph idx="1" type="body"/>
          </p:nvPr>
        </p:nvSpPr>
        <p:spPr>
          <a:xfrm>
            <a:off x="819150" y="918600"/>
            <a:ext cx="5054700" cy="36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2000">
                <a:latin typeface="Arial"/>
                <a:ea typeface="Arial"/>
                <a:cs typeface="Arial"/>
                <a:sym typeface="Arial"/>
              </a:rPr>
              <a:t>Я</a:t>
            </a:r>
            <a:r>
              <a:rPr lang="ru" sz="2000">
                <a:latin typeface="Arial"/>
                <a:ea typeface="Arial"/>
                <a:cs typeface="Arial"/>
                <a:sym typeface="Arial"/>
              </a:rPr>
              <a:t>кщо правильно підібрати інсектицид, то й щитівки легко позбутися. </a:t>
            </a:r>
            <a:endParaRPr sz="2000">
              <a:latin typeface="Arial"/>
              <a:ea typeface="Arial"/>
              <a:cs typeface="Arial"/>
              <a:sym typeface="Arial"/>
            </a:endParaRPr>
          </a:p>
          <a:p>
            <a:pPr indent="0" lvl="0" marL="0" rtl="0" algn="l">
              <a:spcBef>
                <a:spcPts val="1200"/>
              </a:spcBef>
              <a:spcAft>
                <a:spcPts val="0"/>
              </a:spcAft>
              <a:buNone/>
            </a:pPr>
            <a:r>
              <a:rPr lang="ru" sz="2000">
                <a:latin typeface="Arial"/>
                <a:ea typeface="Arial"/>
                <a:cs typeface="Arial"/>
                <a:sym typeface="Arial"/>
              </a:rPr>
              <a:t>Але є низка способів зробити ефективні ліки для обробки рослин проти щитівки вдома:</a:t>
            </a:r>
            <a:endParaRPr sz="2000">
              <a:latin typeface="Arial"/>
              <a:ea typeface="Arial"/>
              <a:cs typeface="Arial"/>
              <a:sym typeface="Arial"/>
            </a:endParaRPr>
          </a:p>
          <a:p>
            <a:pPr indent="-355600" lvl="0" marL="457200" rtl="0" algn="l">
              <a:spcBef>
                <a:spcPts val="1200"/>
              </a:spcBef>
              <a:spcAft>
                <a:spcPts val="0"/>
              </a:spcAft>
              <a:buSzPts val="2000"/>
              <a:buFont typeface="Arial"/>
              <a:buAutoNum type="arabicPeriod"/>
            </a:pPr>
            <a:r>
              <a:rPr lang="ru" sz="2000">
                <a:latin typeface="Arial"/>
                <a:ea typeface="Arial"/>
                <a:cs typeface="Arial"/>
                <a:sym typeface="Arial"/>
              </a:rPr>
              <a:t>Мильний розчин</a:t>
            </a:r>
            <a:endParaRPr sz="2000">
              <a:latin typeface="Arial"/>
              <a:ea typeface="Arial"/>
              <a:cs typeface="Arial"/>
              <a:sym typeface="Arial"/>
            </a:endParaRPr>
          </a:p>
          <a:p>
            <a:pPr indent="-355600" lvl="0" marL="457200" rtl="0" algn="l">
              <a:spcBef>
                <a:spcPts val="0"/>
              </a:spcBef>
              <a:spcAft>
                <a:spcPts val="0"/>
              </a:spcAft>
              <a:buSzPts val="2000"/>
              <a:buFont typeface="Arial"/>
              <a:buAutoNum type="arabicPeriod"/>
            </a:pPr>
            <a:r>
              <a:rPr lang="ru" sz="2000">
                <a:latin typeface="Arial"/>
                <a:ea typeface="Arial"/>
                <a:cs typeface="Arial"/>
                <a:sym typeface="Arial"/>
              </a:rPr>
              <a:t>Часниковий настій</a:t>
            </a:r>
            <a:endParaRPr sz="2000">
              <a:latin typeface="Arial"/>
              <a:ea typeface="Arial"/>
              <a:cs typeface="Arial"/>
              <a:sym typeface="Arial"/>
            </a:endParaRPr>
          </a:p>
          <a:p>
            <a:pPr indent="-355600" lvl="0" marL="457200" rtl="0" algn="l">
              <a:spcBef>
                <a:spcPts val="0"/>
              </a:spcBef>
              <a:spcAft>
                <a:spcPts val="0"/>
              </a:spcAft>
              <a:buSzPts val="2000"/>
              <a:buFont typeface="Arial"/>
              <a:buAutoNum type="arabicPeriod"/>
            </a:pPr>
            <a:r>
              <a:rPr lang="ru" sz="2000">
                <a:latin typeface="Arial"/>
                <a:ea typeface="Arial"/>
                <a:cs typeface="Arial"/>
                <a:sym typeface="Arial"/>
              </a:rPr>
              <a:t>Розчин спирту</a:t>
            </a:r>
            <a:endParaRPr sz="2000">
              <a:latin typeface="Arial"/>
              <a:ea typeface="Arial"/>
              <a:cs typeface="Arial"/>
              <a:sym typeface="Arial"/>
            </a:endParaRPr>
          </a:p>
          <a:p>
            <a:pPr indent="-355600" lvl="0" marL="457200" rtl="0" algn="l">
              <a:spcBef>
                <a:spcPts val="0"/>
              </a:spcBef>
              <a:spcAft>
                <a:spcPts val="0"/>
              </a:spcAft>
              <a:buSzPts val="2000"/>
              <a:buFont typeface="Arial"/>
              <a:buAutoNum type="arabicPeriod"/>
            </a:pPr>
            <a:r>
              <a:rPr lang="ru" sz="2000">
                <a:latin typeface="Arial"/>
                <a:ea typeface="Arial"/>
                <a:cs typeface="Arial"/>
                <a:sym typeface="Arial"/>
              </a:rPr>
              <a:t>Олія та мило</a:t>
            </a:r>
            <a:endParaRPr sz="2000">
              <a:latin typeface="Arial"/>
              <a:ea typeface="Arial"/>
              <a:cs typeface="Arial"/>
              <a:sym typeface="Arial"/>
            </a:endParaRPr>
          </a:p>
          <a:p>
            <a:pPr indent="0" lvl="0" marL="0" rtl="0" algn="l">
              <a:spcBef>
                <a:spcPts val="1200"/>
              </a:spcBef>
              <a:spcAft>
                <a:spcPts val="1200"/>
              </a:spcAft>
              <a:buNone/>
            </a:pPr>
            <a:r>
              <a:t/>
            </a:r>
            <a:endParaRPr sz="2000"/>
          </a:p>
        </p:txBody>
      </p:sp>
      <p:pic>
        <p:nvPicPr>
          <p:cNvPr id="308" name="Google Shape;308;p38"/>
          <p:cNvPicPr preferRelativeResize="0"/>
          <p:nvPr/>
        </p:nvPicPr>
        <p:blipFill rotWithShape="1">
          <a:blip r:embed="rId3">
            <a:alphaModFix/>
          </a:blip>
          <a:srcRect b="0" l="3020" r="-3020" t="0"/>
          <a:stretch/>
        </p:blipFill>
        <p:spPr>
          <a:xfrm>
            <a:off x="6195400" y="223325"/>
            <a:ext cx="2715675" cy="1675400"/>
          </a:xfrm>
          <a:prstGeom prst="rect">
            <a:avLst/>
          </a:prstGeom>
          <a:noFill/>
          <a:ln>
            <a:noFill/>
          </a:ln>
        </p:spPr>
      </p:pic>
      <p:pic>
        <p:nvPicPr>
          <p:cNvPr id="309" name="Google Shape;309;p38"/>
          <p:cNvPicPr preferRelativeResize="0"/>
          <p:nvPr/>
        </p:nvPicPr>
        <p:blipFill>
          <a:blip r:embed="rId4">
            <a:alphaModFix/>
          </a:blip>
          <a:stretch>
            <a:fillRect/>
          </a:stretch>
        </p:blipFill>
        <p:spPr>
          <a:xfrm>
            <a:off x="6195400" y="1898725"/>
            <a:ext cx="2633500" cy="1581150"/>
          </a:xfrm>
          <a:prstGeom prst="rect">
            <a:avLst/>
          </a:prstGeom>
          <a:noFill/>
          <a:ln>
            <a:noFill/>
          </a:ln>
        </p:spPr>
      </p:pic>
      <p:pic>
        <p:nvPicPr>
          <p:cNvPr id="310" name="Google Shape;310;p38"/>
          <p:cNvPicPr preferRelativeResize="0"/>
          <p:nvPr/>
        </p:nvPicPr>
        <p:blipFill>
          <a:blip r:embed="rId5">
            <a:alphaModFix/>
          </a:blip>
          <a:stretch>
            <a:fillRect/>
          </a:stretch>
        </p:blipFill>
        <p:spPr>
          <a:xfrm>
            <a:off x="6195400" y="3479875"/>
            <a:ext cx="2633500" cy="14547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9"/>
          <p:cNvSpPr txBox="1"/>
          <p:nvPr>
            <p:ph type="title"/>
          </p:nvPr>
        </p:nvSpPr>
        <p:spPr>
          <a:xfrm>
            <a:off x="584150" y="346375"/>
            <a:ext cx="7505700" cy="695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4.2 Борошнистий червець</a:t>
            </a:r>
            <a:endParaRPr/>
          </a:p>
        </p:txBody>
      </p:sp>
      <p:sp>
        <p:nvSpPr>
          <p:cNvPr id="316" name="Google Shape;316;p39"/>
          <p:cNvSpPr txBox="1"/>
          <p:nvPr>
            <p:ph idx="1" type="body"/>
          </p:nvPr>
        </p:nvSpPr>
        <p:spPr>
          <a:xfrm>
            <a:off x="584150" y="991125"/>
            <a:ext cx="5430600" cy="42420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ru" sz="2100">
                <a:solidFill>
                  <a:srgbClr val="1F1F1F"/>
                </a:solidFill>
                <a:highlight>
                  <a:srgbClr val="FFFFFF"/>
                </a:highlight>
                <a:latin typeface="Arial"/>
                <a:ea typeface="Arial"/>
                <a:cs typeface="Arial"/>
                <a:sym typeface="Arial"/>
              </a:rPr>
              <a:t>Червці захищені від зовнішніх впливів восковим нальотом. </a:t>
            </a:r>
            <a:endParaRPr sz="2100">
              <a:solidFill>
                <a:srgbClr val="1F1F1F"/>
              </a:solidFill>
              <a:highlight>
                <a:srgbClr val="FFFFFF"/>
              </a:highlight>
              <a:latin typeface="Arial"/>
              <a:ea typeface="Arial"/>
              <a:cs typeface="Arial"/>
              <a:sym typeface="Arial"/>
            </a:endParaRPr>
          </a:p>
          <a:p>
            <a:pPr indent="0" lvl="0" marL="0" rtl="0" algn="l">
              <a:spcBef>
                <a:spcPts val="1200"/>
              </a:spcBef>
              <a:spcAft>
                <a:spcPts val="0"/>
              </a:spcAft>
              <a:buNone/>
            </a:pPr>
            <a:r>
              <a:rPr lang="ru" sz="2100">
                <a:solidFill>
                  <a:srgbClr val="1F1F1F"/>
                </a:solidFill>
                <a:highlight>
                  <a:srgbClr val="FFFFFF"/>
                </a:highlight>
                <a:latin typeface="Arial"/>
                <a:ea typeface="Arial"/>
                <a:cs typeface="Arial"/>
                <a:sym typeface="Arial"/>
              </a:rPr>
              <a:t>Але правильно підібраний інсектицид порається і з ними. </a:t>
            </a:r>
            <a:endParaRPr sz="2100">
              <a:solidFill>
                <a:srgbClr val="1F1F1F"/>
              </a:solidFill>
              <a:highlight>
                <a:srgbClr val="FFFFFF"/>
              </a:highlight>
              <a:latin typeface="Arial"/>
              <a:ea typeface="Arial"/>
              <a:cs typeface="Arial"/>
              <a:sym typeface="Arial"/>
            </a:endParaRPr>
          </a:p>
          <a:p>
            <a:pPr indent="0" lvl="0" marL="0" rtl="0" algn="l">
              <a:spcBef>
                <a:spcPts val="1200"/>
              </a:spcBef>
              <a:spcAft>
                <a:spcPts val="0"/>
              </a:spcAft>
              <a:buNone/>
            </a:pPr>
            <a:r>
              <a:rPr lang="ru" sz="2100">
                <a:solidFill>
                  <a:srgbClr val="1F1F1F"/>
                </a:solidFill>
                <a:highlight>
                  <a:srgbClr val="FFFFFF"/>
                </a:highlight>
                <a:latin typeface="Arial"/>
                <a:ea typeface="Arial"/>
                <a:cs typeface="Arial"/>
                <a:sym typeface="Arial"/>
              </a:rPr>
              <a:t>При ураженні шкідниками рослини з’являються такі</a:t>
            </a:r>
            <a:r>
              <a:rPr lang="ru" sz="3209">
                <a:solidFill>
                  <a:srgbClr val="1F1F1F"/>
                </a:solidFill>
                <a:highlight>
                  <a:srgbClr val="FFFFFF"/>
                </a:highlight>
                <a:latin typeface="Arial"/>
                <a:ea typeface="Arial"/>
                <a:cs typeface="Arial"/>
                <a:sym typeface="Arial"/>
              </a:rPr>
              <a:t> </a:t>
            </a:r>
            <a:r>
              <a:rPr lang="ru" sz="2010">
                <a:solidFill>
                  <a:srgbClr val="1F1F1F"/>
                </a:solidFill>
                <a:highlight>
                  <a:srgbClr val="FFFFFF"/>
                </a:highlight>
                <a:latin typeface="Arial"/>
                <a:ea typeface="Arial"/>
                <a:cs typeface="Arial"/>
                <a:sym typeface="Arial"/>
              </a:rPr>
              <a:t>симптоми:</a:t>
            </a:r>
            <a:endParaRPr sz="2010">
              <a:solidFill>
                <a:srgbClr val="1F1F1F"/>
              </a:solidFill>
              <a:highlight>
                <a:srgbClr val="FFFFFF"/>
              </a:highlight>
              <a:latin typeface="Arial"/>
              <a:ea typeface="Arial"/>
              <a:cs typeface="Arial"/>
              <a:sym typeface="Arial"/>
            </a:endParaRPr>
          </a:p>
          <a:p>
            <a:pPr indent="-356235" lvl="0" marL="457200" rtl="0" algn="l">
              <a:spcBef>
                <a:spcPts val="1200"/>
              </a:spcBef>
              <a:spcAft>
                <a:spcPts val="0"/>
              </a:spcAft>
              <a:buClr>
                <a:srgbClr val="040C28"/>
              </a:buClr>
              <a:buSzPts val="2010"/>
              <a:buFont typeface="Arial"/>
              <a:buChar char="●"/>
            </a:pPr>
            <a:r>
              <a:rPr lang="ru" sz="2010">
                <a:solidFill>
                  <a:srgbClr val="040C28"/>
                </a:solidFill>
                <a:highlight>
                  <a:srgbClr val="FFFFFF"/>
                </a:highlight>
                <a:latin typeface="Arial"/>
                <a:ea typeface="Arial"/>
                <a:cs typeface="Arial"/>
                <a:sym typeface="Arial"/>
              </a:rPr>
              <a:t>Листя стає млявим.</a:t>
            </a:r>
            <a:endParaRPr sz="2010">
              <a:solidFill>
                <a:srgbClr val="1F1F1F"/>
              </a:solidFill>
              <a:highlight>
                <a:srgbClr val="FFFFFF"/>
              </a:highlight>
              <a:latin typeface="Arial"/>
              <a:ea typeface="Arial"/>
              <a:cs typeface="Arial"/>
              <a:sym typeface="Arial"/>
            </a:endParaRPr>
          </a:p>
          <a:p>
            <a:pPr indent="-356235" lvl="0" marL="457200" rtl="0" algn="l">
              <a:spcBef>
                <a:spcPts val="0"/>
              </a:spcBef>
              <a:spcAft>
                <a:spcPts val="0"/>
              </a:spcAft>
              <a:buClr>
                <a:srgbClr val="040C28"/>
              </a:buClr>
              <a:buSzPts val="2010"/>
              <a:buFont typeface="Arial"/>
              <a:buChar char="●"/>
            </a:pPr>
            <a:r>
              <a:rPr lang="ru" sz="2010">
                <a:solidFill>
                  <a:srgbClr val="040C28"/>
                </a:solidFill>
                <a:highlight>
                  <a:srgbClr val="FFFFFF"/>
                </a:highlight>
                <a:latin typeface="Arial"/>
                <a:ea typeface="Arial"/>
                <a:cs typeface="Arial"/>
                <a:sym typeface="Arial"/>
              </a:rPr>
              <a:t>На стеблах, листках є білий наліт. </a:t>
            </a:r>
            <a:endParaRPr sz="2010">
              <a:solidFill>
                <a:srgbClr val="040C28"/>
              </a:solidFill>
              <a:highlight>
                <a:srgbClr val="FFFFFF"/>
              </a:highlight>
              <a:latin typeface="Arial"/>
              <a:ea typeface="Arial"/>
              <a:cs typeface="Arial"/>
              <a:sym typeface="Arial"/>
            </a:endParaRPr>
          </a:p>
          <a:p>
            <a:pPr indent="-356235" lvl="0" marL="457200" rtl="0" algn="l">
              <a:spcBef>
                <a:spcPts val="0"/>
              </a:spcBef>
              <a:spcAft>
                <a:spcPts val="0"/>
              </a:spcAft>
              <a:buSzPts val="2010"/>
              <a:buFont typeface="Arial"/>
              <a:buChar char="●"/>
            </a:pPr>
            <a:r>
              <a:rPr lang="ru" sz="2010">
                <a:solidFill>
                  <a:srgbClr val="040C28"/>
                </a:solidFill>
                <a:highlight>
                  <a:srgbClr val="FFFFFF"/>
                </a:highlight>
                <a:latin typeface="Arial"/>
                <a:ea typeface="Arial"/>
                <a:cs typeface="Arial"/>
                <a:sym typeface="Arial"/>
              </a:rPr>
              <a:t>Виникають липкі на дотик плями.</a:t>
            </a:r>
            <a:endParaRPr sz="2010">
              <a:solidFill>
                <a:srgbClr val="040C28"/>
              </a:solidFill>
              <a:highlight>
                <a:srgbClr val="FFFFFF"/>
              </a:highlight>
              <a:latin typeface="Arial"/>
              <a:ea typeface="Arial"/>
              <a:cs typeface="Arial"/>
              <a:sym typeface="Arial"/>
            </a:endParaRPr>
          </a:p>
          <a:p>
            <a:pPr indent="0" lvl="0" marL="0" rtl="0" algn="l">
              <a:spcBef>
                <a:spcPts val="1200"/>
              </a:spcBef>
              <a:spcAft>
                <a:spcPts val="1200"/>
              </a:spcAft>
              <a:buNone/>
            </a:pPr>
            <a:r>
              <a:t/>
            </a:r>
            <a:endParaRPr sz="3209">
              <a:solidFill>
                <a:srgbClr val="1F1F1F"/>
              </a:solidFill>
              <a:highlight>
                <a:srgbClr val="FFFFFF"/>
              </a:highlight>
              <a:latin typeface="Arial"/>
              <a:ea typeface="Arial"/>
              <a:cs typeface="Arial"/>
              <a:sym typeface="Arial"/>
            </a:endParaRPr>
          </a:p>
        </p:txBody>
      </p:sp>
      <p:pic>
        <p:nvPicPr>
          <p:cNvPr id="317" name="Google Shape;317;p39"/>
          <p:cNvPicPr preferRelativeResize="0"/>
          <p:nvPr/>
        </p:nvPicPr>
        <p:blipFill>
          <a:blip r:embed="rId3">
            <a:alphaModFix/>
          </a:blip>
          <a:stretch>
            <a:fillRect/>
          </a:stretch>
        </p:blipFill>
        <p:spPr>
          <a:xfrm>
            <a:off x="5996425" y="1781125"/>
            <a:ext cx="2950675" cy="1581225"/>
          </a:xfrm>
          <a:prstGeom prst="rect">
            <a:avLst/>
          </a:prstGeom>
          <a:noFill/>
          <a:ln>
            <a:noFill/>
          </a:ln>
        </p:spPr>
      </p:pic>
      <p:pic>
        <p:nvPicPr>
          <p:cNvPr id="318" name="Google Shape;318;p39"/>
          <p:cNvPicPr preferRelativeResize="0"/>
          <p:nvPr/>
        </p:nvPicPr>
        <p:blipFill>
          <a:blip r:embed="rId4">
            <a:alphaModFix/>
          </a:blip>
          <a:stretch>
            <a:fillRect/>
          </a:stretch>
        </p:blipFill>
        <p:spPr>
          <a:xfrm>
            <a:off x="5996425" y="199900"/>
            <a:ext cx="2950675" cy="1581225"/>
          </a:xfrm>
          <a:prstGeom prst="rect">
            <a:avLst/>
          </a:prstGeom>
          <a:noFill/>
          <a:ln>
            <a:noFill/>
          </a:ln>
        </p:spPr>
      </p:pic>
      <p:pic>
        <p:nvPicPr>
          <p:cNvPr id="319" name="Google Shape;319;p39"/>
          <p:cNvPicPr preferRelativeResize="0"/>
          <p:nvPr/>
        </p:nvPicPr>
        <p:blipFill>
          <a:blip r:embed="rId5">
            <a:alphaModFix/>
          </a:blip>
          <a:stretch>
            <a:fillRect/>
          </a:stretch>
        </p:blipFill>
        <p:spPr>
          <a:xfrm>
            <a:off x="5996425" y="3362350"/>
            <a:ext cx="2950675" cy="15812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0"/>
          <p:cNvSpPr txBox="1"/>
          <p:nvPr>
            <p:ph type="title"/>
          </p:nvPr>
        </p:nvSpPr>
        <p:spPr>
          <a:xfrm>
            <a:off x="819150" y="493100"/>
            <a:ext cx="7505700" cy="63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4.2 Як з ними боротися?</a:t>
            </a:r>
            <a:endParaRPr/>
          </a:p>
        </p:txBody>
      </p:sp>
      <p:sp>
        <p:nvSpPr>
          <p:cNvPr id="325" name="Google Shape;325;p40"/>
          <p:cNvSpPr txBox="1"/>
          <p:nvPr>
            <p:ph idx="1" type="body"/>
          </p:nvPr>
        </p:nvSpPr>
        <p:spPr>
          <a:xfrm>
            <a:off x="819150" y="1132400"/>
            <a:ext cx="7865400" cy="3706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2010">
                <a:solidFill>
                  <a:srgbClr val="1F1F1F"/>
                </a:solidFill>
                <a:highlight>
                  <a:schemeClr val="dk1"/>
                </a:highlight>
                <a:latin typeface="Arial"/>
                <a:ea typeface="Arial"/>
                <a:cs typeface="Arial"/>
                <a:sym typeface="Arial"/>
              </a:rPr>
              <a:t>Обробки хімічними препаратами (інсектицидами) роблять також систематично один-два рази на тиждень. </a:t>
            </a:r>
            <a:endParaRPr sz="2010">
              <a:solidFill>
                <a:srgbClr val="1F1F1F"/>
              </a:solidFill>
              <a:highlight>
                <a:schemeClr val="dk1"/>
              </a:highlight>
              <a:latin typeface="Arial"/>
              <a:ea typeface="Arial"/>
              <a:cs typeface="Arial"/>
              <a:sym typeface="Arial"/>
            </a:endParaRPr>
          </a:p>
          <a:p>
            <a:pPr indent="0" lvl="0" marL="0" rtl="0" algn="l">
              <a:spcBef>
                <a:spcPts val="1200"/>
              </a:spcBef>
              <a:spcAft>
                <a:spcPts val="0"/>
              </a:spcAft>
              <a:buNone/>
            </a:pPr>
            <a:r>
              <a:rPr lang="ru" sz="2010">
                <a:solidFill>
                  <a:srgbClr val="1F1F1F"/>
                </a:solidFill>
                <a:highlight>
                  <a:schemeClr val="dk1"/>
                </a:highlight>
                <a:latin typeface="Arial"/>
                <a:ea typeface="Arial"/>
                <a:cs typeface="Arial"/>
                <a:sym typeface="Arial"/>
              </a:rPr>
              <a:t>Таким чином можна позбавитися червців. </a:t>
            </a:r>
            <a:endParaRPr sz="2010">
              <a:solidFill>
                <a:srgbClr val="1F1F1F"/>
              </a:solidFill>
              <a:highlight>
                <a:schemeClr val="dk1"/>
              </a:highlight>
              <a:latin typeface="Arial"/>
              <a:ea typeface="Arial"/>
              <a:cs typeface="Arial"/>
              <a:sym typeface="Arial"/>
            </a:endParaRPr>
          </a:p>
          <a:p>
            <a:pPr indent="0" lvl="0" marL="0" rtl="0" algn="l">
              <a:spcBef>
                <a:spcPts val="1200"/>
              </a:spcBef>
              <a:spcAft>
                <a:spcPts val="0"/>
              </a:spcAft>
              <a:buNone/>
            </a:pPr>
            <a:r>
              <a:rPr lang="ru" sz="2010">
                <a:solidFill>
                  <a:srgbClr val="1F1F1F"/>
                </a:solidFill>
                <a:highlight>
                  <a:schemeClr val="dk1"/>
                </a:highlight>
                <a:latin typeface="Arial"/>
                <a:ea typeface="Arial"/>
                <a:cs typeface="Arial"/>
                <a:sym typeface="Arial"/>
              </a:rPr>
              <a:t>Народні методи:</a:t>
            </a:r>
            <a:endParaRPr sz="2010">
              <a:solidFill>
                <a:srgbClr val="1F1F1F"/>
              </a:solidFill>
              <a:highlight>
                <a:schemeClr val="dk1"/>
              </a:highlight>
              <a:latin typeface="Arial"/>
              <a:ea typeface="Arial"/>
              <a:cs typeface="Arial"/>
              <a:sym typeface="Arial"/>
            </a:endParaRPr>
          </a:p>
          <a:p>
            <a:pPr indent="-374650" lvl="0" marL="457200" rtl="0" algn="l">
              <a:spcBef>
                <a:spcPts val="1200"/>
              </a:spcBef>
              <a:spcAft>
                <a:spcPts val="0"/>
              </a:spcAft>
              <a:buClr>
                <a:srgbClr val="1F1F1F"/>
              </a:buClr>
              <a:buSzPts val="2300"/>
              <a:buFont typeface="Arial"/>
              <a:buAutoNum type="arabicPeriod"/>
            </a:pPr>
            <a:r>
              <a:rPr lang="ru" sz="2300">
                <a:solidFill>
                  <a:srgbClr val="1F1F1F"/>
                </a:solidFill>
                <a:latin typeface="Arial"/>
                <a:ea typeface="Arial"/>
                <a:cs typeface="Arial"/>
                <a:sym typeface="Arial"/>
              </a:rPr>
              <a:t>Часниковий настій</a:t>
            </a:r>
            <a:endParaRPr sz="2300">
              <a:solidFill>
                <a:srgbClr val="1F1F1F"/>
              </a:solidFill>
              <a:latin typeface="Arial"/>
              <a:ea typeface="Arial"/>
              <a:cs typeface="Arial"/>
              <a:sym typeface="Arial"/>
            </a:endParaRPr>
          </a:p>
          <a:p>
            <a:pPr indent="-374650" lvl="0" marL="457200" rtl="0" algn="l">
              <a:spcBef>
                <a:spcPts val="0"/>
              </a:spcBef>
              <a:spcAft>
                <a:spcPts val="0"/>
              </a:spcAft>
              <a:buClr>
                <a:srgbClr val="1F1F1F"/>
              </a:buClr>
              <a:buSzPts val="2300"/>
              <a:buFont typeface="Arial"/>
              <a:buAutoNum type="arabicPeriod"/>
            </a:pPr>
            <a:r>
              <a:rPr lang="ru" sz="2300">
                <a:solidFill>
                  <a:srgbClr val="1F1F1F"/>
                </a:solidFill>
                <a:latin typeface="Arial"/>
                <a:ea typeface="Arial"/>
                <a:cs typeface="Arial"/>
                <a:sym typeface="Arial"/>
              </a:rPr>
              <a:t>Олійний розчин</a:t>
            </a:r>
            <a:endParaRPr sz="2300">
              <a:solidFill>
                <a:srgbClr val="1F1F1F"/>
              </a:solidFill>
              <a:latin typeface="Arial"/>
              <a:ea typeface="Arial"/>
              <a:cs typeface="Arial"/>
              <a:sym typeface="Arial"/>
            </a:endParaRPr>
          </a:p>
          <a:p>
            <a:pPr indent="0" lvl="0" marL="457200" rtl="0" algn="l">
              <a:spcBef>
                <a:spcPts val="1200"/>
              </a:spcBef>
              <a:spcAft>
                <a:spcPts val="1200"/>
              </a:spcAft>
              <a:buNone/>
            </a:pPr>
            <a:r>
              <a:t/>
            </a:r>
            <a:endParaRPr sz="2200"/>
          </a:p>
        </p:txBody>
      </p:sp>
      <p:pic>
        <p:nvPicPr>
          <p:cNvPr id="326" name="Google Shape;326;p40"/>
          <p:cNvPicPr preferRelativeResize="0"/>
          <p:nvPr/>
        </p:nvPicPr>
        <p:blipFill>
          <a:blip r:embed="rId3">
            <a:alphaModFix/>
          </a:blip>
          <a:stretch>
            <a:fillRect/>
          </a:stretch>
        </p:blipFill>
        <p:spPr>
          <a:xfrm>
            <a:off x="5948275" y="2571750"/>
            <a:ext cx="2736275" cy="21716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1"/>
          <p:cNvSpPr txBox="1"/>
          <p:nvPr>
            <p:ph type="title"/>
          </p:nvPr>
        </p:nvSpPr>
        <p:spPr>
          <a:xfrm>
            <a:off x="465075" y="245750"/>
            <a:ext cx="7505700" cy="557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5.1 Попелиці</a:t>
            </a:r>
            <a:endParaRPr/>
          </a:p>
        </p:txBody>
      </p:sp>
      <p:sp>
        <p:nvSpPr>
          <p:cNvPr id="332" name="Google Shape;332;p41"/>
          <p:cNvSpPr txBox="1"/>
          <p:nvPr>
            <p:ph idx="1" type="body"/>
          </p:nvPr>
        </p:nvSpPr>
        <p:spPr>
          <a:xfrm>
            <a:off x="577775" y="803450"/>
            <a:ext cx="6188700" cy="4153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ru" sz="1900">
                <a:solidFill>
                  <a:srgbClr val="1F1F1F"/>
                </a:solidFill>
                <a:latin typeface="Arial"/>
                <a:ea typeface="Arial"/>
                <a:cs typeface="Arial"/>
                <a:sym typeface="Arial"/>
              </a:rPr>
              <a:t>Попелиці р</a:t>
            </a:r>
            <a:r>
              <a:rPr lang="ru" sz="1900">
                <a:solidFill>
                  <a:srgbClr val="1F1F1F"/>
                </a:solidFill>
                <a:latin typeface="Arial"/>
                <a:ea typeface="Arial"/>
                <a:cs typeface="Arial"/>
                <a:sym typeface="Arial"/>
              </a:rPr>
              <a:t>озмножуються з неймовірною швидкістю. Харчується соком рослин, через них рослини можуть сохнути. </a:t>
            </a:r>
            <a:endParaRPr sz="1900">
              <a:solidFill>
                <a:srgbClr val="1F1F1F"/>
              </a:solidFill>
              <a:latin typeface="Arial"/>
              <a:ea typeface="Arial"/>
              <a:cs typeface="Arial"/>
              <a:sym typeface="Arial"/>
            </a:endParaRPr>
          </a:p>
          <a:p>
            <a:pPr indent="0" lvl="0" marL="0" rtl="0" algn="l">
              <a:lnSpc>
                <a:spcPct val="100000"/>
              </a:lnSpc>
              <a:spcBef>
                <a:spcPts val="1200"/>
              </a:spcBef>
              <a:spcAft>
                <a:spcPts val="0"/>
              </a:spcAft>
              <a:buNone/>
            </a:pPr>
            <a:r>
              <a:rPr lang="ru" sz="1900">
                <a:solidFill>
                  <a:srgbClr val="1F1F1F"/>
                </a:solidFill>
                <a:latin typeface="Arial"/>
                <a:ea typeface="Arial"/>
                <a:cs typeface="Arial"/>
                <a:sym typeface="Arial"/>
              </a:rPr>
              <a:t>Попелицю </a:t>
            </a:r>
            <a:r>
              <a:rPr lang="ru" sz="1900">
                <a:solidFill>
                  <a:srgbClr val="1F1F1F"/>
                </a:solidFill>
                <a:latin typeface="Arial"/>
                <a:ea typeface="Arial"/>
                <a:cs typeface="Arial"/>
                <a:sym typeface="Arial"/>
              </a:rPr>
              <a:t>можна виявити за такими ознаками</a:t>
            </a:r>
            <a:r>
              <a:rPr lang="ru" sz="1900">
                <a:solidFill>
                  <a:srgbClr val="1F1F1F"/>
                </a:solidFill>
                <a:latin typeface="Arial"/>
                <a:ea typeface="Arial"/>
                <a:cs typeface="Arial"/>
                <a:sym typeface="Arial"/>
              </a:rPr>
              <a:t>:</a:t>
            </a:r>
            <a:endParaRPr sz="1900">
              <a:solidFill>
                <a:srgbClr val="1F1F1F"/>
              </a:solidFill>
              <a:latin typeface="Arial"/>
              <a:ea typeface="Arial"/>
              <a:cs typeface="Arial"/>
              <a:sym typeface="Arial"/>
            </a:endParaRPr>
          </a:p>
          <a:p>
            <a:pPr indent="-349250" lvl="0" marL="457200" rtl="0" algn="l">
              <a:lnSpc>
                <a:spcPct val="100000"/>
              </a:lnSpc>
              <a:spcBef>
                <a:spcPts val="1200"/>
              </a:spcBef>
              <a:spcAft>
                <a:spcPts val="0"/>
              </a:spcAft>
              <a:buClr>
                <a:srgbClr val="000000"/>
              </a:buClr>
              <a:buSzPts val="1900"/>
              <a:buFont typeface="Arial"/>
              <a:buAutoNum type="arabicPeriod"/>
            </a:pPr>
            <a:r>
              <a:rPr lang="ru" sz="1900" u="sng">
                <a:solidFill>
                  <a:srgbClr val="000000"/>
                </a:solidFill>
                <a:highlight>
                  <a:srgbClr val="FFFFFF"/>
                </a:highlight>
                <a:latin typeface="Arial"/>
                <a:ea typeface="Arial"/>
                <a:cs typeface="Arial"/>
                <a:sym typeface="Arial"/>
              </a:rPr>
              <a:t>Деформація листя.</a:t>
            </a:r>
            <a:r>
              <a:rPr lang="ru" sz="1900">
                <a:solidFill>
                  <a:srgbClr val="000000"/>
                </a:solidFill>
                <a:highlight>
                  <a:srgbClr val="FFFFFF"/>
                </a:highlight>
                <a:latin typeface="Arial"/>
                <a:ea typeface="Arial"/>
                <a:cs typeface="Arial"/>
                <a:sym typeface="Arial"/>
              </a:rPr>
              <a:t> Попелиця мешкає на нижньому боці листя. </a:t>
            </a:r>
            <a:endParaRPr sz="1900">
              <a:solidFill>
                <a:srgbClr val="000000"/>
              </a:solidFill>
              <a:highlight>
                <a:srgbClr val="FFFFFF"/>
              </a:highlight>
              <a:latin typeface="Arial"/>
              <a:ea typeface="Arial"/>
              <a:cs typeface="Arial"/>
              <a:sym typeface="Arial"/>
            </a:endParaRPr>
          </a:p>
          <a:p>
            <a:pPr indent="-349250" lvl="0" marL="457200" rtl="0" algn="l">
              <a:lnSpc>
                <a:spcPct val="100000"/>
              </a:lnSpc>
              <a:spcBef>
                <a:spcPts val="0"/>
              </a:spcBef>
              <a:spcAft>
                <a:spcPts val="0"/>
              </a:spcAft>
              <a:buClr>
                <a:srgbClr val="000000"/>
              </a:buClr>
              <a:buSzPts val="1900"/>
              <a:buFont typeface="Arial"/>
              <a:buAutoNum type="arabicPeriod"/>
            </a:pPr>
            <a:r>
              <a:rPr lang="ru" sz="1900" u="sng">
                <a:solidFill>
                  <a:srgbClr val="000000"/>
                </a:solidFill>
                <a:highlight>
                  <a:srgbClr val="FFFFFF"/>
                </a:highlight>
                <a:latin typeface="Arial"/>
                <a:ea typeface="Arial"/>
                <a:cs typeface="Arial"/>
                <a:sym typeface="Arial"/>
              </a:rPr>
              <a:t>В'янення молодих пагонів.</a:t>
            </a:r>
            <a:r>
              <a:rPr lang="ru" sz="1900">
                <a:solidFill>
                  <a:srgbClr val="000000"/>
                </a:solidFill>
                <a:highlight>
                  <a:srgbClr val="FFFFFF"/>
                </a:highlight>
                <a:latin typeface="Arial"/>
                <a:ea typeface="Arial"/>
                <a:cs typeface="Arial"/>
                <a:sym typeface="Arial"/>
              </a:rPr>
              <a:t> Нові гілки - улюблене місце проживання попелиці. </a:t>
            </a:r>
            <a:endParaRPr sz="1900">
              <a:solidFill>
                <a:srgbClr val="000000"/>
              </a:solidFill>
              <a:highlight>
                <a:srgbClr val="FFFFFF"/>
              </a:highlight>
              <a:latin typeface="Arial"/>
              <a:ea typeface="Arial"/>
              <a:cs typeface="Arial"/>
              <a:sym typeface="Arial"/>
            </a:endParaRPr>
          </a:p>
          <a:p>
            <a:pPr indent="-349250" lvl="0" marL="457200" rtl="0" algn="l">
              <a:lnSpc>
                <a:spcPct val="100000"/>
              </a:lnSpc>
              <a:spcBef>
                <a:spcPts val="0"/>
              </a:spcBef>
              <a:spcAft>
                <a:spcPts val="0"/>
              </a:spcAft>
              <a:buClr>
                <a:srgbClr val="000000"/>
              </a:buClr>
              <a:buSzPts val="1900"/>
              <a:buFont typeface="Arial"/>
              <a:buAutoNum type="arabicPeriod"/>
            </a:pPr>
            <a:r>
              <a:rPr lang="ru" sz="1900" u="sng">
                <a:solidFill>
                  <a:srgbClr val="000000"/>
                </a:solidFill>
                <a:highlight>
                  <a:srgbClr val="FFFFFF"/>
                </a:highlight>
                <a:latin typeface="Arial"/>
                <a:ea typeface="Arial"/>
                <a:cs typeface="Arial"/>
                <a:sym typeface="Arial"/>
              </a:rPr>
              <a:t>Затримка розвитку плода.</a:t>
            </a:r>
            <a:r>
              <a:rPr lang="ru" sz="1900">
                <a:solidFill>
                  <a:srgbClr val="000000"/>
                </a:solidFill>
                <a:highlight>
                  <a:srgbClr val="FFFFFF"/>
                </a:highlight>
                <a:latin typeface="Arial"/>
                <a:ea typeface="Arial"/>
                <a:cs typeface="Arial"/>
                <a:sym typeface="Arial"/>
              </a:rPr>
              <a:t> Попелиця сильно послаблює рослини.</a:t>
            </a:r>
            <a:endParaRPr sz="1900">
              <a:solidFill>
                <a:srgbClr val="000000"/>
              </a:solidFill>
              <a:highlight>
                <a:srgbClr val="FFFFFF"/>
              </a:highlight>
              <a:latin typeface="Arial"/>
              <a:ea typeface="Arial"/>
              <a:cs typeface="Arial"/>
              <a:sym typeface="Arial"/>
            </a:endParaRPr>
          </a:p>
          <a:p>
            <a:pPr indent="-349250" lvl="0" marL="457200" rtl="0" algn="l">
              <a:lnSpc>
                <a:spcPct val="100000"/>
              </a:lnSpc>
              <a:spcBef>
                <a:spcPts val="0"/>
              </a:spcBef>
              <a:spcAft>
                <a:spcPts val="0"/>
              </a:spcAft>
              <a:buClr>
                <a:srgbClr val="000000"/>
              </a:buClr>
              <a:buSzPts val="1900"/>
              <a:buFont typeface="Arial"/>
              <a:buAutoNum type="arabicPeriod"/>
            </a:pPr>
            <a:r>
              <a:rPr lang="ru" sz="1900" u="sng">
                <a:solidFill>
                  <a:srgbClr val="000000"/>
                </a:solidFill>
                <a:highlight>
                  <a:srgbClr val="FFFFFF"/>
                </a:highlight>
                <a:latin typeface="Arial"/>
                <a:ea typeface="Arial"/>
                <a:cs typeface="Arial"/>
                <a:sym typeface="Arial"/>
              </a:rPr>
              <a:t>Грибок сажі.</a:t>
            </a:r>
            <a:r>
              <a:rPr lang="ru" sz="1900">
                <a:solidFill>
                  <a:srgbClr val="000000"/>
                </a:solidFill>
                <a:highlight>
                  <a:srgbClr val="FFFFFF"/>
                </a:highlight>
                <a:latin typeface="Arial"/>
                <a:ea typeface="Arial"/>
                <a:cs typeface="Arial"/>
                <a:sym typeface="Arial"/>
              </a:rPr>
              <a:t> Виділення попелиці є живильним середовищем для хвороботворних грибків.</a:t>
            </a:r>
            <a:endParaRPr sz="2000">
              <a:solidFill>
                <a:srgbClr val="000000"/>
              </a:solidFill>
              <a:highlight>
                <a:srgbClr val="FFFFFF"/>
              </a:highlight>
              <a:latin typeface="Arial"/>
              <a:ea typeface="Arial"/>
              <a:cs typeface="Arial"/>
              <a:sym typeface="Arial"/>
            </a:endParaRPr>
          </a:p>
        </p:txBody>
      </p:sp>
      <p:pic>
        <p:nvPicPr>
          <p:cNvPr id="333" name="Google Shape;333;p41"/>
          <p:cNvPicPr preferRelativeResize="0"/>
          <p:nvPr/>
        </p:nvPicPr>
        <p:blipFill>
          <a:blip r:embed="rId3">
            <a:alphaModFix/>
          </a:blip>
          <a:stretch>
            <a:fillRect/>
          </a:stretch>
        </p:blipFill>
        <p:spPr>
          <a:xfrm>
            <a:off x="6605000" y="3297375"/>
            <a:ext cx="2334900" cy="1659875"/>
          </a:xfrm>
          <a:prstGeom prst="rect">
            <a:avLst/>
          </a:prstGeom>
          <a:noFill/>
          <a:ln>
            <a:noFill/>
          </a:ln>
        </p:spPr>
      </p:pic>
      <p:pic>
        <p:nvPicPr>
          <p:cNvPr id="334" name="Google Shape;334;p41"/>
          <p:cNvPicPr preferRelativeResize="0"/>
          <p:nvPr/>
        </p:nvPicPr>
        <p:blipFill>
          <a:blip r:embed="rId4">
            <a:alphaModFix/>
          </a:blip>
          <a:stretch>
            <a:fillRect/>
          </a:stretch>
        </p:blipFill>
        <p:spPr>
          <a:xfrm>
            <a:off x="6605000" y="245750"/>
            <a:ext cx="2334900" cy="1743075"/>
          </a:xfrm>
          <a:prstGeom prst="rect">
            <a:avLst/>
          </a:prstGeom>
          <a:noFill/>
          <a:ln>
            <a:noFill/>
          </a:ln>
        </p:spPr>
      </p:pic>
      <p:pic>
        <p:nvPicPr>
          <p:cNvPr id="335" name="Google Shape;335;p41"/>
          <p:cNvPicPr preferRelativeResize="0"/>
          <p:nvPr/>
        </p:nvPicPr>
        <p:blipFill>
          <a:blip r:embed="rId5">
            <a:alphaModFix/>
          </a:blip>
          <a:stretch>
            <a:fillRect/>
          </a:stretch>
        </p:blipFill>
        <p:spPr>
          <a:xfrm>
            <a:off x="6605000" y="1988825"/>
            <a:ext cx="2334900" cy="13085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2"/>
          <p:cNvSpPr txBox="1"/>
          <p:nvPr>
            <p:ph type="title"/>
          </p:nvPr>
        </p:nvSpPr>
        <p:spPr>
          <a:xfrm>
            <a:off x="718600" y="429000"/>
            <a:ext cx="7522800" cy="76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5.2 Як їх позбутися?</a:t>
            </a:r>
            <a:endParaRPr/>
          </a:p>
        </p:txBody>
      </p:sp>
      <p:sp>
        <p:nvSpPr>
          <p:cNvPr id="341" name="Google Shape;341;p42"/>
          <p:cNvSpPr txBox="1"/>
          <p:nvPr>
            <p:ph idx="1" type="body"/>
          </p:nvPr>
        </p:nvSpPr>
        <p:spPr>
          <a:xfrm>
            <a:off x="718600" y="1083025"/>
            <a:ext cx="5777700" cy="3561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2000">
                <a:solidFill>
                  <a:srgbClr val="000000"/>
                </a:solidFill>
                <a:highlight>
                  <a:schemeClr val="dk1"/>
                </a:highlight>
                <a:latin typeface="Arial"/>
                <a:ea typeface="Arial"/>
                <a:cs typeface="Arial"/>
                <a:sym typeface="Arial"/>
              </a:rPr>
              <a:t>Інсектицид - надійний спосіб з боротьбою з попелицями. </a:t>
            </a:r>
            <a:endParaRPr sz="2000">
              <a:solidFill>
                <a:srgbClr val="000000"/>
              </a:solidFill>
              <a:highlight>
                <a:schemeClr val="dk1"/>
              </a:highlight>
              <a:latin typeface="Arial"/>
              <a:ea typeface="Arial"/>
              <a:cs typeface="Arial"/>
              <a:sym typeface="Arial"/>
            </a:endParaRPr>
          </a:p>
          <a:p>
            <a:pPr indent="0" lvl="0" marL="0" rtl="0" algn="l">
              <a:spcBef>
                <a:spcPts val="600"/>
              </a:spcBef>
              <a:spcAft>
                <a:spcPts val="0"/>
              </a:spcAft>
              <a:buNone/>
            </a:pPr>
            <a:r>
              <a:rPr lang="ru" sz="2000">
                <a:solidFill>
                  <a:srgbClr val="000000"/>
                </a:solidFill>
                <a:highlight>
                  <a:schemeClr val="dk1"/>
                </a:highlight>
                <a:latin typeface="Arial"/>
                <a:ea typeface="Arial"/>
                <a:cs typeface="Arial"/>
                <a:sym typeface="Arial"/>
              </a:rPr>
              <a:t>З невеликими популяціями справляться і “народні методи”:</a:t>
            </a:r>
            <a:endParaRPr sz="2000">
              <a:solidFill>
                <a:srgbClr val="000000"/>
              </a:solidFill>
              <a:highlight>
                <a:schemeClr val="dk1"/>
              </a:highlight>
              <a:latin typeface="Arial"/>
              <a:ea typeface="Arial"/>
              <a:cs typeface="Arial"/>
              <a:sym typeface="Arial"/>
            </a:endParaRPr>
          </a:p>
          <a:p>
            <a:pPr indent="-355600" lvl="0" marL="457200" rtl="0" algn="l">
              <a:spcBef>
                <a:spcPts val="600"/>
              </a:spcBef>
              <a:spcAft>
                <a:spcPts val="0"/>
              </a:spcAft>
              <a:buClr>
                <a:srgbClr val="000000"/>
              </a:buClr>
              <a:buSzPts val="2000"/>
              <a:buFont typeface="Arial"/>
              <a:buAutoNum type="arabicPeriod"/>
            </a:pPr>
            <a:r>
              <a:rPr lang="ru" sz="2000">
                <a:solidFill>
                  <a:srgbClr val="000000"/>
                </a:solidFill>
                <a:highlight>
                  <a:schemeClr val="dk1"/>
                </a:highlight>
                <a:latin typeface="Arial"/>
                <a:ea typeface="Arial"/>
                <a:cs typeface="Arial"/>
                <a:sym typeface="Arial"/>
              </a:rPr>
              <a:t>Настійка ромашки</a:t>
            </a:r>
            <a:endParaRPr sz="2000">
              <a:solidFill>
                <a:srgbClr val="000000"/>
              </a:solidFill>
              <a:highlight>
                <a:schemeClr val="dk1"/>
              </a:highlight>
              <a:latin typeface="Arial"/>
              <a:ea typeface="Arial"/>
              <a:cs typeface="Arial"/>
              <a:sym typeface="Arial"/>
            </a:endParaRPr>
          </a:p>
          <a:p>
            <a:pPr indent="-355600" lvl="0" marL="457200" rtl="0" algn="l">
              <a:spcBef>
                <a:spcPts val="0"/>
              </a:spcBef>
              <a:spcAft>
                <a:spcPts val="0"/>
              </a:spcAft>
              <a:buClr>
                <a:srgbClr val="000000"/>
              </a:buClr>
              <a:buSzPts val="2000"/>
              <a:buFont typeface="Arial"/>
              <a:buAutoNum type="arabicPeriod"/>
            </a:pPr>
            <a:r>
              <a:rPr lang="ru" sz="2000">
                <a:solidFill>
                  <a:srgbClr val="000000"/>
                </a:solidFill>
                <a:highlight>
                  <a:schemeClr val="dk1"/>
                </a:highlight>
                <a:latin typeface="Arial"/>
                <a:ea typeface="Arial"/>
                <a:cs typeface="Arial"/>
                <a:sym typeface="Arial"/>
              </a:rPr>
              <a:t>Настій хвої </a:t>
            </a:r>
            <a:endParaRPr sz="2000">
              <a:solidFill>
                <a:srgbClr val="000000"/>
              </a:solidFill>
              <a:highlight>
                <a:schemeClr val="dk1"/>
              </a:highlight>
              <a:latin typeface="Arial"/>
              <a:ea typeface="Arial"/>
              <a:cs typeface="Arial"/>
              <a:sym typeface="Arial"/>
            </a:endParaRPr>
          </a:p>
          <a:p>
            <a:pPr indent="-355600" lvl="0" marL="457200" rtl="0" algn="l">
              <a:spcBef>
                <a:spcPts val="0"/>
              </a:spcBef>
              <a:spcAft>
                <a:spcPts val="0"/>
              </a:spcAft>
              <a:buClr>
                <a:srgbClr val="000000"/>
              </a:buClr>
              <a:buSzPts val="2000"/>
              <a:buFont typeface="Arial"/>
              <a:buAutoNum type="arabicPeriod"/>
            </a:pPr>
            <a:r>
              <a:rPr lang="ru" sz="2000">
                <a:solidFill>
                  <a:srgbClr val="000000"/>
                </a:solidFill>
                <a:highlight>
                  <a:schemeClr val="dk1"/>
                </a:highlight>
                <a:latin typeface="Arial"/>
                <a:ea typeface="Arial"/>
                <a:cs typeface="Arial"/>
                <a:sym typeface="Arial"/>
              </a:rPr>
              <a:t>Настій зі шкірок цитрусових</a:t>
            </a:r>
            <a:endParaRPr sz="2000">
              <a:solidFill>
                <a:srgbClr val="000000"/>
              </a:solidFill>
              <a:highlight>
                <a:schemeClr val="dk1"/>
              </a:highlight>
              <a:latin typeface="Arial"/>
              <a:ea typeface="Arial"/>
              <a:cs typeface="Arial"/>
              <a:sym typeface="Arial"/>
            </a:endParaRPr>
          </a:p>
          <a:p>
            <a:pPr indent="-355600" lvl="0" marL="457200" rtl="0" algn="l">
              <a:spcBef>
                <a:spcPts val="0"/>
              </a:spcBef>
              <a:spcAft>
                <a:spcPts val="0"/>
              </a:spcAft>
              <a:buClr>
                <a:srgbClr val="000000"/>
              </a:buClr>
              <a:buSzPts val="2000"/>
              <a:buFont typeface="Arial"/>
              <a:buAutoNum type="arabicPeriod"/>
            </a:pPr>
            <a:r>
              <a:rPr lang="ru" sz="2000">
                <a:solidFill>
                  <a:srgbClr val="000000"/>
                </a:solidFill>
                <a:highlight>
                  <a:schemeClr val="dk1"/>
                </a:highlight>
                <a:latin typeface="Arial"/>
                <a:ea typeface="Arial"/>
                <a:cs typeface="Arial"/>
                <a:sym typeface="Arial"/>
              </a:rPr>
              <a:t>Оцтовий розчин</a:t>
            </a:r>
            <a:r>
              <a:rPr lang="ru" sz="2000">
                <a:solidFill>
                  <a:srgbClr val="000000"/>
                </a:solidFill>
                <a:highlight>
                  <a:schemeClr val="dk1"/>
                </a:highlight>
                <a:latin typeface="Arial"/>
                <a:ea typeface="Arial"/>
                <a:cs typeface="Arial"/>
                <a:sym typeface="Arial"/>
              </a:rPr>
              <a:t> </a:t>
            </a:r>
            <a:endParaRPr sz="2000">
              <a:latin typeface="Arial"/>
              <a:ea typeface="Arial"/>
              <a:cs typeface="Arial"/>
              <a:sym typeface="Arial"/>
            </a:endParaRPr>
          </a:p>
        </p:txBody>
      </p:sp>
      <p:pic>
        <p:nvPicPr>
          <p:cNvPr id="342" name="Google Shape;342;p42"/>
          <p:cNvPicPr preferRelativeResize="0"/>
          <p:nvPr/>
        </p:nvPicPr>
        <p:blipFill>
          <a:blip r:embed="rId3">
            <a:alphaModFix/>
          </a:blip>
          <a:stretch>
            <a:fillRect/>
          </a:stretch>
        </p:blipFill>
        <p:spPr>
          <a:xfrm>
            <a:off x="6707675" y="241025"/>
            <a:ext cx="2245050" cy="1681621"/>
          </a:xfrm>
          <a:prstGeom prst="rect">
            <a:avLst/>
          </a:prstGeom>
          <a:noFill/>
          <a:ln>
            <a:noFill/>
          </a:ln>
        </p:spPr>
      </p:pic>
      <p:pic>
        <p:nvPicPr>
          <p:cNvPr id="343" name="Google Shape;343;p42"/>
          <p:cNvPicPr preferRelativeResize="0"/>
          <p:nvPr/>
        </p:nvPicPr>
        <p:blipFill>
          <a:blip r:embed="rId4">
            <a:alphaModFix/>
          </a:blip>
          <a:stretch>
            <a:fillRect/>
          </a:stretch>
        </p:blipFill>
        <p:spPr>
          <a:xfrm>
            <a:off x="6707675" y="3433475"/>
            <a:ext cx="2245050" cy="1493975"/>
          </a:xfrm>
          <a:prstGeom prst="rect">
            <a:avLst/>
          </a:prstGeom>
          <a:noFill/>
          <a:ln>
            <a:noFill/>
          </a:ln>
        </p:spPr>
      </p:pic>
      <p:pic>
        <p:nvPicPr>
          <p:cNvPr id="344" name="Google Shape;344;p42"/>
          <p:cNvPicPr preferRelativeResize="0"/>
          <p:nvPr/>
        </p:nvPicPr>
        <p:blipFill>
          <a:blip r:embed="rId5">
            <a:alphaModFix/>
          </a:blip>
          <a:stretch>
            <a:fillRect/>
          </a:stretch>
        </p:blipFill>
        <p:spPr>
          <a:xfrm>
            <a:off x="6707675" y="1922650"/>
            <a:ext cx="2245050" cy="15108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3"/>
          <p:cNvSpPr txBox="1"/>
          <p:nvPr>
            <p:ph type="title"/>
          </p:nvPr>
        </p:nvSpPr>
        <p:spPr>
          <a:xfrm>
            <a:off x="819150" y="257575"/>
            <a:ext cx="7932000" cy="551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Профілактика – найкращий захист від хвороб!</a:t>
            </a:r>
            <a:endParaRPr/>
          </a:p>
        </p:txBody>
      </p:sp>
      <p:sp>
        <p:nvSpPr>
          <p:cNvPr id="350" name="Google Shape;350;p43"/>
          <p:cNvSpPr txBox="1"/>
          <p:nvPr>
            <p:ph idx="1" type="body"/>
          </p:nvPr>
        </p:nvSpPr>
        <p:spPr>
          <a:xfrm>
            <a:off x="880500" y="908925"/>
            <a:ext cx="7635600" cy="3981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ru" sz="2100">
                <a:solidFill>
                  <a:srgbClr val="000000"/>
                </a:solidFill>
                <a:latin typeface="Arial"/>
                <a:ea typeface="Arial"/>
                <a:cs typeface="Arial"/>
                <a:sym typeface="Arial"/>
              </a:rPr>
              <a:t>Найкраще лікування - це профілактика. </a:t>
            </a:r>
            <a:endParaRPr sz="2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ru" sz="2100">
                <a:solidFill>
                  <a:srgbClr val="000000"/>
                </a:solidFill>
                <a:latin typeface="Arial"/>
                <a:ea typeface="Arial"/>
                <a:cs typeface="Arial"/>
                <a:sym typeface="Arial"/>
              </a:rPr>
              <a:t>Правильно утримуючи рослину можна уникнути проблем з її здоров’ям. </a:t>
            </a:r>
            <a:endParaRPr sz="2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ru" sz="2100">
                <a:solidFill>
                  <a:srgbClr val="000000"/>
                </a:solidFill>
                <a:latin typeface="Arial"/>
                <a:ea typeface="Arial"/>
                <a:cs typeface="Arial"/>
                <a:sym typeface="Arial"/>
              </a:rPr>
              <a:t>Систематичні обробки препаратами та завчасна пересадка у новий субстрат - підуть на користь зеленим улюбленцям.</a:t>
            </a:r>
            <a:endParaRPr sz="2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ru" sz="2100">
                <a:solidFill>
                  <a:srgbClr val="000000"/>
                </a:solidFill>
                <a:latin typeface="Arial"/>
                <a:ea typeface="Arial"/>
                <a:cs typeface="Arial"/>
                <a:sym typeface="Arial"/>
              </a:rPr>
              <a:t>Ось декілька порад які можуть допомогти:</a:t>
            </a:r>
            <a:endParaRPr sz="2100">
              <a:solidFill>
                <a:srgbClr val="000000"/>
              </a:solidFill>
              <a:latin typeface="Arial"/>
              <a:ea typeface="Arial"/>
              <a:cs typeface="Arial"/>
              <a:sym typeface="Arial"/>
            </a:endParaRPr>
          </a:p>
          <a:p>
            <a:pPr indent="-360000" lvl="0" marL="2340000" rtl="0" algn="l">
              <a:lnSpc>
                <a:spcPct val="100000"/>
              </a:lnSpc>
              <a:spcBef>
                <a:spcPts val="0"/>
              </a:spcBef>
              <a:spcAft>
                <a:spcPts val="0"/>
              </a:spcAft>
              <a:buNone/>
            </a:pPr>
            <a:r>
              <a:rPr b="1" lang="ru" sz="2100">
                <a:solidFill>
                  <a:srgbClr val="000000"/>
                </a:solidFill>
                <a:latin typeface="Arial"/>
                <a:ea typeface="Arial"/>
                <a:cs typeface="Arial"/>
                <a:sym typeface="Arial"/>
              </a:rPr>
              <a:t>1. Ретельний огляд при купівлі         </a:t>
            </a:r>
            <a:endParaRPr b="1" sz="2100">
              <a:solidFill>
                <a:srgbClr val="000000"/>
              </a:solidFill>
              <a:latin typeface="Arial"/>
              <a:ea typeface="Arial"/>
              <a:cs typeface="Arial"/>
              <a:sym typeface="Arial"/>
            </a:endParaRPr>
          </a:p>
          <a:p>
            <a:pPr indent="-360000" lvl="0" marL="2340000" rtl="0" algn="l">
              <a:lnSpc>
                <a:spcPct val="100000"/>
              </a:lnSpc>
              <a:spcBef>
                <a:spcPts val="0"/>
              </a:spcBef>
              <a:spcAft>
                <a:spcPts val="0"/>
              </a:spcAft>
              <a:buNone/>
            </a:pPr>
            <a:r>
              <a:rPr b="1" lang="ru" sz="2100">
                <a:solidFill>
                  <a:srgbClr val="000000"/>
                </a:solidFill>
                <a:latin typeface="Arial"/>
                <a:ea typeface="Arial"/>
                <a:cs typeface="Arial"/>
                <a:sym typeface="Arial"/>
              </a:rPr>
              <a:t>2. Правильний догляд             </a:t>
            </a:r>
            <a:endParaRPr b="1" sz="2100">
              <a:solidFill>
                <a:srgbClr val="000000"/>
              </a:solidFill>
              <a:latin typeface="Arial"/>
              <a:ea typeface="Arial"/>
              <a:cs typeface="Arial"/>
              <a:sym typeface="Arial"/>
            </a:endParaRPr>
          </a:p>
          <a:p>
            <a:pPr indent="-360000" lvl="0" marL="2340000" rtl="0" algn="l">
              <a:lnSpc>
                <a:spcPct val="100000"/>
              </a:lnSpc>
              <a:spcBef>
                <a:spcPts val="0"/>
              </a:spcBef>
              <a:spcAft>
                <a:spcPts val="0"/>
              </a:spcAft>
              <a:buNone/>
            </a:pPr>
            <a:r>
              <a:rPr b="1" lang="ru" sz="2100">
                <a:solidFill>
                  <a:srgbClr val="000000"/>
                </a:solidFill>
                <a:latin typeface="Arial"/>
                <a:ea typeface="Arial"/>
                <a:cs typeface="Arial"/>
                <a:sym typeface="Arial"/>
              </a:rPr>
              <a:t>3. Регулярний огляд рослин             </a:t>
            </a:r>
            <a:endParaRPr b="1" sz="2100">
              <a:solidFill>
                <a:srgbClr val="000000"/>
              </a:solidFill>
              <a:latin typeface="Arial"/>
              <a:ea typeface="Arial"/>
              <a:cs typeface="Arial"/>
              <a:sym typeface="Arial"/>
            </a:endParaRPr>
          </a:p>
          <a:p>
            <a:pPr indent="-360000" lvl="0" marL="2340000" rtl="0" algn="l">
              <a:lnSpc>
                <a:spcPct val="100000"/>
              </a:lnSpc>
              <a:spcBef>
                <a:spcPts val="0"/>
              </a:spcBef>
              <a:spcAft>
                <a:spcPts val="0"/>
              </a:spcAft>
              <a:buNone/>
            </a:pPr>
            <a:r>
              <a:rPr b="1" lang="ru" sz="2100">
                <a:solidFill>
                  <a:srgbClr val="000000"/>
                </a:solidFill>
                <a:latin typeface="Arial"/>
                <a:ea typeface="Arial"/>
                <a:cs typeface="Arial"/>
                <a:sym typeface="Arial"/>
              </a:rPr>
              <a:t>4. Ізоляція хворих рослин</a:t>
            </a:r>
            <a:endParaRPr b="1" sz="2100">
              <a:solidFill>
                <a:srgbClr val="000000"/>
              </a:solidFill>
              <a:latin typeface="Arial"/>
              <a:ea typeface="Arial"/>
              <a:cs typeface="Arial"/>
              <a:sym typeface="Arial"/>
            </a:endParaRPr>
          </a:p>
          <a:p>
            <a:pPr indent="-360000" lvl="0" marL="2340000" rtl="0" algn="l">
              <a:lnSpc>
                <a:spcPct val="100000"/>
              </a:lnSpc>
              <a:spcBef>
                <a:spcPts val="0"/>
              </a:spcBef>
              <a:spcAft>
                <a:spcPts val="0"/>
              </a:spcAft>
              <a:buNone/>
            </a:pPr>
            <a:r>
              <a:rPr b="1" lang="ru" sz="2100">
                <a:solidFill>
                  <a:srgbClr val="000000"/>
                </a:solidFill>
                <a:latin typeface="Arial"/>
                <a:ea typeface="Arial"/>
                <a:cs typeface="Arial"/>
                <a:sym typeface="Arial"/>
              </a:rPr>
              <a:t>5. Профілактичні обробки </a:t>
            </a:r>
            <a:endParaRPr b="1" sz="2100">
              <a:solidFill>
                <a:srgbClr val="000000"/>
              </a:solidFill>
              <a:latin typeface="Arial"/>
              <a:ea typeface="Arial"/>
              <a:cs typeface="Arial"/>
              <a:sym typeface="Arial"/>
            </a:endParaRPr>
          </a:p>
          <a:p>
            <a:pPr indent="-360000" lvl="0" marL="2340000" rtl="0" algn="l">
              <a:lnSpc>
                <a:spcPct val="100000"/>
              </a:lnSpc>
              <a:spcBef>
                <a:spcPts val="0"/>
              </a:spcBef>
              <a:spcAft>
                <a:spcPts val="0"/>
              </a:spcAft>
              <a:buNone/>
            </a:pPr>
            <a:r>
              <a:rPr b="1" lang="ru" sz="2100">
                <a:solidFill>
                  <a:srgbClr val="000000"/>
                </a:solidFill>
                <a:latin typeface="Arial"/>
                <a:ea typeface="Arial"/>
                <a:cs typeface="Arial"/>
                <a:sym typeface="Arial"/>
              </a:rPr>
              <a:t>6. Чистота в приміщенні</a:t>
            </a:r>
            <a:endParaRPr b="1" sz="2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b="1" sz="1700">
              <a:solidFill>
                <a:srgbClr val="000000"/>
              </a:solidFill>
              <a:latin typeface="Arial"/>
              <a:ea typeface="Arial"/>
              <a:cs typeface="Arial"/>
              <a:sym typeface="Arial"/>
            </a:endParaRPr>
          </a:p>
          <a:p>
            <a:pPr indent="0" lvl="0" marL="0" rtl="0" algn="l">
              <a:spcBef>
                <a:spcPts val="0"/>
              </a:spcBef>
              <a:spcAft>
                <a:spcPts val="0"/>
              </a:spcAft>
              <a:buNone/>
            </a:pPr>
            <a:r>
              <a:t/>
            </a:r>
            <a:endParaRPr b="1" sz="1400">
              <a:solidFill>
                <a:srgbClr val="000000"/>
              </a:solidFill>
              <a:latin typeface="Arial"/>
              <a:ea typeface="Arial"/>
              <a:cs typeface="Arial"/>
              <a:sym typeface="Arial"/>
            </a:endParaRPr>
          </a:p>
          <a:p>
            <a:pPr indent="0" lvl="0" marL="0" rtl="0" algn="l">
              <a:spcBef>
                <a:spcPts val="1200"/>
              </a:spcBef>
              <a:spcAft>
                <a:spcPts val="1200"/>
              </a:spcAft>
              <a:buNone/>
            </a:pPr>
            <a:r>
              <a:rPr b="1" lang="ru" sz="1400">
                <a:solidFill>
                  <a:srgbClr val="000000"/>
                </a:solidFill>
                <a:latin typeface="Arial"/>
                <a:ea typeface="Arial"/>
                <a:cs typeface="Arial"/>
                <a:sym typeface="Arial"/>
              </a:rPr>
              <a:t>                                                                                                  </a:t>
            </a:r>
            <a:endParaRPr b="1" sz="1400">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4"/>
          <p:cNvSpPr txBox="1"/>
          <p:nvPr>
            <p:ph type="title"/>
          </p:nvPr>
        </p:nvSpPr>
        <p:spPr>
          <a:xfrm>
            <a:off x="613000" y="7869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Використані джерела </a:t>
            </a:r>
            <a:endParaRPr/>
          </a:p>
        </p:txBody>
      </p:sp>
      <p:sp>
        <p:nvSpPr>
          <p:cNvPr id="356" name="Google Shape;356;p44"/>
          <p:cNvSpPr txBox="1"/>
          <p:nvPr>
            <p:ph idx="1" type="body"/>
          </p:nvPr>
        </p:nvSpPr>
        <p:spPr>
          <a:xfrm>
            <a:off x="671700" y="1565350"/>
            <a:ext cx="8196600" cy="3066300"/>
          </a:xfrm>
          <a:prstGeom prst="rect">
            <a:avLst/>
          </a:prstGeom>
        </p:spPr>
        <p:txBody>
          <a:bodyPr anchorCtr="0" anchor="t" bIns="91425" lIns="91425" spcFirstLastPara="1" rIns="91425" wrap="square" tIns="91425">
            <a:normAutofit fontScale="92500"/>
          </a:bodyPr>
          <a:lstStyle/>
          <a:p>
            <a:pPr indent="-369570" lvl="0" marL="457200" rtl="0" algn="l">
              <a:lnSpc>
                <a:spcPct val="125000"/>
              </a:lnSpc>
              <a:spcBef>
                <a:spcPts val="0"/>
              </a:spcBef>
              <a:spcAft>
                <a:spcPts val="0"/>
              </a:spcAft>
              <a:buClr>
                <a:srgbClr val="000000"/>
              </a:buClr>
              <a:buSzPct val="100000"/>
              <a:buFont typeface="Arial"/>
              <a:buAutoNum type="arabicPeriod"/>
            </a:pPr>
            <a:r>
              <a:rPr b="1" lang="ru" sz="2400">
                <a:solidFill>
                  <a:srgbClr val="000000"/>
                </a:solidFill>
                <a:highlight>
                  <a:srgbClr val="FFFFFF"/>
                </a:highlight>
                <a:latin typeface="Arial"/>
                <a:ea typeface="Arial"/>
                <a:cs typeface="Arial"/>
                <a:sym typeface="Arial"/>
              </a:rPr>
              <a:t>Фітопатологія. Конспект лекцій. Вид. 2-ге, випр. і доп. / укл. С. Г. Літвіненко, В.В. Буджак.  Чернівці: Чернівецький нац. ун-т ім. Ю. Федьковича, 2022. 92 с.  </a:t>
            </a:r>
            <a:endParaRPr b="1" sz="2400">
              <a:solidFill>
                <a:srgbClr val="000000"/>
              </a:solidFill>
              <a:highlight>
                <a:srgbClr val="FFFFFF"/>
              </a:highlight>
              <a:latin typeface="Arial"/>
              <a:ea typeface="Arial"/>
              <a:cs typeface="Arial"/>
              <a:sym typeface="Arial"/>
            </a:endParaRPr>
          </a:p>
          <a:p>
            <a:pPr indent="-369570" lvl="0" marL="457200" rtl="0" algn="l">
              <a:lnSpc>
                <a:spcPct val="125000"/>
              </a:lnSpc>
              <a:spcBef>
                <a:spcPts val="0"/>
              </a:spcBef>
              <a:spcAft>
                <a:spcPts val="0"/>
              </a:spcAft>
              <a:buSzPct val="100000"/>
              <a:buFont typeface="Arial"/>
              <a:buAutoNum type="arabicPeriod"/>
            </a:pPr>
            <a:r>
              <a:rPr b="1" lang="ru" sz="2400">
                <a:solidFill>
                  <a:srgbClr val="000000"/>
                </a:solidFill>
                <a:highlight>
                  <a:srgbClr val="FFFFFF"/>
                </a:highlight>
                <a:latin typeface="Arial"/>
                <a:ea typeface="Arial"/>
                <a:cs typeface="Arial"/>
                <a:sym typeface="Arial"/>
              </a:rPr>
              <a:t>Акулов О.Ю. Фітоімунологія. Основи </a:t>
            </a:r>
            <a:r>
              <a:rPr b="1" lang="ru" sz="2400" u="sng">
                <a:solidFill>
                  <a:schemeClr val="hlink"/>
                </a:solidFill>
                <a:highlight>
                  <a:srgbClr val="FFFFFF"/>
                </a:highlight>
                <a:latin typeface="Arial"/>
                <a:ea typeface="Arial"/>
                <a:cs typeface="Arial"/>
                <a:sym typeface="Arial"/>
                <a:hlinkClick r:id="rId3"/>
              </a:rPr>
              <a:t>https://www.slideshare.net/UA_Mycologist/1-69680709</a:t>
            </a:r>
            <a:endParaRPr b="1" sz="2400">
              <a:solidFill>
                <a:srgbClr val="000000"/>
              </a:solidFill>
              <a:highlight>
                <a:srgbClr val="FFFFFF"/>
              </a:highlight>
              <a:latin typeface="Arial"/>
              <a:ea typeface="Arial"/>
              <a:cs typeface="Arial"/>
              <a:sym typeface="Arial"/>
            </a:endParaRPr>
          </a:p>
          <a:p>
            <a:pPr indent="-369570" lvl="0" marL="457200" rtl="0" algn="l">
              <a:lnSpc>
                <a:spcPct val="125000"/>
              </a:lnSpc>
              <a:spcBef>
                <a:spcPts val="0"/>
              </a:spcBef>
              <a:spcAft>
                <a:spcPts val="0"/>
              </a:spcAft>
              <a:buClr>
                <a:srgbClr val="000000"/>
              </a:buClr>
              <a:buSzPct val="100000"/>
              <a:buFont typeface="Arial"/>
              <a:buAutoNum type="arabicPeriod"/>
            </a:pPr>
            <a:r>
              <a:rPr b="1" lang="ru" sz="2400">
                <a:solidFill>
                  <a:srgbClr val="000000"/>
                </a:solidFill>
                <a:highlight>
                  <a:srgbClr val="FFFFFF"/>
                </a:highlight>
                <a:latin typeface="Arial"/>
                <a:ea typeface="Arial"/>
                <a:cs typeface="Arial"/>
                <a:sym typeface="Arial"/>
              </a:rPr>
              <a:t>Всі фото взяті з інтернету   </a:t>
            </a:r>
            <a:endParaRPr b="1" sz="2400">
              <a:solidFill>
                <a:srgbClr val="000000"/>
              </a:solidFill>
              <a:highlight>
                <a:srgbClr val="FFFFFF"/>
              </a:highlight>
              <a:latin typeface="Arial"/>
              <a:ea typeface="Arial"/>
              <a:cs typeface="Arial"/>
              <a:sym typeface="Arial"/>
            </a:endParaRPr>
          </a:p>
          <a:p>
            <a:pPr indent="0" lvl="0" marL="0" rtl="0" algn="l">
              <a:spcBef>
                <a:spcPts val="600"/>
              </a:spcBef>
              <a:spcAft>
                <a:spcPts val="1200"/>
              </a:spcAft>
              <a:buNone/>
            </a:pPr>
            <a:r>
              <a:t/>
            </a:r>
            <a:endParaRPr>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