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75" r:id="rId2"/>
    <p:sldId id="273" r:id="rId3"/>
    <p:sldId id="263" r:id="rId4"/>
    <p:sldId id="261" r:id="rId5"/>
    <p:sldId id="264" r:id="rId6"/>
    <p:sldId id="259" r:id="rId7"/>
    <p:sldId id="266" r:id="rId8"/>
    <p:sldId id="265" r:id="rId9"/>
    <p:sldId id="269" r:id="rId10"/>
    <p:sldId id="267" r:id="rId11"/>
    <p:sldId id="268" r:id="rId12"/>
    <p:sldId id="260" r:id="rId13"/>
    <p:sldId id="270" r:id="rId14"/>
    <p:sldId id="274" r:id="rId15"/>
    <p:sldId id="271" r:id="rId1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3F00"/>
    <a:srgbClr val="793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4/20/2025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51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39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A14F2D-B14C-6EEC-BDEA-67E6F730D6E4}"/>
              </a:ext>
            </a:extLst>
          </p:cNvPr>
          <p:cNvSpPr/>
          <p:nvPr/>
        </p:nvSpPr>
        <p:spPr>
          <a:xfrm rot="16200000">
            <a:off x="-2651417" y="3034654"/>
            <a:ext cx="62585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МАН ЮНІОР ДОСЛІДНИК 2025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B233315-FE34-4B4E-6879-0C79E58BC7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78280" y="396240"/>
            <a:ext cx="949093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Пам'ятки архітектури міста Дніпро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9365EA-83E3-36D0-E432-C3C2877A87E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52" y="1576774"/>
            <a:ext cx="5552782" cy="4731604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494983-39B0-1669-7AEC-4B62996957D3}"/>
              </a:ext>
            </a:extLst>
          </p:cNvPr>
          <p:cNvSpPr txBox="1"/>
          <p:nvPr/>
        </p:nvSpPr>
        <p:spPr>
          <a:xfrm flipH="1">
            <a:off x="6949438" y="3599438"/>
            <a:ext cx="50263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Виконав: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Нога Данило Сергійович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7 класу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 школи І-ІІІ ступенів №12 Покровської міської ради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Донецької області</a:t>
            </a: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Костенко Юлія Володимирівна</a:t>
            </a:r>
          </a:p>
        </p:txBody>
      </p:sp>
    </p:spTree>
    <p:extLst>
      <p:ext uri="{BB962C8B-B14F-4D97-AF65-F5344CB8AC3E}">
        <p14:creationId xmlns:p14="http://schemas.microsoft.com/office/powerpoint/2010/main" val="302102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9BC69CF-F5FE-605F-5CE6-ED2DD2D161A5}"/>
              </a:ext>
            </a:extLst>
          </p:cNvPr>
          <p:cNvSpPr/>
          <p:nvPr/>
        </p:nvSpPr>
        <p:spPr>
          <a:xfrm>
            <a:off x="701040" y="344447"/>
            <a:ext cx="266700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7938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роботи:</a:t>
            </a:r>
            <a:endParaRPr lang="uk-UA" sz="3200" dirty="0">
              <a:solidFill>
                <a:srgbClr val="793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2E6CB9B-61BF-5FF6-3D02-EB6E90BC3077}"/>
              </a:ext>
            </a:extLst>
          </p:cNvPr>
          <p:cNvSpPr/>
          <p:nvPr/>
        </p:nvSpPr>
        <p:spPr>
          <a:xfrm>
            <a:off x="1097280" y="1258848"/>
            <a:ext cx="3596640" cy="914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архітектурні пам’ятки міста Дніпро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C9CEBB2-A85C-3C33-2F15-31C1164A7C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36357" y="344447"/>
            <a:ext cx="2801210" cy="901006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0" u="none" strike="noStrike" kern="1200" cap="none" spc="0" normalizeH="0" baseline="0" noProof="0" dirty="0">
                <a:ln>
                  <a:noFill/>
                </a:ln>
                <a:solidFill>
                  <a:srgbClr val="7938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Завдання: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3C71E50-9747-944C-DBC1-D0444B02BADA}"/>
              </a:ext>
            </a:extLst>
          </p:cNvPr>
          <p:cNvSpPr/>
          <p:nvPr/>
        </p:nvSpPr>
        <p:spPr>
          <a:xfrm>
            <a:off x="6477000" y="1258847"/>
            <a:ext cx="3718560" cy="25146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uk-UA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спираючись на інформаційну базу, систематизувати матеріал для пішохідної екскурсії архітектурними пам’ятками Дніпра.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F1B0A14-0E94-2FA3-75CF-4378E50CE216}"/>
              </a:ext>
            </a:extLst>
          </p:cNvPr>
          <p:cNvSpPr/>
          <p:nvPr/>
        </p:nvSpPr>
        <p:spPr>
          <a:xfrm>
            <a:off x="701040" y="2971800"/>
            <a:ext cx="348996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noProof="0" dirty="0">
                <a:solidFill>
                  <a:srgbClr val="7938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дослідження:</a:t>
            </a:r>
            <a:endParaRPr lang="uk-UA" sz="2800" dirty="0">
              <a:solidFill>
                <a:srgbClr val="793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A25A8AA-0574-56A2-E4E0-9ED1AB127A88}"/>
              </a:ext>
            </a:extLst>
          </p:cNvPr>
          <p:cNvSpPr/>
          <p:nvPr/>
        </p:nvSpPr>
        <p:spPr>
          <a:xfrm>
            <a:off x="1371600" y="3886200"/>
            <a:ext cx="2545080" cy="1143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архітектурна спадщина міста Дніпро.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21DAF73-7FAD-F730-230F-3445384C0FF4}"/>
              </a:ext>
            </a:extLst>
          </p:cNvPr>
          <p:cNvSpPr/>
          <p:nvPr/>
        </p:nvSpPr>
        <p:spPr>
          <a:xfrm>
            <a:off x="6096000" y="4233684"/>
            <a:ext cx="416052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noProof="0" dirty="0">
                <a:solidFill>
                  <a:srgbClr val="7938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endParaRPr lang="uk-UA" sz="2800" dirty="0">
              <a:solidFill>
                <a:srgbClr val="793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B5B2C80-ACBC-B99C-D5FF-04D902398CE4}"/>
              </a:ext>
            </a:extLst>
          </p:cNvPr>
          <p:cNvSpPr/>
          <p:nvPr/>
        </p:nvSpPr>
        <p:spPr>
          <a:xfrm>
            <a:off x="6617465" y="5148084"/>
            <a:ext cx="4160519" cy="123932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архітектурних пам’яток міста Дніпро.</a:t>
            </a:r>
          </a:p>
        </p:txBody>
      </p:sp>
    </p:spTree>
    <p:extLst>
      <p:ext uri="{BB962C8B-B14F-4D97-AF65-F5344CB8AC3E}">
        <p14:creationId xmlns:p14="http://schemas.microsoft.com/office/powerpoint/2010/main" val="147026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EC0ED83-BE8E-4179-8395-6B4B699E6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8399" y="4451075"/>
            <a:ext cx="5603449" cy="2406925"/>
          </a:xfrm>
          <a:custGeom>
            <a:avLst/>
            <a:gdLst>
              <a:gd name="connsiteX0" fmla="*/ 2651867 w 5603449"/>
              <a:gd name="connsiteY0" fmla="*/ 42 h 2406925"/>
              <a:gd name="connsiteX1" fmla="*/ 4346005 w 5603449"/>
              <a:gd name="connsiteY1" fmla="*/ 626282 h 2406925"/>
              <a:gd name="connsiteX2" fmla="*/ 4713169 w 5603449"/>
              <a:gd name="connsiteY2" fmla="*/ 865826 h 2406925"/>
              <a:gd name="connsiteX3" fmla="*/ 5539664 w 5603449"/>
              <a:gd name="connsiteY3" fmla="*/ 1594994 h 2406925"/>
              <a:gd name="connsiteX4" fmla="*/ 5603449 w 5603449"/>
              <a:gd name="connsiteY4" fmla="*/ 1728783 h 2406925"/>
              <a:gd name="connsiteX5" fmla="*/ 5603449 w 5603449"/>
              <a:gd name="connsiteY5" fmla="*/ 2406925 h 2406925"/>
              <a:gd name="connsiteX6" fmla="*/ 0 w 5603449"/>
              <a:gd name="connsiteY6" fmla="*/ 2406925 h 2406925"/>
              <a:gd name="connsiteX7" fmla="*/ 79882 w 5603449"/>
              <a:gd name="connsiteY7" fmla="*/ 2248428 h 2406925"/>
              <a:gd name="connsiteX8" fmla="*/ 249326 w 5603449"/>
              <a:gd name="connsiteY8" fmla="*/ 1932853 h 2406925"/>
              <a:gd name="connsiteX9" fmla="*/ 379920 w 5603449"/>
              <a:gd name="connsiteY9" fmla="*/ 1690788 h 2406925"/>
              <a:gd name="connsiteX10" fmla="*/ 1665077 w 5603449"/>
              <a:gd name="connsiteY10" fmla="*/ 209863 h 2406925"/>
              <a:gd name="connsiteX11" fmla="*/ 2651867 w 5603449"/>
              <a:gd name="connsiteY11" fmla="*/ 42 h 240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03449" h="2406925">
                <a:moveTo>
                  <a:pt x="2651867" y="42"/>
                </a:moveTo>
                <a:cubicBezTo>
                  <a:pt x="3192816" y="3372"/>
                  <a:pt x="3735103" y="208628"/>
                  <a:pt x="4346005" y="626282"/>
                </a:cubicBezTo>
                <a:cubicBezTo>
                  <a:pt x="4473926" y="713755"/>
                  <a:pt x="4595564" y="791097"/>
                  <a:pt x="4713169" y="865826"/>
                </a:cubicBezTo>
                <a:cubicBezTo>
                  <a:pt x="5139734" y="1136988"/>
                  <a:pt x="5377925" y="1298128"/>
                  <a:pt x="5539664" y="1594994"/>
                </a:cubicBezTo>
                <a:lnTo>
                  <a:pt x="5603449" y="1728783"/>
                </a:lnTo>
                <a:lnTo>
                  <a:pt x="5603449" y="2406925"/>
                </a:lnTo>
                <a:lnTo>
                  <a:pt x="0" y="2406925"/>
                </a:lnTo>
                <a:lnTo>
                  <a:pt x="79882" y="2248428"/>
                </a:lnTo>
                <a:cubicBezTo>
                  <a:pt x="134445" y="2144710"/>
                  <a:pt x="191483" y="2039521"/>
                  <a:pt x="249326" y="1932853"/>
                </a:cubicBezTo>
                <a:cubicBezTo>
                  <a:pt x="292040" y="1854194"/>
                  <a:pt x="336117" y="1772817"/>
                  <a:pt x="379920" y="1690788"/>
                </a:cubicBezTo>
                <a:cubicBezTo>
                  <a:pt x="772047" y="956620"/>
                  <a:pt x="1073295" y="456850"/>
                  <a:pt x="1665077" y="209863"/>
                </a:cubicBezTo>
                <a:cubicBezTo>
                  <a:pt x="2003211" y="68739"/>
                  <a:pt x="2327299" y="-1956"/>
                  <a:pt x="2651867" y="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10699CF-EF22-4E7A-BAB8-CA52991C9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299" y="4258854"/>
            <a:ext cx="5775701" cy="2599146"/>
          </a:xfrm>
          <a:custGeom>
            <a:avLst/>
            <a:gdLst>
              <a:gd name="connsiteX0" fmla="*/ 2849789 w 5775701"/>
              <a:gd name="connsiteY0" fmla="*/ 37 h 2599146"/>
              <a:gd name="connsiteX1" fmla="*/ 4660004 w 5775701"/>
              <a:gd name="connsiteY1" fmla="*/ 667544 h 2599146"/>
              <a:gd name="connsiteX2" fmla="*/ 5052262 w 5775701"/>
              <a:gd name="connsiteY2" fmla="*/ 923043 h 2599146"/>
              <a:gd name="connsiteX3" fmla="*/ 5764303 w 5775701"/>
              <a:gd name="connsiteY3" fmla="*/ 1458777 h 2599146"/>
              <a:gd name="connsiteX4" fmla="*/ 5775700 w 5775701"/>
              <a:gd name="connsiteY4" fmla="*/ 1473047 h 2599146"/>
              <a:gd name="connsiteX5" fmla="*/ 5775701 w 5775701"/>
              <a:gd name="connsiteY5" fmla="*/ 2599146 h 2599146"/>
              <a:gd name="connsiteX6" fmla="*/ 0 w 5775701"/>
              <a:gd name="connsiteY6" fmla="*/ 2599146 h 2599146"/>
              <a:gd name="connsiteX7" fmla="*/ 99637 w 5775701"/>
              <a:gd name="connsiteY7" fmla="*/ 2401841 h 2599146"/>
              <a:gd name="connsiteX8" fmla="*/ 280920 w 5775701"/>
              <a:gd name="connsiteY8" fmla="*/ 2064848 h 2599146"/>
              <a:gd name="connsiteX9" fmla="*/ 420638 w 5775701"/>
              <a:gd name="connsiteY9" fmla="*/ 1806355 h 2599146"/>
              <a:gd name="connsiteX10" fmla="*/ 1795039 w 5775701"/>
              <a:gd name="connsiteY10" fmla="*/ 224629 h 2599146"/>
              <a:gd name="connsiteX11" fmla="*/ 2849789 w 5775701"/>
              <a:gd name="connsiteY11" fmla="*/ 37 h 259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75701" h="2599146">
                <a:moveTo>
                  <a:pt x="2849789" y="37"/>
                </a:moveTo>
                <a:cubicBezTo>
                  <a:pt x="3427921" y="3265"/>
                  <a:pt x="4007362" y="222053"/>
                  <a:pt x="4660004" y="667544"/>
                </a:cubicBezTo>
                <a:cubicBezTo>
                  <a:pt x="4796665" y="760846"/>
                  <a:pt x="4926617" y="843339"/>
                  <a:pt x="5052262" y="923043"/>
                </a:cubicBezTo>
                <a:cubicBezTo>
                  <a:pt x="5377778" y="1129628"/>
                  <a:pt x="5600612" y="1276344"/>
                  <a:pt x="5764303" y="1458777"/>
                </a:cubicBezTo>
                <a:lnTo>
                  <a:pt x="5775700" y="1473047"/>
                </a:lnTo>
                <a:lnTo>
                  <a:pt x="5775701" y="2599146"/>
                </a:lnTo>
                <a:lnTo>
                  <a:pt x="0" y="2599146"/>
                </a:lnTo>
                <a:lnTo>
                  <a:pt x="99637" y="2401841"/>
                </a:lnTo>
                <a:cubicBezTo>
                  <a:pt x="158014" y="2291085"/>
                  <a:pt x="219036" y="2178756"/>
                  <a:pt x="280920" y="2064848"/>
                </a:cubicBezTo>
                <a:cubicBezTo>
                  <a:pt x="326618" y="1980851"/>
                  <a:pt x="373774" y="1893951"/>
                  <a:pt x="420638" y="1806355"/>
                </a:cubicBezTo>
                <a:cubicBezTo>
                  <a:pt x="840166" y="1022363"/>
                  <a:pt x="1162427" y="488656"/>
                  <a:pt x="1795039" y="224629"/>
                </a:cubicBezTo>
                <a:cubicBezTo>
                  <a:pt x="2156504" y="73767"/>
                  <a:pt x="2502911" y="-1899"/>
                  <a:pt x="2849789" y="37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EC9F5E0-0014-C3F5-5FD3-0A5D9AB1F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5" y="1195540"/>
            <a:ext cx="5569836" cy="4212793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56E2316-1D18-4FA2-BDE9-F6E178BF2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312" y="4560077"/>
            <a:ext cx="5410537" cy="2297923"/>
          </a:xfrm>
          <a:custGeom>
            <a:avLst/>
            <a:gdLst>
              <a:gd name="connsiteX0" fmla="*/ 2495125 w 5410537"/>
              <a:gd name="connsiteY0" fmla="*/ 207 h 2297923"/>
              <a:gd name="connsiteX1" fmla="*/ 4086507 w 5410537"/>
              <a:gd name="connsiteY1" fmla="*/ 607462 h 2297923"/>
              <a:gd name="connsiteX2" fmla="*/ 4431780 w 5410537"/>
              <a:gd name="connsiteY2" fmla="*/ 837612 h 2297923"/>
              <a:gd name="connsiteX3" fmla="*/ 5271130 w 5410537"/>
              <a:gd name="connsiteY3" fmla="*/ 1665805 h 2297923"/>
              <a:gd name="connsiteX4" fmla="*/ 5369192 w 5410537"/>
              <a:gd name="connsiteY4" fmla="*/ 1947596 h 2297923"/>
              <a:gd name="connsiteX5" fmla="*/ 5410537 w 5410537"/>
              <a:gd name="connsiteY5" fmla="*/ 2133764 h 2297923"/>
              <a:gd name="connsiteX6" fmla="*/ 5410537 w 5410537"/>
              <a:gd name="connsiteY6" fmla="*/ 2297923 h 2297923"/>
              <a:gd name="connsiteX7" fmla="*/ 0 w 5410537"/>
              <a:gd name="connsiteY7" fmla="*/ 2297923 h 2297923"/>
              <a:gd name="connsiteX8" fmla="*/ 90869 w 5410537"/>
              <a:gd name="connsiteY8" fmla="*/ 2114793 h 2297923"/>
              <a:gd name="connsiteX9" fmla="*/ 248649 w 5410537"/>
              <a:gd name="connsiteY9" fmla="*/ 1816544 h 2297923"/>
              <a:gd name="connsiteX10" fmla="*/ 370257 w 5410537"/>
              <a:gd name="connsiteY10" fmla="*/ 1587775 h 2297923"/>
              <a:gd name="connsiteX11" fmla="*/ 1570295 w 5410537"/>
              <a:gd name="connsiteY11" fmla="*/ 191878 h 2297923"/>
              <a:gd name="connsiteX12" fmla="*/ 2495125 w 5410537"/>
              <a:gd name="connsiteY12" fmla="*/ 207 h 229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10537" h="2297923">
                <a:moveTo>
                  <a:pt x="2495125" y="207"/>
                </a:moveTo>
                <a:cubicBezTo>
                  <a:pt x="3002542" y="7471"/>
                  <a:pt x="3511955" y="206405"/>
                  <a:pt x="4086507" y="607462"/>
                </a:cubicBezTo>
                <a:cubicBezTo>
                  <a:pt x="4206817" y="691458"/>
                  <a:pt x="4321194" y="765791"/>
                  <a:pt x="4431780" y="837612"/>
                </a:cubicBezTo>
                <a:cubicBezTo>
                  <a:pt x="4890189" y="1135457"/>
                  <a:pt x="5117289" y="1295036"/>
                  <a:pt x="5271130" y="1665805"/>
                </a:cubicBezTo>
                <a:cubicBezTo>
                  <a:pt x="5309319" y="1757843"/>
                  <a:pt x="5342014" y="1851832"/>
                  <a:pt x="5369192" y="1947596"/>
                </a:cubicBezTo>
                <a:lnTo>
                  <a:pt x="5410537" y="2133764"/>
                </a:lnTo>
                <a:lnTo>
                  <a:pt x="5410537" y="2297923"/>
                </a:lnTo>
                <a:lnTo>
                  <a:pt x="0" y="2297923"/>
                </a:lnTo>
                <a:lnTo>
                  <a:pt x="90869" y="2114793"/>
                </a:lnTo>
                <a:cubicBezTo>
                  <a:pt x="141668" y="2016761"/>
                  <a:pt x="194783" y="1917352"/>
                  <a:pt x="248649" y="1816544"/>
                </a:cubicBezTo>
                <a:cubicBezTo>
                  <a:pt x="288425" y="1742209"/>
                  <a:pt x="329470" y="1665303"/>
                  <a:pt x="370257" y="1587775"/>
                </a:cubicBezTo>
                <a:cubicBezTo>
                  <a:pt x="735379" y="893902"/>
                  <a:pt x="1016114" y="421821"/>
                  <a:pt x="1570295" y="191878"/>
                </a:cubicBezTo>
                <a:cubicBezTo>
                  <a:pt x="1886945" y="60492"/>
                  <a:pt x="2190676" y="-4151"/>
                  <a:pt x="2495125" y="20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F44755-44DF-5330-31F5-EA95142685DD}"/>
              </a:ext>
            </a:extLst>
          </p:cNvPr>
          <p:cNvSpPr txBox="1"/>
          <p:nvPr/>
        </p:nvSpPr>
        <p:spPr>
          <a:xfrm>
            <a:off x="5894760" y="1099775"/>
            <a:ext cx="6188881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собор є однією з найстаріших і найвеличніших культових споруд Дніпра. Його історія почалася ще у 1787 році, коли імператриця Катерина </a:t>
            </a:r>
            <a:r>
              <a:rPr lang="af-Z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 заклала перший камінь у його фундамент. </a:t>
            </a:r>
          </a:p>
          <a:p>
            <a:pPr indent="4572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початковим проєктом, розробленим архітектором Іваном Старовим, собор мав стати найбільшим православним храмом у Російській імперії – він мав перевершувати навіть собор Святого Петра в Римі. Однак, через війни та економічні труднощі будівництво затягнулося. Лише у 1830-х роках собор добудували за спрощеним планом у стилі класицизму. </a:t>
            </a:r>
          </a:p>
          <a:p>
            <a:pPr indent="4572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 оздоблення включає розкішні фрески та іконостас.</a:t>
            </a:r>
          </a:p>
          <a:p>
            <a:pPr indent="4572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це не лише головний храм Дніпра, а й важливий історичний та культурний центр.</a:t>
            </a:r>
            <a:endParaRPr lang="ru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D15D3B8-A7FE-5D73-EC3F-5215FCA11F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5406" y="185375"/>
            <a:ext cx="10722078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70AD32C-845B-F563-83CB-056B8B1624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13384" y="304829"/>
            <a:ext cx="9362756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Спасо-Преображенський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кафедральний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собор</a:t>
            </a:r>
            <a:endParaRPr kumimoji="0" lang="ru-RU" sz="36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196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E57E6A-5E25-E58B-66A7-4C92F3323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11" y="1208189"/>
            <a:ext cx="5700889" cy="51505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D4636E-C054-4C74-9CE4-630D4B2E3AF1}"/>
              </a:ext>
            </a:extLst>
          </p:cNvPr>
          <p:cNvSpPr txBox="1"/>
          <p:nvPr/>
        </p:nvSpPr>
        <p:spPr>
          <a:xfrm>
            <a:off x="6427821" y="1690062"/>
            <a:ext cx="477186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Будинок, у якому жив і працював відомий історик та краєзнавець Дмитро Яворницький.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типовий особняк кінця </a:t>
            </a:r>
            <a:r>
              <a:rPr lang="af-ZA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 з дерев’яними прикрасами, верандами та затишним внутрішнім двориком.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будинку збереглися унікальні документи та особисті речі Яворницького.</a:t>
            </a:r>
            <a:endParaRPr lang="ru-RU" sz="2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AB488C7-6D5E-A85F-3778-D19BE7B87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3591" y="103854"/>
            <a:ext cx="8124669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0A7B452-1A54-C282-3275-FAAC77BAB3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8097" y="277395"/>
            <a:ext cx="5215659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Будинок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Яворницького</a:t>
            </a:r>
            <a:endParaRPr kumimoji="0" lang="ru-RU" sz="40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030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4EB4DB-0161-7702-1E76-20B6A4FD4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8" y="1293906"/>
            <a:ext cx="5709053" cy="47707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AB24B6-AAE4-4247-DC4F-9F53130A1246}"/>
              </a:ext>
            </a:extLst>
          </p:cNvPr>
          <p:cNvSpPr txBox="1"/>
          <p:nvPr/>
        </p:nvSpPr>
        <p:spPr>
          <a:xfrm>
            <a:off x="6105802" y="1428818"/>
            <a:ext cx="563149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еатр був збудований у 1974 році як один із найбільших оперних театрів України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 має виразний модерністський стиль із широкими панорамними вікнами та строгими геометричними формами.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театрі виступали відомі артисти, зокрема Анатолій Солов’яненко та Майя Плісецька.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 має унікальну акустику, яка дозволяє насолоджуватися виступами без підсилювачів звуку.</a:t>
            </a:r>
            <a:endParaRPr lang="ru-RU" sz="2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F1BE0FB-24E6-73BA-A61E-622263750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9666" y="329784"/>
            <a:ext cx="11227631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1C0A9E8-3961-D8D1-5EF5-22B79C7307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9158" y="381974"/>
            <a:ext cx="10968644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Дніпровський академічний театр опери та балету</a:t>
            </a:r>
            <a:endParaRPr kumimoji="0" lang="ru-RU" sz="40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43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60C060-2AEC-CF8B-F440-772ECD079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1" y="1361993"/>
            <a:ext cx="5137060" cy="50422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43E71-FF13-09CE-9FC1-C78069FFB929}"/>
              </a:ext>
            </a:extLst>
          </p:cNvPr>
          <p:cNvSpPr txBox="1"/>
          <p:nvPr/>
        </p:nvSpPr>
        <p:spPr>
          <a:xfrm>
            <a:off x="6096000" y="1921361"/>
            <a:ext cx="525155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 у 1910-х як розкішний готель для гостей міста.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Стиль – модерн з елементами неокласицизму, розкішними фасадами та кованими балконами.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різний час тут зупинялися відомі особистості. </a:t>
            </a:r>
          </a:p>
          <a:p>
            <a:pPr indent="457200" algn="just"/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Готель зберіг свою автентичність понад 100 років.</a:t>
            </a:r>
            <a:endParaRPr lang="ru-RU" sz="2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6516043-7890-58CB-B435-F5AD2DB9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28600"/>
            <a:ext cx="10927080" cy="91214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0365475-CF7E-A0FF-8261-AB0B054F14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5989" y="299950"/>
            <a:ext cx="9726702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Готель «Україна» (колишній «Асторія»)</a:t>
            </a:r>
            <a:endParaRPr kumimoji="0" lang="ru-RU" sz="44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1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E2F460-411B-4B02-7276-507BC2BC2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8" y="1650540"/>
            <a:ext cx="5501530" cy="4580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229512-2943-95D9-0357-964D979507B5}"/>
              </a:ext>
            </a:extLst>
          </p:cNvPr>
          <p:cNvSpPr txBox="1"/>
          <p:nvPr/>
        </p:nvSpPr>
        <p:spPr>
          <a:xfrm>
            <a:off x="6096000" y="1394085"/>
            <a:ext cx="609461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 — одна з важливих споруд радянського періоду. 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 у 1980-х роках, він став не лише культурним осередком, а й яскравим зразком архітектури пізнього модернізму.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Форма будівлі — кругла, типовий образ для цирків СРСР.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Купол — великий залізобетонний об’єкт, що створює ефект «летючої тарілки».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Глядацька зала вміщає понад 1900 глядачів.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Фасад прикрашають мозаїки, барельєфи та декоративні вставки, характерні для періоду соціалістичного реалізму.</a:t>
            </a:r>
          </a:p>
          <a:p>
            <a:pPr indent="4572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 став місцем, де покоління дніпрян отримували перші емоції від мистецтва, акробатики, дресури та клоунади. 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E804C9D-F915-5F09-01CC-C86FFD97C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94085" y="479685"/>
            <a:ext cx="8559384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12F6C1B-30B7-CA26-B2BB-249F18C541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55731" y="582942"/>
            <a:ext cx="3286477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Цирк у Дніпрі</a:t>
            </a:r>
          </a:p>
        </p:txBody>
      </p:sp>
    </p:spTree>
    <p:extLst>
      <p:ext uri="{BB962C8B-B14F-4D97-AF65-F5344CB8AC3E}">
        <p14:creationId xmlns:p14="http://schemas.microsoft.com/office/powerpoint/2010/main" val="299700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C63051-ED2D-33A2-5143-5AE97E7AC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80" y="1492124"/>
            <a:ext cx="5192888" cy="46791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32F6A3-9858-6793-9F1F-C82D374591BB}"/>
              </a:ext>
            </a:extLst>
          </p:cNvPr>
          <p:cNvSpPr txBox="1"/>
          <p:nvPr/>
        </p:nvSpPr>
        <p:spPr>
          <a:xfrm>
            <a:off x="5531370" y="1098930"/>
            <a:ext cx="644975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Готель «Дніпро» — один із найвідоміших символів радянського модернізму в архітектурі міста. 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Його було зведено в 1960-х роках на одній із ключових артерій міста — проспекті Дмитра Яворницького (раніше – Карла Маркса). Готель одразу впадає в очі завдяки своїй монолітності, вертикальній ритміці вікон та скляними елементами.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Фасад прикрашений панорамними вікнами, які робили його на той час передовим.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Інтер’єр у перші десятиліття славився багатством оздоблення, використанням мармуру, латуні, декоративних панно та гобеленів.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Кількість поверхів: близько 10, але завдяки розташуванню на пагорбі в центрі міста, здається ще вищим. 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C5BA83A-F12B-2729-48DD-FD8FBFA9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9428" y="184530"/>
            <a:ext cx="10223291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A7A9D7C-0FC9-B51E-E722-ECF41E9250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69588" y="256183"/>
            <a:ext cx="382297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Готель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Дніпро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endParaRPr kumimoji="0" lang="uk-UA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62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0D197-C045-6433-E8A2-1AAA41A8C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3" y="1368777"/>
            <a:ext cx="5078473" cy="3847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A16253-45CF-8B53-3474-A58FE6C4C4EC}"/>
              </a:ext>
            </a:extLst>
          </p:cNvPr>
          <p:cNvSpPr txBox="1"/>
          <p:nvPr/>
        </p:nvSpPr>
        <p:spPr>
          <a:xfrm>
            <a:off x="5405939" y="1255669"/>
            <a:ext cx="625640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один із найстаріших мостів міста. Він з’єднує правобережну частину Дніпра (центр міста) з лівобережжям — житловими масивами та промисловими зонами.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Збудований у 1966 році.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•Спроєктований як магістральний автомобільний міст.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Має довжину близько 1,5 км.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Має потужну сталеву конструкцію, опори занурені глибоко в дно річки.</a:t>
            </a:r>
          </a:p>
          <a:p>
            <a:pPr indent="4572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Сучасна ілюмінація вночі створює враження «пливучого моста» над водою.</a:t>
            </a:r>
          </a:p>
          <a:p>
            <a:pPr indent="457200"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 не лише інженерна споруда — це символ міського об’єднання, щоденна артерія життя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D1B4517-BD35-FABA-810E-E06C056B3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9429" y="197424"/>
            <a:ext cx="10792918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F2E374C-C184-AB71-875C-DC8D217270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87205" y="269903"/>
            <a:ext cx="7817589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Центральний міст через Дніпро</a:t>
            </a:r>
            <a:endParaRPr kumimoji="0" lang="ru-RU" sz="54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028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9283D7-6DA6-ACEF-2EBB-EE183DA41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7" y="1734695"/>
            <a:ext cx="5486400" cy="38805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4AA5BE-E510-C40A-07B8-FD66E4B0CA9A}"/>
              </a:ext>
            </a:extLst>
          </p:cNvPr>
          <p:cNvSpPr txBox="1"/>
          <p:nvPr/>
        </p:nvSpPr>
        <p:spPr>
          <a:xfrm>
            <a:off x="5931108" y="1241712"/>
            <a:ext cx="609461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Дві башти-близнюки, що прикрашають центр міста на пагорбі над набережною, стали візитівкою сучасного Дніпра. Їх офіційна назва — “Бізнес-центр «Башти»”, або просто «Твін Тауерс» по-дніпровські.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Збудовані: у 2005–2008 роках.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Сучасний постмодерн з використанням скла та металу.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Висота: близько 100 метрів, до 28 поверхів кожна.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 даху башт встановлені декоративні корони, які світяться вночі.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Башти видно з будь-якої точки міста — вони стали неофіційним «маяком» Дніпра.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Поруч розташований торговельний центр, ресторанні тераси, автостоянка.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E42E790-8E8F-A5E1-F190-ABF4034CA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695" y="254833"/>
            <a:ext cx="11362543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4B0059A-05CD-9ABA-DC8F-5F82E7BE79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92055" y="327312"/>
            <a:ext cx="7238264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Хмарочоси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Башти Дніпра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34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82B5A3-635B-A1C6-2D0C-354A41AE3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2" y="1724146"/>
            <a:ext cx="5262611" cy="3965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503762-3419-75BD-1377-A679E611A383}"/>
              </a:ext>
            </a:extLst>
          </p:cNvPr>
          <p:cNvSpPr txBox="1"/>
          <p:nvPr/>
        </p:nvSpPr>
        <p:spPr>
          <a:xfrm>
            <a:off x="5531370" y="1194118"/>
            <a:ext cx="652571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Метрополітен у Дніпрі — один із найменших у Європі, але він має важливе транспортне й архітектурне значення. Перша (і наразі єдина) лінія відкрилася у 1995 році. 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Кількість станцій: 6 (станом на 2025 рік), але лінія розширюється.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Довжина: близько 7,8 км.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Стиль станцій — комбінація монументального і функціонального дизайну. У декорі часто використовували мармур, граніт, бронзу.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Станція “Металургів” — одна з найгарніших: колони з червоного граніту, мозаїки, присвячені сталеливарникам.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Станція “Вокзальна” — монументальна, із зображенням залізничної тематики.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B238694-3FA7-34B4-0905-E4513C312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4380" y="269823"/>
            <a:ext cx="10822899" cy="89871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E6CB4E3-10B1-089D-FE07-7B7C4C8134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5138" y="334459"/>
            <a:ext cx="6921382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Дніпровський </a:t>
            </a:r>
            <a:r>
              <a:rPr kumimoji="0" lang="uk-UA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метрополітен</a:t>
            </a:r>
            <a:endParaRPr kumimoji="0" lang="ru-RU" sz="44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93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0B571D-724D-E06F-9E9A-4C8CC14E8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04" y="1721371"/>
            <a:ext cx="5510760" cy="444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57EF48-744A-41B3-89BD-819C49F427CA}"/>
              </a:ext>
            </a:extLst>
          </p:cNvPr>
          <p:cNvSpPr txBox="1"/>
          <p:nvPr/>
        </p:nvSpPr>
        <p:spPr>
          <a:xfrm>
            <a:off x="6096000" y="2009663"/>
            <a:ext cx="581239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омбінований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двоярусний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автомобільний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міст,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Центральний та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Нижньодніпровський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міста.</a:t>
            </a:r>
          </a:p>
          <a:p>
            <a:pPr indent="457200" algn="just"/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 у 1870-х як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міст,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реконструйований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Металева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конструкція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величезними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прольотами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стала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транспортним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вузлом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відігравав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стратегічну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роль.</a:t>
            </a:r>
            <a:endParaRPr lang="ru-RU" sz="2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11F431F-C9F2-555D-5E5E-969204A43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4282" y="344774"/>
            <a:ext cx="10463134" cy="989351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E66E45-3266-5EA0-895D-01D99054FD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68809" y="454728"/>
            <a:ext cx="4051109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Амурський міст</a:t>
            </a:r>
            <a:endParaRPr kumimoji="0" lang="uk-UA" sz="44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947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2CCCFC-CB12-A434-9EBD-45E94EABC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7" y="1852743"/>
            <a:ext cx="5486400" cy="363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5F1A48-4315-1FA8-593A-AC972E614214}"/>
              </a:ext>
            </a:extLst>
          </p:cNvPr>
          <p:cNvSpPr txBox="1"/>
          <p:nvPr/>
        </p:nvSpPr>
        <p:spPr>
          <a:xfrm>
            <a:off x="5781207" y="1013293"/>
            <a:ext cx="609461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Меморіально-освітній комплекс “Музей громадянського подвигу жителів Дніпропетровщини в подіях АТО” відкрився у 2016 році. Це перший в Україні музей, присвячений війні на Сході України та героїзму захисників. 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Справжня військова техніка, бліндажі, волонтерські машини, уламки снарядів.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Величезна панорама подій АТО з емоційним та історичним наповненням.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Фотографії, особисті речі бійців, відеоматеріали, мультимедійні стенди.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Імена загиблих бійців Дніпропетровщини, викарбувані на плитах.</a:t>
            </a:r>
          </a:p>
          <a:p>
            <a:pPr indent="457200" algn="just">
              <a:buNone/>
            </a:pPr>
            <a:r>
              <a:rPr lang="uk-UA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Музей передає не лише хронологію війни, а й внутрішній біль, силу духу та єдність українців.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A8B1DBB-B796-32FA-01AE-E2A7957D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4517" y="134911"/>
            <a:ext cx="11017771" cy="87838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107382A-EB4E-EB58-9075-769DDF1A44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614" y="243852"/>
            <a:ext cx="8534772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Музей АТО (на території Діорами)</a:t>
            </a:r>
          </a:p>
        </p:txBody>
      </p:sp>
    </p:spTree>
    <p:extLst>
      <p:ext uri="{BB962C8B-B14F-4D97-AF65-F5344CB8AC3E}">
        <p14:creationId xmlns:p14="http://schemas.microsoft.com/office/powerpoint/2010/main" val="317131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C9CCAD-57D3-B389-C6A6-444CC04F53E9}"/>
              </a:ext>
            </a:extLst>
          </p:cNvPr>
          <p:cNvSpPr txBox="1"/>
          <p:nvPr/>
        </p:nvSpPr>
        <p:spPr>
          <a:xfrm>
            <a:off x="554636" y="1673284"/>
            <a:ext cx="1134755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результаті проведеного дослідження історичних джерел зроблено такі висновки:</a:t>
            </a:r>
          </a:p>
          <a:p>
            <a:pPr indent="45720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Архітектурні пам’ятки Дніпра охоплюють період від кінця </a:t>
            </a:r>
            <a:r>
              <a:rPr lang="af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до початку </a:t>
            </a:r>
            <a:r>
              <a:rPr lang="af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ст.;</a:t>
            </a:r>
          </a:p>
          <a:p>
            <a:pPr indent="45720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Значна частина будівель є прикладом різних архітектурних стилів: класицизму, модерну, конструктивізму та сталінського ампіру;</a:t>
            </a:r>
          </a:p>
          <a:p>
            <a:pPr indent="45720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об’єктів мають історико-культурну цінність і входять до реєстру пам’яток архітектури України.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6D23A4C-E4D5-F943-793C-E1AEDEF62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18544" y="464695"/>
            <a:ext cx="8784236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526D28F-6D08-3C37-F67C-CD102B9FDD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63177" y="537174"/>
            <a:ext cx="2694969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Висновки:</a:t>
            </a:r>
          </a:p>
        </p:txBody>
      </p:sp>
    </p:spTree>
    <p:extLst>
      <p:ext uri="{BB962C8B-B14F-4D97-AF65-F5344CB8AC3E}">
        <p14:creationId xmlns:p14="http://schemas.microsoft.com/office/powerpoint/2010/main" val="1605387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4C479-2195-1455-B83B-A9B6E6C2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5932" y="2390579"/>
            <a:ext cx="7060135" cy="1038421"/>
          </a:xfrm>
        </p:spPr>
        <p:txBody>
          <a:bodyPr/>
          <a:lstStyle/>
          <a:p>
            <a:r>
              <a:rPr lang="uk-UA" dirty="0"/>
              <a:t>Дякую за увагу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4121039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1064</Words>
  <Application>Microsoft Office PowerPoint</Application>
  <PresentationFormat>Широкоэкранный</PresentationFormat>
  <Paragraphs>92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Meiryo</vt:lpstr>
      <vt:lpstr>Corbel</vt:lpstr>
      <vt:lpstr>Times New Roman</vt:lpstr>
      <vt:lpstr>SketchLinesVTI</vt:lpstr>
      <vt:lpstr>Пам'ятки архітектури міста Дніпро</vt:lpstr>
      <vt:lpstr>Завдання:</vt:lpstr>
      <vt:lpstr>Спасо-Преображенський кафедральний  собор</vt:lpstr>
      <vt:lpstr>Будинок Яворницького</vt:lpstr>
      <vt:lpstr>Дніпровський академічний театр опери та балету</vt:lpstr>
      <vt:lpstr>Готель «Україна» (колишній «Асторія»)</vt:lpstr>
      <vt:lpstr>Цирк у Дніпрі</vt:lpstr>
      <vt:lpstr>Готель «Дніпро»</vt:lpstr>
      <vt:lpstr>Центральний міст через Дніпро</vt:lpstr>
      <vt:lpstr>Хмарочоси «Башти Дніпра» </vt:lpstr>
      <vt:lpstr>Дніпровський метрополітен</vt:lpstr>
      <vt:lpstr>Амурський міст</vt:lpstr>
      <vt:lpstr>Музей АТО (на території Діорами)</vt:lpstr>
      <vt:lpstr>Висновки:</vt:lpstr>
      <vt:lpstr>Дякую за увагу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тему:памʼятки архітектури міста Дніпро</dc:title>
  <dc:creator>Нога Данило</dc:creator>
  <cp:lastModifiedBy>Костенко Юлія Володимирівна</cp:lastModifiedBy>
  <cp:revision>6</cp:revision>
  <dcterms:created xsi:type="dcterms:W3CDTF">2025-04-05T06:43:42Z</dcterms:created>
  <dcterms:modified xsi:type="dcterms:W3CDTF">2025-04-20T20:12:00Z</dcterms:modified>
</cp:coreProperties>
</file>