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0" r:id="rId3"/>
    <p:sldId id="259" r:id="rId4"/>
    <p:sldId id="261" r:id="rId5"/>
    <p:sldId id="262" r:id="rId6"/>
    <p:sldId id="269" r:id="rId7"/>
    <p:sldId id="270" r:id="rId8"/>
    <p:sldId id="271" r:id="rId9"/>
    <p:sldId id="272" r:id="rId10"/>
    <p:sldId id="273" r:id="rId11"/>
    <p:sldId id="274" r:id="rId12"/>
    <p:sldId id="275" r:id="rId13"/>
    <p:sldId id="281" r:id="rId14"/>
    <p:sldId id="277" r:id="rId15"/>
    <p:sldId id="278" r:id="rId16"/>
    <p:sldId id="279" r:id="rId17"/>
    <p:sldId id="280" r:id="rId18"/>
  </p:sldIdLst>
  <p:sldSz cx="18288000" cy="10287000"/>
  <p:notesSz cx="6858000" cy="9144000"/>
  <p:embeddedFontLst>
    <p:embeddedFont>
      <p:font typeface="Calibri" pitchFamily="34" charset="0"/>
      <p:regular r:id="rId19"/>
      <p:bold r:id="rId20"/>
      <p:italic r:id="rId21"/>
      <p:boldItalic r:id="rId22"/>
    </p:embeddedFont>
    <p:embeddedFont>
      <p:font typeface="Bodoni FLF Bold Italics"/>
      <p:regular r:id="rId23"/>
    </p:embeddedFont>
    <p:embeddedFont>
      <p:font typeface="Arimo" charset="0"/>
      <p:regular r:id="rId24"/>
    </p:embeddedFont>
    <p:embeddedFont>
      <p:font typeface="Arimo Bold" charset="0"/>
      <p:regular r:id="rId25"/>
    </p:embeddedFont>
    <p:embeddedFont>
      <p:font typeface="Alice" charset="-52"/>
      <p:regular r:id="rId26"/>
    </p:embeddedFont>
    <p:embeddedFont>
      <p:font typeface="Bodoni FLF Italics"/>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2" autoAdjust="0"/>
  </p:normalViewPr>
  <p:slideViewPr>
    <p:cSldViewPr>
      <p:cViewPr varScale="1">
        <p:scale>
          <a:sx n="44" d="100"/>
          <a:sy n="44" d="100"/>
        </p:scale>
        <p:origin x="-86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title>
      <c:layout/>
      <c:txPr>
        <a:bodyPr/>
        <a:lstStyle/>
        <a:p>
          <a:pPr>
            <a:defRPr sz="2400"/>
          </a:pPr>
          <a:endParaRPr lang="ru-RU"/>
        </a:p>
      </c:txPr>
    </c:title>
    <c:plotArea>
      <c:layout/>
      <c:pieChart>
        <c:varyColors val="1"/>
        <c:ser>
          <c:idx val="0"/>
          <c:order val="0"/>
          <c:tx>
            <c:strRef>
              <c:f>Лист1!$B$1</c:f>
              <c:strCache>
                <c:ptCount val="1"/>
                <c:pt idx="0">
                  <c:v>Кількість пожеж за рік</c:v>
                </c:pt>
              </c:strCache>
            </c:strRef>
          </c:tx>
          <c:cat>
            <c:strRef>
              <c:f>Лист1!$A$2:$A$5</c:f>
              <c:strCache>
                <c:ptCount val="2"/>
                <c:pt idx="0">
                  <c:v>2022 рік</c:v>
                </c:pt>
                <c:pt idx="1">
                  <c:v>2023 рік</c:v>
                </c:pt>
              </c:strCache>
            </c:strRef>
          </c:cat>
          <c:val>
            <c:numRef>
              <c:f>Лист1!$B$2:$B$5</c:f>
              <c:numCache>
                <c:formatCode>General</c:formatCode>
                <c:ptCount val="4"/>
                <c:pt idx="0">
                  <c:v>950</c:v>
                </c:pt>
                <c:pt idx="1">
                  <c:v>166</c:v>
                </c:pt>
              </c:numCache>
            </c:numRef>
          </c:val>
        </c:ser>
        <c:ser>
          <c:idx val="1"/>
          <c:order val="1"/>
          <c:tx>
            <c:strRef>
              <c:f>Лист1!$C$1</c:f>
              <c:strCache>
                <c:ptCount val="1"/>
                <c:pt idx="0">
                  <c:v> 2</c:v>
                </c:pt>
              </c:strCache>
            </c:strRef>
          </c:tx>
          <c:cat>
            <c:strRef>
              <c:f>Лист1!$A$2:$A$5</c:f>
              <c:strCache>
                <c:ptCount val="2"/>
                <c:pt idx="0">
                  <c:v>2022 рік</c:v>
                </c:pt>
                <c:pt idx="1">
                  <c:v>2023 рік</c:v>
                </c:pt>
              </c:strCache>
            </c:strRef>
          </c:cat>
          <c:val>
            <c:numRef>
              <c:f>Лист1!$C$2:$C$5</c:f>
              <c:numCache>
                <c:formatCode>General</c:formatCode>
                <c:ptCount val="4"/>
              </c:numCache>
            </c:numRef>
          </c:val>
        </c:ser>
        <c:ser>
          <c:idx val="2"/>
          <c:order val="2"/>
          <c:tx>
            <c:strRef>
              <c:f>Лист1!$D$1</c:f>
              <c:strCache>
                <c:ptCount val="1"/>
                <c:pt idx="0">
                  <c:v>Столбецпошкоджено 2</c:v>
                </c:pt>
              </c:strCache>
            </c:strRef>
          </c:tx>
          <c:cat>
            <c:strRef>
              <c:f>Лист1!$A$2:$A$5</c:f>
              <c:strCache>
                <c:ptCount val="2"/>
                <c:pt idx="0">
                  <c:v>2022 рік</c:v>
                </c:pt>
                <c:pt idx="1">
                  <c:v>2023 рік</c:v>
                </c:pt>
              </c:strCache>
            </c:strRef>
          </c:cat>
          <c:val>
            <c:numRef>
              <c:f>Лист1!$D$2:$D$5</c:f>
              <c:numCache>
                <c:formatCode>General</c:formatCode>
                <c:ptCount val="4"/>
              </c:numCache>
            </c:numRef>
          </c:val>
        </c:ser>
        <c:firstSliceAng val="0"/>
      </c:pieChart>
    </c:plotArea>
    <c:legend>
      <c:legendPos val="r"/>
      <c:legendEntry>
        <c:idx val="2"/>
        <c:delete val="1"/>
      </c:legendEntry>
      <c:legendEntry>
        <c:idx val="3"/>
        <c:delete val="1"/>
      </c:legendEntry>
      <c:layout/>
      <c:txPr>
        <a:bodyPr/>
        <a:lstStyle/>
        <a:p>
          <a:pPr>
            <a:defRPr sz="2800" b="1"/>
          </a:pPr>
          <a:endParaRPr lang="ru-RU"/>
        </a:p>
      </c:txPr>
    </c:legend>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plotArea>
      <c:layout/>
      <c:barChart>
        <c:barDir val="col"/>
        <c:grouping val="clustered"/>
        <c:ser>
          <c:idx val="0"/>
          <c:order val="0"/>
          <c:tx>
            <c:strRef>
              <c:f>Лист1!$B$1</c:f>
              <c:strCache>
                <c:ptCount val="1"/>
                <c:pt idx="0">
                  <c:v>так/позитивно</c:v>
                </c:pt>
              </c:strCache>
            </c:strRef>
          </c:tx>
          <c:cat>
            <c:strRef>
              <c:f>Лист1!$A$2:$A$7</c:f>
              <c:strCache>
                <c:ptCount val="6"/>
                <c:pt idx="0">
                  <c:v>Спостерігали</c:v>
                </c:pt>
                <c:pt idx="1">
                  <c:v>Спалюють</c:v>
                </c:pt>
                <c:pt idx="2">
                  <c:v>Вплив на якість повітря</c:v>
                </c:pt>
                <c:pt idx="3">
                  <c:v>Вплив на здоровя </c:v>
                </c:pt>
                <c:pt idx="4">
                  <c:v>Вплив на родючість грунту</c:v>
                </c:pt>
                <c:pt idx="5">
                  <c:v>Вплив на місцеве біорізноманіття</c:v>
                </c:pt>
              </c:strCache>
            </c:strRef>
          </c:cat>
          <c:val>
            <c:numRef>
              <c:f>Лист1!$B$2:$B$7</c:f>
              <c:numCache>
                <c:formatCode>0%</c:formatCode>
                <c:ptCount val="6"/>
                <c:pt idx="0">
                  <c:v>1</c:v>
                </c:pt>
                <c:pt idx="1">
                  <c:v>0.74000000000000032</c:v>
                </c:pt>
                <c:pt idx="2">
                  <c:v>0</c:v>
                </c:pt>
                <c:pt idx="3">
                  <c:v>0.33000000000000024</c:v>
                </c:pt>
                <c:pt idx="4">
                  <c:v>0.27</c:v>
                </c:pt>
                <c:pt idx="5">
                  <c:v>0.62000000000000033</c:v>
                </c:pt>
              </c:numCache>
            </c:numRef>
          </c:val>
        </c:ser>
        <c:ser>
          <c:idx val="1"/>
          <c:order val="1"/>
          <c:tx>
            <c:strRef>
              <c:f>Лист1!$C$1</c:f>
              <c:strCache>
                <c:ptCount val="1"/>
                <c:pt idx="0">
                  <c:v>ні/ негативно</c:v>
                </c:pt>
              </c:strCache>
            </c:strRef>
          </c:tx>
          <c:cat>
            <c:strRef>
              <c:f>Лист1!$A$2:$A$7</c:f>
              <c:strCache>
                <c:ptCount val="6"/>
                <c:pt idx="0">
                  <c:v>Спостерігали</c:v>
                </c:pt>
                <c:pt idx="1">
                  <c:v>Спалюють</c:v>
                </c:pt>
                <c:pt idx="2">
                  <c:v>Вплив на якість повітря</c:v>
                </c:pt>
                <c:pt idx="3">
                  <c:v>Вплив на здоровя </c:v>
                </c:pt>
                <c:pt idx="4">
                  <c:v>Вплив на родючість грунту</c:v>
                </c:pt>
                <c:pt idx="5">
                  <c:v>Вплив на місцеве біорізноманіття</c:v>
                </c:pt>
              </c:strCache>
            </c:strRef>
          </c:cat>
          <c:val>
            <c:numRef>
              <c:f>Лист1!$C$2:$C$7</c:f>
              <c:numCache>
                <c:formatCode>General</c:formatCode>
                <c:ptCount val="6"/>
                <c:pt idx="2" formatCode="0%">
                  <c:v>0.8400000000000003</c:v>
                </c:pt>
                <c:pt idx="3" formatCode="0%">
                  <c:v>0.66000000000000036</c:v>
                </c:pt>
                <c:pt idx="4" formatCode="0%">
                  <c:v>0.73000000000000032</c:v>
                </c:pt>
                <c:pt idx="5" formatCode="0%">
                  <c:v>0.38000000000000017</c:v>
                </c:pt>
              </c:numCache>
            </c:numRef>
          </c:val>
        </c:ser>
        <c:ser>
          <c:idx val="2"/>
          <c:order val="2"/>
          <c:tx>
            <c:strRef>
              <c:f>Лист1!$D$1</c:f>
              <c:strCache>
                <c:ptCount val="1"/>
                <c:pt idx="0">
                  <c:v>нейтрально</c:v>
                </c:pt>
              </c:strCache>
            </c:strRef>
          </c:tx>
          <c:cat>
            <c:strRef>
              <c:f>Лист1!$A$2:$A$7</c:f>
              <c:strCache>
                <c:ptCount val="6"/>
                <c:pt idx="0">
                  <c:v>Спостерігали</c:v>
                </c:pt>
                <c:pt idx="1">
                  <c:v>Спалюють</c:v>
                </c:pt>
                <c:pt idx="2">
                  <c:v>Вплив на якість повітря</c:v>
                </c:pt>
                <c:pt idx="3">
                  <c:v>Вплив на здоровя </c:v>
                </c:pt>
                <c:pt idx="4">
                  <c:v>Вплив на родючість грунту</c:v>
                </c:pt>
                <c:pt idx="5">
                  <c:v>Вплив на місцеве біорізноманіття</c:v>
                </c:pt>
              </c:strCache>
            </c:strRef>
          </c:cat>
          <c:val>
            <c:numRef>
              <c:f>Лист1!$D$2:$D$7</c:f>
              <c:numCache>
                <c:formatCode>General</c:formatCode>
                <c:ptCount val="6"/>
                <c:pt idx="2" formatCode="0%">
                  <c:v>0.16</c:v>
                </c:pt>
              </c:numCache>
            </c:numRef>
          </c:val>
        </c:ser>
        <c:axId val="119118080"/>
        <c:axId val="119205888"/>
      </c:barChart>
      <c:catAx>
        <c:axId val="119118080"/>
        <c:scaling>
          <c:orientation val="minMax"/>
        </c:scaling>
        <c:axPos val="b"/>
        <c:tickLblPos val="nextTo"/>
        <c:crossAx val="119205888"/>
        <c:crosses val="autoZero"/>
        <c:auto val="1"/>
        <c:lblAlgn val="ctr"/>
        <c:lblOffset val="100"/>
      </c:catAx>
      <c:valAx>
        <c:axId val="119205888"/>
        <c:scaling>
          <c:orientation val="minMax"/>
        </c:scaling>
        <c:axPos val="l"/>
        <c:majorGridlines/>
        <c:numFmt formatCode="0%" sourceLinked="1"/>
        <c:tickLblPos val="nextTo"/>
        <c:crossAx val="119118080"/>
        <c:crosses val="autoZero"/>
        <c:crossBetween val="between"/>
      </c:valAx>
    </c:plotArea>
    <c:legend>
      <c:legendPos val="r"/>
      <c:layout/>
    </c:legend>
    <c:plotVisOnly val="1"/>
  </c:chart>
  <c:txPr>
    <a:bodyPr/>
    <a:lstStyle/>
    <a:p>
      <a:pPr>
        <a:defRPr sz="1800"/>
      </a:pPr>
      <a:endParaRPr lang="ru-RU"/>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5.svg"/><Relationship Id="rId7" Type="http://schemas.openxmlformats.org/officeDocument/2006/relationships/image" Target="../media/image24.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35.sv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EADB"/>
        </a:solidFill>
        <a:effectLst/>
      </p:bgPr>
    </p:bg>
    <p:spTree>
      <p:nvGrpSpPr>
        <p:cNvPr id="1" name=""/>
        <p:cNvGrpSpPr/>
        <p:nvPr/>
      </p:nvGrpSpPr>
      <p:grpSpPr>
        <a:xfrm>
          <a:off x="0" y="0"/>
          <a:ext cx="0" cy="0"/>
          <a:chOff x="0" y="0"/>
          <a:chExt cx="0" cy="0"/>
        </a:xfrm>
      </p:grpSpPr>
      <p:grpSp>
        <p:nvGrpSpPr>
          <p:cNvPr id="2" name="Group 2"/>
          <p:cNvGrpSpPr/>
          <p:nvPr/>
        </p:nvGrpSpPr>
        <p:grpSpPr>
          <a:xfrm>
            <a:off x="14875708" y="-2383592"/>
            <a:ext cx="4767184" cy="476718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7D55"/>
            </a:solidFill>
          </p:spPr>
        </p:sp>
        <p:sp>
          <p:nvSpPr>
            <p:cNvPr id="4" name="TextBox 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731820" y="9087662"/>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a:off x="5493308" y="2043072"/>
            <a:ext cx="7301385" cy="0"/>
          </a:xfrm>
          <a:prstGeom prst="line">
            <a:avLst/>
          </a:prstGeom>
          <a:ln w="38100" cap="flat">
            <a:solidFill>
              <a:srgbClr val="967D55"/>
            </a:solidFill>
            <a:prstDash val="solid"/>
            <a:headEnd type="none" w="sm" len="sm"/>
            <a:tailEnd type="none" w="sm" len="sm"/>
          </a:ln>
        </p:spPr>
      </p:sp>
      <p:sp>
        <p:nvSpPr>
          <p:cNvPr id="9" name="Freeform 9"/>
          <p:cNvSpPr/>
          <p:nvPr/>
        </p:nvSpPr>
        <p:spPr>
          <a:xfrm>
            <a:off x="15702588" y="-308234"/>
            <a:ext cx="2744552" cy="2734260"/>
          </a:xfrm>
          <a:custGeom>
            <a:avLst/>
            <a:gdLst/>
            <a:ahLst/>
            <a:cxnLst/>
            <a:rect l="l" t="t" r="r" b="b"/>
            <a:pathLst>
              <a:path w="2744552" h="2734260">
                <a:moveTo>
                  <a:pt x="0" y="0"/>
                </a:moveTo>
                <a:lnTo>
                  <a:pt x="2744552" y="0"/>
                </a:lnTo>
                <a:lnTo>
                  <a:pt x="2744552" y="2734260"/>
                </a:lnTo>
                <a:lnTo>
                  <a:pt x="0" y="2734260"/>
                </a:lnTo>
                <a:lnTo>
                  <a:pt x="0" y="0"/>
                </a:lnTo>
                <a:close/>
              </a:path>
            </a:pathLst>
          </a:custGeom>
          <a:blipFill>
            <a:blip r:embed="rId2"/>
            <a:stretch>
              <a:fillRect/>
            </a:stretch>
          </a:blipFill>
        </p:spPr>
      </p:sp>
      <p:sp>
        <p:nvSpPr>
          <p:cNvPr id="10" name="TextBox 10"/>
          <p:cNvSpPr txBox="1"/>
          <p:nvPr/>
        </p:nvSpPr>
        <p:spPr>
          <a:xfrm>
            <a:off x="159140" y="3657952"/>
            <a:ext cx="18288000" cy="2552700"/>
          </a:xfrm>
          <a:prstGeom prst="rect">
            <a:avLst/>
          </a:prstGeom>
        </p:spPr>
        <p:txBody>
          <a:bodyPr lIns="0" tIns="0" rIns="0" bIns="0" rtlCol="0" anchor="t">
            <a:spAutoFit/>
          </a:bodyPr>
          <a:lstStyle/>
          <a:p>
            <a:pPr algn="ctr">
              <a:lnSpc>
                <a:spcPts val="6599"/>
              </a:lnSpc>
            </a:pPr>
            <a:r>
              <a:rPr lang="en-US" sz="5499" b="1" i="1">
                <a:solidFill>
                  <a:srgbClr val="7F4C38"/>
                </a:solidFill>
                <a:latin typeface="Bodoni FLF Bold Italics"/>
                <a:ea typeface="Bodoni FLF Bold Italics"/>
                <a:cs typeface="Bodoni FLF Bold Italics"/>
                <a:sym typeface="Bodoni FLF Bold Italics"/>
              </a:rPr>
              <a:t>ВПЛИВ СПАЛЮВАННЯ СУХОСТОЮ НА ЕКОЛОГІЧНЕ </a:t>
            </a:r>
          </a:p>
          <a:p>
            <a:pPr algn="ctr">
              <a:lnSpc>
                <a:spcPts val="6599"/>
              </a:lnSpc>
            </a:pPr>
            <a:r>
              <a:rPr lang="en-US" sz="5499" b="1" i="1">
                <a:solidFill>
                  <a:srgbClr val="7F4C38"/>
                </a:solidFill>
                <a:latin typeface="Bodoni FLF Bold Italics"/>
                <a:ea typeface="Bodoni FLF Bold Italics"/>
                <a:cs typeface="Bodoni FLF Bold Italics"/>
                <a:sym typeface="Bodoni FLF Bold Italics"/>
              </a:rPr>
              <a:t>СТАНОВИЩЕ ҐРУНТІВ ТА НА ДОВКІЛЛЯ ВЦІЛОМУ</a:t>
            </a:r>
          </a:p>
          <a:p>
            <a:pPr algn="ctr">
              <a:lnSpc>
                <a:spcPts val="6719"/>
              </a:lnSpc>
            </a:pPr>
            <a:endParaRPr/>
          </a:p>
        </p:txBody>
      </p:sp>
      <p:sp>
        <p:nvSpPr>
          <p:cNvPr id="11" name="TextBox 11"/>
          <p:cNvSpPr txBox="1"/>
          <p:nvPr/>
        </p:nvSpPr>
        <p:spPr>
          <a:xfrm>
            <a:off x="2789220" y="6556752"/>
            <a:ext cx="7442542" cy="3052118"/>
          </a:xfrm>
          <a:prstGeom prst="rect">
            <a:avLst/>
          </a:prstGeom>
        </p:spPr>
        <p:txBody>
          <a:bodyPr lIns="0" tIns="0" rIns="0" bIns="0" rtlCol="0" anchor="t">
            <a:spAutoFit/>
          </a:bodyPr>
          <a:lstStyle/>
          <a:p>
            <a:pPr algn="ctr">
              <a:lnSpc>
                <a:spcPts val="3359"/>
              </a:lnSpc>
              <a:spcBef>
                <a:spcPct val="0"/>
              </a:spcBef>
            </a:pPr>
            <a:r>
              <a:rPr lang="en-US" sz="2399" dirty="0">
                <a:solidFill>
                  <a:srgbClr val="000000"/>
                </a:solidFill>
                <a:latin typeface="Arimo"/>
                <a:ea typeface="Arimo"/>
                <a:cs typeface="Arimo"/>
                <a:sym typeface="Arimo"/>
              </a:rPr>
              <a:t> </a:t>
            </a:r>
          </a:p>
          <a:p>
            <a:pPr algn="ctr">
              <a:lnSpc>
                <a:spcPts val="3359"/>
              </a:lnSpc>
              <a:spcBef>
                <a:spcPct val="0"/>
              </a:spcBef>
            </a:pPr>
            <a:r>
              <a:rPr lang="en-US" sz="2399" dirty="0" err="1">
                <a:solidFill>
                  <a:srgbClr val="000000"/>
                </a:solidFill>
                <a:latin typeface="Arimo"/>
                <a:ea typeface="Arimo"/>
                <a:cs typeface="Arimo"/>
                <a:sym typeface="Arimo"/>
              </a:rPr>
              <a:t>Науковий</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керівник</a:t>
            </a:r>
            <a:r>
              <a:rPr lang="en-US" sz="2399" dirty="0">
                <a:solidFill>
                  <a:srgbClr val="000000"/>
                </a:solidFill>
                <a:latin typeface="Arimo"/>
                <a:ea typeface="Arimo"/>
                <a:cs typeface="Arimo"/>
                <a:sym typeface="Arimo"/>
              </a:rPr>
              <a:t>:</a:t>
            </a:r>
          </a:p>
          <a:p>
            <a:pPr algn="ctr">
              <a:lnSpc>
                <a:spcPts val="3359"/>
              </a:lnSpc>
              <a:spcBef>
                <a:spcPct val="0"/>
              </a:spcBef>
            </a:pPr>
            <a:r>
              <a:rPr lang="en-US" sz="2399" dirty="0">
                <a:solidFill>
                  <a:srgbClr val="000000"/>
                </a:solidFill>
                <a:latin typeface="Arimo"/>
                <a:ea typeface="Arimo"/>
                <a:cs typeface="Arimo"/>
                <a:sym typeface="Arimo"/>
              </a:rPr>
              <a:t>Шурубар Сімона </a:t>
            </a:r>
            <a:r>
              <a:rPr lang="en-US" sz="2399" dirty="0" err="1">
                <a:solidFill>
                  <a:srgbClr val="000000"/>
                </a:solidFill>
                <a:latin typeface="Arimo"/>
                <a:ea typeface="Arimo"/>
                <a:cs typeface="Arimo"/>
                <a:sym typeface="Arimo"/>
              </a:rPr>
              <a:t>Дмитрівна</a:t>
            </a:r>
            <a:r>
              <a:rPr lang="en-US" sz="2399" dirty="0">
                <a:solidFill>
                  <a:srgbClr val="000000"/>
                </a:solidFill>
                <a:latin typeface="Arimo"/>
                <a:ea typeface="Arimo"/>
                <a:cs typeface="Arimo"/>
                <a:sym typeface="Arimo"/>
              </a:rPr>
              <a:t>,</a:t>
            </a:r>
          </a:p>
          <a:p>
            <a:pPr algn="ctr">
              <a:lnSpc>
                <a:spcPts val="3359"/>
              </a:lnSpc>
              <a:spcBef>
                <a:spcPct val="0"/>
              </a:spcBef>
            </a:pPr>
            <a:r>
              <a:rPr lang="en-US" sz="2399" dirty="0" err="1">
                <a:solidFill>
                  <a:srgbClr val="000000"/>
                </a:solidFill>
                <a:latin typeface="Arimo"/>
                <a:ea typeface="Arimo"/>
                <a:cs typeface="Arimo"/>
                <a:sym typeface="Arimo"/>
              </a:rPr>
              <a:t>вчитель</a:t>
            </a:r>
            <a:r>
              <a:rPr lang="en-US" sz="2399" dirty="0">
                <a:solidFill>
                  <a:srgbClr val="000000"/>
                </a:solidFill>
                <a:latin typeface="Arimo"/>
                <a:ea typeface="Arimo"/>
                <a:cs typeface="Arimo"/>
                <a:sym typeface="Arimo"/>
              </a:rPr>
              <a:t> </a:t>
            </a:r>
            <a:r>
              <a:rPr lang="uk-UA" sz="2399" dirty="0" smtClean="0">
                <a:solidFill>
                  <a:srgbClr val="000000"/>
                </a:solidFill>
                <a:latin typeface="Arimo"/>
                <a:ea typeface="Arimo"/>
                <a:cs typeface="Arimo"/>
                <a:sym typeface="Arimo"/>
              </a:rPr>
              <a:t>біології</a:t>
            </a:r>
            <a:endParaRPr lang="en-US" sz="2399" dirty="0">
              <a:solidFill>
                <a:srgbClr val="000000"/>
              </a:solidFill>
              <a:latin typeface="Arimo"/>
              <a:ea typeface="Arimo"/>
              <a:cs typeface="Arimo"/>
              <a:sym typeface="Arimo"/>
            </a:endParaRPr>
          </a:p>
          <a:p>
            <a:pPr algn="ctr">
              <a:lnSpc>
                <a:spcPts val="3359"/>
              </a:lnSpc>
              <a:spcBef>
                <a:spcPct val="0"/>
              </a:spcBef>
            </a:pPr>
            <a:r>
              <a:rPr lang="en-US" sz="2399" dirty="0" err="1">
                <a:solidFill>
                  <a:srgbClr val="000000"/>
                </a:solidFill>
                <a:latin typeface="Arimo"/>
                <a:ea typeface="Arimo"/>
                <a:cs typeface="Arimo"/>
                <a:sym typeface="Arimo"/>
              </a:rPr>
              <a:t>Боянського</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ліцею</a:t>
            </a:r>
            <a:r>
              <a:rPr lang="en-US" sz="2399" dirty="0">
                <a:solidFill>
                  <a:srgbClr val="000000"/>
                </a:solidFill>
                <a:latin typeface="Arimo"/>
                <a:ea typeface="Arimo"/>
                <a:cs typeface="Arimo"/>
                <a:sym typeface="Arimo"/>
              </a:rPr>
              <a:t> №1</a:t>
            </a:r>
          </a:p>
          <a:p>
            <a:pPr algn="ctr">
              <a:lnSpc>
                <a:spcPts val="3359"/>
              </a:lnSpc>
              <a:spcBef>
                <a:spcPct val="0"/>
              </a:spcBef>
            </a:pPr>
            <a:r>
              <a:rPr lang="en-US" sz="2399" dirty="0" err="1">
                <a:solidFill>
                  <a:srgbClr val="000000"/>
                </a:solidFill>
                <a:latin typeface="Arimo"/>
                <a:ea typeface="Arimo"/>
                <a:cs typeface="Arimo"/>
                <a:sym typeface="Arimo"/>
              </a:rPr>
              <a:t>Боянської</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сільської</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ради</a:t>
            </a:r>
            <a:endParaRPr lang="en-US" sz="2399" dirty="0">
              <a:solidFill>
                <a:srgbClr val="000000"/>
              </a:solidFill>
              <a:latin typeface="Arimo"/>
              <a:ea typeface="Arimo"/>
              <a:cs typeface="Arimo"/>
              <a:sym typeface="Arimo"/>
            </a:endParaRPr>
          </a:p>
          <a:p>
            <a:pPr algn="ctr">
              <a:lnSpc>
                <a:spcPts val="3359"/>
              </a:lnSpc>
              <a:spcBef>
                <a:spcPct val="0"/>
              </a:spcBef>
            </a:pPr>
            <a:r>
              <a:rPr lang="en-US" sz="2399" dirty="0" err="1">
                <a:solidFill>
                  <a:srgbClr val="000000"/>
                </a:solidFill>
                <a:latin typeface="Arimo"/>
                <a:ea typeface="Arimo"/>
                <a:cs typeface="Arimo"/>
                <a:sym typeface="Arimo"/>
              </a:rPr>
              <a:t>Чернівецької</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області</a:t>
            </a:r>
            <a:endParaRPr lang="en-US" sz="2399" dirty="0">
              <a:solidFill>
                <a:srgbClr val="000000"/>
              </a:solidFill>
              <a:latin typeface="Arimo"/>
              <a:ea typeface="Arimo"/>
              <a:cs typeface="Arimo"/>
              <a:sym typeface="Arimo"/>
            </a:endParaRPr>
          </a:p>
        </p:txBody>
      </p:sp>
      <p:sp>
        <p:nvSpPr>
          <p:cNvPr id="12" name="TextBox 12"/>
          <p:cNvSpPr txBox="1"/>
          <p:nvPr/>
        </p:nvSpPr>
        <p:spPr>
          <a:xfrm>
            <a:off x="4191521" y="352863"/>
            <a:ext cx="9904958" cy="1345391"/>
          </a:xfrm>
          <a:prstGeom prst="rect">
            <a:avLst/>
          </a:prstGeom>
        </p:spPr>
        <p:txBody>
          <a:bodyPr lIns="0" tIns="0" rIns="0" bIns="0" rtlCol="0" anchor="t">
            <a:spAutoFit/>
          </a:bodyPr>
          <a:lstStyle/>
          <a:p>
            <a:pPr algn="ctr">
              <a:lnSpc>
                <a:spcPts val="3544"/>
              </a:lnSpc>
              <a:spcBef>
                <a:spcPct val="0"/>
              </a:spcBef>
            </a:pPr>
            <a:r>
              <a:rPr lang="en-US" sz="2531">
                <a:solidFill>
                  <a:srgbClr val="000000"/>
                </a:solidFill>
                <a:latin typeface="Arimo"/>
                <a:ea typeface="Arimo"/>
                <a:cs typeface="Arimo"/>
                <a:sym typeface="Arimo"/>
              </a:rPr>
              <a:t>Міністерство освіти і науки України</a:t>
            </a:r>
          </a:p>
          <a:p>
            <a:pPr algn="ctr">
              <a:lnSpc>
                <a:spcPts val="3544"/>
              </a:lnSpc>
              <a:spcBef>
                <a:spcPct val="0"/>
              </a:spcBef>
            </a:pPr>
            <a:r>
              <a:rPr lang="en-US" sz="2531">
                <a:solidFill>
                  <a:srgbClr val="000000"/>
                </a:solidFill>
                <a:latin typeface="Arimo"/>
                <a:ea typeface="Arimo"/>
                <a:cs typeface="Arimo"/>
                <a:sym typeface="Arimo"/>
              </a:rPr>
              <a:t>Департамент освіти і науки Чернівецької облдержадміністрації</a:t>
            </a:r>
          </a:p>
          <a:p>
            <a:pPr algn="ctr">
              <a:lnSpc>
                <a:spcPts val="3544"/>
              </a:lnSpc>
              <a:spcBef>
                <a:spcPct val="0"/>
              </a:spcBef>
            </a:pPr>
            <a:r>
              <a:rPr lang="en-US" sz="2531">
                <a:solidFill>
                  <a:srgbClr val="000000"/>
                </a:solidFill>
                <a:latin typeface="Arimo"/>
                <a:ea typeface="Arimo"/>
                <a:cs typeface="Arimo"/>
                <a:sym typeface="Arimo"/>
              </a:rPr>
              <a:t>Комунальна установа «Чернівецька обласна мала академія наук»</a:t>
            </a:r>
          </a:p>
        </p:txBody>
      </p:sp>
      <p:sp>
        <p:nvSpPr>
          <p:cNvPr id="13" name="TextBox 13"/>
          <p:cNvSpPr txBox="1"/>
          <p:nvPr/>
        </p:nvSpPr>
        <p:spPr>
          <a:xfrm>
            <a:off x="9798704" y="7023477"/>
            <a:ext cx="3703014" cy="2603277"/>
          </a:xfrm>
          <a:prstGeom prst="rect">
            <a:avLst/>
          </a:prstGeom>
        </p:spPr>
        <p:txBody>
          <a:bodyPr wrap="square" lIns="0" tIns="0" rIns="0" bIns="0" rtlCol="0" anchor="t">
            <a:spAutoFit/>
          </a:bodyPr>
          <a:lstStyle/>
          <a:p>
            <a:pPr algn="ctr">
              <a:lnSpc>
                <a:spcPts val="2879"/>
              </a:lnSpc>
            </a:pPr>
            <a:r>
              <a:rPr lang="en-US" sz="2399" dirty="0" err="1">
                <a:solidFill>
                  <a:srgbClr val="000000"/>
                </a:solidFill>
                <a:latin typeface="Arimo"/>
                <a:ea typeface="Arimo"/>
                <a:cs typeface="Arimo"/>
                <a:sym typeface="Arimo"/>
              </a:rPr>
              <a:t>Роботу</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виконав</a:t>
            </a:r>
            <a:r>
              <a:rPr lang="en-US" sz="2399" dirty="0">
                <a:solidFill>
                  <a:srgbClr val="000000"/>
                </a:solidFill>
                <a:latin typeface="Arimo"/>
                <a:ea typeface="Arimo"/>
                <a:cs typeface="Arimo"/>
                <a:sym typeface="Arimo"/>
              </a:rPr>
              <a:t>:</a:t>
            </a:r>
          </a:p>
          <a:p>
            <a:pPr algn="ctr">
              <a:lnSpc>
                <a:spcPts val="2879"/>
              </a:lnSpc>
            </a:pPr>
            <a:r>
              <a:rPr lang="uk-UA" sz="2399" dirty="0" err="1" smtClean="0">
                <a:solidFill>
                  <a:srgbClr val="000000"/>
                </a:solidFill>
                <a:latin typeface="Arimo"/>
                <a:ea typeface="Arimo"/>
                <a:cs typeface="Arimo"/>
                <a:sym typeface="Arimo"/>
              </a:rPr>
              <a:t>Неліч</a:t>
            </a:r>
            <a:r>
              <a:rPr lang="uk-UA" sz="2399" dirty="0" smtClean="0">
                <a:solidFill>
                  <a:srgbClr val="000000"/>
                </a:solidFill>
                <a:latin typeface="Arimo"/>
                <a:ea typeface="Arimo"/>
                <a:cs typeface="Arimo"/>
                <a:sym typeface="Arimo"/>
              </a:rPr>
              <a:t> </a:t>
            </a:r>
            <a:r>
              <a:rPr lang="uk-UA" sz="2399" dirty="0" err="1" smtClean="0">
                <a:solidFill>
                  <a:srgbClr val="000000"/>
                </a:solidFill>
                <a:latin typeface="Arimo"/>
                <a:ea typeface="Arimo"/>
                <a:cs typeface="Arimo"/>
                <a:sym typeface="Arimo"/>
              </a:rPr>
              <a:t>Нікіта</a:t>
            </a:r>
            <a:r>
              <a:rPr lang="uk-UA" sz="2399" dirty="0" smtClean="0">
                <a:solidFill>
                  <a:srgbClr val="000000"/>
                </a:solidFill>
                <a:latin typeface="Arimo"/>
                <a:ea typeface="Arimo"/>
                <a:cs typeface="Arimo"/>
                <a:sym typeface="Arimo"/>
              </a:rPr>
              <a:t> Миколайович</a:t>
            </a:r>
            <a:r>
              <a:rPr lang="en-US" sz="2399" dirty="0" smtClean="0">
                <a:solidFill>
                  <a:srgbClr val="000000"/>
                </a:solidFill>
                <a:latin typeface="Arimo"/>
                <a:ea typeface="Arimo"/>
                <a:cs typeface="Arimo"/>
                <a:sym typeface="Arimo"/>
              </a:rPr>
              <a:t>,</a:t>
            </a:r>
            <a:endParaRPr lang="en-US" sz="2399" dirty="0">
              <a:solidFill>
                <a:srgbClr val="000000"/>
              </a:solidFill>
              <a:latin typeface="Arimo"/>
              <a:ea typeface="Arimo"/>
              <a:cs typeface="Arimo"/>
              <a:sym typeface="Arimo"/>
            </a:endParaRPr>
          </a:p>
          <a:p>
            <a:pPr algn="ctr">
              <a:lnSpc>
                <a:spcPts val="2879"/>
              </a:lnSpc>
            </a:pPr>
            <a:r>
              <a:rPr lang="ru-RU" sz="2399" dirty="0" smtClean="0">
                <a:solidFill>
                  <a:srgbClr val="000000"/>
                </a:solidFill>
                <a:latin typeface="Arimo"/>
                <a:ea typeface="Arimo"/>
                <a:cs typeface="Arimo"/>
                <a:sym typeface="Arimo"/>
              </a:rPr>
              <a:t>У</a:t>
            </a:r>
            <a:r>
              <a:rPr lang="en-US" sz="2399" dirty="0" err="1" smtClean="0">
                <a:solidFill>
                  <a:srgbClr val="000000"/>
                </a:solidFill>
                <a:latin typeface="Arimo"/>
                <a:ea typeface="Arimo"/>
                <a:cs typeface="Arimo"/>
                <a:sym typeface="Arimo"/>
              </a:rPr>
              <a:t>чень</a:t>
            </a:r>
            <a:r>
              <a:rPr lang="uk-UA" sz="2399" dirty="0" smtClean="0">
                <a:solidFill>
                  <a:srgbClr val="000000"/>
                </a:solidFill>
                <a:latin typeface="Arimo"/>
                <a:ea typeface="Arimo"/>
                <a:cs typeface="Arimo"/>
                <a:sym typeface="Arimo"/>
              </a:rPr>
              <a:t> 9-Б к</a:t>
            </a:r>
            <a:r>
              <a:rPr lang="en-US" sz="2399" dirty="0" err="1" smtClean="0">
                <a:solidFill>
                  <a:srgbClr val="000000"/>
                </a:solidFill>
                <a:latin typeface="Arimo"/>
                <a:ea typeface="Arimo"/>
                <a:cs typeface="Arimo"/>
                <a:sym typeface="Arimo"/>
              </a:rPr>
              <a:t>ласу</a:t>
            </a:r>
            <a:endParaRPr lang="en-US" sz="2399" dirty="0">
              <a:solidFill>
                <a:srgbClr val="000000"/>
              </a:solidFill>
              <a:latin typeface="Arimo"/>
              <a:ea typeface="Arimo"/>
              <a:cs typeface="Arimo"/>
              <a:sym typeface="Arimo"/>
            </a:endParaRPr>
          </a:p>
          <a:p>
            <a:pPr algn="ctr">
              <a:lnSpc>
                <a:spcPts val="2879"/>
              </a:lnSpc>
            </a:pPr>
            <a:r>
              <a:rPr lang="en-US" sz="2399" dirty="0" err="1">
                <a:solidFill>
                  <a:srgbClr val="000000"/>
                </a:solidFill>
                <a:latin typeface="Arimo"/>
                <a:ea typeface="Arimo"/>
                <a:cs typeface="Arimo"/>
                <a:sym typeface="Arimo"/>
              </a:rPr>
              <a:t>Боянського</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ліцею</a:t>
            </a:r>
            <a:r>
              <a:rPr lang="en-US" sz="2399" dirty="0">
                <a:solidFill>
                  <a:srgbClr val="000000"/>
                </a:solidFill>
                <a:latin typeface="Arimo"/>
                <a:ea typeface="Arimo"/>
                <a:cs typeface="Arimo"/>
                <a:sym typeface="Arimo"/>
              </a:rPr>
              <a:t> №1</a:t>
            </a:r>
          </a:p>
          <a:p>
            <a:pPr algn="ctr">
              <a:lnSpc>
                <a:spcPts val="2879"/>
              </a:lnSpc>
            </a:pPr>
            <a:r>
              <a:rPr lang="en-US" sz="2399" dirty="0" err="1">
                <a:solidFill>
                  <a:srgbClr val="000000"/>
                </a:solidFill>
                <a:latin typeface="Arimo"/>
                <a:ea typeface="Arimo"/>
                <a:cs typeface="Arimo"/>
                <a:sym typeface="Arimo"/>
              </a:rPr>
              <a:t>Боянської</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сільської</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ради</a:t>
            </a:r>
            <a:endParaRPr lang="en-US" sz="2399" dirty="0">
              <a:solidFill>
                <a:srgbClr val="000000"/>
              </a:solidFill>
              <a:latin typeface="Arimo"/>
              <a:ea typeface="Arimo"/>
              <a:cs typeface="Arimo"/>
              <a:sym typeface="Arimo"/>
            </a:endParaRPr>
          </a:p>
          <a:p>
            <a:pPr algn="ctr">
              <a:lnSpc>
                <a:spcPts val="2879"/>
              </a:lnSpc>
            </a:pPr>
            <a:r>
              <a:rPr lang="en-US" sz="2399" dirty="0" err="1">
                <a:solidFill>
                  <a:srgbClr val="000000"/>
                </a:solidFill>
                <a:latin typeface="Arimo"/>
                <a:ea typeface="Arimo"/>
                <a:cs typeface="Arimo"/>
                <a:sym typeface="Arimo"/>
              </a:rPr>
              <a:t>Чернівецької</a:t>
            </a:r>
            <a:r>
              <a:rPr lang="en-US" sz="2399" dirty="0">
                <a:solidFill>
                  <a:srgbClr val="000000"/>
                </a:solidFill>
                <a:latin typeface="Arimo"/>
                <a:ea typeface="Arimo"/>
                <a:cs typeface="Arimo"/>
                <a:sym typeface="Arimo"/>
              </a:rPr>
              <a:t> </a:t>
            </a:r>
            <a:r>
              <a:rPr lang="en-US" sz="2399" dirty="0" err="1">
                <a:solidFill>
                  <a:srgbClr val="000000"/>
                </a:solidFill>
                <a:latin typeface="Arimo"/>
                <a:ea typeface="Arimo"/>
                <a:cs typeface="Arimo"/>
                <a:sym typeface="Arimo"/>
              </a:rPr>
              <a:t>області</a:t>
            </a:r>
            <a:endParaRPr lang="en-US" sz="2399" dirty="0">
              <a:solidFill>
                <a:srgbClr val="000000"/>
              </a:solidFill>
              <a:latin typeface="Arimo"/>
              <a:ea typeface="Arimo"/>
              <a:cs typeface="Arimo"/>
              <a:sym typeface="Arim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EADB"/>
        </a:solidFill>
        <a:effectLst/>
      </p:bgPr>
    </p:bg>
    <p:spTree>
      <p:nvGrpSpPr>
        <p:cNvPr id="1" name=""/>
        <p:cNvGrpSpPr/>
        <p:nvPr/>
      </p:nvGrpSpPr>
      <p:grpSpPr>
        <a:xfrm>
          <a:off x="0" y="0"/>
          <a:ext cx="0" cy="0"/>
          <a:chOff x="0" y="0"/>
          <a:chExt cx="0" cy="0"/>
        </a:xfrm>
      </p:grpSpPr>
      <p:sp>
        <p:nvSpPr>
          <p:cNvPr id="3" name="AutoShape 3"/>
          <p:cNvSpPr/>
          <p:nvPr/>
        </p:nvSpPr>
        <p:spPr>
          <a:xfrm>
            <a:off x="0" y="9951236"/>
            <a:ext cx="8507337" cy="0"/>
          </a:xfrm>
          <a:prstGeom prst="line">
            <a:avLst/>
          </a:prstGeom>
          <a:ln w="38100" cap="flat">
            <a:solidFill>
              <a:srgbClr val="967D55"/>
            </a:solidFill>
            <a:prstDash val="solid"/>
            <a:headEnd type="none" w="sm" len="sm"/>
            <a:tailEnd type="none" w="sm" len="sm"/>
          </a:ln>
        </p:spPr>
      </p:sp>
      <p:grpSp>
        <p:nvGrpSpPr>
          <p:cNvPr id="4" name="Group 4"/>
          <p:cNvGrpSpPr/>
          <p:nvPr/>
        </p:nvGrpSpPr>
        <p:grpSpPr>
          <a:xfrm>
            <a:off x="-1119135" y="-1916920"/>
            <a:ext cx="4295670" cy="4295670"/>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AD3B6"/>
            </a:solidFill>
          </p:spPr>
        </p:sp>
        <p:sp>
          <p:nvSpPr>
            <p:cNvPr id="6" name="TextBox 6"/>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pic>
        <p:nvPicPr>
          <p:cNvPr id="7" name="Picture 7"/>
          <p:cNvPicPr>
            <a:picLocks noChangeAspect="1"/>
          </p:cNvPicPr>
          <p:nvPr/>
        </p:nvPicPr>
        <p:blipFill>
          <a:blip r:embed="rId2"/>
          <a:stretch>
            <a:fillRect/>
          </a:stretch>
        </p:blipFill>
        <p:spPr>
          <a:xfrm>
            <a:off x="-813628" y="-863899"/>
            <a:ext cx="11546522" cy="11546522"/>
          </a:xfrm>
          <a:prstGeom prst="rect">
            <a:avLst/>
          </a:prstGeom>
        </p:spPr>
      </p:pic>
      <p:sp>
        <p:nvSpPr>
          <p:cNvPr id="8" name="Freeform 8"/>
          <p:cNvSpPr/>
          <p:nvPr/>
        </p:nvSpPr>
        <p:spPr>
          <a:xfrm>
            <a:off x="-320084" y="-463764"/>
            <a:ext cx="2315595" cy="694679"/>
          </a:xfrm>
          <a:custGeom>
            <a:avLst/>
            <a:gdLst/>
            <a:ahLst/>
            <a:cxnLst/>
            <a:rect l="l" t="t" r="r" b="b"/>
            <a:pathLst>
              <a:path w="2315595" h="694679">
                <a:moveTo>
                  <a:pt x="0" y="0"/>
                </a:moveTo>
                <a:lnTo>
                  <a:pt x="2315595" y="0"/>
                </a:lnTo>
                <a:lnTo>
                  <a:pt x="2315595" y="694678"/>
                </a:lnTo>
                <a:lnTo>
                  <a:pt x="0" y="694678"/>
                </a:lnTo>
                <a:lnTo>
                  <a:pt x="0" y="0"/>
                </a:lnTo>
                <a:close/>
              </a:path>
            </a:pathLst>
          </a:custGeom>
          <a:blipFill>
            <a:blip r:embed="rId3"/>
            <a:stretch>
              <a:fillRect/>
            </a:stretch>
          </a:blipFill>
        </p:spPr>
      </p:sp>
      <p:sp>
        <p:nvSpPr>
          <p:cNvPr id="9" name="TextBox 9"/>
          <p:cNvSpPr txBox="1"/>
          <p:nvPr/>
        </p:nvSpPr>
        <p:spPr>
          <a:xfrm>
            <a:off x="641862" y="1673753"/>
            <a:ext cx="4166561" cy="2399666"/>
          </a:xfrm>
          <a:prstGeom prst="rect">
            <a:avLst/>
          </a:prstGeom>
        </p:spPr>
        <p:txBody>
          <a:bodyPr lIns="0" tIns="0" rIns="0" bIns="0" rtlCol="0" anchor="t">
            <a:spAutoFit/>
          </a:bodyPr>
          <a:lstStyle/>
          <a:p>
            <a:pPr algn="ctr">
              <a:lnSpc>
                <a:spcPts val="4759"/>
              </a:lnSpc>
              <a:spcBef>
                <a:spcPct val="0"/>
              </a:spcBef>
            </a:pPr>
            <a:r>
              <a:rPr lang="en-US" sz="3399" b="1">
                <a:solidFill>
                  <a:srgbClr val="7F4C38"/>
                </a:solidFill>
                <a:latin typeface="Arimo Bold"/>
                <a:ea typeface="Arimo Bold"/>
                <a:cs typeface="Arimo Bold"/>
                <a:sym typeface="Arimo Bold"/>
              </a:rPr>
              <a:t>Об’єкт дослідження:</a:t>
            </a:r>
            <a:r>
              <a:rPr lang="en-US" sz="3399">
                <a:solidFill>
                  <a:srgbClr val="000000"/>
                </a:solidFill>
                <a:latin typeface="Arimo"/>
                <a:ea typeface="Arimo"/>
                <a:cs typeface="Arimo"/>
                <a:sym typeface="Arimo"/>
              </a:rPr>
              <a:t> вплив спалювання сухостою</a:t>
            </a:r>
          </a:p>
        </p:txBody>
      </p:sp>
      <p:sp>
        <p:nvSpPr>
          <p:cNvPr id="10" name="TextBox 10"/>
          <p:cNvSpPr txBox="1"/>
          <p:nvPr/>
        </p:nvSpPr>
        <p:spPr>
          <a:xfrm>
            <a:off x="4969158" y="1678167"/>
            <a:ext cx="4217820" cy="3599816"/>
          </a:xfrm>
          <a:prstGeom prst="rect">
            <a:avLst/>
          </a:prstGeom>
        </p:spPr>
        <p:txBody>
          <a:bodyPr lIns="0" tIns="0" rIns="0" bIns="0" rtlCol="0" anchor="t">
            <a:spAutoFit/>
          </a:bodyPr>
          <a:lstStyle/>
          <a:p>
            <a:pPr algn="ctr">
              <a:lnSpc>
                <a:spcPts val="4759"/>
              </a:lnSpc>
              <a:spcBef>
                <a:spcPct val="0"/>
              </a:spcBef>
            </a:pPr>
            <a:r>
              <a:rPr lang="en-US" sz="3399" b="1" dirty="0" err="1">
                <a:solidFill>
                  <a:srgbClr val="7F4C38"/>
                </a:solidFill>
                <a:latin typeface="Arimo Bold"/>
                <a:ea typeface="Arimo Bold"/>
                <a:cs typeface="Arimo Bold"/>
                <a:sym typeface="Arimo Bold"/>
              </a:rPr>
              <a:t>Предмет</a:t>
            </a:r>
            <a:r>
              <a:rPr lang="en-US" sz="3399" b="1" dirty="0">
                <a:solidFill>
                  <a:srgbClr val="7F4C38"/>
                </a:solidFill>
                <a:latin typeface="Arimo Bold"/>
                <a:ea typeface="Arimo Bold"/>
                <a:cs typeface="Arimo Bold"/>
                <a:sym typeface="Arimo Bold"/>
              </a:rPr>
              <a:t> </a:t>
            </a:r>
            <a:r>
              <a:rPr lang="en-US" sz="3399" b="1" dirty="0" err="1">
                <a:solidFill>
                  <a:srgbClr val="7F4C38"/>
                </a:solidFill>
                <a:latin typeface="Arimo Bold"/>
                <a:ea typeface="Arimo Bold"/>
                <a:cs typeface="Arimo Bold"/>
                <a:sym typeface="Arimo Bold"/>
              </a:rPr>
              <a:t>дослідження</a:t>
            </a:r>
            <a:r>
              <a:rPr lang="en-US" sz="3399" b="1" dirty="0">
                <a:solidFill>
                  <a:srgbClr val="7F4C38"/>
                </a:solidFill>
                <a:latin typeface="Arimo Bold"/>
                <a:ea typeface="Arimo Bold"/>
                <a:cs typeface="Arimo Bold"/>
                <a:sym typeface="Arimo Bold"/>
              </a:rPr>
              <a:t>:</a:t>
            </a:r>
            <a:r>
              <a:rPr lang="en-US" sz="3399" b="1" dirty="0">
                <a:solidFill>
                  <a:srgbClr val="000000"/>
                </a:solidFill>
                <a:latin typeface="Arimo Bold"/>
                <a:ea typeface="Arimo Bold"/>
                <a:cs typeface="Arimo Bold"/>
                <a:sym typeface="Arimo Bold"/>
              </a:rPr>
              <a:t> </a:t>
            </a:r>
            <a:r>
              <a:rPr lang="en-US" sz="3399" dirty="0" err="1">
                <a:solidFill>
                  <a:srgbClr val="000000"/>
                </a:solidFill>
                <a:latin typeface="Arimo"/>
                <a:ea typeface="Arimo"/>
                <a:cs typeface="Arimo"/>
                <a:sym typeface="Arimo"/>
              </a:rPr>
              <a:t>екологічне</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становище</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ґрунтів</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та</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навколишнє</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середовище</a:t>
            </a:r>
            <a:endParaRPr lang="en-US" sz="3399" dirty="0">
              <a:solidFill>
                <a:srgbClr val="000000"/>
              </a:solidFill>
              <a:latin typeface="Arimo"/>
              <a:ea typeface="Arimo"/>
              <a:cs typeface="Arimo"/>
              <a:sym typeface="Arimo"/>
            </a:endParaRPr>
          </a:p>
        </p:txBody>
      </p:sp>
      <p:sp>
        <p:nvSpPr>
          <p:cNvPr id="11" name="TextBox 11"/>
          <p:cNvSpPr txBox="1"/>
          <p:nvPr/>
        </p:nvSpPr>
        <p:spPr>
          <a:xfrm>
            <a:off x="1995511" y="5954258"/>
            <a:ext cx="5947294" cy="2999741"/>
          </a:xfrm>
          <a:prstGeom prst="rect">
            <a:avLst/>
          </a:prstGeom>
        </p:spPr>
        <p:txBody>
          <a:bodyPr lIns="0" tIns="0" rIns="0" bIns="0" rtlCol="0" anchor="t">
            <a:spAutoFit/>
          </a:bodyPr>
          <a:lstStyle/>
          <a:p>
            <a:pPr algn="ctr">
              <a:lnSpc>
                <a:spcPts val="4759"/>
              </a:lnSpc>
              <a:spcBef>
                <a:spcPct val="0"/>
              </a:spcBef>
            </a:pPr>
            <a:r>
              <a:rPr lang="en-US" sz="3399" b="1" dirty="0" err="1">
                <a:solidFill>
                  <a:srgbClr val="7F4C38"/>
                </a:solidFill>
                <a:latin typeface="Arimo Bold"/>
                <a:ea typeface="Arimo Bold"/>
                <a:cs typeface="Arimo Bold"/>
                <a:sym typeface="Arimo Bold"/>
              </a:rPr>
              <a:t>Методи</a:t>
            </a:r>
            <a:r>
              <a:rPr lang="en-US" sz="3399" b="1" dirty="0">
                <a:solidFill>
                  <a:srgbClr val="7F4C38"/>
                </a:solidFill>
                <a:latin typeface="Arimo Bold"/>
                <a:ea typeface="Arimo Bold"/>
                <a:cs typeface="Arimo Bold"/>
                <a:sym typeface="Arimo Bold"/>
              </a:rPr>
              <a:t> </a:t>
            </a:r>
            <a:r>
              <a:rPr lang="en-US" sz="3399" b="1" dirty="0" err="1">
                <a:solidFill>
                  <a:srgbClr val="7F4C38"/>
                </a:solidFill>
                <a:latin typeface="Arimo Bold"/>
                <a:ea typeface="Arimo Bold"/>
                <a:cs typeface="Arimo Bold"/>
                <a:sym typeface="Arimo Bold"/>
              </a:rPr>
              <a:t>дослідження</a:t>
            </a:r>
            <a:r>
              <a:rPr lang="en-US" sz="3399" b="1" dirty="0">
                <a:solidFill>
                  <a:srgbClr val="7F4C38"/>
                </a:solidFill>
                <a:latin typeface="Arimo Bold"/>
                <a:ea typeface="Arimo Bold"/>
                <a:cs typeface="Arimo Bold"/>
                <a:sym typeface="Arimo Bold"/>
              </a:rPr>
              <a:t>:</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емпіричні</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експеримент</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спостереження</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опис</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теоретичні</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аналіз</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узагальнення</a:t>
            </a:r>
            <a:r>
              <a:rPr lang="en-US" sz="3399" dirty="0">
                <a:solidFill>
                  <a:srgbClr val="000000"/>
                </a:solidFill>
                <a:latin typeface="Arimo"/>
                <a:ea typeface="Arimo"/>
                <a:cs typeface="Arimo"/>
                <a:sym typeface="Arimo"/>
              </a:rPr>
              <a:t>, </a:t>
            </a:r>
            <a:r>
              <a:rPr lang="en-US" sz="3399" dirty="0" err="1">
                <a:solidFill>
                  <a:srgbClr val="000000"/>
                </a:solidFill>
                <a:latin typeface="Arimo"/>
                <a:ea typeface="Arimo"/>
                <a:cs typeface="Arimo"/>
                <a:sym typeface="Arimo"/>
              </a:rPr>
              <a:t>пояснення</a:t>
            </a:r>
            <a:r>
              <a:rPr lang="en-US" sz="3399" dirty="0">
                <a:solidFill>
                  <a:srgbClr val="000000"/>
                </a:solidFill>
                <a:latin typeface="Arimo"/>
                <a:ea typeface="Arimo"/>
                <a:cs typeface="Arimo"/>
                <a:sym typeface="Arimo"/>
              </a:rPr>
              <a:t>)</a:t>
            </a:r>
          </a:p>
        </p:txBody>
      </p:sp>
      <p:sp>
        <p:nvSpPr>
          <p:cNvPr id="12" name="TextBox 12"/>
          <p:cNvSpPr txBox="1"/>
          <p:nvPr/>
        </p:nvSpPr>
        <p:spPr>
          <a:xfrm>
            <a:off x="9932609" y="1214410"/>
            <a:ext cx="7926827" cy="6009337"/>
          </a:xfrm>
          <a:prstGeom prst="rect">
            <a:avLst/>
          </a:prstGeom>
        </p:spPr>
        <p:txBody>
          <a:bodyPr wrap="square" lIns="0" tIns="0" rIns="0" bIns="0" rtlCol="0" anchor="t">
            <a:spAutoFit/>
          </a:bodyPr>
          <a:lstStyle/>
          <a:p>
            <a:pPr algn="ctr"/>
            <a:r>
              <a:rPr lang="en-US" sz="3200" b="1" i="1" dirty="0" err="1" smtClean="0">
                <a:solidFill>
                  <a:srgbClr val="271905"/>
                </a:solidFill>
                <a:latin typeface="Bodoni FLF Bold Italics"/>
                <a:ea typeface="Bodoni FLF Bold Italics"/>
                <a:cs typeface="Bodoni FLF Bold Italics"/>
                <a:sym typeface="Bodoni FLF Bold Italics"/>
              </a:rPr>
              <a:t>Мета</a:t>
            </a:r>
            <a:r>
              <a:rPr lang="en-US" sz="3200" b="1" i="1" dirty="0" smtClean="0">
                <a:solidFill>
                  <a:srgbClr val="271905"/>
                </a:solidFill>
                <a:latin typeface="Bodoni FLF Bold Italics"/>
                <a:ea typeface="Bodoni FLF Bold Italics"/>
                <a:cs typeface="Bodoni FLF Bold Italics"/>
                <a:sym typeface="Bodoni FLF Bold Italics"/>
              </a:rPr>
              <a:t> </a:t>
            </a:r>
            <a:r>
              <a:rPr lang="en-US" sz="3200" b="1" i="1" dirty="0" err="1" smtClean="0">
                <a:solidFill>
                  <a:srgbClr val="271905"/>
                </a:solidFill>
                <a:latin typeface="Bodoni FLF Bold Italics"/>
                <a:ea typeface="Bodoni FLF Bold Italics"/>
                <a:cs typeface="Bodoni FLF Bold Italics"/>
                <a:sym typeface="Bodoni FLF Bold Italics"/>
              </a:rPr>
              <a:t>роботи</a:t>
            </a:r>
            <a:r>
              <a:rPr lang="uk-UA" sz="3200" b="1" i="1" dirty="0" smtClean="0">
                <a:solidFill>
                  <a:srgbClr val="271905"/>
                </a:solidFill>
                <a:latin typeface="Bodoni FLF Bold Italics"/>
                <a:ea typeface="Bodoni FLF Bold Italics"/>
                <a:cs typeface="Bodoni FLF Bold Italics"/>
                <a:sym typeface="Bodoni FLF Bold Italics"/>
              </a:rPr>
              <a:t>: </a:t>
            </a:r>
            <a:r>
              <a:rPr lang="en-US" sz="3200" dirty="0" err="1" smtClean="0">
                <a:solidFill>
                  <a:srgbClr val="7F4C38"/>
                </a:solidFill>
                <a:latin typeface="Alice"/>
                <a:ea typeface="Alice"/>
                <a:cs typeface="Alice"/>
                <a:sym typeface="Alice"/>
              </a:rPr>
              <a:t>Метою</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наукової</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роботи</a:t>
            </a:r>
            <a:r>
              <a:rPr lang="en-US" sz="3200" dirty="0" smtClean="0">
                <a:solidFill>
                  <a:srgbClr val="7F4C38"/>
                </a:solidFill>
                <a:latin typeface="Alice"/>
                <a:ea typeface="Alice"/>
                <a:cs typeface="Alice"/>
                <a:sym typeface="Alice"/>
              </a:rPr>
              <a:t> є </a:t>
            </a:r>
            <a:r>
              <a:rPr lang="en-US" sz="3200" dirty="0" err="1" smtClean="0">
                <a:solidFill>
                  <a:srgbClr val="7F4C38"/>
                </a:solidFill>
                <a:latin typeface="Alice"/>
                <a:ea typeface="Alice"/>
                <a:cs typeface="Alice"/>
                <a:sym typeface="Alice"/>
              </a:rPr>
              <a:t>дослідження</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впливу</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спалювання</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сухостою</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на</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екологічне</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становище</a:t>
            </a:r>
            <a:r>
              <a:rPr lang="en-US" sz="3200" dirty="0" smtClean="0">
                <a:solidFill>
                  <a:srgbClr val="7F4C38"/>
                </a:solidFill>
                <a:latin typeface="Alice"/>
                <a:ea typeface="Alice"/>
                <a:cs typeface="Alice"/>
                <a:sym typeface="Alice"/>
              </a:rPr>
              <a:t> </a:t>
            </a:r>
            <a:r>
              <a:rPr lang="en-US" sz="3200" dirty="0" err="1" smtClean="0">
                <a:solidFill>
                  <a:srgbClr val="7F4C38"/>
                </a:solidFill>
                <a:latin typeface="Alice"/>
                <a:ea typeface="Alice"/>
                <a:cs typeface="Alice"/>
                <a:sym typeface="Alice"/>
              </a:rPr>
              <a:t>ґрунтів</a:t>
            </a:r>
            <a:r>
              <a:rPr lang="uk-UA" sz="3200" dirty="0" smtClean="0">
                <a:solidFill>
                  <a:srgbClr val="7F4C38"/>
                </a:solidFill>
                <a:latin typeface="Alice"/>
                <a:ea typeface="Alice"/>
                <a:cs typeface="Alice"/>
                <a:sym typeface="Alice"/>
              </a:rPr>
              <a:t>.</a:t>
            </a:r>
            <a:endParaRPr lang="en-US" sz="3200" dirty="0" smtClean="0">
              <a:solidFill>
                <a:srgbClr val="7F4C38"/>
              </a:solidFill>
              <a:latin typeface="Alice"/>
              <a:ea typeface="Alice"/>
              <a:cs typeface="Alice"/>
              <a:sym typeface="Alice"/>
            </a:endParaRPr>
          </a:p>
          <a:p>
            <a:pPr algn="ctr">
              <a:lnSpc>
                <a:spcPts val="4466"/>
              </a:lnSpc>
              <a:spcBef>
                <a:spcPct val="0"/>
              </a:spcBef>
            </a:pPr>
            <a:endParaRPr/>
          </a:p>
          <a:p>
            <a:pPr algn="ctr">
              <a:lnSpc>
                <a:spcPts val="4466"/>
              </a:lnSpc>
              <a:spcBef>
                <a:spcPct val="0"/>
              </a:spcBef>
            </a:pPr>
            <a:r>
              <a:rPr lang="en-US" sz="3190" b="1" dirty="0" err="1">
                <a:solidFill>
                  <a:srgbClr val="7F4C38"/>
                </a:solidFill>
                <a:latin typeface="Arimo Bold"/>
                <a:ea typeface="Arimo Bold"/>
                <a:cs typeface="Arimo Bold"/>
                <a:sym typeface="Arimo Bold"/>
              </a:rPr>
              <a:t>Практичне</a:t>
            </a:r>
            <a:r>
              <a:rPr lang="en-US" sz="3190" b="1" dirty="0">
                <a:solidFill>
                  <a:srgbClr val="7F4C38"/>
                </a:solidFill>
                <a:latin typeface="Arimo Bold"/>
                <a:ea typeface="Arimo Bold"/>
                <a:cs typeface="Arimo Bold"/>
                <a:sym typeface="Arimo Bold"/>
              </a:rPr>
              <a:t> </a:t>
            </a:r>
            <a:r>
              <a:rPr lang="en-US" sz="3190" b="1" dirty="0" err="1">
                <a:solidFill>
                  <a:srgbClr val="7F4C38"/>
                </a:solidFill>
                <a:latin typeface="Arimo Bold"/>
                <a:ea typeface="Arimo Bold"/>
                <a:cs typeface="Arimo Bold"/>
                <a:sym typeface="Arimo Bold"/>
              </a:rPr>
              <a:t>значення</a:t>
            </a:r>
            <a:r>
              <a:rPr lang="en-US" sz="3190" b="1" dirty="0">
                <a:solidFill>
                  <a:srgbClr val="7F4C38"/>
                </a:solidFill>
                <a:latin typeface="Arimo Bold"/>
                <a:ea typeface="Arimo Bold"/>
                <a:cs typeface="Arimo Bold"/>
                <a:sym typeface="Arimo Bold"/>
              </a:rPr>
              <a:t>.</a:t>
            </a:r>
            <a:r>
              <a:rPr lang="en-US" sz="3190" dirty="0">
                <a:solidFill>
                  <a:srgbClr val="7F4C38"/>
                </a:solidFill>
                <a:latin typeface="Arimo"/>
                <a:ea typeface="Arimo"/>
                <a:cs typeface="Arimo"/>
                <a:sym typeface="Arimo"/>
              </a:rPr>
              <a:t> </a:t>
            </a:r>
            <a:r>
              <a:rPr lang="en-US" sz="3190" dirty="0" err="1">
                <a:solidFill>
                  <a:srgbClr val="000000"/>
                </a:solidFill>
                <a:latin typeface="Arimo"/>
                <a:ea typeface="Arimo"/>
                <a:cs typeface="Arimo"/>
                <a:sym typeface="Arimo"/>
              </a:rPr>
              <a:t>Практичне</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значення</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роботи</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полягає</a:t>
            </a:r>
            <a:r>
              <a:rPr lang="en-US" sz="3190" dirty="0">
                <a:solidFill>
                  <a:srgbClr val="000000"/>
                </a:solidFill>
                <a:latin typeface="Arimo"/>
                <a:ea typeface="Arimo"/>
                <a:cs typeface="Arimo"/>
                <a:sym typeface="Arimo"/>
              </a:rPr>
              <a:t> в </a:t>
            </a:r>
            <a:r>
              <a:rPr lang="en-US" sz="3190" dirty="0" err="1">
                <a:solidFill>
                  <a:srgbClr val="000000"/>
                </a:solidFill>
                <a:latin typeface="Arimo"/>
                <a:ea typeface="Arimo"/>
                <a:cs typeface="Arimo"/>
                <a:sym typeface="Arimo"/>
              </a:rPr>
              <a:t>розробці</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конкретних</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рекомендацій</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та</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стратегій</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для</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запобігання</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та</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мінімізації</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негативного</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впливу</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спалювання</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сухостою</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на</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ґрунти</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та</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навколишнє</a:t>
            </a:r>
            <a:r>
              <a:rPr lang="en-US" sz="3190" dirty="0">
                <a:solidFill>
                  <a:srgbClr val="000000"/>
                </a:solidFill>
                <a:latin typeface="Arimo"/>
                <a:ea typeface="Arimo"/>
                <a:cs typeface="Arimo"/>
                <a:sym typeface="Arimo"/>
              </a:rPr>
              <a:t> </a:t>
            </a:r>
            <a:r>
              <a:rPr lang="en-US" sz="3190" dirty="0" err="1">
                <a:solidFill>
                  <a:srgbClr val="000000"/>
                </a:solidFill>
                <a:latin typeface="Arimo"/>
                <a:ea typeface="Arimo"/>
                <a:cs typeface="Arimo"/>
                <a:sym typeface="Arimo"/>
              </a:rPr>
              <a:t>середовище</a:t>
            </a:r>
            <a:r>
              <a:rPr lang="en-US" sz="3190" dirty="0">
                <a:solidFill>
                  <a:srgbClr val="000000"/>
                </a:solidFill>
                <a:latin typeface="Arimo"/>
                <a:ea typeface="Arimo"/>
                <a:cs typeface="Arimo"/>
                <a:sym typeface="Arimo"/>
              </a:rPr>
              <a:t>.</a:t>
            </a:r>
          </a:p>
        </p:txBody>
      </p:sp>
      <p:sp>
        <p:nvSpPr>
          <p:cNvPr id="13" name="TextBox 12"/>
          <p:cNvSpPr txBox="1"/>
          <p:nvPr/>
        </p:nvSpPr>
        <p:spPr>
          <a:xfrm>
            <a:off x="10144132" y="285716"/>
            <a:ext cx="7715304" cy="646331"/>
          </a:xfrm>
          <a:prstGeom prst="rect">
            <a:avLst/>
          </a:prstGeom>
          <a:noFill/>
        </p:spPr>
        <p:txBody>
          <a:bodyPr wrap="square" rtlCol="0">
            <a:spAutoFit/>
          </a:bodyPr>
          <a:lstStyle/>
          <a:p>
            <a:endParaRPr lang="en-US" b="1" i="1" dirty="0" smtClean="0">
              <a:solidFill>
                <a:srgbClr val="271905"/>
              </a:solidFill>
              <a:latin typeface="Bodoni FLF Bold Italics"/>
              <a:ea typeface="Bodoni FLF Bold Italics"/>
              <a:cs typeface="Bodoni FLF Bold Italics"/>
              <a:sym typeface="Bodoni FLF Bold Italics"/>
            </a:endParaRP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EADB"/>
        </a:solidFill>
        <a:effectLst/>
      </p:bgPr>
    </p:bg>
    <p:spTree>
      <p:nvGrpSpPr>
        <p:cNvPr id="1" name=""/>
        <p:cNvGrpSpPr/>
        <p:nvPr/>
      </p:nvGrpSpPr>
      <p:grpSpPr>
        <a:xfrm>
          <a:off x="0" y="0"/>
          <a:ext cx="0" cy="0"/>
          <a:chOff x="0" y="0"/>
          <a:chExt cx="0" cy="0"/>
        </a:xfrm>
      </p:grpSpPr>
      <p:grpSp>
        <p:nvGrpSpPr>
          <p:cNvPr id="2" name="Group 2"/>
          <p:cNvGrpSpPr/>
          <p:nvPr/>
        </p:nvGrpSpPr>
        <p:grpSpPr>
          <a:xfrm>
            <a:off x="6729146" y="3576119"/>
            <a:ext cx="4904796" cy="2626000"/>
            <a:chOff x="0" y="0"/>
            <a:chExt cx="1291798" cy="691621"/>
          </a:xfrm>
        </p:grpSpPr>
        <p:sp>
          <p:nvSpPr>
            <p:cNvPr id="3" name="Freeform 3"/>
            <p:cNvSpPr/>
            <p:nvPr/>
          </p:nvSpPr>
          <p:spPr>
            <a:xfrm>
              <a:off x="0" y="0"/>
              <a:ext cx="1291798" cy="691621"/>
            </a:xfrm>
            <a:custGeom>
              <a:avLst/>
              <a:gdLst/>
              <a:ahLst/>
              <a:cxnLst/>
              <a:rect l="l" t="t" r="r" b="b"/>
              <a:pathLst>
                <a:path w="1291798" h="691621">
                  <a:moveTo>
                    <a:pt x="0" y="0"/>
                  </a:moveTo>
                  <a:lnTo>
                    <a:pt x="1291798" y="0"/>
                  </a:lnTo>
                  <a:lnTo>
                    <a:pt x="1291798" y="691621"/>
                  </a:lnTo>
                  <a:lnTo>
                    <a:pt x="0" y="691621"/>
                  </a:lnTo>
                  <a:close/>
                </a:path>
              </a:pathLst>
            </a:custGeom>
            <a:solidFill>
              <a:srgbClr val="000000">
                <a:alpha val="0"/>
              </a:srgbClr>
            </a:solidFill>
            <a:ln w="38100" cap="sq">
              <a:solidFill>
                <a:srgbClr val="967D55"/>
              </a:solidFill>
              <a:prstDash val="solid"/>
              <a:miter/>
            </a:ln>
          </p:spPr>
        </p:sp>
        <p:sp>
          <p:nvSpPr>
            <p:cNvPr id="4" name="TextBox 4"/>
            <p:cNvSpPr txBox="1"/>
            <p:nvPr/>
          </p:nvSpPr>
          <p:spPr>
            <a:xfrm>
              <a:off x="0" y="-47625"/>
              <a:ext cx="1291798" cy="739246"/>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46096" y="3485889"/>
            <a:ext cx="4832887" cy="3315221"/>
            <a:chOff x="0" y="0"/>
            <a:chExt cx="1272859" cy="873145"/>
          </a:xfrm>
        </p:grpSpPr>
        <p:sp>
          <p:nvSpPr>
            <p:cNvPr id="6" name="Freeform 6"/>
            <p:cNvSpPr/>
            <p:nvPr/>
          </p:nvSpPr>
          <p:spPr>
            <a:xfrm>
              <a:off x="0" y="0"/>
              <a:ext cx="1272859" cy="873145"/>
            </a:xfrm>
            <a:custGeom>
              <a:avLst/>
              <a:gdLst/>
              <a:ahLst/>
              <a:cxnLst/>
              <a:rect l="l" t="t" r="r" b="b"/>
              <a:pathLst>
                <a:path w="1272859" h="873145">
                  <a:moveTo>
                    <a:pt x="0" y="0"/>
                  </a:moveTo>
                  <a:lnTo>
                    <a:pt x="1272859" y="0"/>
                  </a:lnTo>
                  <a:lnTo>
                    <a:pt x="1272859" y="873145"/>
                  </a:lnTo>
                  <a:lnTo>
                    <a:pt x="0" y="873145"/>
                  </a:lnTo>
                  <a:close/>
                </a:path>
              </a:pathLst>
            </a:custGeom>
            <a:solidFill>
              <a:srgbClr val="000000">
                <a:alpha val="0"/>
              </a:srgbClr>
            </a:solidFill>
            <a:ln w="38100" cap="sq">
              <a:solidFill>
                <a:srgbClr val="967D55"/>
              </a:solidFill>
              <a:prstDash val="solid"/>
              <a:miter/>
            </a:ln>
          </p:spPr>
        </p:sp>
        <p:sp>
          <p:nvSpPr>
            <p:cNvPr id="7" name="TextBox 7"/>
            <p:cNvSpPr txBox="1"/>
            <p:nvPr/>
          </p:nvSpPr>
          <p:spPr>
            <a:xfrm>
              <a:off x="0" y="-47625"/>
              <a:ext cx="1272859" cy="92077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6192441" y="428959"/>
            <a:ext cx="5903117" cy="2270815"/>
            <a:chOff x="0" y="0"/>
            <a:chExt cx="1554730" cy="598075"/>
          </a:xfrm>
        </p:grpSpPr>
        <p:sp>
          <p:nvSpPr>
            <p:cNvPr id="9" name="Freeform 9"/>
            <p:cNvSpPr/>
            <p:nvPr/>
          </p:nvSpPr>
          <p:spPr>
            <a:xfrm>
              <a:off x="0" y="0"/>
              <a:ext cx="1554730" cy="598075"/>
            </a:xfrm>
            <a:custGeom>
              <a:avLst/>
              <a:gdLst/>
              <a:ahLst/>
              <a:cxnLst/>
              <a:rect l="l" t="t" r="r" b="b"/>
              <a:pathLst>
                <a:path w="1554730" h="598075">
                  <a:moveTo>
                    <a:pt x="0" y="0"/>
                  </a:moveTo>
                  <a:lnTo>
                    <a:pt x="1554730" y="0"/>
                  </a:lnTo>
                  <a:lnTo>
                    <a:pt x="1554730" y="598075"/>
                  </a:lnTo>
                  <a:lnTo>
                    <a:pt x="0" y="598075"/>
                  </a:lnTo>
                  <a:close/>
                </a:path>
              </a:pathLst>
            </a:custGeom>
            <a:solidFill>
              <a:srgbClr val="000000">
                <a:alpha val="0"/>
              </a:srgbClr>
            </a:solidFill>
            <a:ln w="38100" cap="sq">
              <a:solidFill>
                <a:srgbClr val="967D55"/>
              </a:solidFill>
              <a:prstDash val="solid"/>
              <a:miter/>
            </a:ln>
          </p:spPr>
        </p:sp>
        <p:sp>
          <p:nvSpPr>
            <p:cNvPr id="10" name="TextBox 10"/>
            <p:cNvSpPr txBox="1"/>
            <p:nvPr/>
          </p:nvSpPr>
          <p:spPr>
            <a:xfrm>
              <a:off x="0" y="-47625"/>
              <a:ext cx="1554730" cy="6457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3073091" y="2786046"/>
            <a:ext cx="4935662" cy="4108627"/>
            <a:chOff x="0" y="0"/>
            <a:chExt cx="1232591" cy="922428"/>
          </a:xfrm>
        </p:grpSpPr>
        <p:sp>
          <p:nvSpPr>
            <p:cNvPr id="12" name="Freeform 12"/>
            <p:cNvSpPr/>
            <p:nvPr/>
          </p:nvSpPr>
          <p:spPr>
            <a:xfrm>
              <a:off x="0" y="0"/>
              <a:ext cx="1232591" cy="922428"/>
            </a:xfrm>
            <a:custGeom>
              <a:avLst/>
              <a:gdLst/>
              <a:ahLst/>
              <a:cxnLst/>
              <a:rect l="l" t="t" r="r" b="b"/>
              <a:pathLst>
                <a:path w="1232591" h="922428">
                  <a:moveTo>
                    <a:pt x="0" y="0"/>
                  </a:moveTo>
                  <a:lnTo>
                    <a:pt x="1232591" y="0"/>
                  </a:lnTo>
                  <a:lnTo>
                    <a:pt x="1232591" y="922428"/>
                  </a:lnTo>
                  <a:lnTo>
                    <a:pt x="0" y="922428"/>
                  </a:lnTo>
                  <a:close/>
                </a:path>
              </a:pathLst>
            </a:custGeom>
            <a:solidFill>
              <a:srgbClr val="000000">
                <a:alpha val="0"/>
              </a:srgbClr>
            </a:solidFill>
            <a:ln w="38100" cap="sq">
              <a:solidFill>
                <a:srgbClr val="967D55"/>
              </a:solidFill>
              <a:prstDash val="solid"/>
              <a:miter/>
            </a:ln>
          </p:spPr>
        </p:sp>
        <p:sp>
          <p:nvSpPr>
            <p:cNvPr id="13" name="TextBox 13"/>
            <p:cNvSpPr txBox="1"/>
            <p:nvPr/>
          </p:nvSpPr>
          <p:spPr>
            <a:xfrm>
              <a:off x="0" y="-47625"/>
              <a:ext cx="1232591" cy="970053"/>
            </a:xfrm>
            <a:prstGeom prst="rect">
              <a:avLst/>
            </a:prstGeom>
          </p:spPr>
          <p:txBody>
            <a:bodyPr lIns="50800" tIns="50800" rIns="50800" bIns="50800" rtlCol="0" anchor="ctr"/>
            <a:lstStyle/>
            <a:p>
              <a:pPr algn="ctr">
                <a:lnSpc>
                  <a:spcPts val="2659"/>
                </a:lnSpc>
              </a:pPr>
              <a:endParaRPr/>
            </a:p>
          </p:txBody>
        </p:sp>
      </p:grpSp>
      <p:sp>
        <p:nvSpPr>
          <p:cNvPr id="14" name="AutoShape 14"/>
          <p:cNvSpPr/>
          <p:nvPr/>
        </p:nvSpPr>
        <p:spPr>
          <a:xfrm>
            <a:off x="10986615" y="9900198"/>
            <a:ext cx="7301385" cy="0"/>
          </a:xfrm>
          <a:prstGeom prst="line">
            <a:avLst/>
          </a:prstGeom>
          <a:ln w="38100" cap="flat">
            <a:solidFill>
              <a:srgbClr val="967D55"/>
            </a:solidFill>
            <a:prstDash val="solid"/>
            <a:headEnd type="none" w="sm" len="sm"/>
            <a:tailEnd type="none" w="sm" len="sm"/>
          </a:ln>
        </p:spPr>
      </p:sp>
      <p:grpSp>
        <p:nvGrpSpPr>
          <p:cNvPr id="15" name="Group 15"/>
          <p:cNvGrpSpPr/>
          <p:nvPr/>
        </p:nvGrpSpPr>
        <p:grpSpPr>
          <a:xfrm>
            <a:off x="14783754" y="-1183540"/>
            <a:ext cx="3224998" cy="3224998"/>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7D55"/>
            </a:solidFill>
          </p:spPr>
        </p:sp>
        <p:sp>
          <p:nvSpPr>
            <p:cNvPr id="17" name="TextBox 1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2801715" y="7485285"/>
            <a:ext cx="5603430" cy="5603430"/>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20" name="TextBox 20"/>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21" name="AutoShape 21"/>
          <p:cNvSpPr/>
          <p:nvPr/>
        </p:nvSpPr>
        <p:spPr>
          <a:xfrm>
            <a:off x="12253716" y="5051919"/>
            <a:ext cx="645666" cy="0"/>
          </a:xfrm>
          <a:prstGeom prst="line">
            <a:avLst/>
          </a:prstGeom>
          <a:ln w="38100" cap="flat">
            <a:solidFill>
              <a:srgbClr val="967D55"/>
            </a:solidFill>
            <a:prstDash val="solid"/>
            <a:headEnd type="none" w="sm" len="sm"/>
            <a:tailEnd type="none" w="sm" len="sm"/>
          </a:ln>
        </p:spPr>
      </p:sp>
      <p:sp>
        <p:nvSpPr>
          <p:cNvPr id="22" name="AutoShape 22"/>
          <p:cNvSpPr/>
          <p:nvPr/>
        </p:nvSpPr>
        <p:spPr>
          <a:xfrm>
            <a:off x="5636148" y="5162550"/>
            <a:ext cx="645666" cy="0"/>
          </a:xfrm>
          <a:prstGeom prst="line">
            <a:avLst/>
          </a:prstGeom>
          <a:ln w="38100" cap="flat">
            <a:solidFill>
              <a:srgbClr val="967D55"/>
            </a:solidFill>
            <a:prstDash val="solid"/>
            <a:headEnd type="none" w="sm" len="sm"/>
            <a:tailEnd type="none" w="sm" len="sm"/>
          </a:ln>
        </p:spPr>
      </p:sp>
      <p:sp>
        <p:nvSpPr>
          <p:cNvPr id="23" name="AutoShape 23"/>
          <p:cNvSpPr/>
          <p:nvPr/>
        </p:nvSpPr>
        <p:spPr>
          <a:xfrm flipV="1">
            <a:off x="9267765" y="2840224"/>
            <a:ext cx="0" cy="645666"/>
          </a:xfrm>
          <a:prstGeom prst="line">
            <a:avLst/>
          </a:prstGeom>
          <a:ln w="38100" cap="flat">
            <a:solidFill>
              <a:srgbClr val="967D55"/>
            </a:solidFill>
            <a:prstDash val="solid"/>
            <a:headEnd type="none" w="sm" len="sm"/>
            <a:tailEnd type="none" w="sm" len="sm"/>
          </a:ln>
        </p:spPr>
      </p:sp>
      <p:grpSp>
        <p:nvGrpSpPr>
          <p:cNvPr id="24" name="Group 24"/>
          <p:cNvGrpSpPr/>
          <p:nvPr/>
        </p:nvGrpSpPr>
        <p:grpSpPr>
          <a:xfrm>
            <a:off x="5500662" y="7286640"/>
            <a:ext cx="7809343" cy="2349860"/>
            <a:chOff x="0" y="0"/>
            <a:chExt cx="1554730" cy="618893"/>
          </a:xfrm>
        </p:grpSpPr>
        <p:sp>
          <p:nvSpPr>
            <p:cNvPr id="25" name="Freeform 25"/>
            <p:cNvSpPr/>
            <p:nvPr/>
          </p:nvSpPr>
          <p:spPr>
            <a:xfrm>
              <a:off x="0" y="0"/>
              <a:ext cx="1554730" cy="618893"/>
            </a:xfrm>
            <a:custGeom>
              <a:avLst/>
              <a:gdLst/>
              <a:ahLst/>
              <a:cxnLst/>
              <a:rect l="l" t="t" r="r" b="b"/>
              <a:pathLst>
                <a:path w="1554730" h="618893">
                  <a:moveTo>
                    <a:pt x="0" y="0"/>
                  </a:moveTo>
                  <a:lnTo>
                    <a:pt x="1554730" y="0"/>
                  </a:lnTo>
                  <a:lnTo>
                    <a:pt x="1554730" y="618893"/>
                  </a:lnTo>
                  <a:lnTo>
                    <a:pt x="0" y="618893"/>
                  </a:lnTo>
                  <a:close/>
                </a:path>
              </a:pathLst>
            </a:custGeom>
            <a:solidFill>
              <a:srgbClr val="000000">
                <a:alpha val="0"/>
              </a:srgbClr>
            </a:solidFill>
            <a:ln w="38100" cap="sq">
              <a:solidFill>
                <a:srgbClr val="967D55"/>
              </a:solidFill>
              <a:prstDash val="solid"/>
              <a:miter/>
            </a:ln>
          </p:spPr>
        </p:sp>
        <p:sp>
          <p:nvSpPr>
            <p:cNvPr id="26" name="TextBox 26"/>
            <p:cNvSpPr txBox="1"/>
            <p:nvPr/>
          </p:nvSpPr>
          <p:spPr>
            <a:xfrm>
              <a:off x="0" y="-47625"/>
              <a:ext cx="1554730" cy="666518"/>
            </a:xfrm>
            <a:prstGeom prst="rect">
              <a:avLst/>
            </a:prstGeom>
          </p:spPr>
          <p:txBody>
            <a:bodyPr lIns="50800" tIns="50800" rIns="50800" bIns="50800" rtlCol="0" anchor="ctr"/>
            <a:lstStyle/>
            <a:p>
              <a:pPr algn="ctr">
                <a:lnSpc>
                  <a:spcPts val="2659"/>
                </a:lnSpc>
              </a:pPr>
              <a:endParaRPr/>
            </a:p>
          </p:txBody>
        </p:sp>
      </p:grpSp>
      <p:sp>
        <p:nvSpPr>
          <p:cNvPr id="27" name="AutoShape 27"/>
          <p:cNvSpPr/>
          <p:nvPr/>
        </p:nvSpPr>
        <p:spPr>
          <a:xfrm flipV="1">
            <a:off x="9286815" y="6445250"/>
            <a:ext cx="0" cy="645666"/>
          </a:xfrm>
          <a:prstGeom prst="line">
            <a:avLst/>
          </a:prstGeom>
          <a:ln w="38100" cap="flat">
            <a:solidFill>
              <a:srgbClr val="967D55"/>
            </a:solidFill>
            <a:prstDash val="solid"/>
            <a:headEnd type="none" w="sm" len="sm"/>
            <a:tailEnd type="none" w="sm" len="sm"/>
          </a:ln>
        </p:spPr>
      </p:sp>
      <p:sp>
        <p:nvSpPr>
          <p:cNvPr id="28" name="Freeform 28"/>
          <p:cNvSpPr/>
          <p:nvPr/>
        </p:nvSpPr>
        <p:spPr>
          <a:xfrm>
            <a:off x="0" y="6445250"/>
            <a:ext cx="2947086" cy="4114800"/>
          </a:xfrm>
          <a:custGeom>
            <a:avLst/>
            <a:gdLst/>
            <a:ahLst/>
            <a:cxnLst/>
            <a:rect l="l" t="t" r="r" b="b"/>
            <a:pathLst>
              <a:path w="2947086" h="4114800">
                <a:moveTo>
                  <a:pt x="0" y="0"/>
                </a:moveTo>
                <a:lnTo>
                  <a:pt x="2947086" y="0"/>
                </a:lnTo>
                <a:lnTo>
                  <a:pt x="2947086" y="4114800"/>
                </a:lnTo>
                <a:lnTo>
                  <a:pt x="0" y="41148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9" name="Freeform 29"/>
          <p:cNvSpPr/>
          <p:nvPr/>
        </p:nvSpPr>
        <p:spPr>
          <a:xfrm>
            <a:off x="15373918" y="428959"/>
            <a:ext cx="2914082" cy="2643867"/>
          </a:xfrm>
          <a:custGeom>
            <a:avLst/>
            <a:gdLst/>
            <a:ahLst/>
            <a:cxnLst/>
            <a:rect l="l" t="t" r="r" b="b"/>
            <a:pathLst>
              <a:path w="2914082" h="2643867">
                <a:moveTo>
                  <a:pt x="0" y="0"/>
                </a:moveTo>
                <a:lnTo>
                  <a:pt x="2914082" y="0"/>
                </a:lnTo>
                <a:lnTo>
                  <a:pt x="2914082" y="2643867"/>
                </a:lnTo>
                <a:lnTo>
                  <a:pt x="0" y="264386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30" name="TextBox 30"/>
          <p:cNvSpPr txBox="1"/>
          <p:nvPr/>
        </p:nvSpPr>
        <p:spPr>
          <a:xfrm>
            <a:off x="6919758" y="4206991"/>
            <a:ext cx="4448485" cy="1162050"/>
          </a:xfrm>
          <a:prstGeom prst="rect">
            <a:avLst/>
          </a:prstGeom>
        </p:spPr>
        <p:txBody>
          <a:bodyPr lIns="0" tIns="0" rIns="0" bIns="0" rtlCol="0" anchor="t">
            <a:spAutoFit/>
          </a:bodyPr>
          <a:lstStyle/>
          <a:p>
            <a:pPr algn="ctr">
              <a:lnSpc>
                <a:spcPts val="8640"/>
              </a:lnSpc>
            </a:pPr>
            <a:r>
              <a:rPr lang="en-US" sz="7200" i="1" dirty="0" err="1">
                <a:solidFill>
                  <a:srgbClr val="7F4C38"/>
                </a:solidFill>
                <a:latin typeface="Bodoni FLF Italics"/>
                <a:ea typeface="Bodoni FLF Italics"/>
                <a:cs typeface="Bodoni FLF Italics"/>
                <a:sym typeface="Bodoni FLF Italics"/>
              </a:rPr>
              <a:t>Завдання</a:t>
            </a:r>
            <a:endParaRPr lang="en-US" sz="7200" i="1" dirty="0">
              <a:solidFill>
                <a:srgbClr val="7F4C38"/>
              </a:solidFill>
              <a:latin typeface="Bodoni FLF Italics"/>
              <a:ea typeface="Bodoni FLF Italics"/>
              <a:cs typeface="Bodoni FLF Italics"/>
              <a:sym typeface="Bodoni FLF Italics"/>
            </a:endParaRPr>
          </a:p>
        </p:txBody>
      </p:sp>
      <p:sp>
        <p:nvSpPr>
          <p:cNvPr id="32" name="TextBox 32"/>
          <p:cNvSpPr txBox="1"/>
          <p:nvPr/>
        </p:nvSpPr>
        <p:spPr>
          <a:xfrm>
            <a:off x="146096" y="3646306"/>
            <a:ext cx="4761253" cy="2769989"/>
          </a:xfrm>
          <a:prstGeom prst="rect">
            <a:avLst/>
          </a:prstGeom>
        </p:spPr>
        <p:txBody>
          <a:bodyPr lIns="0" tIns="0" rIns="0" bIns="0" rtlCol="0" anchor="t">
            <a:spAutoFit/>
          </a:bodyPr>
          <a:lstStyle/>
          <a:p>
            <a:pPr algn="ctr">
              <a:lnSpc>
                <a:spcPts val="3600"/>
              </a:lnSpc>
              <a:spcBef>
                <a:spcPct val="0"/>
              </a:spcBef>
            </a:pPr>
            <a:r>
              <a:rPr lang="uk-UA" sz="2800" dirty="0" smtClean="0">
                <a:solidFill>
                  <a:srgbClr val="000000"/>
                </a:solidFill>
                <a:ea typeface="Arimo"/>
                <a:cs typeface="Arimo"/>
                <a:sym typeface="Arimo"/>
              </a:rPr>
              <a:t>1. </a:t>
            </a:r>
            <a:r>
              <a:rPr lang="en-US" sz="2800" dirty="0" err="1" smtClean="0">
                <a:solidFill>
                  <a:srgbClr val="000000"/>
                </a:solidFill>
                <a:ea typeface="Arimo"/>
                <a:cs typeface="Arimo"/>
                <a:sym typeface="Arimo"/>
              </a:rPr>
              <a:t>Вивчення</a:t>
            </a:r>
            <a:r>
              <a:rPr lang="en-US" sz="2800" dirty="0" smtClean="0">
                <a:solidFill>
                  <a:srgbClr val="000000"/>
                </a:solidFill>
                <a:ea typeface="Arimo"/>
                <a:cs typeface="Arimo"/>
                <a:sym typeface="Arimo"/>
              </a:rPr>
              <a:t> </a:t>
            </a:r>
            <a:r>
              <a:rPr lang="en-US" sz="2800" dirty="0" err="1">
                <a:solidFill>
                  <a:srgbClr val="000000"/>
                </a:solidFill>
                <a:ea typeface="Arimo"/>
                <a:cs typeface="Arimo"/>
                <a:sym typeface="Arimo"/>
              </a:rPr>
              <a:t>літературних</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джерел</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та</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аналіз</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попередніх</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досліджень</a:t>
            </a:r>
            <a:r>
              <a:rPr lang="en-US" sz="2800" dirty="0">
                <a:solidFill>
                  <a:srgbClr val="000000"/>
                </a:solidFill>
                <a:ea typeface="Arimo"/>
                <a:cs typeface="Arimo"/>
                <a:sym typeface="Arimo"/>
              </a:rPr>
              <a:t> з </a:t>
            </a:r>
            <a:r>
              <a:rPr lang="en-US" sz="2800" dirty="0" err="1">
                <a:solidFill>
                  <a:srgbClr val="000000"/>
                </a:solidFill>
                <a:ea typeface="Arimo"/>
                <a:cs typeface="Arimo"/>
                <a:sym typeface="Arimo"/>
              </a:rPr>
              <a:t>питань</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спалювання</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сухостою</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та</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його</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впливу</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на</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ґрунти</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та</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навколишнє</a:t>
            </a:r>
            <a:r>
              <a:rPr lang="en-US" sz="2800" dirty="0">
                <a:solidFill>
                  <a:srgbClr val="000000"/>
                </a:solidFill>
                <a:ea typeface="Arimo"/>
                <a:cs typeface="Arimo"/>
                <a:sym typeface="Arimo"/>
              </a:rPr>
              <a:t> </a:t>
            </a:r>
            <a:r>
              <a:rPr lang="en-US" sz="2800" dirty="0" err="1">
                <a:solidFill>
                  <a:srgbClr val="000000"/>
                </a:solidFill>
                <a:ea typeface="Arimo"/>
                <a:cs typeface="Arimo"/>
                <a:sym typeface="Arimo"/>
              </a:rPr>
              <a:t>середовище</a:t>
            </a:r>
            <a:r>
              <a:rPr lang="en-US" sz="2800" dirty="0">
                <a:solidFill>
                  <a:srgbClr val="000000"/>
                </a:solidFill>
                <a:ea typeface="Arimo"/>
                <a:cs typeface="Arimo"/>
                <a:sym typeface="Arimo"/>
              </a:rPr>
              <a:t>.</a:t>
            </a:r>
          </a:p>
        </p:txBody>
      </p:sp>
      <p:sp>
        <p:nvSpPr>
          <p:cNvPr id="33" name="TextBox 33"/>
          <p:cNvSpPr txBox="1"/>
          <p:nvPr/>
        </p:nvSpPr>
        <p:spPr>
          <a:xfrm>
            <a:off x="6429356" y="500030"/>
            <a:ext cx="5437631" cy="2154436"/>
          </a:xfrm>
          <a:prstGeom prst="rect">
            <a:avLst/>
          </a:prstGeom>
        </p:spPr>
        <p:txBody>
          <a:bodyPr lIns="0" tIns="0" rIns="0" bIns="0" rtlCol="0" anchor="t">
            <a:spAutoFit/>
          </a:bodyPr>
          <a:lstStyle/>
          <a:p>
            <a:pPr lvl="0"/>
            <a:r>
              <a:rPr lang="uk-UA" sz="2800" dirty="0" smtClean="0"/>
              <a:t>2</a:t>
            </a:r>
            <a:r>
              <a:rPr lang="uk-UA" sz="2800" dirty="0" smtClean="0"/>
              <a:t>. Вивчити </a:t>
            </a:r>
            <a:r>
              <a:rPr lang="uk-UA" sz="2800" dirty="0" smtClean="0"/>
              <a:t>літературні джерела та аналіз попередніх досліджень з питань спалювання сухостою та його впливу на ґрунти та навколишнє середовище.</a:t>
            </a:r>
            <a:endParaRPr lang="ru-RU" sz="2800" dirty="0"/>
          </a:p>
        </p:txBody>
      </p:sp>
      <p:sp>
        <p:nvSpPr>
          <p:cNvPr id="34" name="TextBox 34"/>
          <p:cNvSpPr txBox="1"/>
          <p:nvPr/>
        </p:nvSpPr>
        <p:spPr>
          <a:xfrm>
            <a:off x="13358842" y="2786046"/>
            <a:ext cx="4572032" cy="4308872"/>
          </a:xfrm>
          <a:prstGeom prst="rect">
            <a:avLst/>
          </a:prstGeom>
        </p:spPr>
        <p:txBody>
          <a:bodyPr wrap="square" lIns="0" tIns="0" rIns="0" bIns="0" rtlCol="0" anchor="t">
            <a:spAutoFit/>
          </a:bodyPr>
          <a:lstStyle/>
          <a:p>
            <a:r>
              <a:rPr lang="uk-UA" sz="2800" dirty="0" smtClean="0"/>
              <a:t>  3. </a:t>
            </a:r>
            <a:r>
              <a:rPr lang="uk-UA" sz="2800" dirty="0" smtClean="0"/>
              <a:t>Проаналізувати дані ДСНС України, щодо виникнення пожеж через спалювання сухої трави в Чернівецькій області у 2022-2023 роках</a:t>
            </a:r>
            <a:r>
              <a:rPr lang="uk-UA" sz="2800" dirty="0" smtClean="0"/>
              <a:t>.</a:t>
            </a:r>
            <a:r>
              <a:rPr lang="uk-UA" sz="2800" dirty="0" smtClean="0"/>
              <a:t> </a:t>
            </a:r>
            <a:r>
              <a:rPr lang="uk-UA" sz="2800" dirty="0" smtClean="0"/>
              <a:t>Та розробити </a:t>
            </a:r>
            <a:r>
              <a:rPr lang="uk-UA" sz="2800" dirty="0" smtClean="0"/>
              <a:t>анкету-опитувальник і провести опитування серед учнів, батьків та працівників ліцею.</a:t>
            </a:r>
            <a:endParaRPr lang="ru-RU" sz="2800" dirty="0" smtClean="0"/>
          </a:p>
          <a:p>
            <a:endParaRPr lang="ru-RU" sz="2800" dirty="0"/>
          </a:p>
        </p:txBody>
      </p:sp>
      <p:sp>
        <p:nvSpPr>
          <p:cNvPr id="35" name="TextBox 35"/>
          <p:cNvSpPr txBox="1"/>
          <p:nvPr/>
        </p:nvSpPr>
        <p:spPr>
          <a:xfrm>
            <a:off x="5714975" y="7286640"/>
            <a:ext cx="7500991" cy="2603277"/>
          </a:xfrm>
          <a:prstGeom prst="rect">
            <a:avLst/>
          </a:prstGeom>
        </p:spPr>
        <p:txBody>
          <a:bodyPr wrap="square" lIns="0" tIns="0" rIns="0" bIns="0" rtlCol="0" anchor="t">
            <a:spAutoFit/>
          </a:bodyPr>
          <a:lstStyle/>
          <a:p>
            <a:r>
              <a:rPr lang="uk-UA" sz="2800" dirty="0" smtClean="0"/>
              <a:t>4. З’ясувати вплив випалювання сухостою на хімічні та мікробіологічні властивості </a:t>
            </a:r>
            <a:r>
              <a:rPr lang="uk-UA" sz="2800" dirty="0" smtClean="0"/>
              <a:t>ґрунту та </a:t>
            </a:r>
            <a:r>
              <a:rPr lang="ru-RU" sz="2800" dirty="0" err="1" smtClean="0"/>
              <a:t>розроб</a:t>
            </a:r>
            <a:r>
              <a:rPr lang="uk-UA" sz="2800" dirty="0" err="1" smtClean="0"/>
              <a:t>ити</a:t>
            </a:r>
            <a:r>
              <a:rPr lang="ru-RU" sz="2800" dirty="0" smtClean="0"/>
              <a:t> </a:t>
            </a:r>
            <a:r>
              <a:rPr lang="ru-RU" sz="2800" dirty="0" err="1" smtClean="0"/>
              <a:t>практичн</a:t>
            </a:r>
            <a:r>
              <a:rPr lang="uk-UA" sz="2800" dirty="0" smtClean="0"/>
              <a:t>і</a:t>
            </a:r>
            <a:r>
              <a:rPr lang="ru-RU" sz="2800" dirty="0" smtClean="0"/>
              <a:t> </a:t>
            </a:r>
            <a:r>
              <a:rPr lang="ru-RU" sz="2800" dirty="0" err="1" smtClean="0"/>
              <a:t>рекомендацій</a:t>
            </a:r>
            <a:r>
              <a:rPr lang="ru-RU" sz="2800" dirty="0" smtClean="0"/>
              <a:t> для </a:t>
            </a:r>
            <a:r>
              <a:rPr lang="ru-RU" sz="2800" dirty="0" err="1" smtClean="0"/>
              <a:t>зменшення</a:t>
            </a:r>
            <a:r>
              <a:rPr lang="ru-RU" sz="2800" dirty="0" smtClean="0"/>
              <a:t> негативного </a:t>
            </a:r>
            <a:r>
              <a:rPr lang="ru-RU" sz="2800" dirty="0" err="1" smtClean="0"/>
              <a:t>впливу</a:t>
            </a:r>
            <a:r>
              <a:rPr lang="ru-RU" sz="2800" dirty="0" smtClean="0"/>
              <a:t> </a:t>
            </a:r>
            <a:r>
              <a:rPr lang="ru-RU" sz="2800" dirty="0" err="1" smtClean="0"/>
              <a:t>спалювання</a:t>
            </a:r>
            <a:r>
              <a:rPr lang="ru-RU" sz="2800" dirty="0" smtClean="0"/>
              <a:t> сухостою на </a:t>
            </a:r>
            <a:r>
              <a:rPr lang="ru-RU" sz="2800" dirty="0" err="1" smtClean="0"/>
              <a:t>довкілля</a:t>
            </a:r>
            <a:r>
              <a:rPr lang="ru-RU" sz="2800" dirty="0" smtClean="0"/>
              <a:t> та </a:t>
            </a:r>
            <a:r>
              <a:rPr lang="ru-RU" sz="2800" dirty="0" err="1" smtClean="0"/>
              <a:t>ґрунти</a:t>
            </a:r>
            <a:r>
              <a:rPr lang="uk-UA" sz="2800" dirty="0" smtClean="0"/>
              <a:t>.</a:t>
            </a:r>
            <a:endParaRPr lang="ru-RU" sz="2800" dirty="0" smtClean="0"/>
          </a:p>
          <a:p>
            <a:pPr algn="ctr">
              <a:lnSpc>
                <a:spcPts val="3499"/>
              </a:lnSpc>
              <a:spcBef>
                <a:spcPct val="0"/>
              </a:spcBef>
            </a:pPr>
            <a:r>
              <a:rPr lang="en-US" sz="2499" dirty="0" smtClean="0">
                <a:solidFill>
                  <a:srgbClr val="000000"/>
                </a:solidFill>
                <a:latin typeface="Arimo"/>
                <a:ea typeface="Arimo"/>
                <a:cs typeface="Arimo"/>
                <a:sym typeface="Arimo"/>
              </a:rPr>
              <a:t>.</a:t>
            </a:r>
            <a:endParaRPr lang="en-US" sz="2499" dirty="0">
              <a:solidFill>
                <a:srgbClr val="000000"/>
              </a:solidFill>
              <a:latin typeface="Arimo"/>
              <a:ea typeface="Arimo"/>
              <a:cs typeface="Arimo"/>
              <a:sym typeface="Arimo"/>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67D55"/>
        </a:solidFill>
        <a:effectLst/>
      </p:bgPr>
    </p:bg>
    <p:spTree>
      <p:nvGrpSpPr>
        <p:cNvPr id="1" name=""/>
        <p:cNvGrpSpPr/>
        <p:nvPr/>
      </p:nvGrpSpPr>
      <p:grpSpPr>
        <a:xfrm>
          <a:off x="0" y="0"/>
          <a:ext cx="0" cy="0"/>
          <a:chOff x="0" y="0"/>
          <a:chExt cx="0" cy="0"/>
        </a:xfrm>
      </p:grpSpPr>
      <p:grpSp>
        <p:nvGrpSpPr>
          <p:cNvPr id="2" name="Group 2"/>
          <p:cNvGrpSpPr/>
          <p:nvPr/>
        </p:nvGrpSpPr>
        <p:grpSpPr>
          <a:xfrm>
            <a:off x="12260751" y="-348481"/>
            <a:ext cx="6259570" cy="10867802"/>
            <a:chOff x="0" y="0"/>
            <a:chExt cx="8346093" cy="14490403"/>
          </a:xfrm>
        </p:grpSpPr>
        <p:pic>
          <p:nvPicPr>
            <p:cNvPr id="3" name="Picture 3"/>
            <p:cNvPicPr>
              <a:picLocks noChangeAspect="1"/>
            </p:cNvPicPr>
            <p:nvPr/>
          </p:nvPicPr>
          <p:blipFill>
            <a:blip r:embed="rId2"/>
            <a:srcRect l="28364" r="28364"/>
            <a:stretch>
              <a:fillRect/>
            </a:stretch>
          </p:blipFill>
          <p:spPr>
            <a:xfrm>
              <a:off x="0" y="0"/>
              <a:ext cx="8346093" cy="14490403"/>
            </a:xfrm>
            <a:prstGeom prst="rect">
              <a:avLst/>
            </a:prstGeom>
          </p:spPr>
        </p:pic>
      </p:grpSp>
      <p:sp>
        <p:nvSpPr>
          <p:cNvPr id="5" name="AutoShape 5"/>
          <p:cNvSpPr/>
          <p:nvPr/>
        </p:nvSpPr>
        <p:spPr>
          <a:xfrm>
            <a:off x="-293986" y="9258300"/>
            <a:ext cx="8507337" cy="0"/>
          </a:xfrm>
          <a:prstGeom prst="line">
            <a:avLst/>
          </a:prstGeom>
          <a:ln w="38100" cap="flat">
            <a:solidFill>
              <a:srgbClr val="F4EADB"/>
            </a:solidFill>
            <a:prstDash val="solid"/>
            <a:headEnd type="none" w="sm" len="sm"/>
            <a:tailEnd type="none" w="sm" len="sm"/>
          </a:ln>
        </p:spPr>
      </p:sp>
      <p:sp>
        <p:nvSpPr>
          <p:cNvPr id="6" name="AutoShape 6"/>
          <p:cNvSpPr/>
          <p:nvPr/>
        </p:nvSpPr>
        <p:spPr>
          <a:xfrm>
            <a:off x="58478" y="9258300"/>
            <a:ext cx="8507337" cy="0"/>
          </a:xfrm>
          <a:prstGeom prst="line">
            <a:avLst/>
          </a:prstGeom>
          <a:ln w="38100" cap="flat">
            <a:solidFill>
              <a:srgbClr val="F4EADB"/>
            </a:solidFill>
            <a:prstDash val="solid"/>
            <a:headEnd type="none" w="sm" len="sm"/>
            <a:tailEnd type="none" w="sm" len="sm"/>
          </a:ln>
        </p:spPr>
      </p:sp>
      <p:grpSp>
        <p:nvGrpSpPr>
          <p:cNvPr id="7" name="Group 7"/>
          <p:cNvGrpSpPr/>
          <p:nvPr/>
        </p:nvGrpSpPr>
        <p:grpSpPr>
          <a:xfrm>
            <a:off x="-293986" y="-804768"/>
            <a:ext cx="2645371" cy="264537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364916" y="2396667"/>
            <a:ext cx="7779084" cy="1162050"/>
          </a:xfrm>
          <a:prstGeom prst="rect">
            <a:avLst/>
          </a:prstGeom>
        </p:spPr>
        <p:txBody>
          <a:bodyPr lIns="0" tIns="0" rIns="0" bIns="0" rtlCol="0" anchor="t">
            <a:spAutoFit/>
          </a:bodyPr>
          <a:lstStyle/>
          <a:p>
            <a:pPr algn="l">
              <a:lnSpc>
                <a:spcPts val="8640"/>
              </a:lnSpc>
            </a:pPr>
            <a:r>
              <a:rPr lang="en-US" sz="7200" i="1">
                <a:solidFill>
                  <a:srgbClr val="F4EADB"/>
                </a:solidFill>
                <a:latin typeface="Bodoni FLF Italics"/>
                <a:ea typeface="Bodoni FLF Italics"/>
                <a:cs typeface="Bodoni FLF Italics"/>
                <a:sym typeface="Bodoni FLF Italics"/>
              </a:rPr>
              <a:t>Сухостій</a:t>
            </a:r>
          </a:p>
        </p:txBody>
      </p:sp>
      <p:sp>
        <p:nvSpPr>
          <p:cNvPr id="11" name="TextBox 11"/>
          <p:cNvSpPr txBox="1"/>
          <p:nvPr/>
        </p:nvSpPr>
        <p:spPr>
          <a:xfrm>
            <a:off x="1483637" y="4257655"/>
            <a:ext cx="9848547" cy="3423284"/>
          </a:xfrm>
          <a:prstGeom prst="rect">
            <a:avLst/>
          </a:prstGeom>
        </p:spPr>
        <p:txBody>
          <a:bodyPr lIns="0" tIns="0" rIns="0" bIns="0" rtlCol="0" anchor="t">
            <a:spAutoFit/>
          </a:bodyPr>
          <a:lstStyle/>
          <a:p>
            <a:pPr algn="just">
              <a:lnSpc>
                <a:spcPts val="3899"/>
              </a:lnSpc>
            </a:pPr>
            <a:r>
              <a:rPr lang="en-US" sz="3899">
                <a:solidFill>
                  <a:srgbClr val="FFFFFF"/>
                </a:solidFill>
                <a:latin typeface="Alice"/>
                <a:ea typeface="Alice"/>
                <a:cs typeface="Alice"/>
                <a:sym typeface="Alice"/>
              </a:rPr>
              <a:t> – це явище, яке відображає накопичення на поверхні землі великої кількості сухих органічних матеріалів, таких як суха трава, гілки, листя та інші рослинні залишки. Цей матеріал стає вразливим перед займанням та може стати причиною пожежі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EADB"/>
        </a:solidFill>
        <a:effectLst/>
      </p:bgPr>
    </p:bg>
    <p:spTree>
      <p:nvGrpSpPr>
        <p:cNvPr id="1" name=""/>
        <p:cNvGrpSpPr/>
        <p:nvPr/>
      </p:nvGrpSpPr>
      <p:grpSpPr>
        <a:xfrm>
          <a:off x="0" y="0"/>
          <a:ext cx="0" cy="0"/>
          <a:chOff x="0" y="0"/>
          <a:chExt cx="0" cy="0"/>
        </a:xfrm>
      </p:grpSpPr>
      <p:sp>
        <p:nvSpPr>
          <p:cNvPr id="3" name="AutoShape 3"/>
          <p:cNvSpPr/>
          <p:nvPr/>
        </p:nvSpPr>
        <p:spPr>
          <a:xfrm>
            <a:off x="9780663" y="9819831"/>
            <a:ext cx="8507337" cy="0"/>
          </a:xfrm>
          <a:prstGeom prst="line">
            <a:avLst/>
          </a:prstGeom>
          <a:ln w="38100" cap="flat">
            <a:solidFill>
              <a:srgbClr val="967D55"/>
            </a:solidFill>
            <a:prstDash val="solid"/>
            <a:headEnd type="none" w="sm" len="sm"/>
            <a:tailEnd type="none" w="sm" len="sm"/>
          </a:ln>
        </p:spPr>
      </p:sp>
      <p:sp>
        <p:nvSpPr>
          <p:cNvPr id="4" name="AutoShape 4"/>
          <p:cNvSpPr/>
          <p:nvPr/>
        </p:nvSpPr>
        <p:spPr>
          <a:xfrm>
            <a:off x="58478" y="9819831"/>
            <a:ext cx="8507337" cy="0"/>
          </a:xfrm>
          <a:prstGeom prst="line">
            <a:avLst/>
          </a:prstGeom>
          <a:ln w="38100" cap="flat">
            <a:solidFill>
              <a:srgbClr val="967D55"/>
            </a:solidFill>
            <a:prstDash val="solid"/>
            <a:headEnd type="none" w="sm" len="sm"/>
            <a:tailEnd type="none" w="sm" len="sm"/>
          </a:ln>
        </p:spPr>
      </p:sp>
      <p:grpSp>
        <p:nvGrpSpPr>
          <p:cNvPr id="5" name="Group 5"/>
          <p:cNvGrpSpPr/>
          <p:nvPr/>
        </p:nvGrpSpPr>
        <p:grpSpPr>
          <a:xfrm>
            <a:off x="17259300" y="8058990"/>
            <a:ext cx="1549068" cy="154906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7D55"/>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3419526" y="-2197426"/>
            <a:ext cx="5268290" cy="526829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10" name="TextBox 10"/>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281286" y="3917723"/>
            <a:ext cx="7532822" cy="5051536"/>
          </a:xfrm>
          <a:custGeom>
            <a:avLst/>
            <a:gdLst/>
            <a:ahLst/>
            <a:cxnLst/>
            <a:rect l="l" t="t" r="r" b="b"/>
            <a:pathLst>
              <a:path w="7532822" h="5051536">
                <a:moveTo>
                  <a:pt x="0" y="0"/>
                </a:moveTo>
                <a:lnTo>
                  <a:pt x="7532823" y="0"/>
                </a:lnTo>
                <a:lnTo>
                  <a:pt x="7532823" y="5051536"/>
                </a:lnTo>
                <a:lnTo>
                  <a:pt x="0" y="5051536"/>
                </a:lnTo>
                <a:lnTo>
                  <a:pt x="0" y="0"/>
                </a:lnTo>
                <a:close/>
              </a:path>
            </a:pathLst>
          </a:custGeom>
          <a:blipFill>
            <a:blip r:embed="rId2" cstate="print"/>
            <a:stretch>
              <a:fillRect l="-14054" t="-10850" r="-8442" b="-10850"/>
            </a:stretch>
          </a:blipFill>
        </p:spPr>
      </p:sp>
      <p:sp>
        <p:nvSpPr>
          <p:cNvPr id="12" name="TextBox 12"/>
          <p:cNvSpPr txBox="1"/>
          <p:nvPr/>
        </p:nvSpPr>
        <p:spPr>
          <a:xfrm>
            <a:off x="1197907" y="229911"/>
            <a:ext cx="16615494" cy="2577629"/>
          </a:xfrm>
          <a:prstGeom prst="rect">
            <a:avLst/>
          </a:prstGeom>
        </p:spPr>
        <p:txBody>
          <a:bodyPr lIns="0" tIns="0" rIns="0" bIns="0" rtlCol="0" anchor="t">
            <a:spAutoFit/>
          </a:bodyPr>
          <a:lstStyle/>
          <a:p>
            <a:pPr algn="ctr">
              <a:lnSpc>
                <a:spcPts val="6720"/>
              </a:lnSpc>
            </a:pPr>
            <a:r>
              <a:rPr lang="en-US" sz="5600" b="1" i="1" dirty="0" err="1">
                <a:solidFill>
                  <a:srgbClr val="7F4C38"/>
                </a:solidFill>
                <a:latin typeface="Bodoni FLF Bold Italics"/>
                <a:ea typeface="Bodoni FLF Bold Italics"/>
                <a:cs typeface="Bodoni FLF Bold Italics"/>
                <a:sym typeface="Bodoni FLF Bold Italics"/>
              </a:rPr>
              <a:t>Вплив</a:t>
            </a:r>
            <a:r>
              <a:rPr lang="en-US" sz="5600" b="1" i="1" dirty="0">
                <a:solidFill>
                  <a:srgbClr val="7F4C38"/>
                </a:solidFill>
                <a:latin typeface="Bodoni FLF Bold Italics"/>
                <a:ea typeface="Bodoni FLF Bold Italics"/>
                <a:cs typeface="Bodoni FLF Bold Italics"/>
                <a:sym typeface="Bodoni FLF Bold Italics"/>
              </a:rPr>
              <a:t> </a:t>
            </a:r>
            <a:r>
              <a:rPr lang="en-US" sz="5600" b="1" i="1" dirty="0" err="1">
                <a:solidFill>
                  <a:srgbClr val="7F4C38"/>
                </a:solidFill>
                <a:latin typeface="Bodoni FLF Bold Italics"/>
                <a:ea typeface="Bodoni FLF Bold Italics"/>
                <a:cs typeface="Bodoni FLF Bold Italics"/>
                <a:sym typeface="Bodoni FLF Bold Italics"/>
              </a:rPr>
              <a:t>спалювання</a:t>
            </a:r>
            <a:r>
              <a:rPr lang="en-US" sz="5600" b="1" i="1" dirty="0">
                <a:solidFill>
                  <a:srgbClr val="7F4C38"/>
                </a:solidFill>
                <a:latin typeface="Bodoni FLF Bold Italics"/>
                <a:ea typeface="Bodoni FLF Bold Italics"/>
                <a:cs typeface="Bodoni FLF Bold Italics"/>
                <a:sym typeface="Bodoni FLF Bold Italics"/>
              </a:rPr>
              <a:t> </a:t>
            </a:r>
            <a:r>
              <a:rPr lang="en-US" sz="5600" b="1" i="1" dirty="0" err="1">
                <a:solidFill>
                  <a:srgbClr val="7F4C38"/>
                </a:solidFill>
                <a:latin typeface="Bodoni FLF Bold Italics"/>
                <a:ea typeface="Bodoni FLF Bold Italics"/>
                <a:cs typeface="Bodoni FLF Bold Italics"/>
                <a:sym typeface="Bodoni FLF Bold Italics"/>
              </a:rPr>
              <a:t>сухостою</a:t>
            </a:r>
            <a:r>
              <a:rPr lang="en-US" sz="5600" b="1" i="1" dirty="0">
                <a:solidFill>
                  <a:srgbClr val="7F4C38"/>
                </a:solidFill>
                <a:latin typeface="Bodoni FLF Bold Italics"/>
                <a:ea typeface="Bodoni FLF Bold Italics"/>
                <a:cs typeface="Bodoni FLF Bold Italics"/>
                <a:sym typeface="Bodoni FLF Bold Italics"/>
              </a:rPr>
              <a:t> </a:t>
            </a:r>
            <a:r>
              <a:rPr lang="en-US" sz="5600" b="1" i="1" dirty="0" err="1">
                <a:solidFill>
                  <a:srgbClr val="7F4C38"/>
                </a:solidFill>
                <a:latin typeface="Bodoni FLF Bold Italics"/>
                <a:ea typeface="Bodoni FLF Bold Italics"/>
                <a:cs typeface="Bodoni FLF Bold Italics"/>
                <a:sym typeface="Bodoni FLF Bold Italics"/>
              </a:rPr>
              <a:t>на</a:t>
            </a:r>
            <a:r>
              <a:rPr lang="en-US" sz="5600" b="1" i="1" dirty="0">
                <a:solidFill>
                  <a:srgbClr val="7F4C38"/>
                </a:solidFill>
                <a:latin typeface="Bodoni FLF Bold Italics"/>
                <a:ea typeface="Bodoni FLF Bold Italics"/>
                <a:cs typeface="Bodoni FLF Bold Italics"/>
                <a:sym typeface="Bodoni FLF Bold Italics"/>
              </a:rPr>
              <a:t> </a:t>
            </a:r>
          </a:p>
          <a:p>
            <a:pPr algn="ctr">
              <a:lnSpc>
                <a:spcPts val="6720"/>
              </a:lnSpc>
            </a:pPr>
            <a:r>
              <a:rPr lang="ru-RU" sz="5600" b="1" i="1" dirty="0" err="1" smtClean="0">
                <a:solidFill>
                  <a:srgbClr val="7F4C38"/>
                </a:solidFill>
                <a:latin typeface="Bodoni FLF Bold Italics"/>
                <a:ea typeface="Bodoni FLF Bold Italics"/>
                <a:cs typeface="Bodoni FLF Bold Italics"/>
                <a:sym typeface="Bodoni FLF Bold Italics"/>
              </a:rPr>
              <a:t>х</a:t>
            </a:r>
            <a:r>
              <a:rPr lang="en-US" sz="5600" b="1" i="1" dirty="0" err="1" smtClean="0">
                <a:solidFill>
                  <a:srgbClr val="7F4C38"/>
                </a:solidFill>
                <a:latin typeface="Bodoni FLF Bold Italics"/>
                <a:ea typeface="Bodoni FLF Bold Italics"/>
                <a:cs typeface="Bodoni FLF Bold Italics"/>
                <a:sym typeface="Bodoni FLF Bold Italics"/>
              </a:rPr>
              <a:t>імічн</a:t>
            </a:r>
            <a:r>
              <a:rPr lang="uk-UA" sz="5600" b="1" i="1" dirty="0" smtClean="0">
                <a:solidFill>
                  <a:srgbClr val="7F4C38"/>
                </a:solidFill>
                <a:latin typeface="Bodoni FLF Bold Italics"/>
                <a:ea typeface="Bodoni FLF Bold Italics"/>
                <a:cs typeface="Bodoni FLF Bold Italics"/>
                <a:sym typeface="Bodoni FLF Bold Italics"/>
              </a:rPr>
              <a:t>і, фізичні та мікробіологічні властивості </a:t>
            </a:r>
            <a:r>
              <a:rPr lang="en-US" sz="5600" b="1" i="1" dirty="0" smtClean="0">
                <a:solidFill>
                  <a:srgbClr val="7F4C38"/>
                </a:solidFill>
                <a:latin typeface="Bodoni FLF Bold Italics"/>
                <a:ea typeface="Bodoni FLF Bold Italics"/>
                <a:cs typeface="Bodoni FLF Bold Italics"/>
                <a:sym typeface="Bodoni FLF Bold Italics"/>
              </a:rPr>
              <a:t> </a:t>
            </a:r>
            <a:r>
              <a:rPr lang="en-US" sz="5600" b="1" i="1" dirty="0" err="1">
                <a:solidFill>
                  <a:srgbClr val="7F4C38"/>
                </a:solidFill>
                <a:latin typeface="Bodoni FLF Bold Italics"/>
                <a:ea typeface="Bodoni FLF Bold Italics"/>
                <a:cs typeface="Bodoni FLF Bold Italics"/>
                <a:sym typeface="Bodoni FLF Bold Italics"/>
              </a:rPr>
              <a:t>ґрунтів</a:t>
            </a:r>
            <a:endParaRPr lang="en-US" sz="5600" b="1" i="1" dirty="0">
              <a:solidFill>
                <a:srgbClr val="7F4C38"/>
              </a:solidFill>
              <a:latin typeface="Bodoni FLF Bold Italics"/>
              <a:ea typeface="Bodoni FLF Bold Italics"/>
              <a:cs typeface="Bodoni FLF Bold Italics"/>
              <a:sym typeface="Bodoni FLF Bold Italics"/>
            </a:endParaRPr>
          </a:p>
        </p:txBody>
      </p:sp>
      <p:sp>
        <p:nvSpPr>
          <p:cNvPr id="13" name="TextBox 13"/>
          <p:cNvSpPr txBox="1"/>
          <p:nvPr/>
        </p:nvSpPr>
        <p:spPr>
          <a:xfrm>
            <a:off x="1071506" y="2428856"/>
            <a:ext cx="16300309" cy="384721"/>
          </a:xfrm>
          <a:prstGeom prst="rect">
            <a:avLst/>
          </a:prstGeom>
        </p:spPr>
        <p:txBody>
          <a:bodyPr lIns="0" tIns="0" rIns="0" bIns="0" rtlCol="0" anchor="t">
            <a:spAutoFit/>
          </a:bodyPr>
          <a:lstStyle/>
          <a:p>
            <a:pPr algn="just">
              <a:lnSpc>
                <a:spcPts val="2999"/>
              </a:lnSpc>
            </a:pPr>
            <a:r>
              <a:rPr lang="en-US" sz="2999" dirty="0" smtClean="0">
                <a:solidFill>
                  <a:srgbClr val="271905"/>
                </a:solidFill>
                <a:latin typeface="Arimo"/>
                <a:ea typeface="Arimo"/>
                <a:cs typeface="Arimo"/>
                <a:sym typeface="Arimo"/>
              </a:rPr>
              <a:t> </a:t>
            </a:r>
            <a:endParaRPr lang="en-US" sz="2999" dirty="0">
              <a:solidFill>
                <a:srgbClr val="271905"/>
              </a:solidFill>
              <a:latin typeface="Arimo"/>
              <a:ea typeface="Arimo"/>
              <a:cs typeface="Arimo"/>
              <a:sym typeface="Arimo"/>
            </a:endParaRPr>
          </a:p>
        </p:txBody>
      </p:sp>
      <p:sp>
        <p:nvSpPr>
          <p:cNvPr id="14" name="TextBox 14"/>
          <p:cNvSpPr txBox="1"/>
          <p:nvPr/>
        </p:nvSpPr>
        <p:spPr>
          <a:xfrm>
            <a:off x="8104566" y="3216158"/>
            <a:ext cx="9708835" cy="5416868"/>
          </a:xfrm>
          <a:prstGeom prst="rect">
            <a:avLst/>
          </a:prstGeom>
        </p:spPr>
        <p:txBody>
          <a:bodyPr lIns="0" tIns="0" rIns="0" bIns="0" rtlCol="0" anchor="t">
            <a:spAutoFit/>
          </a:bodyPr>
          <a:lstStyle/>
          <a:p>
            <a:r>
              <a:rPr lang="en-US" sz="2999" dirty="0">
                <a:solidFill>
                  <a:srgbClr val="271905"/>
                </a:solidFill>
                <a:latin typeface="Arimo"/>
                <a:ea typeface="Arimo"/>
                <a:cs typeface="Arimo"/>
                <a:sym typeface="Arimo"/>
              </a:rPr>
              <a:t>       </a:t>
            </a:r>
            <a:r>
              <a:rPr lang="uk-UA" sz="3200" dirty="0" smtClean="0"/>
              <a:t>Спалювання сухостою суттєво змінює хімічний склад ґрунту, знижує його родючість і якість. Під час пожеж виділяються </a:t>
            </a:r>
            <a:r>
              <a:rPr lang="ru-RU" sz="3200" dirty="0" smtClean="0"/>
              <a:t>CO</a:t>
            </a:r>
            <a:r>
              <a:rPr lang="uk-UA" sz="3200" dirty="0" smtClean="0"/>
              <a:t>₂, оксиди азоту, амоній, важкі метали та інші токсичні речовини, які осідають у ґрунті, змінюючи його </a:t>
            </a:r>
            <a:r>
              <a:rPr lang="ru-RU" sz="3200" dirty="0" err="1" smtClean="0"/>
              <a:t>pH</a:t>
            </a:r>
            <a:r>
              <a:rPr lang="uk-UA" sz="3200" dirty="0" smtClean="0"/>
              <a:t> та спричиняючи кислотні дощі. </a:t>
            </a:r>
            <a:r>
              <a:rPr lang="ru-RU" sz="3200" dirty="0" err="1" smtClean="0"/>
              <a:t>Це</a:t>
            </a:r>
            <a:r>
              <a:rPr lang="ru-RU" sz="3200" dirty="0" smtClean="0"/>
              <a:t> </a:t>
            </a:r>
            <a:r>
              <a:rPr lang="ru-RU" sz="3200" dirty="0" err="1" smtClean="0"/>
              <a:t>впливає</a:t>
            </a:r>
            <a:r>
              <a:rPr lang="ru-RU" sz="3200" dirty="0" smtClean="0"/>
              <a:t> на </a:t>
            </a:r>
            <a:r>
              <a:rPr lang="ru-RU" sz="3200" dirty="0" err="1" smtClean="0"/>
              <a:t>розчинення</a:t>
            </a:r>
            <a:r>
              <a:rPr lang="ru-RU" sz="3200" dirty="0" smtClean="0"/>
              <a:t> </a:t>
            </a:r>
            <a:r>
              <a:rPr lang="ru-RU" sz="3200" dirty="0" err="1" smtClean="0"/>
              <a:t>мінералів</a:t>
            </a:r>
            <a:r>
              <a:rPr lang="ru-RU" sz="3200" dirty="0" smtClean="0"/>
              <a:t> </a:t>
            </a:r>
            <a:r>
              <a:rPr lang="ru-RU" sz="3200" dirty="0" err="1" smtClean="0"/>
              <a:t>і</a:t>
            </a:r>
            <a:r>
              <a:rPr lang="ru-RU" sz="3200" dirty="0" smtClean="0"/>
              <a:t> </a:t>
            </a:r>
            <a:r>
              <a:rPr lang="ru-RU" sz="3200" dirty="0" err="1" smtClean="0"/>
              <a:t>їх</a:t>
            </a:r>
            <a:r>
              <a:rPr lang="ru-RU" sz="3200" dirty="0" smtClean="0"/>
              <a:t> </a:t>
            </a:r>
            <a:r>
              <a:rPr lang="ru-RU" sz="3200" dirty="0" err="1" smtClean="0"/>
              <a:t>доступність</a:t>
            </a:r>
            <a:r>
              <a:rPr lang="ru-RU" sz="3200" dirty="0" smtClean="0"/>
              <a:t> для </a:t>
            </a:r>
            <a:r>
              <a:rPr lang="ru-RU" sz="3200" dirty="0" err="1" smtClean="0"/>
              <a:t>рослин</a:t>
            </a:r>
            <a:r>
              <a:rPr lang="ru-RU" sz="3200" dirty="0" smtClean="0"/>
              <a:t>. </a:t>
            </a:r>
            <a:r>
              <a:rPr lang="ru-RU" sz="3200" dirty="0" err="1" smtClean="0"/>
              <a:t>Також</a:t>
            </a:r>
            <a:r>
              <a:rPr lang="ru-RU" sz="3200" dirty="0" smtClean="0"/>
              <a:t> </a:t>
            </a:r>
            <a:r>
              <a:rPr lang="ru-RU" sz="3200" dirty="0" err="1" smtClean="0"/>
              <a:t>втрачається</a:t>
            </a:r>
            <a:r>
              <a:rPr lang="ru-RU" sz="3200" dirty="0" smtClean="0"/>
              <a:t> </a:t>
            </a:r>
            <a:r>
              <a:rPr lang="ru-RU" sz="3200" dirty="0" err="1" smtClean="0"/>
              <a:t>органічна</a:t>
            </a:r>
            <a:r>
              <a:rPr lang="ru-RU" sz="3200" dirty="0" smtClean="0"/>
              <a:t> </a:t>
            </a:r>
            <a:r>
              <a:rPr lang="ru-RU" sz="3200" dirty="0" err="1" smtClean="0"/>
              <a:t>речовина</a:t>
            </a:r>
            <a:r>
              <a:rPr lang="ru-RU" sz="3200" dirty="0" smtClean="0"/>
              <a:t> </a:t>
            </a:r>
            <a:r>
              <a:rPr lang="ru-RU" sz="3200" dirty="0" err="1" smtClean="0"/>
              <a:t>й</a:t>
            </a:r>
            <a:r>
              <a:rPr lang="ru-RU" sz="3200" dirty="0" smtClean="0"/>
              <a:t> </a:t>
            </a:r>
            <a:r>
              <a:rPr lang="ru-RU" sz="3200" dirty="0" err="1" smtClean="0"/>
              <a:t>нутрієнти</a:t>
            </a:r>
            <a:r>
              <a:rPr lang="ru-RU" sz="3200" dirty="0" smtClean="0"/>
              <a:t>, </a:t>
            </a:r>
            <a:r>
              <a:rPr lang="ru-RU" sz="3200" dirty="0" err="1" smtClean="0"/>
              <a:t>зменшується</a:t>
            </a:r>
            <a:r>
              <a:rPr lang="ru-RU" sz="3200" dirty="0" smtClean="0"/>
              <a:t> </a:t>
            </a:r>
            <a:r>
              <a:rPr lang="ru-RU" sz="3200" dirty="0" err="1" smtClean="0"/>
              <a:t>вологозатримна</a:t>
            </a:r>
            <a:r>
              <a:rPr lang="ru-RU" sz="3200" dirty="0" smtClean="0"/>
              <a:t> </a:t>
            </a:r>
            <a:r>
              <a:rPr lang="ru-RU" sz="3200" dirty="0" err="1" smtClean="0"/>
              <a:t>здатність</a:t>
            </a:r>
            <a:r>
              <a:rPr lang="ru-RU" sz="3200" dirty="0" smtClean="0"/>
              <a:t> </a:t>
            </a:r>
            <a:r>
              <a:rPr lang="ru-RU" sz="3200" dirty="0" err="1" smtClean="0"/>
              <a:t>ґрунту</a:t>
            </a:r>
            <a:r>
              <a:rPr lang="ru-RU" sz="3200" dirty="0" smtClean="0"/>
              <a:t>, </a:t>
            </a:r>
            <a:r>
              <a:rPr lang="ru-RU" sz="3200" dirty="0" err="1" smtClean="0"/>
              <a:t>що</a:t>
            </a:r>
            <a:r>
              <a:rPr lang="ru-RU" sz="3200" dirty="0" smtClean="0"/>
              <a:t> негативно </a:t>
            </a:r>
            <a:r>
              <a:rPr lang="ru-RU" sz="3200" dirty="0" err="1" smtClean="0"/>
              <a:t>впливає</a:t>
            </a:r>
            <a:r>
              <a:rPr lang="ru-RU" sz="3200" dirty="0" smtClean="0"/>
              <a:t> на </a:t>
            </a:r>
            <a:r>
              <a:rPr lang="ru-RU" sz="3200" dirty="0" err="1" smtClean="0"/>
              <a:t>рослинність</a:t>
            </a:r>
            <a:r>
              <a:rPr lang="ru-RU" sz="3200" dirty="0" smtClean="0"/>
              <a:t> та </a:t>
            </a:r>
            <a:r>
              <a:rPr lang="ru-RU" sz="3200" dirty="0" err="1" smtClean="0"/>
              <a:t>екосистему</a:t>
            </a:r>
            <a:r>
              <a:rPr lang="ru-RU" sz="3200" dirty="0" smtClean="0"/>
              <a:t>. Тому </a:t>
            </a:r>
            <a:r>
              <a:rPr lang="ru-RU" sz="3200" dirty="0" err="1" smtClean="0"/>
              <a:t>важливо</a:t>
            </a:r>
            <a:r>
              <a:rPr lang="ru-RU" sz="3200" dirty="0" smtClean="0"/>
              <a:t> </a:t>
            </a:r>
            <a:r>
              <a:rPr lang="ru-RU" sz="3200" dirty="0" err="1" smtClean="0"/>
              <a:t>запобігати</a:t>
            </a:r>
            <a:r>
              <a:rPr lang="ru-RU" sz="3200" dirty="0" smtClean="0"/>
              <a:t> </a:t>
            </a:r>
            <a:r>
              <a:rPr lang="ru-RU" sz="3200" dirty="0" err="1" smtClean="0"/>
              <a:t>пожежам</a:t>
            </a:r>
            <a:r>
              <a:rPr lang="ru-RU" sz="3200" dirty="0" smtClean="0"/>
              <a:t> </a:t>
            </a:r>
            <a:r>
              <a:rPr lang="ru-RU" sz="3200" dirty="0" err="1" smtClean="0"/>
              <a:t>і</a:t>
            </a:r>
            <a:r>
              <a:rPr lang="ru-RU" sz="3200" dirty="0" smtClean="0"/>
              <a:t> </a:t>
            </a:r>
            <a:r>
              <a:rPr lang="ru-RU" sz="3200" dirty="0" err="1" smtClean="0"/>
              <a:t>відновлювати</a:t>
            </a:r>
            <a:r>
              <a:rPr lang="ru-RU" sz="3200" dirty="0" smtClean="0"/>
              <a:t> </a:t>
            </a:r>
            <a:r>
              <a:rPr lang="ru-RU" sz="3200" dirty="0" err="1" smtClean="0"/>
              <a:t>пошкоджені</a:t>
            </a:r>
            <a:r>
              <a:rPr lang="ru-RU" sz="3200" dirty="0" smtClean="0"/>
              <a:t> </a:t>
            </a:r>
            <a:r>
              <a:rPr lang="ru-RU" sz="3200" dirty="0" err="1" smtClean="0"/>
              <a:t>території</a:t>
            </a:r>
            <a:r>
              <a:rPr lang="ru-RU" sz="3200" dirty="0" smtClean="0"/>
              <a:t>.</a:t>
            </a:r>
            <a:endParaRPr lang="ru-RU"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ADB"/>
        </a:solidFill>
        <a:effectLst/>
      </p:bgPr>
    </p:bg>
    <p:spTree>
      <p:nvGrpSpPr>
        <p:cNvPr id="1" name=""/>
        <p:cNvGrpSpPr/>
        <p:nvPr/>
      </p:nvGrpSpPr>
      <p:grpSpPr>
        <a:xfrm>
          <a:off x="0" y="0"/>
          <a:ext cx="0" cy="0"/>
          <a:chOff x="0" y="0"/>
          <a:chExt cx="0" cy="0"/>
        </a:xfrm>
      </p:grpSpPr>
      <p:sp>
        <p:nvSpPr>
          <p:cNvPr id="3" name="AutoShape 3"/>
          <p:cNvSpPr/>
          <p:nvPr/>
        </p:nvSpPr>
        <p:spPr>
          <a:xfrm>
            <a:off x="19030" y="1397451"/>
            <a:ext cx="391178" cy="8498339"/>
          </a:xfrm>
          <a:prstGeom prst="line">
            <a:avLst/>
          </a:prstGeom>
          <a:ln w="38100" cap="flat">
            <a:solidFill>
              <a:srgbClr val="967D55"/>
            </a:solidFill>
            <a:prstDash val="solid"/>
            <a:headEnd type="none" w="sm" len="sm"/>
            <a:tailEnd type="none" w="sm" len="sm"/>
          </a:ln>
        </p:spPr>
      </p:sp>
      <p:grpSp>
        <p:nvGrpSpPr>
          <p:cNvPr id="4" name="Group 4"/>
          <p:cNvGrpSpPr/>
          <p:nvPr/>
        </p:nvGrpSpPr>
        <p:grpSpPr>
          <a:xfrm>
            <a:off x="17259300" y="8058990"/>
            <a:ext cx="1549068" cy="154906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7D55"/>
            </a:solidFill>
          </p:spPr>
        </p:sp>
        <p:sp>
          <p:nvSpPr>
            <p:cNvPr id="6" name="TextBox 6"/>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419526" y="-2197426"/>
            <a:ext cx="5268290" cy="526829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2523634" y="1885950"/>
            <a:ext cx="5367943" cy="3574962"/>
          </a:xfrm>
          <a:custGeom>
            <a:avLst/>
            <a:gdLst/>
            <a:ahLst/>
            <a:cxnLst/>
            <a:rect l="l" t="t" r="r" b="b"/>
            <a:pathLst>
              <a:path w="5367943" h="3574962">
                <a:moveTo>
                  <a:pt x="0" y="0"/>
                </a:moveTo>
                <a:lnTo>
                  <a:pt x="5367943" y="0"/>
                </a:lnTo>
                <a:lnTo>
                  <a:pt x="5367943" y="3574962"/>
                </a:lnTo>
                <a:lnTo>
                  <a:pt x="0" y="3574962"/>
                </a:lnTo>
                <a:lnTo>
                  <a:pt x="0" y="0"/>
                </a:lnTo>
                <a:close/>
              </a:path>
            </a:pathLst>
          </a:custGeom>
          <a:blipFill>
            <a:blip r:embed="rId2"/>
            <a:stretch>
              <a:fillRect/>
            </a:stretch>
          </a:blipFill>
        </p:spPr>
      </p:sp>
      <p:sp>
        <p:nvSpPr>
          <p:cNvPr id="11" name="Freeform 11"/>
          <p:cNvSpPr/>
          <p:nvPr/>
        </p:nvSpPr>
        <p:spPr>
          <a:xfrm>
            <a:off x="9987077" y="1885950"/>
            <a:ext cx="5367943" cy="3560258"/>
          </a:xfrm>
          <a:custGeom>
            <a:avLst/>
            <a:gdLst/>
            <a:ahLst/>
            <a:cxnLst/>
            <a:rect l="l" t="t" r="r" b="b"/>
            <a:pathLst>
              <a:path w="5367943" h="3560258">
                <a:moveTo>
                  <a:pt x="0" y="0"/>
                </a:moveTo>
                <a:lnTo>
                  <a:pt x="5367944" y="0"/>
                </a:lnTo>
                <a:lnTo>
                  <a:pt x="5367944" y="3560258"/>
                </a:lnTo>
                <a:lnTo>
                  <a:pt x="0" y="3560258"/>
                </a:lnTo>
                <a:lnTo>
                  <a:pt x="0" y="0"/>
                </a:lnTo>
                <a:close/>
              </a:path>
            </a:pathLst>
          </a:custGeom>
          <a:blipFill>
            <a:blip r:embed="rId3"/>
            <a:stretch>
              <a:fillRect/>
            </a:stretch>
          </a:blipFill>
        </p:spPr>
      </p:sp>
      <p:sp>
        <p:nvSpPr>
          <p:cNvPr id="12" name="Freeform 12"/>
          <p:cNvSpPr/>
          <p:nvPr/>
        </p:nvSpPr>
        <p:spPr>
          <a:xfrm>
            <a:off x="2523634" y="6311351"/>
            <a:ext cx="5367943" cy="3296708"/>
          </a:xfrm>
          <a:custGeom>
            <a:avLst/>
            <a:gdLst/>
            <a:ahLst/>
            <a:cxnLst/>
            <a:rect l="l" t="t" r="r" b="b"/>
            <a:pathLst>
              <a:path w="5367943" h="3296708">
                <a:moveTo>
                  <a:pt x="0" y="0"/>
                </a:moveTo>
                <a:lnTo>
                  <a:pt x="5367943" y="0"/>
                </a:lnTo>
                <a:lnTo>
                  <a:pt x="5367943" y="3296707"/>
                </a:lnTo>
                <a:lnTo>
                  <a:pt x="0" y="3296707"/>
                </a:lnTo>
                <a:lnTo>
                  <a:pt x="0" y="0"/>
                </a:lnTo>
                <a:close/>
              </a:path>
            </a:pathLst>
          </a:custGeom>
          <a:blipFill>
            <a:blip r:embed="rId4"/>
            <a:stretch>
              <a:fillRect r="-9419"/>
            </a:stretch>
          </a:blipFill>
        </p:spPr>
      </p:sp>
      <p:sp>
        <p:nvSpPr>
          <p:cNvPr id="13" name="Freeform 13"/>
          <p:cNvSpPr/>
          <p:nvPr/>
        </p:nvSpPr>
        <p:spPr>
          <a:xfrm>
            <a:off x="9987077" y="6311351"/>
            <a:ext cx="5367943" cy="3296708"/>
          </a:xfrm>
          <a:custGeom>
            <a:avLst/>
            <a:gdLst/>
            <a:ahLst/>
            <a:cxnLst/>
            <a:rect l="l" t="t" r="r" b="b"/>
            <a:pathLst>
              <a:path w="5367943" h="3296708">
                <a:moveTo>
                  <a:pt x="0" y="0"/>
                </a:moveTo>
                <a:lnTo>
                  <a:pt x="5367944" y="0"/>
                </a:lnTo>
                <a:lnTo>
                  <a:pt x="5367944" y="3296707"/>
                </a:lnTo>
                <a:lnTo>
                  <a:pt x="0" y="3296707"/>
                </a:lnTo>
                <a:lnTo>
                  <a:pt x="0" y="0"/>
                </a:lnTo>
                <a:close/>
              </a:path>
            </a:pathLst>
          </a:custGeom>
          <a:blipFill>
            <a:blip r:embed="rId5"/>
            <a:stretch>
              <a:fillRect l="-5683" t="-3046" r="-5683"/>
            </a:stretch>
          </a:blipFill>
        </p:spPr>
      </p:sp>
      <p:sp>
        <p:nvSpPr>
          <p:cNvPr id="14" name="TextBox 14"/>
          <p:cNvSpPr txBox="1"/>
          <p:nvPr/>
        </p:nvSpPr>
        <p:spPr>
          <a:xfrm>
            <a:off x="1028700" y="114300"/>
            <a:ext cx="16615494" cy="1771650"/>
          </a:xfrm>
          <a:prstGeom prst="rect">
            <a:avLst/>
          </a:prstGeom>
        </p:spPr>
        <p:txBody>
          <a:bodyPr lIns="0" tIns="0" rIns="0" bIns="0" rtlCol="0" anchor="t">
            <a:spAutoFit/>
          </a:bodyPr>
          <a:lstStyle/>
          <a:p>
            <a:pPr algn="ctr">
              <a:lnSpc>
                <a:spcPts val="6720"/>
              </a:lnSpc>
            </a:pPr>
            <a:r>
              <a:rPr lang="en-US" sz="5600" b="1" i="1">
                <a:solidFill>
                  <a:srgbClr val="7F4C38"/>
                </a:solidFill>
                <a:latin typeface="Bodoni FLF Bold Italics"/>
                <a:ea typeface="Bodoni FLF Bold Italics"/>
                <a:cs typeface="Bodoni FLF Bold Italics"/>
                <a:sym typeface="Bodoni FLF Bold Italics"/>
              </a:rPr>
              <a:t>Проблема спалювання сухої біомаси, як загроза для екосистеми  України</a:t>
            </a:r>
          </a:p>
        </p:txBody>
      </p:sp>
      <p:sp>
        <p:nvSpPr>
          <p:cNvPr id="15" name="TextBox 15"/>
          <p:cNvSpPr txBox="1"/>
          <p:nvPr/>
        </p:nvSpPr>
        <p:spPr>
          <a:xfrm>
            <a:off x="5207606" y="5641656"/>
            <a:ext cx="7614642" cy="431800"/>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Arimo"/>
                <a:ea typeface="Arimo"/>
                <a:cs typeface="Arimo"/>
                <a:sym typeface="Arimo"/>
              </a:rPr>
              <a:t>Рис. Пожежі спричинені бомбардуванням окупантів</a:t>
            </a:r>
          </a:p>
        </p:txBody>
      </p:sp>
      <p:sp>
        <p:nvSpPr>
          <p:cNvPr id="16" name="TextBox 16"/>
          <p:cNvSpPr txBox="1"/>
          <p:nvPr/>
        </p:nvSpPr>
        <p:spPr>
          <a:xfrm>
            <a:off x="2209091" y="9651315"/>
            <a:ext cx="5997029" cy="431800"/>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Arimo"/>
                <a:ea typeface="Arimo"/>
                <a:cs typeface="Arimo"/>
                <a:sym typeface="Arimo"/>
              </a:rPr>
              <a:t>Рис. Спалювання опалого листя восени </a:t>
            </a:r>
          </a:p>
        </p:txBody>
      </p:sp>
      <p:sp>
        <p:nvSpPr>
          <p:cNvPr id="17" name="TextBox 17"/>
          <p:cNvSpPr txBox="1"/>
          <p:nvPr/>
        </p:nvSpPr>
        <p:spPr>
          <a:xfrm>
            <a:off x="10058446" y="9651315"/>
            <a:ext cx="5225207" cy="431800"/>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Arimo"/>
                <a:ea typeface="Arimo"/>
                <a:cs typeface="Arimo"/>
                <a:sym typeface="Arimo"/>
              </a:rPr>
              <a:t>Рис. Випалювання стерні на полях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67D55"/>
        </a:solidFill>
        <a:effectLst/>
      </p:bgPr>
    </p:bg>
    <p:spTree>
      <p:nvGrpSpPr>
        <p:cNvPr id="1" name=""/>
        <p:cNvGrpSpPr/>
        <p:nvPr/>
      </p:nvGrpSpPr>
      <p:grpSpPr>
        <a:xfrm>
          <a:off x="0" y="0"/>
          <a:ext cx="0" cy="0"/>
          <a:chOff x="0" y="0"/>
          <a:chExt cx="0" cy="0"/>
        </a:xfrm>
      </p:grpSpPr>
      <p:grpSp>
        <p:nvGrpSpPr>
          <p:cNvPr id="2" name="Group 2"/>
          <p:cNvGrpSpPr/>
          <p:nvPr/>
        </p:nvGrpSpPr>
        <p:grpSpPr>
          <a:xfrm>
            <a:off x="-251681" y="-4327334"/>
            <a:ext cx="18791362" cy="9470834"/>
            <a:chOff x="0" y="0"/>
            <a:chExt cx="25055149" cy="12627778"/>
          </a:xfrm>
        </p:grpSpPr>
        <p:pic>
          <p:nvPicPr>
            <p:cNvPr id="3" name="Picture 3"/>
            <p:cNvPicPr>
              <a:picLocks noChangeAspect="1"/>
            </p:cNvPicPr>
            <p:nvPr/>
          </p:nvPicPr>
          <p:blipFill>
            <a:blip r:embed="rId2"/>
            <a:srcRect t="12176" b="12176"/>
            <a:stretch>
              <a:fillRect/>
            </a:stretch>
          </p:blipFill>
          <p:spPr>
            <a:xfrm>
              <a:off x="0" y="0"/>
              <a:ext cx="25055149" cy="12627778"/>
            </a:xfrm>
            <a:prstGeom prst="rect">
              <a:avLst/>
            </a:prstGeom>
          </p:spPr>
        </p:pic>
      </p:grpSp>
      <p:sp>
        <p:nvSpPr>
          <p:cNvPr id="4" name="AutoShape 4"/>
          <p:cNvSpPr/>
          <p:nvPr/>
        </p:nvSpPr>
        <p:spPr>
          <a:xfrm>
            <a:off x="10986615" y="9258300"/>
            <a:ext cx="7301385" cy="0"/>
          </a:xfrm>
          <a:prstGeom prst="line">
            <a:avLst/>
          </a:prstGeom>
          <a:ln w="38100" cap="flat">
            <a:solidFill>
              <a:srgbClr val="F4EADB"/>
            </a:solidFill>
            <a:prstDash val="solid"/>
            <a:headEnd type="none" w="sm" len="sm"/>
            <a:tailEnd type="none" w="sm" len="sm"/>
          </a:ln>
        </p:spPr>
      </p:sp>
      <p:grpSp>
        <p:nvGrpSpPr>
          <p:cNvPr id="5" name="Group 5"/>
          <p:cNvGrpSpPr/>
          <p:nvPr/>
        </p:nvGrpSpPr>
        <p:grpSpPr>
          <a:xfrm>
            <a:off x="1363492" y="8746101"/>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3598885" y="6581775"/>
            <a:ext cx="11090229" cy="1171575"/>
          </a:xfrm>
          <a:prstGeom prst="rect">
            <a:avLst/>
          </a:prstGeom>
        </p:spPr>
        <p:txBody>
          <a:bodyPr lIns="0" tIns="0" rIns="0" bIns="0" rtlCol="0" anchor="t">
            <a:spAutoFit/>
          </a:bodyPr>
          <a:lstStyle/>
          <a:p>
            <a:pPr algn="ctr">
              <a:lnSpc>
                <a:spcPts val="8640"/>
              </a:lnSpc>
            </a:pPr>
            <a:r>
              <a:rPr lang="en-US" sz="7200" b="1" i="1">
                <a:solidFill>
                  <a:srgbClr val="F4EADB"/>
                </a:solidFill>
                <a:latin typeface="Bodoni FLF Bold Italics"/>
                <a:ea typeface="Bodoni FLF Bold Italics"/>
                <a:cs typeface="Bodoni FLF Bold Italics"/>
                <a:sym typeface="Bodoni FLF Bold Italics"/>
              </a:rPr>
              <a:t>ПРАКТИЧНА ЧАСТИНА</a:t>
            </a:r>
          </a:p>
        </p:txBody>
      </p:sp>
      <p:sp>
        <p:nvSpPr>
          <p:cNvPr id="9" name="TextBox 9"/>
          <p:cNvSpPr txBox="1"/>
          <p:nvPr/>
        </p:nvSpPr>
        <p:spPr>
          <a:xfrm>
            <a:off x="5835216" y="9094153"/>
            <a:ext cx="6617568" cy="375920"/>
          </a:xfrm>
          <a:prstGeom prst="rect">
            <a:avLst/>
          </a:prstGeom>
        </p:spPr>
        <p:txBody>
          <a:bodyPr lIns="0" tIns="0" rIns="0" bIns="0" rtlCol="0" anchor="t">
            <a:spAutoFit/>
          </a:bodyPr>
          <a:lstStyle/>
          <a:p>
            <a:pPr algn="ctr">
              <a:lnSpc>
                <a:spcPts val="2799"/>
              </a:lnSpc>
            </a:pPr>
            <a:r>
              <a:rPr lang="en-US" sz="2799">
                <a:solidFill>
                  <a:srgbClr val="967D55"/>
                </a:solidFill>
                <a:latin typeface="Alice"/>
                <a:ea typeface="Alice"/>
                <a:cs typeface="Alice"/>
                <a:sym typeface="Alice"/>
              </a:rPr>
              <a:t>reallygreatsite.com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67D55"/>
        </a:solidFill>
        <a:effectLst/>
      </p:bgPr>
    </p:bg>
    <p:spTree>
      <p:nvGrpSpPr>
        <p:cNvPr id="1" name=""/>
        <p:cNvGrpSpPr/>
        <p:nvPr/>
      </p:nvGrpSpPr>
      <p:grpSpPr>
        <a:xfrm>
          <a:off x="0" y="0"/>
          <a:ext cx="0" cy="0"/>
          <a:chOff x="0" y="0"/>
          <a:chExt cx="0" cy="0"/>
        </a:xfrm>
      </p:grpSpPr>
      <p:grpSp>
        <p:nvGrpSpPr>
          <p:cNvPr id="2" name="Group 2"/>
          <p:cNvGrpSpPr/>
          <p:nvPr/>
        </p:nvGrpSpPr>
        <p:grpSpPr>
          <a:xfrm>
            <a:off x="-503362" y="-4327334"/>
            <a:ext cx="18791362" cy="6195858"/>
            <a:chOff x="0" y="0"/>
            <a:chExt cx="25055149" cy="8261144"/>
          </a:xfrm>
        </p:grpSpPr>
        <p:sp>
          <p:nvSpPr>
            <p:cNvPr id="3" name="AutoShape 3"/>
            <p:cNvSpPr/>
            <p:nvPr/>
          </p:nvSpPr>
          <p:spPr>
            <a:xfrm>
              <a:off x="0" y="0"/>
              <a:ext cx="25055149" cy="8261144"/>
            </a:xfrm>
            <a:prstGeom prst="rect">
              <a:avLst/>
            </a:prstGeom>
            <a:solidFill>
              <a:srgbClr val="EAD3B6"/>
            </a:solidFill>
          </p:spPr>
        </p:sp>
      </p:grpSp>
      <p:sp>
        <p:nvSpPr>
          <p:cNvPr id="4" name="AutoShape 4"/>
          <p:cNvSpPr/>
          <p:nvPr/>
        </p:nvSpPr>
        <p:spPr>
          <a:xfrm>
            <a:off x="10986615" y="9721316"/>
            <a:ext cx="7301385" cy="0"/>
          </a:xfrm>
          <a:prstGeom prst="line">
            <a:avLst/>
          </a:prstGeom>
          <a:ln w="38100" cap="flat">
            <a:solidFill>
              <a:srgbClr val="F4EADB"/>
            </a:solidFill>
            <a:prstDash val="solid"/>
            <a:headEnd type="none" w="sm" len="sm"/>
            <a:tailEnd type="none" w="sm" len="sm"/>
          </a:ln>
        </p:spPr>
      </p:sp>
      <p:grpSp>
        <p:nvGrpSpPr>
          <p:cNvPr id="5" name="Group 5"/>
          <p:cNvGrpSpPr/>
          <p:nvPr/>
        </p:nvGrpSpPr>
        <p:grpSpPr>
          <a:xfrm>
            <a:off x="-1097488" y="7709553"/>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AutoShape 9"/>
          <p:cNvSpPr/>
          <p:nvPr/>
        </p:nvSpPr>
        <p:spPr>
          <a:xfrm>
            <a:off x="1274023" y="9740366"/>
            <a:ext cx="7301385" cy="0"/>
          </a:xfrm>
          <a:prstGeom prst="line">
            <a:avLst/>
          </a:prstGeom>
          <a:ln w="38100" cap="flat">
            <a:solidFill>
              <a:srgbClr val="F4EADB"/>
            </a:solidFill>
            <a:prstDash val="solid"/>
            <a:headEnd type="none" w="sm" len="sm"/>
            <a:tailEnd type="none" w="sm" len="sm"/>
          </a:ln>
        </p:spPr>
      </p:sp>
      <p:sp>
        <p:nvSpPr>
          <p:cNvPr id="10" name="Freeform 10"/>
          <p:cNvSpPr/>
          <p:nvPr/>
        </p:nvSpPr>
        <p:spPr>
          <a:xfrm>
            <a:off x="-183018" y="0"/>
            <a:ext cx="2914082" cy="2643867"/>
          </a:xfrm>
          <a:custGeom>
            <a:avLst/>
            <a:gdLst/>
            <a:ahLst/>
            <a:cxnLst/>
            <a:rect l="l" t="t" r="r" b="b"/>
            <a:pathLst>
              <a:path w="2914082" h="2643867">
                <a:moveTo>
                  <a:pt x="0" y="0"/>
                </a:moveTo>
                <a:lnTo>
                  <a:pt x="2914082" y="0"/>
                </a:lnTo>
                <a:lnTo>
                  <a:pt x="2914082" y="2643867"/>
                </a:lnTo>
                <a:lnTo>
                  <a:pt x="0" y="264386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TextBox 11"/>
          <p:cNvSpPr txBox="1"/>
          <p:nvPr/>
        </p:nvSpPr>
        <p:spPr>
          <a:xfrm>
            <a:off x="2955946" y="409575"/>
            <a:ext cx="12978865" cy="1171575"/>
          </a:xfrm>
          <a:prstGeom prst="rect">
            <a:avLst/>
          </a:prstGeom>
        </p:spPr>
        <p:txBody>
          <a:bodyPr lIns="0" tIns="0" rIns="0" bIns="0" rtlCol="0" anchor="t">
            <a:spAutoFit/>
          </a:bodyPr>
          <a:lstStyle/>
          <a:p>
            <a:pPr algn="ctr">
              <a:lnSpc>
                <a:spcPts val="8640"/>
              </a:lnSpc>
            </a:pPr>
            <a:r>
              <a:rPr lang="en-US" sz="7200" b="1" i="1">
                <a:solidFill>
                  <a:srgbClr val="7F4C38"/>
                </a:solidFill>
                <a:latin typeface="Bodoni FLF Bold Italics"/>
                <a:ea typeface="Bodoni FLF Bold Italics"/>
                <a:cs typeface="Bodoni FLF Bold Italics"/>
                <a:sym typeface="Bodoni FLF Bold Italics"/>
              </a:rPr>
              <a:t>Методологія дослідження</a:t>
            </a:r>
          </a:p>
        </p:txBody>
      </p:sp>
      <p:sp>
        <p:nvSpPr>
          <p:cNvPr id="12" name="TextBox 12"/>
          <p:cNvSpPr txBox="1"/>
          <p:nvPr/>
        </p:nvSpPr>
        <p:spPr>
          <a:xfrm>
            <a:off x="663032" y="2703767"/>
            <a:ext cx="17002120" cy="5240656"/>
          </a:xfrm>
          <a:prstGeom prst="rect">
            <a:avLst/>
          </a:prstGeom>
        </p:spPr>
        <p:txBody>
          <a:bodyPr lIns="0" tIns="0" rIns="0" bIns="0" rtlCol="0" anchor="t">
            <a:spAutoFit/>
          </a:bodyPr>
          <a:lstStyle/>
          <a:p>
            <a:pPr algn="ctr">
              <a:lnSpc>
                <a:spcPts val="4619"/>
              </a:lnSpc>
              <a:spcBef>
                <a:spcPct val="0"/>
              </a:spcBef>
            </a:pPr>
            <a:r>
              <a:rPr lang="en-US" sz="3299">
                <a:solidFill>
                  <a:srgbClr val="FFFFFF"/>
                </a:solidFill>
                <a:latin typeface="Arimo"/>
                <a:ea typeface="Arimo"/>
                <a:cs typeface="Arimo"/>
                <a:sym typeface="Arimo"/>
              </a:rPr>
              <a:t>Період проведення дослідження припадав на осінь 2022 і тривав до осені 2024 року. </a:t>
            </a:r>
          </a:p>
          <a:p>
            <a:pPr algn="ctr">
              <a:lnSpc>
                <a:spcPts val="4619"/>
              </a:lnSpc>
              <a:spcBef>
                <a:spcPct val="0"/>
              </a:spcBef>
            </a:pPr>
            <a:endParaRPr/>
          </a:p>
          <a:p>
            <a:pPr algn="ctr">
              <a:lnSpc>
                <a:spcPts val="4619"/>
              </a:lnSpc>
              <a:spcBef>
                <a:spcPct val="0"/>
              </a:spcBef>
            </a:pPr>
            <a:r>
              <a:rPr lang="en-US" sz="3299">
                <a:solidFill>
                  <a:srgbClr val="FFFFFF"/>
                </a:solidFill>
                <a:latin typeface="Arimo"/>
                <a:ea typeface="Arimo"/>
                <a:cs typeface="Arimo"/>
                <a:sym typeface="Arimo"/>
              </a:rPr>
              <a:t> </a:t>
            </a:r>
            <a:r>
              <a:rPr lang="en-US" sz="3299" b="1">
                <a:solidFill>
                  <a:srgbClr val="FFFFFF"/>
                </a:solidFill>
                <a:latin typeface="Arimo Bold"/>
                <a:ea typeface="Arimo Bold"/>
                <a:cs typeface="Arimo Bold"/>
                <a:sym typeface="Arimo Bold"/>
              </a:rPr>
              <a:t>Методи дослідження: </a:t>
            </a:r>
          </a:p>
          <a:p>
            <a:pPr algn="ctr">
              <a:lnSpc>
                <a:spcPts val="4619"/>
              </a:lnSpc>
              <a:spcBef>
                <a:spcPct val="0"/>
              </a:spcBef>
            </a:pPr>
            <a:r>
              <a:rPr lang="en-US" sz="3299">
                <a:solidFill>
                  <a:srgbClr val="FFFFFF"/>
                </a:solidFill>
                <a:latin typeface="Arimo"/>
                <a:ea typeface="Arimo"/>
                <a:cs typeface="Arimo"/>
                <a:sym typeface="Arimo"/>
              </a:rPr>
              <a:t>опитування населення з аналізом і систематизацією отриманих даних; </a:t>
            </a:r>
          </a:p>
          <a:p>
            <a:pPr algn="ctr">
              <a:lnSpc>
                <a:spcPts val="4619"/>
              </a:lnSpc>
              <a:spcBef>
                <a:spcPct val="0"/>
              </a:spcBef>
            </a:pPr>
            <a:r>
              <a:rPr lang="en-US" sz="3299">
                <a:solidFill>
                  <a:srgbClr val="FFFFFF"/>
                </a:solidFill>
                <a:latin typeface="Arimo"/>
                <a:ea typeface="Arimo"/>
                <a:cs typeface="Arimo"/>
                <a:sym typeface="Arimo"/>
              </a:rPr>
              <a:t>аналіз загальнодоступних джерел інформації по темі; </a:t>
            </a:r>
          </a:p>
          <a:p>
            <a:pPr algn="ctr">
              <a:lnSpc>
                <a:spcPts val="4619"/>
              </a:lnSpc>
              <a:spcBef>
                <a:spcPct val="0"/>
              </a:spcBef>
            </a:pPr>
            <a:r>
              <a:rPr lang="en-US" sz="3299">
                <a:solidFill>
                  <a:srgbClr val="FFFFFF"/>
                </a:solidFill>
                <a:latin typeface="Arimo"/>
                <a:ea typeface="Arimo"/>
                <a:cs typeface="Arimo"/>
                <a:sym typeface="Arimo"/>
              </a:rPr>
              <a:t>експериментальна частина, яка включала лабораторні дослідження стану ґрунту; розробку рекомендацій, щодо утилізації сухої біомаси. Ця комплексна методологія дозволяє нам отримати глибше розуміння негативного впливу та небезпеки спалювання сухої біомаси для ґрунтів і для біосфери вцілому.</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67D55"/>
        </a:solidFill>
        <a:effectLst/>
      </p:bgPr>
    </p:bg>
    <p:spTree>
      <p:nvGrpSpPr>
        <p:cNvPr id="1" name=""/>
        <p:cNvGrpSpPr/>
        <p:nvPr/>
      </p:nvGrpSpPr>
      <p:grpSpPr>
        <a:xfrm>
          <a:off x="0" y="0"/>
          <a:ext cx="0" cy="0"/>
          <a:chOff x="0" y="0"/>
          <a:chExt cx="0" cy="0"/>
        </a:xfrm>
      </p:grpSpPr>
      <p:grpSp>
        <p:nvGrpSpPr>
          <p:cNvPr id="2" name="Group 2"/>
          <p:cNvGrpSpPr/>
          <p:nvPr/>
        </p:nvGrpSpPr>
        <p:grpSpPr>
          <a:xfrm>
            <a:off x="-503362" y="-4327334"/>
            <a:ext cx="18791362" cy="6195858"/>
            <a:chOff x="0" y="0"/>
            <a:chExt cx="25055149" cy="8261144"/>
          </a:xfrm>
        </p:grpSpPr>
        <p:sp>
          <p:nvSpPr>
            <p:cNvPr id="3" name="AutoShape 3"/>
            <p:cNvSpPr/>
            <p:nvPr/>
          </p:nvSpPr>
          <p:spPr>
            <a:xfrm>
              <a:off x="0" y="0"/>
              <a:ext cx="25055149" cy="8261144"/>
            </a:xfrm>
            <a:prstGeom prst="rect">
              <a:avLst/>
            </a:prstGeom>
            <a:solidFill>
              <a:srgbClr val="EAD3B6"/>
            </a:solidFill>
          </p:spPr>
        </p:sp>
      </p:grpSp>
      <p:sp>
        <p:nvSpPr>
          <p:cNvPr id="4" name="AutoShape 4"/>
          <p:cNvSpPr/>
          <p:nvPr/>
        </p:nvSpPr>
        <p:spPr>
          <a:xfrm>
            <a:off x="10986615" y="9721316"/>
            <a:ext cx="7301385" cy="0"/>
          </a:xfrm>
          <a:prstGeom prst="line">
            <a:avLst/>
          </a:prstGeom>
          <a:ln w="38100" cap="flat">
            <a:solidFill>
              <a:srgbClr val="F4EADB"/>
            </a:solidFill>
            <a:prstDash val="solid"/>
            <a:headEnd type="none" w="sm" len="sm"/>
            <a:tailEnd type="none" w="sm" len="sm"/>
          </a:ln>
        </p:spPr>
      </p:sp>
      <p:grpSp>
        <p:nvGrpSpPr>
          <p:cNvPr id="5" name="Group 5"/>
          <p:cNvGrpSpPr/>
          <p:nvPr/>
        </p:nvGrpSpPr>
        <p:grpSpPr>
          <a:xfrm>
            <a:off x="-1097488" y="7709553"/>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AutoShape 9"/>
          <p:cNvSpPr/>
          <p:nvPr/>
        </p:nvSpPr>
        <p:spPr>
          <a:xfrm>
            <a:off x="1274023" y="9740366"/>
            <a:ext cx="7301385" cy="0"/>
          </a:xfrm>
          <a:prstGeom prst="line">
            <a:avLst/>
          </a:prstGeom>
          <a:ln w="38100" cap="flat">
            <a:solidFill>
              <a:srgbClr val="F4EADB"/>
            </a:solidFill>
            <a:prstDash val="solid"/>
            <a:headEnd type="none" w="sm" len="sm"/>
            <a:tailEnd type="none" w="sm" len="sm"/>
          </a:ln>
        </p:spPr>
      </p:sp>
      <p:sp>
        <p:nvSpPr>
          <p:cNvPr id="10" name="Freeform 10"/>
          <p:cNvSpPr/>
          <p:nvPr/>
        </p:nvSpPr>
        <p:spPr>
          <a:xfrm>
            <a:off x="-183018" y="0"/>
            <a:ext cx="2914082" cy="2643867"/>
          </a:xfrm>
          <a:custGeom>
            <a:avLst/>
            <a:gdLst/>
            <a:ahLst/>
            <a:cxnLst/>
            <a:rect l="l" t="t" r="r" b="b"/>
            <a:pathLst>
              <a:path w="2914082" h="2643867">
                <a:moveTo>
                  <a:pt x="0" y="0"/>
                </a:moveTo>
                <a:lnTo>
                  <a:pt x="2914082" y="0"/>
                </a:lnTo>
                <a:lnTo>
                  <a:pt x="2914082" y="2643867"/>
                </a:lnTo>
                <a:lnTo>
                  <a:pt x="0" y="264386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TextBox 11"/>
          <p:cNvSpPr txBox="1"/>
          <p:nvPr/>
        </p:nvSpPr>
        <p:spPr>
          <a:xfrm>
            <a:off x="2955946" y="409575"/>
            <a:ext cx="12978865" cy="3362325"/>
          </a:xfrm>
          <a:prstGeom prst="rect">
            <a:avLst/>
          </a:prstGeom>
        </p:spPr>
        <p:txBody>
          <a:bodyPr lIns="0" tIns="0" rIns="0" bIns="0" rtlCol="0" anchor="t">
            <a:spAutoFit/>
          </a:bodyPr>
          <a:lstStyle/>
          <a:p>
            <a:pPr algn="ctr">
              <a:lnSpc>
                <a:spcPts val="8640"/>
              </a:lnSpc>
            </a:pPr>
            <a:r>
              <a:rPr lang="en-US" sz="7200" b="1" i="1">
                <a:solidFill>
                  <a:srgbClr val="7F4C38"/>
                </a:solidFill>
                <a:latin typeface="Bodoni FLF Bold Italics"/>
                <a:ea typeface="Bodoni FLF Bold Italics"/>
                <a:cs typeface="Bodoni FLF Bold Italics"/>
                <a:sym typeface="Bodoni FLF Bold Italics"/>
              </a:rPr>
              <a:t>Результати дослідження</a:t>
            </a:r>
          </a:p>
          <a:p>
            <a:pPr algn="ctr">
              <a:lnSpc>
                <a:spcPts val="8640"/>
              </a:lnSpc>
            </a:pPr>
            <a:endParaRPr/>
          </a:p>
          <a:p>
            <a:pPr algn="ctr">
              <a:lnSpc>
                <a:spcPts val="8640"/>
              </a:lnSpc>
            </a:pPr>
            <a:endParaRPr/>
          </a:p>
        </p:txBody>
      </p:sp>
      <p:sp>
        <p:nvSpPr>
          <p:cNvPr id="12" name="TextBox 12"/>
          <p:cNvSpPr txBox="1"/>
          <p:nvPr/>
        </p:nvSpPr>
        <p:spPr>
          <a:xfrm>
            <a:off x="357126" y="1928790"/>
            <a:ext cx="17645186" cy="3461973"/>
          </a:xfrm>
          <a:prstGeom prst="rect">
            <a:avLst/>
          </a:prstGeom>
        </p:spPr>
        <p:txBody>
          <a:bodyPr wrap="square" lIns="0" tIns="0" rIns="0" bIns="0" rtlCol="0" anchor="t">
            <a:spAutoFit/>
          </a:bodyPr>
          <a:lstStyle/>
          <a:p>
            <a:pPr algn="just">
              <a:lnSpc>
                <a:spcPts val="4619"/>
              </a:lnSpc>
              <a:spcBef>
                <a:spcPct val="0"/>
              </a:spcBef>
            </a:pPr>
            <a:r>
              <a:rPr lang="en-US" sz="3299" dirty="0">
                <a:solidFill>
                  <a:srgbClr val="000000"/>
                </a:solidFill>
                <a:latin typeface="Arimo"/>
                <a:ea typeface="Arimo"/>
                <a:cs typeface="Arimo"/>
                <a:sym typeface="Arimo"/>
              </a:rPr>
              <a:t>   </a:t>
            </a:r>
            <a:r>
              <a:rPr lang="en-US" sz="3299" dirty="0">
                <a:solidFill>
                  <a:srgbClr val="FFFFFF"/>
                </a:solidFill>
                <a:latin typeface="Arimo"/>
                <a:ea typeface="Arimo"/>
                <a:cs typeface="Arimo"/>
                <a:sym typeface="Arimo"/>
              </a:rPr>
              <a:t>  </a:t>
            </a:r>
            <a:r>
              <a:rPr lang="en-US" sz="2400" dirty="0">
                <a:solidFill>
                  <a:srgbClr val="FFFFFF"/>
                </a:solidFill>
                <a:latin typeface="Arimo"/>
                <a:ea typeface="Arimo"/>
                <a:cs typeface="Arimo"/>
                <a:sym typeface="Arimo"/>
              </a:rPr>
              <a:t>З </a:t>
            </a:r>
            <a:r>
              <a:rPr lang="en-US" sz="2400" dirty="0" err="1">
                <a:solidFill>
                  <a:srgbClr val="FFFFFF"/>
                </a:solidFill>
                <a:latin typeface="Arimo"/>
                <a:ea typeface="Arimo"/>
                <a:cs typeface="Arimo"/>
                <a:sym typeface="Arimo"/>
              </a:rPr>
              <a:t>початку</a:t>
            </a:r>
            <a:r>
              <a:rPr lang="en-US" sz="2400" dirty="0">
                <a:solidFill>
                  <a:srgbClr val="FFFFFF"/>
                </a:solidFill>
                <a:latin typeface="Arimo"/>
                <a:ea typeface="Arimo"/>
                <a:cs typeface="Arimo"/>
                <a:sym typeface="Arimo"/>
              </a:rPr>
              <a:t> 2023 </a:t>
            </a:r>
            <a:r>
              <a:rPr lang="en-US" sz="2400" dirty="0" err="1">
                <a:solidFill>
                  <a:srgbClr val="FFFFFF"/>
                </a:solidFill>
                <a:latin typeface="Arimo"/>
                <a:ea typeface="Arimo"/>
                <a:cs typeface="Arimo"/>
                <a:sym typeface="Arimo"/>
              </a:rPr>
              <a:t>року</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через</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спалювання</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сухої</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трави</a:t>
            </a:r>
            <a:r>
              <a:rPr lang="en-US" sz="2400" dirty="0">
                <a:solidFill>
                  <a:srgbClr val="FFFFFF"/>
                </a:solidFill>
                <a:latin typeface="Arimo"/>
                <a:ea typeface="Arimo"/>
                <a:cs typeface="Arimo"/>
                <a:sym typeface="Arimo"/>
              </a:rPr>
              <a:t> в </a:t>
            </a:r>
            <a:r>
              <a:rPr lang="en-US" sz="2400" dirty="0" err="1">
                <a:solidFill>
                  <a:srgbClr val="FFFFFF"/>
                </a:solidFill>
                <a:latin typeface="Arimo"/>
                <a:ea typeface="Arimo"/>
                <a:cs typeface="Arimo"/>
                <a:sym typeface="Arimo"/>
              </a:rPr>
              <a:t>Чернівецькій</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області</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сталося</a:t>
            </a:r>
            <a:r>
              <a:rPr lang="en-US" sz="2400" dirty="0">
                <a:solidFill>
                  <a:srgbClr val="FFFFFF"/>
                </a:solidFill>
                <a:latin typeface="Arimo"/>
                <a:ea typeface="Arimo"/>
                <a:cs typeface="Arimo"/>
                <a:sym typeface="Arimo"/>
              </a:rPr>
              <a:t> 166 </a:t>
            </a:r>
            <a:r>
              <a:rPr lang="en-US" sz="2400" dirty="0" err="1">
                <a:solidFill>
                  <a:srgbClr val="FFFFFF"/>
                </a:solidFill>
                <a:latin typeface="Arimo"/>
                <a:ea typeface="Arimo"/>
                <a:cs typeface="Arimo"/>
                <a:sym typeface="Arimo"/>
              </a:rPr>
              <a:t>пожеж</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внаслідок</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яких</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травмувалися</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двоє</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людей</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одну</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будівлю</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знищено</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також</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ще</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одну</a:t>
            </a:r>
            <a:r>
              <a:rPr lang="en-US" sz="2400" dirty="0">
                <a:solidFill>
                  <a:srgbClr val="FFFFFF"/>
                </a:solidFill>
                <a:latin typeface="Arimo"/>
                <a:ea typeface="Arimo"/>
                <a:cs typeface="Arimo"/>
                <a:sym typeface="Arimo"/>
              </a:rPr>
              <a:t> – </a:t>
            </a:r>
            <a:r>
              <a:rPr lang="en-US" sz="2400" dirty="0" err="1">
                <a:solidFill>
                  <a:srgbClr val="FFFFFF"/>
                </a:solidFill>
                <a:latin typeface="Arimo"/>
                <a:ea typeface="Arimo"/>
                <a:cs typeface="Arimo"/>
                <a:sym typeface="Arimo"/>
              </a:rPr>
              <a:t>пошкоджено</a:t>
            </a:r>
            <a:r>
              <a:rPr lang="en-US" sz="2400" dirty="0">
                <a:solidFill>
                  <a:srgbClr val="FFFFFF"/>
                </a:solidFill>
                <a:latin typeface="Arimo"/>
                <a:ea typeface="Arimo"/>
                <a:cs typeface="Arimo"/>
                <a:sym typeface="Arimo"/>
              </a:rPr>
              <a:t>.</a:t>
            </a:r>
          </a:p>
          <a:p>
            <a:pPr algn="just">
              <a:lnSpc>
                <a:spcPts val="4619"/>
              </a:lnSpc>
              <a:spcBef>
                <a:spcPct val="0"/>
              </a:spcBef>
            </a:pP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Порівнюючи</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показники</a:t>
            </a:r>
            <a:r>
              <a:rPr lang="en-US" sz="2400" dirty="0">
                <a:solidFill>
                  <a:srgbClr val="FFFFFF"/>
                </a:solidFill>
                <a:latin typeface="Arimo"/>
                <a:ea typeface="Arimo"/>
                <a:cs typeface="Arimo"/>
                <a:sym typeface="Arimo"/>
              </a:rPr>
              <a:t> з 2022 </a:t>
            </a:r>
            <a:r>
              <a:rPr lang="en-US" sz="2400" dirty="0" err="1">
                <a:solidFill>
                  <a:srgbClr val="FFFFFF"/>
                </a:solidFill>
                <a:latin typeface="Arimo"/>
                <a:ea typeface="Arimo"/>
                <a:cs typeface="Arimo"/>
                <a:sym typeface="Arimo"/>
              </a:rPr>
              <a:t>роком</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необхідно</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зазначити</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що</a:t>
            </a:r>
            <a:r>
              <a:rPr lang="en-US" sz="2400" dirty="0">
                <a:solidFill>
                  <a:srgbClr val="FFFFFF"/>
                </a:solidFill>
                <a:latin typeface="Arimo"/>
                <a:ea typeface="Arimo"/>
                <a:cs typeface="Arimo"/>
                <a:sym typeface="Arimo"/>
              </a:rPr>
              <a:t> у 2023 </a:t>
            </a:r>
            <a:r>
              <a:rPr lang="en-US" sz="2400" dirty="0" err="1">
                <a:solidFill>
                  <a:srgbClr val="FFFFFF"/>
                </a:solidFill>
                <a:latin typeface="Arimo"/>
                <a:ea typeface="Arimo"/>
                <a:cs typeface="Arimo"/>
                <a:sym typeface="Arimo"/>
              </a:rPr>
              <a:t>році</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сталося</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пожеж</a:t>
            </a:r>
            <a:r>
              <a:rPr lang="en-US" sz="2400" dirty="0">
                <a:solidFill>
                  <a:srgbClr val="FFFFFF"/>
                </a:solidFill>
                <a:latin typeface="Arimo"/>
                <a:ea typeface="Arimo"/>
                <a:cs typeface="Arimo"/>
                <a:sym typeface="Arimo"/>
              </a:rPr>
              <a:t> у 6 </a:t>
            </a:r>
            <a:r>
              <a:rPr lang="en-US" sz="2400" dirty="0" err="1">
                <a:solidFill>
                  <a:srgbClr val="FFFFFF"/>
                </a:solidFill>
                <a:latin typeface="Arimo"/>
                <a:ea typeface="Arimo"/>
                <a:cs typeface="Arimo"/>
                <a:sym typeface="Arimo"/>
              </a:rPr>
              <a:t>разів</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менше</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ніж</a:t>
            </a:r>
            <a:r>
              <a:rPr lang="en-US" sz="2400" dirty="0">
                <a:solidFill>
                  <a:srgbClr val="FFFFFF"/>
                </a:solidFill>
                <a:latin typeface="Arimo"/>
                <a:ea typeface="Arimo"/>
                <a:cs typeface="Arimo"/>
                <a:sym typeface="Arimo"/>
              </a:rPr>
              <a:t> 2022 </a:t>
            </a:r>
            <a:r>
              <a:rPr lang="en-US" sz="2400" dirty="0" err="1">
                <a:solidFill>
                  <a:srgbClr val="FFFFFF"/>
                </a:solidFill>
                <a:latin typeface="Arimo"/>
                <a:ea typeface="Arimo"/>
                <a:cs typeface="Arimo"/>
                <a:sym typeface="Arimo"/>
              </a:rPr>
              <a:t>року</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де</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їх</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кількість</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досягла</a:t>
            </a:r>
            <a:r>
              <a:rPr lang="en-US" sz="2400" dirty="0">
                <a:solidFill>
                  <a:srgbClr val="FFFFFF"/>
                </a:solidFill>
                <a:latin typeface="Arimo"/>
                <a:ea typeface="Arimo"/>
                <a:cs typeface="Arimo"/>
                <a:sym typeface="Arimo"/>
              </a:rPr>
              <a:t> 950 </a:t>
            </a:r>
            <a:r>
              <a:rPr lang="en-US" sz="2400" dirty="0" err="1">
                <a:solidFill>
                  <a:srgbClr val="FFFFFF"/>
                </a:solidFill>
                <a:latin typeface="Arimo"/>
                <a:ea typeface="Arimo"/>
                <a:cs typeface="Arimo"/>
                <a:sym typeface="Arimo"/>
              </a:rPr>
              <a:t>пожеж</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Зменшення</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кількості</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загорянь</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рятувальники</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пов'язують</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зокрема</a:t>
            </a:r>
            <a:r>
              <a:rPr lang="en-US" sz="2400" dirty="0">
                <a:solidFill>
                  <a:srgbClr val="FFFFFF"/>
                </a:solidFill>
                <a:latin typeface="Arimo"/>
                <a:ea typeface="Arimo"/>
                <a:cs typeface="Arimo"/>
                <a:sym typeface="Arimo"/>
              </a:rPr>
              <a:t>, з </a:t>
            </a:r>
            <a:r>
              <a:rPr lang="en-US" sz="2400" dirty="0" err="1">
                <a:solidFill>
                  <a:srgbClr val="FFFFFF"/>
                </a:solidFill>
                <a:latin typeface="Arimo"/>
                <a:ea typeface="Arimo"/>
                <a:cs typeface="Arimo"/>
                <a:sym typeface="Arimo"/>
              </a:rPr>
              <a:t>підвищенням</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відповідальності</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буковинців</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потенційними</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штрафами</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за</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порушення</a:t>
            </a:r>
            <a:r>
              <a:rPr lang="en-US" sz="2400" dirty="0">
                <a:solidFill>
                  <a:srgbClr val="FFFFFF"/>
                </a:solidFill>
                <a:latin typeface="Arimo"/>
                <a:ea typeface="Arimo"/>
                <a:cs typeface="Arimo"/>
                <a:sym typeface="Arimo"/>
              </a:rPr>
              <a:t>, а </a:t>
            </a:r>
            <a:r>
              <a:rPr lang="en-US" sz="2400" dirty="0" err="1">
                <a:solidFill>
                  <a:srgbClr val="FFFFFF"/>
                </a:solidFill>
                <a:latin typeface="Arimo"/>
                <a:ea typeface="Arimo"/>
                <a:cs typeface="Arimo"/>
                <a:sym typeface="Arimo"/>
              </a:rPr>
              <a:t>також</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роз'яснювальною</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кампанією</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яку</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проводять</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фахівці</a:t>
            </a:r>
            <a:r>
              <a:rPr lang="en-US" sz="2400" dirty="0">
                <a:solidFill>
                  <a:srgbClr val="FFFFFF"/>
                </a:solidFill>
                <a:latin typeface="Arimo"/>
                <a:ea typeface="Arimo"/>
                <a:cs typeface="Arimo"/>
                <a:sym typeface="Arimo"/>
              </a:rPr>
              <a:t> ДСНС з </a:t>
            </a:r>
            <a:r>
              <a:rPr lang="en-US" sz="2400" dirty="0" err="1">
                <a:solidFill>
                  <a:srgbClr val="FFFFFF"/>
                </a:solidFill>
                <a:latin typeface="Arimo"/>
                <a:ea typeface="Arimo"/>
                <a:cs typeface="Arimo"/>
                <a:sym typeface="Arimo"/>
              </a:rPr>
              <a:t>населенням</a:t>
            </a:r>
            <a:r>
              <a:rPr lang="en-US" sz="2400" dirty="0">
                <a:solidFill>
                  <a:srgbClr val="FFFFFF"/>
                </a:solidFill>
                <a:latin typeface="Arimo"/>
                <a:ea typeface="Arimo"/>
                <a:cs typeface="Arimo"/>
                <a:sym typeface="Arimo"/>
              </a:rPr>
              <a:t> </a:t>
            </a:r>
            <a:r>
              <a:rPr lang="en-US" sz="2400" dirty="0" err="1">
                <a:solidFill>
                  <a:srgbClr val="FFFFFF"/>
                </a:solidFill>
                <a:latin typeface="Arimo"/>
                <a:ea typeface="Arimo"/>
                <a:cs typeface="Arimo"/>
                <a:sym typeface="Arimo"/>
              </a:rPr>
              <a:t>області</a:t>
            </a:r>
            <a:endParaRPr lang="en-US" sz="2400" dirty="0">
              <a:solidFill>
                <a:srgbClr val="FFFFFF"/>
              </a:solidFill>
              <a:latin typeface="Arimo"/>
              <a:ea typeface="Arimo"/>
              <a:cs typeface="Arimo"/>
              <a:sym typeface="Arimo"/>
            </a:endParaRPr>
          </a:p>
        </p:txBody>
      </p:sp>
      <p:graphicFrame>
        <p:nvGraphicFramePr>
          <p:cNvPr id="13" name="Диаграмма 12"/>
          <p:cNvGraphicFramePr/>
          <p:nvPr/>
        </p:nvGraphicFramePr>
        <p:xfrm>
          <a:off x="6000728" y="4857748"/>
          <a:ext cx="8572560" cy="450059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67D55"/>
        </a:solidFill>
        <a:effectLst/>
      </p:bgPr>
    </p:bg>
    <p:spTree>
      <p:nvGrpSpPr>
        <p:cNvPr id="1" name=""/>
        <p:cNvGrpSpPr/>
        <p:nvPr/>
      </p:nvGrpSpPr>
      <p:grpSpPr>
        <a:xfrm>
          <a:off x="0" y="0"/>
          <a:ext cx="0" cy="0"/>
          <a:chOff x="0" y="0"/>
          <a:chExt cx="0" cy="0"/>
        </a:xfrm>
      </p:grpSpPr>
      <p:grpSp>
        <p:nvGrpSpPr>
          <p:cNvPr id="2" name="Group 2"/>
          <p:cNvGrpSpPr/>
          <p:nvPr/>
        </p:nvGrpSpPr>
        <p:grpSpPr>
          <a:xfrm>
            <a:off x="-503362" y="-4327334"/>
            <a:ext cx="18791362" cy="6195858"/>
            <a:chOff x="0" y="0"/>
            <a:chExt cx="25055149" cy="8261144"/>
          </a:xfrm>
        </p:grpSpPr>
        <p:sp>
          <p:nvSpPr>
            <p:cNvPr id="3" name="AutoShape 3"/>
            <p:cNvSpPr/>
            <p:nvPr/>
          </p:nvSpPr>
          <p:spPr>
            <a:xfrm>
              <a:off x="0" y="0"/>
              <a:ext cx="25055149" cy="8261144"/>
            </a:xfrm>
            <a:prstGeom prst="rect">
              <a:avLst/>
            </a:prstGeom>
            <a:solidFill>
              <a:srgbClr val="EAD3B6"/>
            </a:solidFill>
          </p:spPr>
        </p:sp>
      </p:grpSp>
      <p:sp>
        <p:nvSpPr>
          <p:cNvPr id="4" name="AutoShape 4"/>
          <p:cNvSpPr/>
          <p:nvPr/>
        </p:nvSpPr>
        <p:spPr>
          <a:xfrm>
            <a:off x="10986615" y="9721316"/>
            <a:ext cx="7301385" cy="0"/>
          </a:xfrm>
          <a:prstGeom prst="line">
            <a:avLst/>
          </a:prstGeom>
          <a:ln w="38100" cap="flat">
            <a:solidFill>
              <a:srgbClr val="F4EADB"/>
            </a:solidFill>
            <a:prstDash val="solid"/>
            <a:headEnd type="none" w="sm" len="sm"/>
            <a:tailEnd type="none" w="sm" len="sm"/>
          </a:ln>
        </p:spPr>
      </p:sp>
      <p:grpSp>
        <p:nvGrpSpPr>
          <p:cNvPr id="5" name="Group 5"/>
          <p:cNvGrpSpPr/>
          <p:nvPr/>
        </p:nvGrpSpPr>
        <p:grpSpPr>
          <a:xfrm>
            <a:off x="-2247017" y="7497780"/>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AutoShape 9"/>
          <p:cNvSpPr/>
          <p:nvPr/>
        </p:nvSpPr>
        <p:spPr>
          <a:xfrm>
            <a:off x="1274023" y="9740366"/>
            <a:ext cx="7301385" cy="0"/>
          </a:xfrm>
          <a:prstGeom prst="line">
            <a:avLst/>
          </a:prstGeom>
          <a:ln w="38100" cap="flat">
            <a:solidFill>
              <a:srgbClr val="F4EADB"/>
            </a:solidFill>
            <a:prstDash val="solid"/>
            <a:headEnd type="none" w="sm" len="sm"/>
            <a:tailEnd type="none" w="sm" len="sm"/>
          </a:ln>
        </p:spPr>
      </p:sp>
      <p:sp>
        <p:nvSpPr>
          <p:cNvPr id="10" name="Freeform 10"/>
          <p:cNvSpPr/>
          <p:nvPr/>
        </p:nvSpPr>
        <p:spPr>
          <a:xfrm>
            <a:off x="-183018" y="0"/>
            <a:ext cx="2914082" cy="2643867"/>
          </a:xfrm>
          <a:custGeom>
            <a:avLst/>
            <a:gdLst/>
            <a:ahLst/>
            <a:cxnLst/>
            <a:rect l="l" t="t" r="r" b="b"/>
            <a:pathLst>
              <a:path w="2914082" h="2643867">
                <a:moveTo>
                  <a:pt x="0" y="0"/>
                </a:moveTo>
                <a:lnTo>
                  <a:pt x="2914082" y="0"/>
                </a:lnTo>
                <a:lnTo>
                  <a:pt x="2914082" y="2643867"/>
                </a:lnTo>
                <a:lnTo>
                  <a:pt x="0" y="264386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TextBox 11"/>
          <p:cNvSpPr txBox="1"/>
          <p:nvPr/>
        </p:nvSpPr>
        <p:spPr>
          <a:xfrm>
            <a:off x="2955946" y="409575"/>
            <a:ext cx="12978865" cy="3362325"/>
          </a:xfrm>
          <a:prstGeom prst="rect">
            <a:avLst/>
          </a:prstGeom>
        </p:spPr>
        <p:txBody>
          <a:bodyPr lIns="0" tIns="0" rIns="0" bIns="0" rtlCol="0" anchor="t">
            <a:spAutoFit/>
          </a:bodyPr>
          <a:lstStyle/>
          <a:p>
            <a:pPr algn="ctr">
              <a:lnSpc>
                <a:spcPts val="8640"/>
              </a:lnSpc>
            </a:pPr>
            <a:r>
              <a:rPr lang="en-US" sz="7200" b="1" i="1">
                <a:solidFill>
                  <a:srgbClr val="7F4C38"/>
                </a:solidFill>
                <a:latin typeface="Bodoni FLF Bold Italics"/>
                <a:ea typeface="Bodoni FLF Bold Italics"/>
                <a:cs typeface="Bodoni FLF Bold Italics"/>
                <a:sym typeface="Bodoni FLF Bold Italics"/>
              </a:rPr>
              <a:t>Результати дослідження</a:t>
            </a:r>
          </a:p>
          <a:p>
            <a:pPr algn="ctr">
              <a:lnSpc>
                <a:spcPts val="8640"/>
              </a:lnSpc>
            </a:pPr>
            <a:endParaRPr/>
          </a:p>
          <a:p>
            <a:pPr algn="ctr">
              <a:lnSpc>
                <a:spcPts val="8640"/>
              </a:lnSpc>
            </a:pPr>
            <a:endParaRPr/>
          </a:p>
        </p:txBody>
      </p:sp>
      <p:graphicFrame>
        <p:nvGraphicFramePr>
          <p:cNvPr id="13" name="Диаграмма 12"/>
          <p:cNvGraphicFramePr/>
          <p:nvPr/>
        </p:nvGraphicFramePr>
        <p:xfrm>
          <a:off x="1285820" y="1857352"/>
          <a:ext cx="17002180" cy="778674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AD3B6"/>
        </a:solidFill>
        <a:effectLst/>
      </p:bgPr>
    </p:bg>
    <p:spTree>
      <p:nvGrpSpPr>
        <p:cNvPr id="1" name=""/>
        <p:cNvGrpSpPr/>
        <p:nvPr/>
      </p:nvGrpSpPr>
      <p:grpSpPr>
        <a:xfrm>
          <a:off x="0" y="0"/>
          <a:ext cx="0" cy="0"/>
          <a:chOff x="0" y="0"/>
          <a:chExt cx="0" cy="0"/>
        </a:xfrm>
      </p:grpSpPr>
      <p:grpSp>
        <p:nvGrpSpPr>
          <p:cNvPr id="2" name="Group 2"/>
          <p:cNvGrpSpPr/>
          <p:nvPr/>
        </p:nvGrpSpPr>
        <p:grpSpPr>
          <a:xfrm>
            <a:off x="-503362" y="-4407701"/>
            <a:ext cx="18791362" cy="5854296"/>
            <a:chOff x="0" y="0"/>
            <a:chExt cx="25055149" cy="7805729"/>
          </a:xfrm>
        </p:grpSpPr>
        <p:sp>
          <p:nvSpPr>
            <p:cNvPr id="3" name="AutoShape 3"/>
            <p:cNvSpPr/>
            <p:nvPr/>
          </p:nvSpPr>
          <p:spPr>
            <a:xfrm>
              <a:off x="0" y="0"/>
              <a:ext cx="25055149" cy="7805729"/>
            </a:xfrm>
            <a:prstGeom prst="rect">
              <a:avLst/>
            </a:prstGeom>
            <a:solidFill>
              <a:srgbClr val="DDBC8A"/>
            </a:solidFill>
          </p:spPr>
        </p:sp>
      </p:grpSp>
      <p:sp>
        <p:nvSpPr>
          <p:cNvPr id="4" name="AutoShape 4"/>
          <p:cNvSpPr/>
          <p:nvPr/>
        </p:nvSpPr>
        <p:spPr>
          <a:xfrm>
            <a:off x="10986615" y="9721316"/>
            <a:ext cx="7301385" cy="0"/>
          </a:xfrm>
          <a:prstGeom prst="line">
            <a:avLst/>
          </a:prstGeom>
          <a:ln w="38100" cap="flat">
            <a:solidFill>
              <a:srgbClr val="7F4C38"/>
            </a:solidFill>
            <a:prstDash val="solid"/>
            <a:headEnd type="none" w="sm" len="sm"/>
            <a:tailEnd type="none" w="sm" len="sm"/>
          </a:ln>
        </p:spPr>
      </p:sp>
      <p:grpSp>
        <p:nvGrpSpPr>
          <p:cNvPr id="5" name="Group 5"/>
          <p:cNvGrpSpPr/>
          <p:nvPr/>
        </p:nvGrpSpPr>
        <p:grpSpPr>
          <a:xfrm>
            <a:off x="-2247017" y="7497780"/>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AutoShape 9"/>
          <p:cNvSpPr/>
          <p:nvPr/>
        </p:nvSpPr>
        <p:spPr>
          <a:xfrm>
            <a:off x="1274023" y="9740366"/>
            <a:ext cx="7301385" cy="0"/>
          </a:xfrm>
          <a:prstGeom prst="line">
            <a:avLst/>
          </a:prstGeom>
          <a:ln w="38100" cap="flat">
            <a:solidFill>
              <a:srgbClr val="7F4C38"/>
            </a:solidFill>
            <a:prstDash val="solid"/>
            <a:headEnd type="none" w="sm" len="sm"/>
            <a:tailEnd type="none" w="sm" len="sm"/>
          </a:ln>
        </p:spPr>
      </p:sp>
      <p:sp>
        <p:nvSpPr>
          <p:cNvPr id="10" name="Freeform 10"/>
          <p:cNvSpPr/>
          <p:nvPr/>
        </p:nvSpPr>
        <p:spPr>
          <a:xfrm>
            <a:off x="-183018" y="0"/>
            <a:ext cx="2914082" cy="2643867"/>
          </a:xfrm>
          <a:custGeom>
            <a:avLst/>
            <a:gdLst/>
            <a:ahLst/>
            <a:cxnLst/>
            <a:rect l="l" t="t" r="r" b="b"/>
            <a:pathLst>
              <a:path w="2914082" h="2643867">
                <a:moveTo>
                  <a:pt x="0" y="0"/>
                </a:moveTo>
                <a:lnTo>
                  <a:pt x="2914082" y="0"/>
                </a:lnTo>
                <a:lnTo>
                  <a:pt x="2914082" y="2643867"/>
                </a:lnTo>
                <a:lnTo>
                  <a:pt x="0" y="264386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Freeform 11"/>
          <p:cNvSpPr/>
          <p:nvPr/>
        </p:nvSpPr>
        <p:spPr>
          <a:xfrm>
            <a:off x="6841432" y="3205706"/>
            <a:ext cx="5569547" cy="4171523"/>
          </a:xfrm>
          <a:custGeom>
            <a:avLst/>
            <a:gdLst/>
            <a:ahLst/>
            <a:cxnLst/>
            <a:rect l="l" t="t" r="r" b="b"/>
            <a:pathLst>
              <a:path w="5569547" h="4171523">
                <a:moveTo>
                  <a:pt x="0" y="0"/>
                </a:moveTo>
                <a:lnTo>
                  <a:pt x="5569546" y="0"/>
                </a:lnTo>
                <a:lnTo>
                  <a:pt x="5569546" y="4171523"/>
                </a:lnTo>
                <a:lnTo>
                  <a:pt x="0" y="4171523"/>
                </a:lnTo>
                <a:lnTo>
                  <a:pt x="0" y="0"/>
                </a:lnTo>
                <a:close/>
              </a:path>
            </a:pathLst>
          </a:custGeom>
          <a:blipFill>
            <a:blip r:embed="rId4"/>
            <a:stretch>
              <a:fillRect/>
            </a:stretch>
          </a:blipFill>
        </p:spPr>
      </p:sp>
      <p:sp>
        <p:nvSpPr>
          <p:cNvPr id="12" name="Freeform 12"/>
          <p:cNvSpPr/>
          <p:nvPr/>
        </p:nvSpPr>
        <p:spPr>
          <a:xfrm>
            <a:off x="1715429" y="2516329"/>
            <a:ext cx="4602128" cy="6139167"/>
          </a:xfrm>
          <a:custGeom>
            <a:avLst/>
            <a:gdLst/>
            <a:ahLst/>
            <a:cxnLst/>
            <a:rect l="l" t="t" r="r" b="b"/>
            <a:pathLst>
              <a:path w="4602128" h="6139167">
                <a:moveTo>
                  <a:pt x="0" y="0"/>
                </a:moveTo>
                <a:lnTo>
                  <a:pt x="4602128" y="0"/>
                </a:lnTo>
                <a:lnTo>
                  <a:pt x="4602128" y="6139167"/>
                </a:lnTo>
                <a:lnTo>
                  <a:pt x="0" y="6139167"/>
                </a:lnTo>
                <a:lnTo>
                  <a:pt x="0" y="0"/>
                </a:lnTo>
                <a:close/>
              </a:path>
            </a:pathLst>
          </a:custGeom>
          <a:blipFill>
            <a:blip r:embed="rId5"/>
            <a:stretch>
              <a:fillRect/>
            </a:stretch>
          </a:blipFill>
        </p:spPr>
      </p:sp>
      <p:sp>
        <p:nvSpPr>
          <p:cNvPr id="13" name="Freeform 13"/>
          <p:cNvSpPr/>
          <p:nvPr/>
        </p:nvSpPr>
        <p:spPr>
          <a:xfrm>
            <a:off x="12934853" y="2514372"/>
            <a:ext cx="4183865" cy="6141124"/>
          </a:xfrm>
          <a:custGeom>
            <a:avLst/>
            <a:gdLst/>
            <a:ahLst/>
            <a:cxnLst/>
            <a:rect l="l" t="t" r="r" b="b"/>
            <a:pathLst>
              <a:path w="4183865" h="6141124">
                <a:moveTo>
                  <a:pt x="0" y="0"/>
                </a:moveTo>
                <a:lnTo>
                  <a:pt x="4183865" y="0"/>
                </a:lnTo>
                <a:lnTo>
                  <a:pt x="4183865" y="6141124"/>
                </a:lnTo>
                <a:lnTo>
                  <a:pt x="0" y="6141124"/>
                </a:lnTo>
                <a:lnTo>
                  <a:pt x="0" y="0"/>
                </a:lnTo>
                <a:close/>
              </a:path>
            </a:pathLst>
          </a:custGeom>
          <a:blipFill>
            <a:blip r:embed="rId6"/>
            <a:stretch>
              <a:fillRect/>
            </a:stretch>
          </a:blipFill>
        </p:spPr>
      </p:sp>
      <p:sp>
        <p:nvSpPr>
          <p:cNvPr id="14" name="TextBox 14"/>
          <p:cNvSpPr txBox="1"/>
          <p:nvPr/>
        </p:nvSpPr>
        <p:spPr>
          <a:xfrm>
            <a:off x="2976037" y="53565"/>
            <a:ext cx="12978865" cy="3362325"/>
          </a:xfrm>
          <a:prstGeom prst="rect">
            <a:avLst/>
          </a:prstGeom>
        </p:spPr>
        <p:txBody>
          <a:bodyPr lIns="0" tIns="0" rIns="0" bIns="0" rtlCol="0" anchor="t">
            <a:spAutoFit/>
          </a:bodyPr>
          <a:lstStyle/>
          <a:p>
            <a:pPr algn="ctr">
              <a:lnSpc>
                <a:spcPts val="8640"/>
              </a:lnSpc>
            </a:pPr>
            <a:r>
              <a:rPr lang="en-US" sz="7200" b="1" i="1">
                <a:solidFill>
                  <a:srgbClr val="7F4C38"/>
                </a:solidFill>
                <a:latin typeface="Bodoni FLF Bold Italics"/>
                <a:ea typeface="Bodoni FLF Bold Italics"/>
                <a:cs typeface="Bodoni FLF Bold Italics"/>
                <a:sym typeface="Bodoni FLF Bold Italics"/>
              </a:rPr>
              <a:t>Результати дослідження</a:t>
            </a:r>
          </a:p>
          <a:p>
            <a:pPr algn="ctr">
              <a:lnSpc>
                <a:spcPts val="8640"/>
              </a:lnSpc>
            </a:pPr>
            <a:endParaRPr/>
          </a:p>
          <a:p>
            <a:pPr algn="ctr">
              <a:lnSpc>
                <a:spcPts val="8640"/>
              </a:lnSpc>
            </a:pPr>
            <a:endParaRPr/>
          </a:p>
        </p:txBody>
      </p:sp>
      <p:sp>
        <p:nvSpPr>
          <p:cNvPr id="15" name="TextBox 15"/>
          <p:cNvSpPr txBox="1"/>
          <p:nvPr/>
        </p:nvSpPr>
        <p:spPr>
          <a:xfrm>
            <a:off x="4314155" y="1523590"/>
            <a:ext cx="9659689" cy="431800"/>
          </a:xfrm>
          <a:prstGeom prst="rect">
            <a:avLst/>
          </a:prstGeom>
        </p:spPr>
        <p:txBody>
          <a:bodyPr lIns="0" tIns="0" rIns="0" bIns="0" rtlCol="0" anchor="t">
            <a:spAutoFit/>
          </a:bodyPr>
          <a:lstStyle/>
          <a:p>
            <a:pPr algn="ctr">
              <a:lnSpc>
                <a:spcPts val="3499"/>
              </a:lnSpc>
              <a:spcBef>
                <a:spcPct val="0"/>
              </a:spcBef>
            </a:pPr>
            <a:r>
              <a:rPr lang="en-US" sz="2499" b="1">
                <a:solidFill>
                  <a:srgbClr val="271905"/>
                </a:solidFill>
                <a:latin typeface="Arimo Bold"/>
                <a:ea typeface="Arimo Bold"/>
                <a:cs typeface="Arimo Bold"/>
                <a:sym typeface="Arimo Bold"/>
              </a:rPr>
              <a:t>Дослід 1. Вимірювання рН ґрунту за допомогою тест-смужок</a:t>
            </a:r>
          </a:p>
        </p:txBody>
      </p:sp>
      <p:sp>
        <p:nvSpPr>
          <p:cNvPr id="16" name="TextBox 16"/>
          <p:cNvSpPr txBox="1"/>
          <p:nvPr/>
        </p:nvSpPr>
        <p:spPr>
          <a:xfrm>
            <a:off x="7196511" y="7660204"/>
            <a:ext cx="4859387" cy="808355"/>
          </a:xfrm>
          <a:prstGeom prst="rect">
            <a:avLst/>
          </a:prstGeom>
        </p:spPr>
        <p:txBody>
          <a:bodyPr lIns="0" tIns="0" rIns="0" bIns="0" rtlCol="0" anchor="t">
            <a:spAutoFit/>
          </a:bodyPr>
          <a:lstStyle/>
          <a:p>
            <a:pPr algn="ctr">
              <a:lnSpc>
                <a:spcPts val="3219"/>
              </a:lnSpc>
              <a:spcBef>
                <a:spcPct val="0"/>
              </a:spcBef>
            </a:pPr>
            <a:r>
              <a:rPr lang="en-US" sz="2299" b="1">
                <a:solidFill>
                  <a:srgbClr val="1D1D1B"/>
                </a:solidFill>
                <a:latin typeface="Arimo Bold"/>
                <a:ea typeface="Arimo Bold"/>
                <a:cs typeface="Arimo Bold"/>
                <a:sym typeface="Arimo Bold"/>
              </a:rPr>
              <a:t>Рис. Підготовка для дослідження</a:t>
            </a:r>
          </a:p>
          <a:p>
            <a:pPr algn="ctr">
              <a:lnSpc>
                <a:spcPts val="3219"/>
              </a:lnSpc>
              <a:spcBef>
                <a:spcPct val="0"/>
              </a:spcBef>
            </a:pPr>
            <a:r>
              <a:rPr lang="en-US" sz="2299" b="1">
                <a:solidFill>
                  <a:srgbClr val="1D1D1B"/>
                </a:solidFill>
                <a:latin typeface="Arimo Bold"/>
                <a:ea typeface="Arimo Bold"/>
                <a:cs typeface="Arimo Bold"/>
                <a:sym typeface="Arimo Bold"/>
              </a:rPr>
              <a:t> </a:t>
            </a:r>
          </a:p>
        </p:txBody>
      </p:sp>
      <p:sp>
        <p:nvSpPr>
          <p:cNvPr id="17" name="TextBox 17"/>
          <p:cNvSpPr txBox="1"/>
          <p:nvPr/>
        </p:nvSpPr>
        <p:spPr>
          <a:xfrm>
            <a:off x="1758221" y="8849995"/>
            <a:ext cx="4699843" cy="408305"/>
          </a:xfrm>
          <a:prstGeom prst="rect">
            <a:avLst/>
          </a:prstGeom>
        </p:spPr>
        <p:txBody>
          <a:bodyPr lIns="0" tIns="0" rIns="0" bIns="0" rtlCol="0" anchor="t">
            <a:spAutoFit/>
          </a:bodyPr>
          <a:lstStyle/>
          <a:p>
            <a:pPr algn="ctr">
              <a:lnSpc>
                <a:spcPts val="3219"/>
              </a:lnSpc>
              <a:spcBef>
                <a:spcPct val="0"/>
              </a:spcBef>
            </a:pPr>
            <a:r>
              <a:rPr lang="en-US" sz="2299" b="1">
                <a:solidFill>
                  <a:srgbClr val="000000"/>
                </a:solidFill>
                <a:latin typeface="Arimo Bold"/>
                <a:ea typeface="Arimo Bold"/>
                <a:cs typeface="Arimo Bold"/>
                <a:sym typeface="Arimo Bold"/>
              </a:rPr>
              <a:t>Рис. Процес виконання досліду </a:t>
            </a:r>
          </a:p>
        </p:txBody>
      </p:sp>
      <p:sp>
        <p:nvSpPr>
          <p:cNvPr id="18" name="TextBox 18"/>
          <p:cNvSpPr txBox="1"/>
          <p:nvPr/>
        </p:nvSpPr>
        <p:spPr>
          <a:xfrm>
            <a:off x="12980491" y="8849995"/>
            <a:ext cx="4129385" cy="408305"/>
          </a:xfrm>
          <a:prstGeom prst="rect">
            <a:avLst/>
          </a:prstGeom>
        </p:spPr>
        <p:txBody>
          <a:bodyPr lIns="0" tIns="0" rIns="0" bIns="0" rtlCol="0" anchor="t">
            <a:spAutoFit/>
          </a:bodyPr>
          <a:lstStyle/>
          <a:p>
            <a:pPr algn="ctr">
              <a:lnSpc>
                <a:spcPts val="3219"/>
              </a:lnSpc>
              <a:spcBef>
                <a:spcPct val="0"/>
              </a:spcBef>
            </a:pPr>
            <a:r>
              <a:rPr lang="en-US" sz="2299" b="1">
                <a:solidFill>
                  <a:srgbClr val="000000"/>
                </a:solidFill>
                <a:latin typeface="Arimo Bold"/>
                <a:ea typeface="Arimo Bold"/>
                <a:cs typeface="Arimo Bold"/>
                <a:sym typeface="Arimo Bold"/>
              </a:rPr>
              <a:t>Рис. Результат дослідження</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D3B6"/>
        </a:solidFill>
        <a:effectLst/>
      </p:bgPr>
    </p:bg>
    <p:spTree>
      <p:nvGrpSpPr>
        <p:cNvPr id="1" name=""/>
        <p:cNvGrpSpPr/>
        <p:nvPr/>
      </p:nvGrpSpPr>
      <p:grpSpPr>
        <a:xfrm>
          <a:off x="0" y="0"/>
          <a:ext cx="0" cy="0"/>
          <a:chOff x="0" y="0"/>
          <a:chExt cx="0" cy="0"/>
        </a:xfrm>
      </p:grpSpPr>
      <p:grpSp>
        <p:nvGrpSpPr>
          <p:cNvPr id="2" name="Group 2"/>
          <p:cNvGrpSpPr/>
          <p:nvPr/>
        </p:nvGrpSpPr>
        <p:grpSpPr>
          <a:xfrm>
            <a:off x="-503362" y="-4407701"/>
            <a:ext cx="18791362" cy="5854296"/>
            <a:chOff x="0" y="0"/>
            <a:chExt cx="25055149" cy="7805729"/>
          </a:xfrm>
        </p:grpSpPr>
        <p:sp>
          <p:nvSpPr>
            <p:cNvPr id="3" name="AutoShape 3"/>
            <p:cNvSpPr/>
            <p:nvPr/>
          </p:nvSpPr>
          <p:spPr>
            <a:xfrm>
              <a:off x="0" y="0"/>
              <a:ext cx="25055149" cy="7805729"/>
            </a:xfrm>
            <a:prstGeom prst="rect">
              <a:avLst/>
            </a:prstGeom>
            <a:solidFill>
              <a:srgbClr val="DDBC8A"/>
            </a:solidFill>
          </p:spPr>
        </p:sp>
      </p:grpSp>
      <p:sp>
        <p:nvSpPr>
          <p:cNvPr id="4" name="AutoShape 4"/>
          <p:cNvSpPr/>
          <p:nvPr/>
        </p:nvSpPr>
        <p:spPr>
          <a:xfrm>
            <a:off x="10986615" y="9721316"/>
            <a:ext cx="7301385" cy="0"/>
          </a:xfrm>
          <a:prstGeom prst="line">
            <a:avLst/>
          </a:prstGeom>
          <a:ln w="38100" cap="flat">
            <a:solidFill>
              <a:srgbClr val="7F4C38"/>
            </a:solidFill>
            <a:prstDash val="solid"/>
            <a:headEnd type="none" w="sm" len="sm"/>
            <a:tailEnd type="none" w="sm" len="sm"/>
          </a:ln>
        </p:spPr>
      </p:sp>
      <p:grpSp>
        <p:nvGrpSpPr>
          <p:cNvPr id="5" name="Group 5"/>
          <p:cNvGrpSpPr/>
          <p:nvPr/>
        </p:nvGrpSpPr>
        <p:grpSpPr>
          <a:xfrm>
            <a:off x="-2247017" y="7497780"/>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AutoShape 9"/>
          <p:cNvSpPr/>
          <p:nvPr/>
        </p:nvSpPr>
        <p:spPr>
          <a:xfrm>
            <a:off x="1274023" y="9740366"/>
            <a:ext cx="7301385" cy="0"/>
          </a:xfrm>
          <a:prstGeom prst="line">
            <a:avLst/>
          </a:prstGeom>
          <a:ln w="38100" cap="flat">
            <a:solidFill>
              <a:srgbClr val="7F4C38"/>
            </a:solidFill>
            <a:prstDash val="solid"/>
            <a:headEnd type="none" w="sm" len="sm"/>
            <a:tailEnd type="none" w="sm" len="sm"/>
          </a:ln>
        </p:spPr>
      </p:sp>
      <p:sp>
        <p:nvSpPr>
          <p:cNvPr id="10" name="Freeform 10"/>
          <p:cNvSpPr/>
          <p:nvPr/>
        </p:nvSpPr>
        <p:spPr>
          <a:xfrm>
            <a:off x="-183018" y="0"/>
            <a:ext cx="2914082" cy="2643867"/>
          </a:xfrm>
          <a:custGeom>
            <a:avLst/>
            <a:gdLst/>
            <a:ahLst/>
            <a:cxnLst/>
            <a:rect l="l" t="t" r="r" b="b"/>
            <a:pathLst>
              <a:path w="2914082" h="2643867">
                <a:moveTo>
                  <a:pt x="0" y="0"/>
                </a:moveTo>
                <a:lnTo>
                  <a:pt x="2914082" y="0"/>
                </a:lnTo>
                <a:lnTo>
                  <a:pt x="2914082" y="2643867"/>
                </a:lnTo>
                <a:lnTo>
                  <a:pt x="0" y="264386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Freeform 11"/>
          <p:cNvSpPr/>
          <p:nvPr/>
        </p:nvSpPr>
        <p:spPr>
          <a:xfrm>
            <a:off x="470253" y="2967717"/>
            <a:ext cx="3865798" cy="5157175"/>
          </a:xfrm>
          <a:custGeom>
            <a:avLst/>
            <a:gdLst/>
            <a:ahLst/>
            <a:cxnLst/>
            <a:rect l="l" t="t" r="r" b="b"/>
            <a:pathLst>
              <a:path w="3865798" h="5157175">
                <a:moveTo>
                  <a:pt x="0" y="0"/>
                </a:moveTo>
                <a:lnTo>
                  <a:pt x="3865799" y="0"/>
                </a:lnTo>
                <a:lnTo>
                  <a:pt x="3865799" y="5157175"/>
                </a:lnTo>
                <a:lnTo>
                  <a:pt x="0" y="5157175"/>
                </a:lnTo>
                <a:lnTo>
                  <a:pt x="0" y="0"/>
                </a:lnTo>
                <a:close/>
              </a:path>
            </a:pathLst>
          </a:custGeom>
          <a:blipFill>
            <a:blip r:embed="rId4"/>
            <a:stretch>
              <a:fillRect/>
            </a:stretch>
          </a:blipFill>
        </p:spPr>
      </p:sp>
      <p:sp>
        <p:nvSpPr>
          <p:cNvPr id="12" name="Freeform 12"/>
          <p:cNvSpPr/>
          <p:nvPr/>
        </p:nvSpPr>
        <p:spPr>
          <a:xfrm>
            <a:off x="4868262" y="2981997"/>
            <a:ext cx="3867881" cy="5157175"/>
          </a:xfrm>
          <a:custGeom>
            <a:avLst/>
            <a:gdLst/>
            <a:ahLst/>
            <a:cxnLst/>
            <a:rect l="l" t="t" r="r" b="b"/>
            <a:pathLst>
              <a:path w="3867881" h="5157175">
                <a:moveTo>
                  <a:pt x="0" y="0"/>
                </a:moveTo>
                <a:lnTo>
                  <a:pt x="3867881" y="0"/>
                </a:lnTo>
                <a:lnTo>
                  <a:pt x="3867881" y="5157175"/>
                </a:lnTo>
                <a:lnTo>
                  <a:pt x="0" y="5157175"/>
                </a:lnTo>
                <a:lnTo>
                  <a:pt x="0" y="0"/>
                </a:lnTo>
                <a:close/>
              </a:path>
            </a:pathLst>
          </a:custGeom>
          <a:blipFill>
            <a:blip r:embed="rId5"/>
            <a:stretch>
              <a:fillRect/>
            </a:stretch>
          </a:blipFill>
        </p:spPr>
      </p:sp>
      <p:sp>
        <p:nvSpPr>
          <p:cNvPr id="13" name="Freeform 13"/>
          <p:cNvSpPr/>
          <p:nvPr/>
        </p:nvSpPr>
        <p:spPr>
          <a:xfrm>
            <a:off x="9766848" y="2995843"/>
            <a:ext cx="3872054" cy="5157175"/>
          </a:xfrm>
          <a:custGeom>
            <a:avLst/>
            <a:gdLst/>
            <a:ahLst/>
            <a:cxnLst/>
            <a:rect l="l" t="t" r="r" b="b"/>
            <a:pathLst>
              <a:path w="3872054" h="5157175">
                <a:moveTo>
                  <a:pt x="0" y="0"/>
                </a:moveTo>
                <a:lnTo>
                  <a:pt x="3872054" y="0"/>
                </a:lnTo>
                <a:lnTo>
                  <a:pt x="3872054" y="5157175"/>
                </a:lnTo>
                <a:lnTo>
                  <a:pt x="0" y="5157175"/>
                </a:lnTo>
                <a:lnTo>
                  <a:pt x="0" y="0"/>
                </a:lnTo>
                <a:close/>
              </a:path>
            </a:pathLst>
          </a:custGeom>
          <a:blipFill>
            <a:blip r:embed="rId6"/>
            <a:stretch>
              <a:fillRect/>
            </a:stretch>
          </a:blipFill>
        </p:spPr>
      </p:sp>
      <p:sp>
        <p:nvSpPr>
          <p:cNvPr id="14" name="Freeform 14"/>
          <p:cNvSpPr/>
          <p:nvPr/>
        </p:nvSpPr>
        <p:spPr>
          <a:xfrm>
            <a:off x="14022003" y="2995843"/>
            <a:ext cx="3865798" cy="5157175"/>
          </a:xfrm>
          <a:custGeom>
            <a:avLst/>
            <a:gdLst/>
            <a:ahLst/>
            <a:cxnLst/>
            <a:rect l="l" t="t" r="r" b="b"/>
            <a:pathLst>
              <a:path w="3865798" h="5157175">
                <a:moveTo>
                  <a:pt x="0" y="0"/>
                </a:moveTo>
                <a:lnTo>
                  <a:pt x="3865799" y="0"/>
                </a:lnTo>
                <a:lnTo>
                  <a:pt x="3865799" y="5157175"/>
                </a:lnTo>
                <a:lnTo>
                  <a:pt x="0" y="5157175"/>
                </a:lnTo>
                <a:lnTo>
                  <a:pt x="0" y="0"/>
                </a:lnTo>
                <a:close/>
              </a:path>
            </a:pathLst>
          </a:custGeom>
          <a:blipFill>
            <a:blip r:embed="rId7"/>
            <a:stretch>
              <a:fillRect/>
            </a:stretch>
          </a:blipFill>
        </p:spPr>
      </p:sp>
      <p:sp>
        <p:nvSpPr>
          <p:cNvPr id="15" name="TextBox 15"/>
          <p:cNvSpPr txBox="1"/>
          <p:nvPr/>
        </p:nvSpPr>
        <p:spPr>
          <a:xfrm>
            <a:off x="2976037" y="53565"/>
            <a:ext cx="12978865" cy="3362325"/>
          </a:xfrm>
          <a:prstGeom prst="rect">
            <a:avLst/>
          </a:prstGeom>
        </p:spPr>
        <p:txBody>
          <a:bodyPr lIns="0" tIns="0" rIns="0" bIns="0" rtlCol="0" anchor="t">
            <a:spAutoFit/>
          </a:bodyPr>
          <a:lstStyle/>
          <a:p>
            <a:pPr algn="ctr">
              <a:lnSpc>
                <a:spcPts val="8640"/>
              </a:lnSpc>
            </a:pPr>
            <a:r>
              <a:rPr lang="en-US" sz="7200" b="1" i="1">
                <a:solidFill>
                  <a:srgbClr val="7F4C38"/>
                </a:solidFill>
                <a:latin typeface="Bodoni FLF Bold Italics"/>
                <a:ea typeface="Bodoni FLF Bold Italics"/>
                <a:cs typeface="Bodoni FLF Bold Italics"/>
                <a:sym typeface="Bodoni FLF Bold Italics"/>
              </a:rPr>
              <a:t>Результати дослідження</a:t>
            </a:r>
          </a:p>
          <a:p>
            <a:pPr algn="ctr">
              <a:lnSpc>
                <a:spcPts val="8640"/>
              </a:lnSpc>
            </a:pPr>
            <a:endParaRPr/>
          </a:p>
          <a:p>
            <a:pPr algn="ctr">
              <a:lnSpc>
                <a:spcPts val="8640"/>
              </a:lnSpc>
            </a:pPr>
            <a:endParaRPr/>
          </a:p>
        </p:txBody>
      </p:sp>
      <p:sp>
        <p:nvSpPr>
          <p:cNvPr id="16" name="TextBox 16"/>
          <p:cNvSpPr txBox="1"/>
          <p:nvPr/>
        </p:nvSpPr>
        <p:spPr>
          <a:xfrm>
            <a:off x="3959796" y="1710915"/>
            <a:ext cx="10368409" cy="869950"/>
          </a:xfrm>
          <a:prstGeom prst="rect">
            <a:avLst/>
          </a:prstGeom>
        </p:spPr>
        <p:txBody>
          <a:bodyPr lIns="0" tIns="0" rIns="0" bIns="0" rtlCol="0" anchor="t">
            <a:spAutoFit/>
          </a:bodyPr>
          <a:lstStyle/>
          <a:p>
            <a:pPr algn="ctr">
              <a:lnSpc>
                <a:spcPts val="3499"/>
              </a:lnSpc>
            </a:pPr>
            <a:r>
              <a:rPr lang="en-US" sz="2499" b="1">
                <a:solidFill>
                  <a:srgbClr val="271905"/>
                </a:solidFill>
                <a:latin typeface="Arimo Bold"/>
                <a:ea typeface="Arimo Bold"/>
                <a:cs typeface="Arimo Bold"/>
                <a:sym typeface="Arimo Bold"/>
              </a:rPr>
              <a:t>Дослід 2. Проведення аналізу вмісту органічних речовин у ґрунті</a:t>
            </a:r>
          </a:p>
          <a:p>
            <a:pPr algn="ctr">
              <a:lnSpc>
                <a:spcPts val="3499"/>
              </a:lnSpc>
              <a:spcBef>
                <a:spcPct val="0"/>
              </a:spcBef>
            </a:pPr>
            <a:endParaRPr/>
          </a:p>
        </p:txBody>
      </p:sp>
      <p:sp>
        <p:nvSpPr>
          <p:cNvPr id="17" name="TextBox 17"/>
          <p:cNvSpPr txBox="1"/>
          <p:nvPr/>
        </p:nvSpPr>
        <p:spPr>
          <a:xfrm>
            <a:off x="2492220" y="8473628"/>
            <a:ext cx="4430613" cy="408305"/>
          </a:xfrm>
          <a:prstGeom prst="rect">
            <a:avLst/>
          </a:prstGeom>
        </p:spPr>
        <p:txBody>
          <a:bodyPr lIns="0" tIns="0" rIns="0" bIns="0" rtlCol="0" anchor="t">
            <a:spAutoFit/>
          </a:bodyPr>
          <a:lstStyle/>
          <a:p>
            <a:pPr algn="ctr">
              <a:lnSpc>
                <a:spcPts val="3219"/>
              </a:lnSpc>
              <a:spcBef>
                <a:spcPct val="0"/>
              </a:spcBef>
            </a:pPr>
            <a:r>
              <a:rPr lang="en-US" sz="2299" b="1">
                <a:solidFill>
                  <a:srgbClr val="000000"/>
                </a:solidFill>
                <a:latin typeface="Arimo Bold"/>
                <a:ea typeface="Arimo Bold"/>
                <a:cs typeface="Arimo Bold"/>
                <a:sym typeface="Arimo Bold"/>
              </a:rPr>
              <a:t>Рис. Проведення дослідження</a:t>
            </a:r>
          </a:p>
        </p:txBody>
      </p:sp>
      <p:sp>
        <p:nvSpPr>
          <p:cNvPr id="18" name="TextBox 18"/>
          <p:cNvSpPr txBox="1"/>
          <p:nvPr/>
        </p:nvSpPr>
        <p:spPr>
          <a:xfrm>
            <a:off x="11702875" y="8466642"/>
            <a:ext cx="4308425" cy="415290"/>
          </a:xfrm>
          <a:prstGeom prst="rect">
            <a:avLst/>
          </a:prstGeom>
        </p:spPr>
        <p:txBody>
          <a:bodyPr lIns="0" tIns="0" rIns="0" bIns="0" rtlCol="0" anchor="t">
            <a:spAutoFit/>
          </a:bodyPr>
          <a:lstStyle/>
          <a:p>
            <a:pPr algn="ctr">
              <a:lnSpc>
                <a:spcPts val="3359"/>
              </a:lnSpc>
              <a:spcBef>
                <a:spcPct val="0"/>
              </a:spcBef>
            </a:pPr>
            <a:r>
              <a:rPr lang="en-US" sz="2399" b="1">
                <a:solidFill>
                  <a:srgbClr val="000000"/>
                </a:solidFill>
                <a:latin typeface="Arimo Bold"/>
                <a:ea typeface="Arimo Bold"/>
                <a:cs typeface="Arimo Bold"/>
                <a:sym typeface="Arimo Bold"/>
              </a:rPr>
              <a:t>Рис. Результат дослідження</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3362" y="-4407701"/>
            <a:ext cx="18791362" cy="5854296"/>
            <a:chOff x="0" y="0"/>
            <a:chExt cx="25055149" cy="7805729"/>
          </a:xfrm>
        </p:grpSpPr>
        <p:sp>
          <p:nvSpPr>
            <p:cNvPr id="3" name="AutoShape 3"/>
            <p:cNvSpPr/>
            <p:nvPr/>
          </p:nvSpPr>
          <p:spPr>
            <a:xfrm>
              <a:off x="0" y="0"/>
              <a:ext cx="25055149" cy="7805729"/>
            </a:xfrm>
            <a:prstGeom prst="rect">
              <a:avLst/>
            </a:prstGeom>
            <a:solidFill>
              <a:srgbClr val="DDBC8A"/>
            </a:solidFill>
          </p:spPr>
        </p:sp>
      </p:grpSp>
      <p:sp>
        <p:nvSpPr>
          <p:cNvPr id="4" name="AutoShape 4"/>
          <p:cNvSpPr/>
          <p:nvPr/>
        </p:nvSpPr>
        <p:spPr>
          <a:xfrm>
            <a:off x="10986615" y="9721316"/>
            <a:ext cx="7301385" cy="0"/>
          </a:xfrm>
          <a:prstGeom prst="line">
            <a:avLst/>
          </a:prstGeom>
          <a:ln w="38100" cap="flat">
            <a:solidFill>
              <a:srgbClr val="7F4C38"/>
            </a:solidFill>
            <a:prstDash val="solid"/>
            <a:headEnd type="none" w="sm" len="sm"/>
            <a:tailEnd type="none" w="sm" len="sm"/>
          </a:ln>
        </p:spPr>
      </p:sp>
      <p:grpSp>
        <p:nvGrpSpPr>
          <p:cNvPr id="5" name="Group 5"/>
          <p:cNvGrpSpPr/>
          <p:nvPr/>
        </p:nvGrpSpPr>
        <p:grpSpPr>
          <a:xfrm>
            <a:off x="-2247017" y="7497780"/>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AutoShape 9"/>
          <p:cNvSpPr/>
          <p:nvPr/>
        </p:nvSpPr>
        <p:spPr>
          <a:xfrm>
            <a:off x="1274023" y="9740366"/>
            <a:ext cx="7301385" cy="0"/>
          </a:xfrm>
          <a:prstGeom prst="line">
            <a:avLst/>
          </a:prstGeom>
          <a:ln w="38100" cap="flat">
            <a:solidFill>
              <a:srgbClr val="7F4C38"/>
            </a:solidFill>
            <a:prstDash val="solid"/>
            <a:headEnd type="none" w="sm" len="sm"/>
            <a:tailEnd type="none" w="sm" len="sm"/>
          </a:ln>
        </p:spPr>
      </p:sp>
      <p:sp>
        <p:nvSpPr>
          <p:cNvPr id="10" name="Freeform 10"/>
          <p:cNvSpPr/>
          <p:nvPr/>
        </p:nvSpPr>
        <p:spPr>
          <a:xfrm>
            <a:off x="-183018" y="0"/>
            <a:ext cx="2914082" cy="2643867"/>
          </a:xfrm>
          <a:custGeom>
            <a:avLst/>
            <a:gdLst/>
            <a:ahLst/>
            <a:cxnLst/>
            <a:rect l="l" t="t" r="r" b="b"/>
            <a:pathLst>
              <a:path w="2914082" h="2643867">
                <a:moveTo>
                  <a:pt x="0" y="0"/>
                </a:moveTo>
                <a:lnTo>
                  <a:pt x="2914082" y="0"/>
                </a:lnTo>
                <a:lnTo>
                  <a:pt x="2914082" y="2643867"/>
                </a:lnTo>
                <a:lnTo>
                  <a:pt x="0" y="264386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TextBox 11"/>
          <p:cNvSpPr txBox="1"/>
          <p:nvPr/>
        </p:nvSpPr>
        <p:spPr>
          <a:xfrm>
            <a:off x="2976037" y="53565"/>
            <a:ext cx="12978865" cy="3362325"/>
          </a:xfrm>
          <a:prstGeom prst="rect">
            <a:avLst/>
          </a:prstGeom>
        </p:spPr>
        <p:txBody>
          <a:bodyPr lIns="0" tIns="0" rIns="0" bIns="0" rtlCol="0" anchor="t">
            <a:spAutoFit/>
          </a:bodyPr>
          <a:lstStyle/>
          <a:p>
            <a:pPr algn="ctr">
              <a:lnSpc>
                <a:spcPts val="8640"/>
              </a:lnSpc>
            </a:pPr>
            <a:r>
              <a:rPr lang="en-US" sz="7200" b="1" i="1">
                <a:solidFill>
                  <a:srgbClr val="7F4C38"/>
                </a:solidFill>
                <a:latin typeface="Bodoni FLF Bold Italics"/>
                <a:ea typeface="Bodoni FLF Bold Italics"/>
                <a:cs typeface="Bodoni FLF Bold Italics"/>
                <a:sym typeface="Bodoni FLF Bold Italics"/>
              </a:rPr>
              <a:t>Результати дослідження</a:t>
            </a:r>
          </a:p>
          <a:p>
            <a:pPr algn="ctr">
              <a:lnSpc>
                <a:spcPts val="8640"/>
              </a:lnSpc>
            </a:pPr>
            <a:endParaRPr/>
          </a:p>
          <a:p>
            <a:pPr algn="ctr">
              <a:lnSpc>
                <a:spcPts val="8640"/>
              </a:lnSpc>
            </a:pPr>
            <a:endParaRPr/>
          </a:p>
        </p:txBody>
      </p:sp>
      <p:sp>
        <p:nvSpPr>
          <p:cNvPr id="12" name="TextBox 12"/>
          <p:cNvSpPr txBox="1"/>
          <p:nvPr/>
        </p:nvSpPr>
        <p:spPr>
          <a:xfrm>
            <a:off x="2572569" y="1710915"/>
            <a:ext cx="13142863" cy="869950"/>
          </a:xfrm>
          <a:prstGeom prst="rect">
            <a:avLst/>
          </a:prstGeom>
        </p:spPr>
        <p:txBody>
          <a:bodyPr lIns="0" tIns="0" rIns="0" bIns="0" rtlCol="0" anchor="t">
            <a:spAutoFit/>
          </a:bodyPr>
          <a:lstStyle/>
          <a:p>
            <a:pPr algn="ctr">
              <a:lnSpc>
                <a:spcPts val="3499"/>
              </a:lnSpc>
            </a:pPr>
            <a:r>
              <a:rPr lang="en-US" sz="2499" b="1">
                <a:solidFill>
                  <a:srgbClr val="271905"/>
                </a:solidFill>
                <a:latin typeface="Arimo Bold"/>
                <a:ea typeface="Arimo Bold"/>
                <a:cs typeface="Arimo Bold"/>
                <a:sym typeface="Arimo Bold"/>
              </a:rPr>
              <a:t> Дослід 3. Вирощування мікроорганізмів на поживному середовищі у чашках Петрі</a:t>
            </a:r>
          </a:p>
          <a:p>
            <a:pPr algn="ctr">
              <a:lnSpc>
                <a:spcPts val="3499"/>
              </a:lnSpc>
              <a:spcBef>
                <a:spcPct val="0"/>
              </a:spcBef>
            </a:pPr>
            <a:endParaRPr/>
          </a:p>
        </p:txBody>
      </p:sp>
      <p:pic>
        <p:nvPicPr>
          <p:cNvPr id="1026" name="Picture 2"/>
          <p:cNvPicPr>
            <a:picLocks noChangeAspect="1" noChangeArrowheads="1"/>
          </p:cNvPicPr>
          <p:nvPr/>
        </p:nvPicPr>
        <p:blipFill>
          <a:blip r:embed="rId4" cstate="print"/>
          <a:srcRect/>
          <a:stretch>
            <a:fillRect/>
          </a:stretch>
        </p:blipFill>
        <p:spPr bwMode="auto">
          <a:xfrm>
            <a:off x="285688" y="2357418"/>
            <a:ext cx="2786082" cy="3714905"/>
          </a:xfrm>
          <a:prstGeom prst="rect">
            <a:avLst/>
          </a:prstGeom>
          <a:ln>
            <a:noFill/>
          </a:ln>
          <a:effectLst>
            <a:softEdge rad="112500"/>
          </a:effectLst>
        </p:spPr>
      </p:pic>
      <p:pic>
        <p:nvPicPr>
          <p:cNvPr id="1027" name="Picture 3"/>
          <p:cNvPicPr>
            <a:picLocks noChangeAspect="1" noChangeArrowheads="1"/>
          </p:cNvPicPr>
          <p:nvPr/>
        </p:nvPicPr>
        <p:blipFill>
          <a:blip r:embed="rId5" cstate="print"/>
          <a:srcRect/>
          <a:stretch>
            <a:fillRect/>
          </a:stretch>
        </p:blipFill>
        <p:spPr bwMode="auto">
          <a:xfrm>
            <a:off x="3286084" y="3143236"/>
            <a:ext cx="3429023" cy="4572191"/>
          </a:xfrm>
          <a:prstGeom prst="rect">
            <a:avLst/>
          </a:prstGeom>
          <a:ln>
            <a:noFill/>
          </a:ln>
          <a:effectLst>
            <a:softEdge rad="112500"/>
          </a:effectLst>
        </p:spPr>
      </p:pic>
      <p:pic>
        <p:nvPicPr>
          <p:cNvPr id="1028" name="Picture 4"/>
          <p:cNvPicPr>
            <a:picLocks noChangeAspect="1" noChangeArrowheads="1"/>
          </p:cNvPicPr>
          <p:nvPr/>
        </p:nvPicPr>
        <p:blipFill>
          <a:blip r:embed="rId6" cstate="print"/>
          <a:srcRect/>
          <a:stretch>
            <a:fillRect/>
          </a:stretch>
        </p:blipFill>
        <p:spPr bwMode="auto">
          <a:xfrm>
            <a:off x="14573288" y="2500294"/>
            <a:ext cx="3357429" cy="4476727"/>
          </a:xfrm>
          <a:prstGeom prst="rect">
            <a:avLst/>
          </a:prstGeom>
          <a:ln>
            <a:noFill/>
          </a:ln>
          <a:effectLst>
            <a:softEdge rad="112500"/>
          </a:effectLst>
        </p:spPr>
      </p:pic>
      <p:pic>
        <p:nvPicPr>
          <p:cNvPr id="1029" name="Picture 5"/>
          <p:cNvPicPr>
            <a:picLocks noChangeAspect="1" noChangeArrowheads="1"/>
          </p:cNvPicPr>
          <p:nvPr/>
        </p:nvPicPr>
        <p:blipFill>
          <a:blip r:embed="rId7" cstate="print"/>
          <a:srcRect/>
          <a:stretch>
            <a:fillRect/>
          </a:stretch>
        </p:blipFill>
        <p:spPr bwMode="auto">
          <a:xfrm>
            <a:off x="6786546" y="4643434"/>
            <a:ext cx="3429024" cy="4572191"/>
          </a:xfrm>
          <a:prstGeom prst="rect">
            <a:avLst/>
          </a:prstGeom>
          <a:ln>
            <a:noFill/>
          </a:ln>
          <a:effectLst>
            <a:softEdge rad="112500"/>
          </a:effectLst>
        </p:spPr>
      </p:pic>
      <p:pic>
        <p:nvPicPr>
          <p:cNvPr id="1030" name="Picture 6"/>
          <p:cNvPicPr>
            <a:picLocks noChangeAspect="1" noChangeArrowheads="1"/>
          </p:cNvPicPr>
          <p:nvPr/>
        </p:nvPicPr>
        <p:blipFill>
          <a:blip r:embed="rId8" cstate="print"/>
          <a:srcRect/>
          <a:stretch>
            <a:fillRect/>
          </a:stretch>
        </p:blipFill>
        <p:spPr bwMode="auto">
          <a:xfrm>
            <a:off x="10715636" y="3428988"/>
            <a:ext cx="3500462" cy="466744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EADB"/>
        </a:solidFill>
        <a:effectLst/>
      </p:bgPr>
    </p:bg>
    <p:spTree>
      <p:nvGrpSpPr>
        <p:cNvPr id="1" name=""/>
        <p:cNvGrpSpPr/>
        <p:nvPr/>
      </p:nvGrpSpPr>
      <p:grpSpPr>
        <a:xfrm>
          <a:off x="0" y="0"/>
          <a:ext cx="0" cy="0"/>
          <a:chOff x="0" y="0"/>
          <a:chExt cx="0" cy="0"/>
        </a:xfrm>
      </p:grpSpPr>
      <p:grpSp>
        <p:nvGrpSpPr>
          <p:cNvPr id="2" name="Group 2"/>
          <p:cNvGrpSpPr/>
          <p:nvPr/>
        </p:nvGrpSpPr>
        <p:grpSpPr>
          <a:xfrm>
            <a:off x="15443308" y="-969726"/>
            <a:ext cx="3631984" cy="363198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7D55"/>
            </a:solidFill>
          </p:spPr>
        </p:sp>
        <p:sp>
          <p:nvSpPr>
            <p:cNvPr id="4" name="TextBox 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363492" y="9296400"/>
            <a:ext cx="2516197" cy="251619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912098" y="4278489"/>
            <a:ext cx="5174449" cy="2428783"/>
            <a:chOff x="0" y="0"/>
            <a:chExt cx="1362818" cy="639679"/>
          </a:xfrm>
        </p:grpSpPr>
        <p:sp>
          <p:nvSpPr>
            <p:cNvPr id="9" name="Freeform 9"/>
            <p:cNvSpPr/>
            <p:nvPr/>
          </p:nvSpPr>
          <p:spPr>
            <a:xfrm>
              <a:off x="0" y="0"/>
              <a:ext cx="1362818" cy="639679"/>
            </a:xfrm>
            <a:custGeom>
              <a:avLst/>
              <a:gdLst/>
              <a:ahLst/>
              <a:cxnLst/>
              <a:rect l="l" t="t" r="r" b="b"/>
              <a:pathLst>
                <a:path w="1362818" h="639679">
                  <a:moveTo>
                    <a:pt x="0" y="0"/>
                  </a:moveTo>
                  <a:lnTo>
                    <a:pt x="1362818" y="0"/>
                  </a:lnTo>
                  <a:lnTo>
                    <a:pt x="1362818" y="639679"/>
                  </a:lnTo>
                  <a:lnTo>
                    <a:pt x="0" y="639679"/>
                  </a:lnTo>
                  <a:close/>
                </a:path>
              </a:pathLst>
            </a:custGeom>
            <a:solidFill>
              <a:srgbClr val="000000">
                <a:alpha val="0"/>
              </a:srgbClr>
            </a:solidFill>
            <a:ln w="38100" cap="sq">
              <a:solidFill>
                <a:srgbClr val="967D55"/>
              </a:solidFill>
              <a:prstDash val="solid"/>
              <a:miter/>
            </a:ln>
          </p:spPr>
        </p:sp>
        <p:sp>
          <p:nvSpPr>
            <p:cNvPr id="10" name="TextBox 10"/>
            <p:cNvSpPr txBox="1"/>
            <p:nvPr/>
          </p:nvSpPr>
          <p:spPr>
            <a:xfrm>
              <a:off x="0" y="-47625"/>
              <a:ext cx="1362818" cy="687304"/>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232996" y="4278489"/>
            <a:ext cx="5293384" cy="2428783"/>
            <a:chOff x="0" y="0"/>
            <a:chExt cx="1394142" cy="639679"/>
          </a:xfrm>
        </p:grpSpPr>
        <p:sp>
          <p:nvSpPr>
            <p:cNvPr id="12" name="Freeform 12"/>
            <p:cNvSpPr/>
            <p:nvPr/>
          </p:nvSpPr>
          <p:spPr>
            <a:xfrm>
              <a:off x="0" y="0"/>
              <a:ext cx="1394142" cy="639679"/>
            </a:xfrm>
            <a:custGeom>
              <a:avLst/>
              <a:gdLst/>
              <a:ahLst/>
              <a:cxnLst/>
              <a:rect l="l" t="t" r="r" b="b"/>
              <a:pathLst>
                <a:path w="1394142" h="639679">
                  <a:moveTo>
                    <a:pt x="0" y="0"/>
                  </a:moveTo>
                  <a:lnTo>
                    <a:pt x="1394142" y="0"/>
                  </a:lnTo>
                  <a:lnTo>
                    <a:pt x="1394142" y="639679"/>
                  </a:lnTo>
                  <a:lnTo>
                    <a:pt x="0" y="639679"/>
                  </a:lnTo>
                  <a:close/>
                </a:path>
              </a:pathLst>
            </a:custGeom>
            <a:solidFill>
              <a:srgbClr val="000000">
                <a:alpha val="0"/>
              </a:srgbClr>
            </a:solidFill>
            <a:ln w="38100" cap="sq">
              <a:solidFill>
                <a:srgbClr val="967D55"/>
              </a:solidFill>
              <a:prstDash val="solid"/>
              <a:miter/>
            </a:ln>
          </p:spPr>
        </p:sp>
        <p:sp>
          <p:nvSpPr>
            <p:cNvPr id="13" name="TextBox 13"/>
            <p:cNvSpPr txBox="1"/>
            <p:nvPr/>
          </p:nvSpPr>
          <p:spPr>
            <a:xfrm>
              <a:off x="0" y="-85725"/>
              <a:ext cx="1394142" cy="725404"/>
            </a:xfrm>
            <a:prstGeom prst="rect">
              <a:avLst/>
            </a:prstGeom>
          </p:spPr>
          <p:txBody>
            <a:bodyPr lIns="50800" tIns="50800" rIns="50800" bIns="50800" rtlCol="0" anchor="ctr"/>
            <a:lstStyle/>
            <a:p>
              <a:pPr algn="ctr">
                <a:lnSpc>
                  <a:spcPts val="4899"/>
                </a:lnSpc>
              </a:pPr>
              <a:r>
                <a:rPr lang="en-US" sz="3499" dirty="0">
                  <a:solidFill>
                    <a:srgbClr val="000000"/>
                  </a:solidFill>
                  <a:latin typeface="Arimo"/>
                  <a:ea typeface="Arimo"/>
                  <a:cs typeface="Arimo"/>
                  <a:sym typeface="Arimo"/>
                </a:rPr>
                <a:t>1. </a:t>
              </a:r>
              <a:r>
                <a:rPr lang="en-US" sz="3499" dirty="0" err="1">
                  <a:solidFill>
                    <a:srgbClr val="000000"/>
                  </a:solidFill>
                  <a:latin typeface="Arimo"/>
                  <a:ea typeface="Arimo"/>
                  <a:cs typeface="Arimo"/>
                  <a:sym typeface="Arimo"/>
                </a:rPr>
                <a:t>Розробка</a:t>
              </a:r>
              <a:r>
                <a:rPr lang="en-US" sz="3499" dirty="0">
                  <a:solidFill>
                    <a:srgbClr val="000000"/>
                  </a:solidFill>
                  <a:latin typeface="Arimo"/>
                  <a:ea typeface="Arimo"/>
                  <a:cs typeface="Arimo"/>
                  <a:sym typeface="Arimo"/>
                </a:rPr>
                <a:t> </a:t>
              </a:r>
              <a:r>
                <a:rPr lang="en-US" sz="3499" dirty="0" err="1">
                  <a:solidFill>
                    <a:srgbClr val="000000"/>
                  </a:solidFill>
                  <a:latin typeface="Arimo"/>
                  <a:ea typeface="Arimo"/>
                  <a:cs typeface="Arimo"/>
                  <a:sym typeface="Arimo"/>
                </a:rPr>
                <a:t>та</a:t>
              </a:r>
              <a:r>
                <a:rPr lang="en-US" sz="3499" dirty="0">
                  <a:solidFill>
                    <a:srgbClr val="000000"/>
                  </a:solidFill>
                  <a:latin typeface="Arimo"/>
                  <a:ea typeface="Arimo"/>
                  <a:cs typeface="Arimo"/>
                  <a:sym typeface="Arimo"/>
                </a:rPr>
                <a:t> </a:t>
              </a:r>
              <a:r>
                <a:rPr lang="en-US" sz="3499" dirty="0" err="1">
                  <a:solidFill>
                    <a:srgbClr val="000000"/>
                  </a:solidFill>
                  <a:latin typeface="Arimo"/>
                  <a:ea typeface="Arimo"/>
                  <a:cs typeface="Arimo"/>
                  <a:sym typeface="Arimo"/>
                </a:rPr>
                <a:t>впровадження</a:t>
              </a:r>
              <a:r>
                <a:rPr lang="en-US" sz="3499" dirty="0">
                  <a:solidFill>
                    <a:srgbClr val="000000"/>
                  </a:solidFill>
                  <a:latin typeface="Arimo"/>
                  <a:ea typeface="Arimo"/>
                  <a:cs typeface="Arimo"/>
                  <a:sym typeface="Arimo"/>
                </a:rPr>
                <a:t> </a:t>
              </a:r>
              <a:r>
                <a:rPr lang="en-US" sz="3499" dirty="0" err="1">
                  <a:solidFill>
                    <a:srgbClr val="000000"/>
                  </a:solidFill>
                  <a:latin typeface="Arimo"/>
                  <a:ea typeface="Arimo"/>
                  <a:cs typeface="Arimo"/>
                  <a:sym typeface="Arimo"/>
                </a:rPr>
                <a:t>програм</a:t>
              </a:r>
              <a:r>
                <a:rPr lang="en-US" sz="3499" dirty="0">
                  <a:solidFill>
                    <a:srgbClr val="000000"/>
                  </a:solidFill>
                  <a:latin typeface="Arimo"/>
                  <a:ea typeface="Arimo"/>
                  <a:cs typeface="Arimo"/>
                  <a:sym typeface="Arimo"/>
                </a:rPr>
                <a:t> </a:t>
              </a:r>
              <a:r>
                <a:rPr lang="en-US" sz="3499" dirty="0" err="1">
                  <a:solidFill>
                    <a:srgbClr val="000000"/>
                  </a:solidFill>
                  <a:latin typeface="Arimo"/>
                  <a:ea typeface="Arimo"/>
                  <a:cs typeface="Arimo"/>
                  <a:sym typeface="Arimo"/>
                </a:rPr>
                <a:t>охорони</a:t>
              </a:r>
              <a:r>
                <a:rPr lang="en-US" sz="3499" dirty="0">
                  <a:solidFill>
                    <a:srgbClr val="000000"/>
                  </a:solidFill>
                  <a:latin typeface="Arimo"/>
                  <a:ea typeface="Arimo"/>
                  <a:cs typeface="Arimo"/>
                  <a:sym typeface="Arimo"/>
                </a:rPr>
                <a:t> </a:t>
              </a:r>
              <a:r>
                <a:rPr lang="en-US" sz="3499" dirty="0" err="1" smtClean="0">
                  <a:solidFill>
                    <a:srgbClr val="000000"/>
                  </a:solidFill>
                  <a:latin typeface="Arimo"/>
                  <a:ea typeface="Arimo"/>
                  <a:cs typeface="Arimo"/>
                  <a:sym typeface="Arimo"/>
                </a:rPr>
                <a:t>довкілл</a:t>
              </a:r>
              <a:r>
                <a:rPr lang="uk-UA" sz="3499" dirty="0" smtClean="0">
                  <a:solidFill>
                    <a:srgbClr val="000000"/>
                  </a:solidFill>
                  <a:latin typeface="Arimo"/>
                  <a:ea typeface="Arimo"/>
                  <a:cs typeface="Arimo"/>
                  <a:sym typeface="Arimo"/>
                </a:rPr>
                <a:t>я</a:t>
              </a:r>
              <a:endParaRPr lang="en-US" sz="3499" dirty="0">
                <a:solidFill>
                  <a:srgbClr val="000000"/>
                </a:solidFill>
                <a:latin typeface="Arimo"/>
                <a:ea typeface="Arimo"/>
                <a:cs typeface="Arimo"/>
                <a:sym typeface="Arimo"/>
              </a:endParaRPr>
            </a:p>
          </p:txBody>
        </p:sp>
      </p:grpSp>
      <p:grpSp>
        <p:nvGrpSpPr>
          <p:cNvPr id="14" name="Group 14"/>
          <p:cNvGrpSpPr/>
          <p:nvPr/>
        </p:nvGrpSpPr>
        <p:grpSpPr>
          <a:xfrm>
            <a:off x="3174967" y="7459207"/>
            <a:ext cx="5357585" cy="2613621"/>
            <a:chOff x="0" y="0"/>
            <a:chExt cx="1411051" cy="688361"/>
          </a:xfrm>
        </p:grpSpPr>
        <p:sp>
          <p:nvSpPr>
            <p:cNvPr id="15" name="Freeform 15"/>
            <p:cNvSpPr/>
            <p:nvPr/>
          </p:nvSpPr>
          <p:spPr>
            <a:xfrm>
              <a:off x="0" y="0"/>
              <a:ext cx="1411051" cy="688361"/>
            </a:xfrm>
            <a:custGeom>
              <a:avLst/>
              <a:gdLst/>
              <a:ahLst/>
              <a:cxnLst/>
              <a:rect l="l" t="t" r="r" b="b"/>
              <a:pathLst>
                <a:path w="1411051" h="688361">
                  <a:moveTo>
                    <a:pt x="0" y="0"/>
                  </a:moveTo>
                  <a:lnTo>
                    <a:pt x="1411051" y="0"/>
                  </a:lnTo>
                  <a:lnTo>
                    <a:pt x="1411051" y="688361"/>
                  </a:lnTo>
                  <a:lnTo>
                    <a:pt x="0" y="688361"/>
                  </a:lnTo>
                  <a:close/>
                </a:path>
              </a:pathLst>
            </a:custGeom>
            <a:solidFill>
              <a:srgbClr val="000000">
                <a:alpha val="0"/>
              </a:srgbClr>
            </a:solidFill>
            <a:ln w="38100" cap="sq">
              <a:solidFill>
                <a:srgbClr val="967D55"/>
              </a:solidFill>
              <a:prstDash val="solid"/>
              <a:miter/>
            </a:ln>
          </p:spPr>
        </p:sp>
        <p:sp>
          <p:nvSpPr>
            <p:cNvPr id="16" name="TextBox 16"/>
            <p:cNvSpPr txBox="1"/>
            <p:nvPr/>
          </p:nvSpPr>
          <p:spPr>
            <a:xfrm>
              <a:off x="0" y="-47625"/>
              <a:ext cx="1411051" cy="735986"/>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0463678" y="7459207"/>
            <a:ext cx="4979630" cy="2613621"/>
            <a:chOff x="0" y="0"/>
            <a:chExt cx="1311508" cy="688361"/>
          </a:xfrm>
        </p:grpSpPr>
        <p:sp>
          <p:nvSpPr>
            <p:cNvPr id="18" name="Freeform 18"/>
            <p:cNvSpPr/>
            <p:nvPr/>
          </p:nvSpPr>
          <p:spPr>
            <a:xfrm>
              <a:off x="0" y="0"/>
              <a:ext cx="1311508" cy="688361"/>
            </a:xfrm>
            <a:custGeom>
              <a:avLst/>
              <a:gdLst/>
              <a:ahLst/>
              <a:cxnLst/>
              <a:rect l="l" t="t" r="r" b="b"/>
              <a:pathLst>
                <a:path w="1311508" h="688361">
                  <a:moveTo>
                    <a:pt x="0" y="0"/>
                  </a:moveTo>
                  <a:lnTo>
                    <a:pt x="1311508" y="0"/>
                  </a:lnTo>
                  <a:lnTo>
                    <a:pt x="1311508" y="688361"/>
                  </a:lnTo>
                  <a:lnTo>
                    <a:pt x="0" y="688361"/>
                  </a:lnTo>
                  <a:close/>
                </a:path>
              </a:pathLst>
            </a:custGeom>
            <a:solidFill>
              <a:srgbClr val="000000">
                <a:alpha val="0"/>
              </a:srgbClr>
            </a:solidFill>
            <a:ln w="38100" cap="sq">
              <a:solidFill>
                <a:srgbClr val="967D55"/>
              </a:solidFill>
              <a:prstDash val="solid"/>
              <a:miter/>
            </a:ln>
          </p:spPr>
        </p:sp>
        <p:sp>
          <p:nvSpPr>
            <p:cNvPr id="19" name="TextBox 19"/>
            <p:cNvSpPr txBox="1"/>
            <p:nvPr/>
          </p:nvSpPr>
          <p:spPr>
            <a:xfrm>
              <a:off x="0" y="-85725"/>
              <a:ext cx="1311508" cy="774086"/>
            </a:xfrm>
            <a:prstGeom prst="rect">
              <a:avLst/>
            </a:prstGeom>
          </p:spPr>
          <p:txBody>
            <a:bodyPr lIns="50800" tIns="50800" rIns="50800" bIns="50800" rtlCol="0" anchor="ctr"/>
            <a:lstStyle/>
            <a:p>
              <a:pPr algn="ctr">
                <a:lnSpc>
                  <a:spcPts val="4899"/>
                </a:lnSpc>
              </a:pPr>
              <a:r>
                <a:rPr lang="en-US" sz="3499">
                  <a:solidFill>
                    <a:srgbClr val="000000"/>
                  </a:solidFill>
                  <a:latin typeface="Arimo"/>
                  <a:ea typeface="Arimo"/>
                  <a:cs typeface="Arimo"/>
                  <a:sym typeface="Arimo"/>
                </a:rPr>
                <a:t>4. Встановлення правових обмежень</a:t>
              </a:r>
            </a:p>
          </p:txBody>
        </p:sp>
      </p:grpSp>
      <p:sp>
        <p:nvSpPr>
          <p:cNvPr id="20" name="Freeform 20"/>
          <p:cNvSpPr/>
          <p:nvPr/>
        </p:nvSpPr>
        <p:spPr>
          <a:xfrm>
            <a:off x="7409634" y="2906415"/>
            <a:ext cx="3302127" cy="8229600"/>
          </a:xfrm>
          <a:custGeom>
            <a:avLst/>
            <a:gdLst/>
            <a:ahLst/>
            <a:cxnLst/>
            <a:rect l="l" t="t" r="r" b="b"/>
            <a:pathLst>
              <a:path w="3302127" h="8229600">
                <a:moveTo>
                  <a:pt x="0" y="0"/>
                </a:moveTo>
                <a:lnTo>
                  <a:pt x="3302127" y="0"/>
                </a:lnTo>
                <a:lnTo>
                  <a:pt x="3302127" y="8229600"/>
                </a:lnTo>
                <a:lnTo>
                  <a:pt x="0" y="8229600"/>
                </a:lnTo>
                <a:lnTo>
                  <a:pt x="0" y="0"/>
                </a:lnTo>
                <a:close/>
              </a:path>
            </a:pathLst>
          </a:custGeom>
          <a:blipFill>
            <a:blip r:embed="rId2" cstate="print"/>
            <a:stretch>
              <a:fillRect/>
            </a:stretch>
          </a:blipFill>
        </p:spPr>
      </p:sp>
      <p:sp>
        <p:nvSpPr>
          <p:cNvPr id="21" name="Freeform 21"/>
          <p:cNvSpPr/>
          <p:nvPr/>
        </p:nvSpPr>
        <p:spPr>
          <a:xfrm>
            <a:off x="15998006" y="4858905"/>
            <a:ext cx="2123389" cy="907266"/>
          </a:xfrm>
          <a:custGeom>
            <a:avLst/>
            <a:gdLst/>
            <a:ahLst/>
            <a:cxnLst/>
            <a:rect l="l" t="t" r="r" b="b"/>
            <a:pathLst>
              <a:path w="2123389" h="907266">
                <a:moveTo>
                  <a:pt x="0" y="0"/>
                </a:moveTo>
                <a:lnTo>
                  <a:pt x="2123389" y="0"/>
                </a:lnTo>
                <a:lnTo>
                  <a:pt x="2123389" y="907266"/>
                </a:lnTo>
                <a:lnTo>
                  <a:pt x="0" y="90726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23" name="TextBox 23"/>
          <p:cNvSpPr txBox="1"/>
          <p:nvPr/>
        </p:nvSpPr>
        <p:spPr>
          <a:xfrm>
            <a:off x="0" y="111848"/>
            <a:ext cx="18121395" cy="3895725"/>
          </a:xfrm>
          <a:prstGeom prst="rect">
            <a:avLst/>
          </a:prstGeom>
        </p:spPr>
        <p:txBody>
          <a:bodyPr lIns="0" tIns="0" rIns="0" bIns="0" rtlCol="0" anchor="t">
            <a:spAutoFit/>
          </a:bodyPr>
          <a:lstStyle/>
          <a:p>
            <a:pPr algn="ctr">
              <a:lnSpc>
                <a:spcPts val="7679"/>
              </a:lnSpc>
            </a:pPr>
            <a:r>
              <a:rPr lang="en-US" sz="6399">
                <a:solidFill>
                  <a:srgbClr val="7F4C38"/>
                </a:solidFill>
                <a:latin typeface="Alice"/>
                <a:ea typeface="Alice"/>
                <a:cs typeface="Alice"/>
                <a:sym typeface="Alice"/>
              </a:rPr>
              <a:t>ПРАКТИЧНІ РЕКОМЕНДАЦІЇ ЩОДО ЗМЕНШЕННЯ НЕГАТИВНИХ НАСЛІДКІВ ВИПАЛЮВАННЯ СУХОЇ РОСЛИННОСТІ І ЛИСТЯ:</a:t>
            </a:r>
          </a:p>
        </p:txBody>
      </p:sp>
      <p:sp>
        <p:nvSpPr>
          <p:cNvPr id="24" name="TextBox 24"/>
          <p:cNvSpPr txBox="1"/>
          <p:nvPr/>
        </p:nvSpPr>
        <p:spPr>
          <a:xfrm>
            <a:off x="11912098" y="4233946"/>
            <a:ext cx="4591784" cy="2473326"/>
          </a:xfrm>
          <a:prstGeom prst="rect">
            <a:avLst/>
          </a:prstGeom>
        </p:spPr>
        <p:txBody>
          <a:bodyPr lIns="0" tIns="0" rIns="0" bIns="0" rtlCol="0" anchor="t">
            <a:spAutoFit/>
          </a:bodyPr>
          <a:lstStyle/>
          <a:p>
            <a:pPr algn="ctr">
              <a:lnSpc>
                <a:spcPts val="4899"/>
              </a:lnSpc>
              <a:spcBef>
                <a:spcPct val="0"/>
              </a:spcBef>
            </a:pPr>
            <a:r>
              <a:rPr lang="en-US" sz="3499">
                <a:solidFill>
                  <a:srgbClr val="000000"/>
                </a:solidFill>
                <a:latin typeface="Arimo"/>
                <a:ea typeface="Arimo"/>
                <a:cs typeface="Arimo"/>
                <a:sym typeface="Arimo"/>
              </a:rPr>
              <a:t>2. Впровадження альтернативних методів очищення земель</a:t>
            </a:r>
          </a:p>
        </p:txBody>
      </p:sp>
      <p:sp>
        <p:nvSpPr>
          <p:cNvPr id="25" name="TextBox 25"/>
          <p:cNvSpPr txBox="1"/>
          <p:nvPr/>
        </p:nvSpPr>
        <p:spPr>
          <a:xfrm>
            <a:off x="3088080" y="7795083"/>
            <a:ext cx="5531360" cy="1854201"/>
          </a:xfrm>
          <a:prstGeom prst="rect">
            <a:avLst/>
          </a:prstGeom>
        </p:spPr>
        <p:txBody>
          <a:bodyPr lIns="0" tIns="0" rIns="0" bIns="0" rtlCol="0" anchor="t">
            <a:spAutoFit/>
          </a:bodyPr>
          <a:lstStyle/>
          <a:p>
            <a:pPr algn="ctr">
              <a:lnSpc>
                <a:spcPts val="4899"/>
              </a:lnSpc>
              <a:spcBef>
                <a:spcPct val="0"/>
              </a:spcBef>
            </a:pPr>
            <a:r>
              <a:rPr lang="en-US" sz="3499">
                <a:solidFill>
                  <a:srgbClr val="000000"/>
                </a:solidFill>
                <a:latin typeface="Arimo"/>
                <a:ea typeface="Arimo"/>
                <a:cs typeface="Arimo"/>
                <a:sym typeface="Arimo"/>
              </a:rPr>
              <a:t>3. Стимулювання використання екологічно чистих технологій</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EADB"/>
        </a:solidFill>
        <a:effectLst/>
      </p:bgPr>
    </p:bg>
    <p:spTree>
      <p:nvGrpSpPr>
        <p:cNvPr id="1" name=""/>
        <p:cNvGrpSpPr/>
        <p:nvPr/>
      </p:nvGrpSpPr>
      <p:grpSpPr>
        <a:xfrm>
          <a:off x="0" y="0"/>
          <a:ext cx="0" cy="0"/>
          <a:chOff x="0" y="0"/>
          <a:chExt cx="0" cy="0"/>
        </a:xfrm>
      </p:grpSpPr>
      <p:grpSp>
        <p:nvGrpSpPr>
          <p:cNvPr id="2" name="Group 2"/>
          <p:cNvGrpSpPr/>
          <p:nvPr/>
        </p:nvGrpSpPr>
        <p:grpSpPr>
          <a:xfrm>
            <a:off x="15443308" y="-969726"/>
            <a:ext cx="3631984" cy="363198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7D55"/>
            </a:solidFill>
          </p:spPr>
        </p:sp>
        <p:sp>
          <p:nvSpPr>
            <p:cNvPr id="4" name="TextBox 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363492" y="9296400"/>
            <a:ext cx="2516197" cy="251619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6398039">
            <a:off x="17214468" y="-3086100"/>
            <a:ext cx="3302127" cy="8229600"/>
          </a:xfrm>
          <a:custGeom>
            <a:avLst/>
            <a:gdLst/>
            <a:ahLst/>
            <a:cxnLst/>
            <a:rect l="l" t="t" r="r" b="b"/>
            <a:pathLst>
              <a:path w="3302127" h="8229600">
                <a:moveTo>
                  <a:pt x="0" y="0"/>
                </a:moveTo>
                <a:lnTo>
                  <a:pt x="3302127" y="0"/>
                </a:lnTo>
                <a:lnTo>
                  <a:pt x="3302127" y="8229600"/>
                </a:lnTo>
                <a:lnTo>
                  <a:pt x="0" y="8229600"/>
                </a:lnTo>
                <a:lnTo>
                  <a:pt x="0" y="0"/>
                </a:lnTo>
                <a:close/>
              </a:path>
            </a:pathLst>
          </a:custGeom>
          <a:blipFill>
            <a:blip r:embed="rId2" cstate="print"/>
            <a:stretch>
              <a:fillRect/>
            </a:stretch>
          </a:blipFill>
        </p:spPr>
      </p:sp>
      <p:sp>
        <p:nvSpPr>
          <p:cNvPr id="9" name="Freeform 9"/>
          <p:cNvSpPr/>
          <p:nvPr/>
        </p:nvSpPr>
        <p:spPr>
          <a:xfrm>
            <a:off x="1363492" y="2290235"/>
            <a:ext cx="5678116" cy="7570821"/>
          </a:xfrm>
          <a:custGeom>
            <a:avLst/>
            <a:gdLst/>
            <a:ahLst/>
            <a:cxnLst/>
            <a:rect l="l" t="t" r="r" b="b"/>
            <a:pathLst>
              <a:path w="5678116" h="7570821">
                <a:moveTo>
                  <a:pt x="0" y="0"/>
                </a:moveTo>
                <a:lnTo>
                  <a:pt x="5678116" y="0"/>
                </a:lnTo>
                <a:lnTo>
                  <a:pt x="5678116" y="7570821"/>
                </a:lnTo>
                <a:lnTo>
                  <a:pt x="0" y="7570821"/>
                </a:lnTo>
                <a:lnTo>
                  <a:pt x="0" y="0"/>
                </a:lnTo>
                <a:close/>
              </a:path>
            </a:pathLst>
          </a:custGeom>
          <a:blipFill>
            <a:blip r:embed="rId3"/>
            <a:stretch>
              <a:fillRect/>
            </a:stretch>
          </a:blipFill>
        </p:spPr>
      </p:sp>
      <p:sp>
        <p:nvSpPr>
          <p:cNvPr id="11" name="TextBox 11"/>
          <p:cNvSpPr txBox="1"/>
          <p:nvPr/>
        </p:nvSpPr>
        <p:spPr>
          <a:xfrm>
            <a:off x="1028700" y="284214"/>
            <a:ext cx="13841484" cy="1865632"/>
          </a:xfrm>
          <a:prstGeom prst="rect">
            <a:avLst/>
          </a:prstGeom>
        </p:spPr>
        <p:txBody>
          <a:bodyPr lIns="0" tIns="0" rIns="0" bIns="0" rtlCol="0" anchor="t">
            <a:spAutoFit/>
          </a:bodyPr>
          <a:lstStyle/>
          <a:p>
            <a:pPr algn="ctr">
              <a:lnSpc>
                <a:spcPts val="7419"/>
              </a:lnSpc>
              <a:spcBef>
                <a:spcPct val="0"/>
              </a:spcBef>
            </a:pPr>
            <a:r>
              <a:rPr lang="en-US" sz="5299">
                <a:solidFill>
                  <a:srgbClr val="000000"/>
                </a:solidFill>
                <a:latin typeface="Arimo"/>
                <a:ea typeface="Arimo"/>
                <a:cs typeface="Arimo"/>
                <a:sym typeface="Arimo"/>
              </a:rPr>
              <a:t> </a:t>
            </a:r>
            <a:r>
              <a:rPr lang="en-US" sz="5299" b="1">
                <a:solidFill>
                  <a:srgbClr val="7F4C38"/>
                </a:solidFill>
                <a:latin typeface="Arimo Bold"/>
                <a:ea typeface="Arimo Bold"/>
                <a:cs typeface="Arimo Bold"/>
                <a:sym typeface="Arimo Bold"/>
              </a:rPr>
              <a:t>Впровадження альтернативних методів очищення земель</a:t>
            </a:r>
          </a:p>
        </p:txBody>
      </p:sp>
      <p:sp>
        <p:nvSpPr>
          <p:cNvPr id="12" name="TextBox 12"/>
          <p:cNvSpPr txBox="1"/>
          <p:nvPr/>
        </p:nvSpPr>
        <p:spPr>
          <a:xfrm>
            <a:off x="7666602" y="2593798"/>
            <a:ext cx="9740925" cy="7055486"/>
          </a:xfrm>
          <a:prstGeom prst="rect">
            <a:avLst/>
          </a:prstGeom>
        </p:spPr>
        <p:txBody>
          <a:bodyPr lIns="0" tIns="0" rIns="0" bIns="0" rtlCol="0" anchor="t">
            <a:spAutoFit/>
          </a:bodyPr>
          <a:lstStyle/>
          <a:p>
            <a:pPr algn="just">
              <a:lnSpc>
                <a:spcPts val="4339"/>
              </a:lnSpc>
              <a:spcBef>
                <a:spcPct val="0"/>
              </a:spcBef>
            </a:pPr>
            <a:r>
              <a:rPr lang="en-US" sz="3099">
                <a:solidFill>
                  <a:srgbClr val="000000"/>
                </a:solidFill>
                <a:latin typeface="Arimo"/>
                <a:ea typeface="Arimo"/>
                <a:cs typeface="Arimo"/>
                <a:sym typeface="Arimo"/>
              </a:rPr>
              <a:t>   Саме цей метод ми перевірили експериментально на протязі сезонів 2022-2024 років. Мною в особистому дворі була створена компостна яма, куди восени зносили усі сухі залишки рослинності з ділянки, де вони перегнивали до наступного року. Цікавим фактом стало проростання кабаків з минулорічного насіння, саме у компостній ямі. Можемо відмітити, що вони мали більші розміри ніж кабаки, які зростали на городі. Тож необхідно зазначити, що компостування сухої біомаси набагато краще впливає на рослинність як добриво, ніж її спалювання, яке має негативний вплив на біосферу в цілому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AD3B6"/>
        </a:solidFill>
        <a:effectLst/>
      </p:bgPr>
    </p:bg>
    <p:spTree>
      <p:nvGrpSpPr>
        <p:cNvPr id="1" name=""/>
        <p:cNvGrpSpPr/>
        <p:nvPr/>
      </p:nvGrpSpPr>
      <p:grpSpPr>
        <a:xfrm>
          <a:off x="0" y="0"/>
          <a:ext cx="0" cy="0"/>
          <a:chOff x="0" y="0"/>
          <a:chExt cx="0" cy="0"/>
        </a:xfrm>
      </p:grpSpPr>
      <p:grpSp>
        <p:nvGrpSpPr>
          <p:cNvPr id="2" name="Group 2"/>
          <p:cNvGrpSpPr/>
          <p:nvPr/>
        </p:nvGrpSpPr>
        <p:grpSpPr>
          <a:xfrm>
            <a:off x="-503362" y="0"/>
            <a:ext cx="18791362" cy="1357286"/>
            <a:chOff x="0" y="0"/>
            <a:chExt cx="25055149" cy="8812730"/>
          </a:xfrm>
        </p:grpSpPr>
        <p:sp>
          <p:nvSpPr>
            <p:cNvPr id="3" name="AutoShape 3"/>
            <p:cNvSpPr/>
            <p:nvPr/>
          </p:nvSpPr>
          <p:spPr>
            <a:xfrm>
              <a:off x="0" y="0"/>
              <a:ext cx="25055149" cy="8812730"/>
            </a:xfrm>
            <a:prstGeom prst="rect">
              <a:avLst/>
            </a:prstGeom>
            <a:solidFill>
              <a:srgbClr val="7F4C38"/>
            </a:solidFill>
          </p:spPr>
        </p:sp>
      </p:grpSp>
      <p:sp>
        <p:nvSpPr>
          <p:cNvPr id="4" name="AutoShape 4"/>
          <p:cNvSpPr/>
          <p:nvPr/>
        </p:nvSpPr>
        <p:spPr>
          <a:xfrm>
            <a:off x="10986615" y="9721316"/>
            <a:ext cx="7301385" cy="0"/>
          </a:xfrm>
          <a:prstGeom prst="line">
            <a:avLst/>
          </a:prstGeom>
          <a:ln w="38100" cap="flat">
            <a:solidFill>
              <a:srgbClr val="7F4C38"/>
            </a:solidFill>
            <a:prstDash val="solid"/>
            <a:headEnd type="none" w="sm" len="sm"/>
            <a:tailEnd type="none" w="sm" len="sm"/>
          </a:ln>
        </p:spPr>
      </p:sp>
      <p:grpSp>
        <p:nvGrpSpPr>
          <p:cNvPr id="5" name="Group 5"/>
          <p:cNvGrpSpPr/>
          <p:nvPr/>
        </p:nvGrpSpPr>
        <p:grpSpPr>
          <a:xfrm>
            <a:off x="-2247017" y="7497780"/>
            <a:ext cx="3521040" cy="352104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BC8A"/>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AutoShape 9"/>
          <p:cNvSpPr/>
          <p:nvPr/>
        </p:nvSpPr>
        <p:spPr>
          <a:xfrm>
            <a:off x="1274023" y="9740366"/>
            <a:ext cx="7301385" cy="0"/>
          </a:xfrm>
          <a:prstGeom prst="line">
            <a:avLst/>
          </a:prstGeom>
          <a:ln w="38100" cap="flat">
            <a:solidFill>
              <a:srgbClr val="7F4C38"/>
            </a:solidFill>
            <a:prstDash val="solid"/>
            <a:headEnd type="none" w="sm" len="sm"/>
            <a:tailEnd type="none" w="sm" len="sm"/>
          </a:ln>
        </p:spPr>
      </p:sp>
      <p:sp>
        <p:nvSpPr>
          <p:cNvPr id="10" name="Freeform 10"/>
          <p:cNvSpPr/>
          <p:nvPr/>
        </p:nvSpPr>
        <p:spPr>
          <a:xfrm>
            <a:off x="13075632" y="0"/>
            <a:ext cx="5978554" cy="10287000"/>
          </a:xfrm>
          <a:custGeom>
            <a:avLst/>
            <a:gdLst/>
            <a:ahLst/>
            <a:cxnLst/>
            <a:rect l="l" t="t" r="r" b="b"/>
            <a:pathLst>
              <a:path w="5978554" h="10287000">
                <a:moveTo>
                  <a:pt x="0" y="0"/>
                </a:moveTo>
                <a:lnTo>
                  <a:pt x="5978554" y="0"/>
                </a:lnTo>
                <a:lnTo>
                  <a:pt x="5978554" y="10287000"/>
                </a:lnTo>
                <a:lnTo>
                  <a:pt x="0" y="10287000"/>
                </a:lnTo>
                <a:lnTo>
                  <a:pt x="0" y="0"/>
                </a:lnTo>
                <a:close/>
              </a:path>
            </a:pathLst>
          </a:custGeom>
          <a:blipFill>
            <a:blip r:embed="rId2"/>
            <a:stretch>
              <a:fillRect t="-1515" b="-43325"/>
            </a:stretch>
          </a:blipFill>
        </p:spPr>
      </p:sp>
      <p:sp>
        <p:nvSpPr>
          <p:cNvPr id="11" name="TextBox 11"/>
          <p:cNvSpPr txBox="1"/>
          <p:nvPr/>
        </p:nvSpPr>
        <p:spPr>
          <a:xfrm>
            <a:off x="500002" y="1357286"/>
            <a:ext cx="12292593" cy="6012030"/>
          </a:xfrm>
          <a:prstGeom prst="rect">
            <a:avLst/>
          </a:prstGeom>
        </p:spPr>
        <p:txBody>
          <a:bodyPr lIns="0" tIns="0" rIns="0" bIns="0" rtlCol="0" anchor="t">
            <a:spAutoFit/>
          </a:bodyPr>
          <a:lstStyle/>
          <a:p>
            <a:pPr algn="just">
              <a:lnSpc>
                <a:spcPts val="4339"/>
              </a:lnSpc>
              <a:spcBef>
                <a:spcPct val="0"/>
              </a:spcBef>
            </a:pPr>
            <a:r>
              <a:rPr lang="en-US" sz="2800" dirty="0" err="1">
                <a:solidFill>
                  <a:srgbClr val="000000"/>
                </a:solidFill>
                <a:latin typeface="Times New Roman" pitchFamily="18" charset="0"/>
                <a:ea typeface="Arimo"/>
                <a:cs typeface="Times New Roman" pitchFamily="18" charset="0"/>
                <a:sym typeface="Arimo"/>
              </a:rPr>
              <a:t>Спалювання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сухостою</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має</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потенціал</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для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серйозної</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зміни</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хімічного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фізичного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мікробіологічного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складу</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ґрунту</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що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може</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вплинути</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на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його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родючість</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рослинність</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екологічну</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стабільність</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Має</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потенційно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серйозний</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вплив</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на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кліматичні</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зміни</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Усе</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це</a:t>
            </a:r>
            <a:r>
              <a:rPr lang="en-US" sz="2800" dirty="0">
                <a:solidFill>
                  <a:srgbClr val="000000"/>
                </a:solidFill>
                <a:latin typeface="Times New Roman" pitchFamily="18" charset="0"/>
                <a:ea typeface="Arimo"/>
                <a:cs typeface="Times New Roman" pitchFamily="18" charset="0"/>
                <a:sym typeface="Arimo"/>
              </a:rPr>
              <a:t> є </a:t>
            </a:r>
            <a:r>
              <a:rPr lang="en-US" sz="2800" dirty="0" err="1">
                <a:solidFill>
                  <a:srgbClr val="000000"/>
                </a:solidFill>
                <a:latin typeface="Times New Roman" pitchFamily="18" charset="0"/>
                <a:ea typeface="Arimo"/>
                <a:cs typeface="Times New Roman" pitchFamily="18" charset="0"/>
                <a:sym typeface="Arimo"/>
              </a:rPr>
              <a:t>серйозною</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загрозою</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для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рослинного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покриву</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екологічної</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різноманітності</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Запобігання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пожежам</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ефективне</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управління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ландшафтами</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можуть</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бути</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ключовими</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стратегіями</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для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збереження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відновлення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природного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середовища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його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біологічного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багатства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Втрата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біорізноманіття</a:t>
            </a:r>
            <a:r>
              <a:rPr lang="en-US" sz="2800" dirty="0">
                <a:solidFill>
                  <a:srgbClr val="000000"/>
                </a:solidFill>
                <a:latin typeface="Times New Roman" pitchFamily="18" charset="0"/>
                <a:ea typeface="Arimo"/>
                <a:cs typeface="Times New Roman" pitchFamily="18" charset="0"/>
                <a:sym typeface="Arimo"/>
              </a:rPr>
              <a:t> є </a:t>
            </a:r>
            <a:r>
              <a:rPr lang="en-US" sz="2800" dirty="0" err="1">
                <a:solidFill>
                  <a:srgbClr val="000000"/>
                </a:solidFill>
                <a:latin typeface="Times New Roman" pitchFamily="18" charset="0"/>
                <a:ea typeface="Arimo"/>
                <a:cs typeface="Times New Roman" pitchFamily="18" charset="0"/>
                <a:sym typeface="Arimo"/>
              </a:rPr>
              <a:t>серйозною</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проблемою</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яка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потребує</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негайних</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заходів</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контролю</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запобігання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пожежам</a:t>
            </a:r>
            <a:r>
              <a:rPr lang="en-US" sz="2800" dirty="0">
                <a:solidFill>
                  <a:srgbClr val="000000"/>
                </a:solidFill>
                <a:latin typeface="Times New Roman" pitchFamily="18" charset="0"/>
                <a:ea typeface="Arimo"/>
                <a:cs typeface="Times New Roman" pitchFamily="18" charset="0"/>
                <a:sym typeface="Arimo"/>
              </a:rPr>
              <a:t>, а </a:t>
            </a:r>
            <a:r>
              <a:rPr lang="en-US" sz="2800" dirty="0" err="1">
                <a:solidFill>
                  <a:srgbClr val="000000"/>
                </a:solidFill>
                <a:latin typeface="Times New Roman" pitchFamily="18" charset="0"/>
                <a:ea typeface="Arimo"/>
                <a:cs typeface="Times New Roman" pitchFamily="18" charset="0"/>
                <a:sym typeface="Arimo"/>
              </a:rPr>
              <a:t>також</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збереження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відновлення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різноманітності</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видів</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для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забезпечення</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екологічної</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стабільності</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та</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сталого</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розвитку</a:t>
            </a:r>
            <a:r>
              <a:rPr lang="en-US" sz="2800" dirty="0">
                <a:solidFill>
                  <a:srgbClr val="000000"/>
                </a:solidFill>
                <a:latin typeface="Times New Roman" pitchFamily="18" charset="0"/>
                <a:ea typeface="Arimo"/>
                <a:cs typeface="Times New Roman" pitchFamily="18" charset="0"/>
                <a:sym typeface="Arimo"/>
              </a:rPr>
              <a:t> </a:t>
            </a:r>
            <a:r>
              <a:rPr lang="en-US" sz="2800" dirty="0" err="1">
                <a:solidFill>
                  <a:srgbClr val="000000"/>
                </a:solidFill>
                <a:latin typeface="Times New Roman" pitchFamily="18" charset="0"/>
                <a:ea typeface="Arimo"/>
                <a:cs typeface="Times New Roman" pitchFamily="18" charset="0"/>
                <a:sym typeface="Arimo"/>
              </a:rPr>
              <a:t>екосистем</a:t>
            </a:r>
            <a:r>
              <a:rPr lang="en-US" sz="2800" dirty="0">
                <a:solidFill>
                  <a:srgbClr val="000000"/>
                </a:solidFill>
                <a:latin typeface="Times New Roman" pitchFamily="18" charset="0"/>
                <a:ea typeface="Arimo"/>
                <a:cs typeface="Times New Roman" pitchFamily="18" charset="0"/>
                <a:sym typeface="Arimo"/>
              </a:rPr>
              <a:t>.</a:t>
            </a:r>
          </a:p>
        </p:txBody>
      </p:sp>
      <p:sp>
        <p:nvSpPr>
          <p:cNvPr id="12" name="TextBox 12"/>
          <p:cNvSpPr txBox="1"/>
          <p:nvPr/>
        </p:nvSpPr>
        <p:spPr>
          <a:xfrm>
            <a:off x="444461" y="0"/>
            <a:ext cx="17843539" cy="1162306"/>
          </a:xfrm>
          <a:prstGeom prst="rect">
            <a:avLst/>
          </a:prstGeom>
        </p:spPr>
        <p:txBody>
          <a:bodyPr lIns="0" tIns="0" rIns="0" bIns="0" rtlCol="0" anchor="t">
            <a:spAutoFit/>
          </a:bodyPr>
          <a:lstStyle/>
          <a:p>
            <a:pPr algn="ctr">
              <a:lnSpc>
                <a:spcPts val="10079"/>
              </a:lnSpc>
            </a:pPr>
            <a:r>
              <a:rPr lang="en-US" sz="5400" b="1" i="1" dirty="0" smtClean="0">
                <a:solidFill>
                  <a:srgbClr val="F4EADB"/>
                </a:solidFill>
                <a:latin typeface="Bodoni FLF Bold Italics"/>
                <a:ea typeface="Bodoni FLF Bold Italics"/>
                <a:cs typeface="Bodoni FLF Bold Italics"/>
                <a:sym typeface="Bodoni FLF Bold Italics"/>
              </a:rPr>
              <a:t>ВИСНОВ</a:t>
            </a:r>
            <a:r>
              <a:rPr lang="uk-UA" sz="5400" b="1" i="1" dirty="0" err="1" smtClean="0">
                <a:solidFill>
                  <a:srgbClr val="F4EADB"/>
                </a:solidFill>
                <a:latin typeface="Bodoni FLF Bold Italics"/>
                <a:ea typeface="Bodoni FLF Bold Italics"/>
                <a:cs typeface="Bodoni FLF Bold Italics"/>
                <a:sym typeface="Bodoni FLF Bold Italics"/>
              </a:rPr>
              <a:t>КИ</a:t>
            </a:r>
            <a:endParaRPr lang="en-US" sz="5400" b="1" i="1" dirty="0">
              <a:solidFill>
                <a:srgbClr val="F4EADB"/>
              </a:solidFill>
              <a:latin typeface="Bodoni FLF Bold Italics"/>
              <a:ea typeface="Bodoni FLF Bold Italics"/>
              <a:cs typeface="Bodoni FLF Bold Italics"/>
              <a:sym typeface="Bodoni FLF Bold Italics"/>
            </a:endParaRPr>
          </a:p>
        </p:txBody>
      </p:sp>
      <p:sp>
        <p:nvSpPr>
          <p:cNvPr id="13" name="TextBox 12"/>
          <p:cNvSpPr txBox="1"/>
          <p:nvPr/>
        </p:nvSpPr>
        <p:spPr>
          <a:xfrm>
            <a:off x="1928762" y="7500954"/>
            <a:ext cx="12787402" cy="1846659"/>
          </a:xfrm>
          <a:prstGeom prst="rect">
            <a:avLst/>
          </a:prstGeom>
          <a:noFill/>
        </p:spPr>
        <p:txBody>
          <a:bodyPr wrap="square" rtlCol="0">
            <a:spAutoFit/>
          </a:bodyPr>
          <a:lstStyle/>
          <a:p>
            <a:r>
              <a:rPr lang="uk-UA" sz="3200" b="1" dirty="0" smtClean="0">
                <a:latin typeface="Times New Roman" pitchFamily="18" charset="0"/>
                <a:cs typeface="Times New Roman" pitchFamily="18" charset="0"/>
              </a:rPr>
              <a:t>Особистий </a:t>
            </a:r>
            <a:r>
              <a:rPr lang="uk-UA" sz="3200" b="1" dirty="0" smtClean="0">
                <a:latin typeface="Times New Roman" pitchFamily="18" charset="0"/>
                <a:cs typeface="Times New Roman" pitchFamily="18" charset="0"/>
              </a:rPr>
              <a:t>внесок:</a:t>
            </a:r>
            <a:r>
              <a:rPr lang="uk-UA" sz="3200" dirty="0" smtClean="0">
                <a:latin typeface="Times New Roman" pitchFamily="18" charset="0"/>
                <a:cs typeface="Times New Roman" pitchFamily="18" charset="0"/>
              </a:rPr>
              <a:t> анкетування, аналіз ДСНС, проведено серію лабораторних досліджень, заклав компостну яму та склав практичні рекомендації, здійснив просвітницьку діяльність серед </a:t>
            </a:r>
            <a:r>
              <a:rPr lang="uk-UA" sz="3200" dirty="0" smtClean="0">
                <a:latin typeface="Times New Roman" pitchFamily="18" charset="0"/>
                <a:cs typeface="Times New Roman" pitchFamily="18" charset="0"/>
              </a:rPr>
              <a:t>однолітків</a:t>
            </a:r>
            <a:r>
              <a:rPr lang="en-US" sz="3200" dirty="0" smtClean="0">
                <a:latin typeface="Times New Roman" pitchFamily="18" charset="0"/>
                <a:cs typeface="Times New Roman" pitchFamily="18" charset="0"/>
              </a:rPr>
              <a:t>/</a:t>
            </a:r>
            <a:endParaRPr lang="ru-RU" sz="32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EADB"/>
        </a:solidFill>
        <a:effectLst/>
      </p:bgPr>
    </p:bg>
    <p:spTree>
      <p:nvGrpSpPr>
        <p:cNvPr id="1" name=""/>
        <p:cNvGrpSpPr/>
        <p:nvPr/>
      </p:nvGrpSpPr>
      <p:grpSpPr>
        <a:xfrm>
          <a:off x="0" y="0"/>
          <a:ext cx="0" cy="0"/>
          <a:chOff x="0" y="0"/>
          <a:chExt cx="0" cy="0"/>
        </a:xfrm>
      </p:grpSpPr>
      <p:sp>
        <p:nvSpPr>
          <p:cNvPr id="2" name="Freeform 2"/>
          <p:cNvSpPr/>
          <p:nvPr/>
        </p:nvSpPr>
        <p:spPr>
          <a:xfrm>
            <a:off x="530677" y="2047082"/>
            <a:ext cx="5997651" cy="6801460"/>
          </a:xfrm>
          <a:custGeom>
            <a:avLst/>
            <a:gdLst/>
            <a:ahLst/>
            <a:cxnLst/>
            <a:rect l="l" t="t" r="r" b="b"/>
            <a:pathLst>
              <a:path w="5997651" h="6801460">
                <a:moveTo>
                  <a:pt x="0" y="0"/>
                </a:moveTo>
                <a:lnTo>
                  <a:pt x="5997651" y="0"/>
                </a:lnTo>
                <a:lnTo>
                  <a:pt x="5997651" y="6801461"/>
                </a:lnTo>
                <a:lnTo>
                  <a:pt x="0" y="680146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4848007" y="4256399"/>
            <a:ext cx="11525399" cy="1564653"/>
          </a:xfrm>
          <a:prstGeom prst="rect">
            <a:avLst/>
          </a:prstGeom>
        </p:spPr>
        <p:txBody>
          <a:bodyPr lIns="0" tIns="0" rIns="0" bIns="0" rtlCol="0" anchor="t">
            <a:spAutoFit/>
          </a:bodyPr>
          <a:lstStyle/>
          <a:p>
            <a:pPr algn="ctr">
              <a:lnSpc>
                <a:spcPts val="12459"/>
              </a:lnSpc>
              <a:spcBef>
                <a:spcPct val="0"/>
              </a:spcBef>
            </a:pPr>
            <a:r>
              <a:rPr lang="en-US" sz="8899">
                <a:solidFill>
                  <a:srgbClr val="7F4C38"/>
                </a:solidFill>
                <a:latin typeface="Arimo"/>
                <a:ea typeface="Arimo"/>
                <a:cs typeface="Arimo"/>
                <a:sym typeface="Arimo"/>
              </a:rPr>
              <a:t>ДЯКУЄМО ЗА УВАГУ!</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945</Words>
  <Application>Microsoft Office PowerPoint</Application>
  <PresentationFormat>Произвольный</PresentationFormat>
  <Paragraphs>77</Paragraphs>
  <Slides>17</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17</vt:i4>
      </vt:variant>
    </vt:vector>
  </HeadingPairs>
  <TitlesOfParts>
    <vt:vector size="26" baseType="lpstr">
      <vt:lpstr>Arial</vt:lpstr>
      <vt:lpstr>Calibri</vt:lpstr>
      <vt:lpstr>Bodoni FLF Bold Italics</vt:lpstr>
      <vt:lpstr>Arimo</vt:lpstr>
      <vt:lpstr>Arimo Bold</vt:lpstr>
      <vt:lpstr>Alice</vt:lpstr>
      <vt:lpstr>Bodoni FLF Italics</vt:lpstr>
      <vt:lpstr>Times New Roman</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ВПЛИВ СПАЛЮВАННЯ СУХОСТОЮ НА ЕКОЛОГІЧНЕ СТАНОВИЩЕ ҐРУНТІВ ТА НА ДОВКІЛЛЯ В ЦІЛОМУ</dc:title>
  <dc:creator>Симона</dc:creator>
  <cp:lastModifiedBy>Симона</cp:lastModifiedBy>
  <cp:revision>12</cp:revision>
  <dcterms:created xsi:type="dcterms:W3CDTF">2006-08-16T00:00:00Z</dcterms:created>
  <dcterms:modified xsi:type="dcterms:W3CDTF">2025-04-11T12:05:04Z</dcterms:modified>
  <dc:identifier>DAGSr_YvDEI</dc:identifier>
</cp:coreProperties>
</file>