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sldSz cx="18288000" cy="10287000"/>
  <p:notesSz cx="6858000" cy="9144000"/>
  <p:embeddedFontLst>
    <p:embeddedFont>
      <p:font typeface="29LT Bukra Wide" panose="020B0604020202020204" charset="-78"/>
      <p:regular r:id="rId17"/>
    </p:embeddedFont>
    <p:embeddedFont>
      <p:font typeface="29LT Bukra Wide Bold" panose="020B0604020202020204" charset="-78"/>
      <p:regular r:id="rId18"/>
    </p:embeddedFont>
    <p:embeddedFont>
      <p:font typeface="Anton" pitchFamily="2" charset="0"/>
      <p:regular r:id="rId19"/>
    </p:embeddedFont>
    <p:embeddedFont>
      <p:font typeface="Poppins" panose="00000500000000000000" pitchFamily="2" charset="0"/>
      <p:regular r:id="rId20"/>
    </p:embeddedFont>
    <p:embeddedFont>
      <p:font typeface="Poppins Bold" panose="020B0604020202020204" charset="0"/>
      <p:regular r:id="rId21"/>
    </p:embeddedFont>
    <p:embeddedFont>
      <p:font typeface="Poppins Italics" panose="020B0604020202020204" charset="0"/>
      <p:regular r:id="rId22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52" d="100"/>
          <a:sy n="52" d="100"/>
        </p:scale>
        <p:origin x="850" y="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2.fntdata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font" Target="fonts/font5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1.fntdata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4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font" Target="fonts/font3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6.fntdata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‹№›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‹№›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‹№›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4/22/2025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‹№›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4/22/2025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‹№›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4/22/2025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‹№›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4/22/2025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‹№›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4/22/2025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‹№›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4/22/2025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‹№›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‹№›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‹№›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4/22/2025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‹№›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png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png"/><Relationship Id="rId4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png"/><Relationship Id="rId4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png"/><Relationship Id="rId4" Type="http://schemas.openxmlformats.org/officeDocument/2006/relationships/image" Target="../media/image8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png"/><Relationship Id="rId4" Type="http://schemas.openxmlformats.org/officeDocument/2006/relationships/image" Target="../media/image7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png"/><Relationship Id="rId4" Type="http://schemas.openxmlformats.org/officeDocument/2006/relationships/image" Target="../media/image7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png"/><Relationship Id="rId4" Type="http://schemas.openxmlformats.org/officeDocument/2006/relationships/image" Target="../media/image8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png"/><Relationship Id="rId4" Type="http://schemas.openxmlformats.org/officeDocument/2006/relationships/image" Target="../media/image8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.jpe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alife.com.ua/ekzoplaneta-shho-cze-take-i-yak-yiyi-shukayut/" TargetMode="External"/><Relationship Id="rId3" Type="http://schemas.openxmlformats.org/officeDocument/2006/relationships/image" Target="../media/image3.png"/><Relationship Id="rId7" Type="http://schemas.openxmlformats.org/officeDocument/2006/relationships/hyperlink" Target="https://internetua.com/nazvano-5-naiblijcsih-do-zemli-planet-yaki-mojut-viyavitisya-v-maibutnomu-pridatnimi-dlya-jittya?utm_source=ukrnet_news#google_vignette" TargetMode="Externa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6" Type="http://schemas.openxmlformats.org/officeDocument/2006/relationships/hyperlink" Target="http://www.nashenebo.in.ua/ekzoplaneti-skladnij-poshuk-zhittya-za-mezhami-sonyachnoji-sistemi" TargetMode="External"/><Relationship Id="rId5" Type="http://schemas.openxmlformats.org/officeDocument/2006/relationships/hyperlink" Target="https://universemagazine.com/shho-take-ekzoplanety-i-yak-yih-shukaty/#google_vignette" TargetMode="External"/><Relationship Id="rId4" Type="http://schemas.openxmlformats.org/officeDocument/2006/relationships/image" Target="../media/image14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27432" r="-27432" b="-83429"/>
            </a:stretch>
          </a:blipFill>
        </p:spPr>
        <p:txBody>
          <a:bodyPr/>
          <a:lstStyle/>
          <a:p>
            <a:endParaRPr lang="uk-UA"/>
          </a:p>
        </p:txBody>
      </p:sp>
      <p:grpSp>
        <p:nvGrpSpPr>
          <p:cNvPr id="3" name="Group 3"/>
          <p:cNvGrpSpPr/>
          <p:nvPr/>
        </p:nvGrpSpPr>
        <p:grpSpPr>
          <a:xfrm>
            <a:off x="0" y="0"/>
            <a:ext cx="18288000" cy="10287000"/>
            <a:chOff x="0" y="0"/>
            <a:chExt cx="4816593" cy="2709333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4816592" cy="2709333"/>
            </a:xfrm>
            <a:custGeom>
              <a:avLst/>
              <a:gdLst/>
              <a:ahLst/>
              <a:cxnLst/>
              <a:rect l="l" t="t" r="r" b="b"/>
              <a:pathLst>
                <a:path w="4816592" h="2709333">
                  <a:moveTo>
                    <a:pt x="0" y="0"/>
                  </a:moveTo>
                  <a:lnTo>
                    <a:pt x="4816592" y="0"/>
                  </a:lnTo>
                  <a:lnTo>
                    <a:pt x="481659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000000">
                <a:alpha val="19608"/>
              </a:srgbClr>
            </a:solidFill>
          </p:spPr>
          <p:txBody>
            <a:bodyPr/>
            <a:lstStyle/>
            <a:p>
              <a:endParaRPr lang="uk-UA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57150"/>
              <a:ext cx="4816593" cy="276648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731"/>
                </a:lnSpc>
              </a:pPr>
              <a:endParaRPr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2001310" y="3153328"/>
            <a:ext cx="14518946" cy="3746775"/>
            <a:chOff x="0" y="0"/>
            <a:chExt cx="3823920" cy="986805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3823920" cy="986805"/>
            </a:xfrm>
            <a:custGeom>
              <a:avLst/>
              <a:gdLst/>
              <a:ahLst/>
              <a:cxnLst/>
              <a:rect l="l" t="t" r="r" b="b"/>
              <a:pathLst>
                <a:path w="3823920" h="986805">
                  <a:moveTo>
                    <a:pt x="10665" y="0"/>
                  </a:moveTo>
                  <a:lnTo>
                    <a:pt x="3813255" y="0"/>
                  </a:lnTo>
                  <a:cubicBezTo>
                    <a:pt x="3819145" y="0"/>
                    <a:pt x="3823920" y="4775"/>
                    <a:pt x="3823920" y="10665"/>
                  </a:cubicBezTo>
                  <a:lnTo>
                    <a:pt x="3823920" y="976140"/>
                  </a:lnTo>
                  <a:cubicBezTo>
                    <a:pt x="3823920" y="982030"/>
                    <a:pt x="3819145" y="986805"/>
                    <a:pt x="3813255" y="986805"/>
                  </a:cubicBezTo>
                  <a:lnTo>
                    <a:pt x="10665" y="986805"/>
                  </a:lnTo>
                  <a:cubicBezTo>
                    <a:pt x="4775" y="986805"/>
                    <a:pt x="0" y="982030"/>
                    <a:pt x="0" y="976140"/>
                  </a:cubicBezTo>
                  <a:lnTo>
                    <a:pt x="0" y="10665"/>
                  </a:lnTo>
                  <a:cubicBezTo>
                    <a:pt x="0" y="4775"/>
                    <a:pt x="4775" y="0"/>
                    <a:pt x="10665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47625" cap="sq">
              <a:solidFill>
                <a:srgbClr val="FFFFFF"/>
              </a:solidFill>
              <a:prstDash val="solid"/>
              <a:miter/>
            </a:ln>
          </p:spPr>
          <p:txBody>
            <a:bodyPr/>
            <a:lstStyle/>
            <a:p>
              <a:endParaRPr lang="uk-UA"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-38100"/>
              <a:ext cx="3823920" cy="102490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9" name="TextBox 9"/>
          <p:cNvSpPr txBox="1"/>
          <p:nvPr/>
        </p:nvSpPr>
        <p:spPr>
          <a:xfrm>
            <a:off x="2071249" y="3173336"/>
            <a:ext cx="14145502" cy="325908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990"/>
              </a:lnSpc>
              <a:spcBef>
                <a:spcPct val="0"/>
              </a:spcBef>
            </a:pPr>
            <a:r>
              <a:rPr lang="en-US" sz="8564" b="1">
                <a:solidFill>
                  <a:srgbClr val="FFFFFF"/>
                </a:solidFill>
                <a:latin typeface="29LT Bukra Wide Bold"/>
                <a:ea typeface="29LT Bukra Wide Bold"/>
                <a:cs typeface="29LT Bukra Wide Bold"/>
                <a:sym typeface="29LT Bukra Wide Bold"/>
              </a:rPr>
              <a:t>ЧИ МОЖЛИВЕ ЖИТТЯ ЗА МЕЖАМИ ЗЕМЛІ?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2295393" y="6070654"/>
            <a:ext cx="13851419" cy="69438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776"/>
              </a:lnSpc>
              <a:spcBef>
                <a:spcPct val="0"/>
              </a:spcBef>
            </a:pPr>
            <a:r>
              <a:rPr lang="en-US" sz="3411" spc="1784">
                <a:solidFill>
                  <a:srgbClr val="FFFFFF"/>
                </a:solidFill>
                <a:latin typeface="29LT Bukra Wide"/>
                <a:ea typeface="29LT Bukra Wide"/>
                <a:cs typeface="29LT Bukra Wide"/>
                <a:sym typeface="29LT Bukra Wide"/>
              </a:rPr>
              <a:t> НЕЖЕЧКІНА ВАЛЕРІЯ СЕРГІЇВНА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10532317" y="496671"/>
            <a:ext cx="7469814" cy="13791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2731"/>
              </a:lnSpc>
            </a:pPr>
            <a:r>
              <a:rPr lang="en-US" sz="1951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КЛАС: 7, ЛІЦЕЙ №304 СВЯТОШИНСЬКОГО РАЙОНУ М. КИЄВА</a:t>
            </a:r>
          </a:p>
          <a:p>
            <a:pPr algn="just">
              <a:lnSpc>
                <a:spcPts val="2731"/>
              </a:lnSpc>
            </a:pPr>
            <a:r>
              <a:rPr lang="en-US" sz="1951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Керівник: Гурин Ольга Сергіївна</a:t>
            </a:r>
          </a:p>
          <a:p>
            <a:pPr algn="just">
              <a:lnSpc>
                <a:spcPts val="2731"/>
              </a:lnSpc>
            </a:pPr>
            <a:r>
              <a:rPr lang="en-US" sz="1951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МАН: Київська Мала академія наук учнівської молоді</a:t>
            </a:r>
          </a:p>
          <a:p>
            <a:pPr marL="0" lvl="0" indent="0" algn="just">
              <a:lnSpc>
                <a:spcPts val="2731"/>
              </a:lnSpc>
              <a:spcBef>
                <a:spcPct val="0"/>
              </a:spcBef>
            </a:pPr>
            <a:endParaRPr lang="en-US" sz="1951">
              <a:solidFill>
                <a:srgbClr val="FFFFFF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uk-UA"/>
          </a:p>
        </p:txBody>
      </p:sp>
      <p:sp>
        <p:nvSpPr>
          <p:cNvPr id="3" name="Freeform 3"/>
          <p:cNvSpPr/>
          <p:nvPr/>
        </p:nvSpPr>
        <p:spPr>
          <a:xfrm>
            <a:off x="10470245" y="-2376737"/>
            <a:ext cx="13578111" cy="11592312"/>
          </a:xfrm>
          <a:custGeom>
            <a:avLst/>
            <a:gdLst/>
            <a:ahLst/>
            <a:cxnLst/>
            <a:rect l="l" t="t" r="r" b="b"/>
            <a:pathLst>
              <a:path w="13578111" h="11592312">
                <a:moveTo>
                  <a:pt x="0" y="0"/>
                </a:moveTo>
                <a:lnTo>
                  <a:pt x="13578110" y="0"/>
                </a:lnTo>
                <a:lnTo>
                  <a:pt x="13578110" y="11592312"/>
                </a:lnTo>
                <a:lnTo>
                  <a:pt x="0" y="1159231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uk-UA"/>
          </a:p>
        </p:txBody>
      </p:sp>
      <p:sp>
        <p:nvSpPr>
          <p:cNvPr id="4" name="TextBox 4"/>
          <p:cNvSpPr txBox="1"/>
          <p:nvPr/>
        </p:nvSpPr>
        <p:spPr>
          <a:xfrm>
            <a:off x="5129914" y="652055"/>
            <a:ext cx="13885535" cy="247714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8741"/>
              </a:lnSpc>
            </a:pPr>
            <a:r>
              <a:rPr lang="en-US" sz="7600" b="1">
                <a:solidFill>
                  <a:srgbClr val="FFFFFF"/>
                </a:solidFill>
                <a:latin typeface="29LT Bukra Wide Bold"/>
                <a:ea typeface="29LT Bukra Wide Bold"/>
                <a:cs typeface="29LT Bukra Wide Bold"/>
                <a:sym typeface="29LT Bukra Wide Bold"/>
              </a:rPr>
              <a:t>МЕТА І ЗАВДАННЯ ДОСЛІДЖЕННЯ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028700" y="3834113"/>
            <a:ext cx="6356606" cy="404164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032"/>
              </a:lnSpc>
            </a:pPr>
            <a:r>
              <a:rPr lang="en-US" sz="2880" i="1">
                <a:solidFill>
                  <a:srgbClr val="FFFFFF"/>
                </a:solidFill>
                <a:latin typeface="Poppins Italics"/>
                <a:ea typeface="Poppins Italics"/>
                <a:cs typeface="Poppins Italics"/>
                <a:sym typeface="Poppins Italics"/>
              </a:rPr>
              <a:t>Мета:</a:t>
            </a:r>
          </a:p>
          <a:p>
            <a:pPr algn="just">
              <a:lnSpc>
                <a:spcPts val="4032"/>
              </a:lnSpc>
            </a:pPr>
            <a:r>
              <a:rPr lang="en-US" sz="2880" i="1">
                <a:solidFill>
                  <a:srgbClr val="FFFFFF"/>
                </a:solidFill>
                <a:latin typeface="Poppins Italics"/>
                <a:ea typeface="Poppins Italics"/>
                <a:cs typeface="Poppins Italics"/>
                <a:sym typeface="Poppins Italics"/>
              </a:rPr>
              <a:t> Проаналізувати можливість існування життя за межами Землі</a:t>
            </a:r>
          </a:p>
          <a:p>
            <a:pPr algn="just">
              <a:lnSpc>
                <a:spcPts val="4032"/>
              </a:lnSpc>
            </a:pPr>
            <a:r>
              <a:rPr lang="en-US" sz="2880" i="1">
                <a:solidFill>
                  <a:srgbClr val="FFFFFF"/>
                </a:solidFill>
                <a:latin typeface="Poppins Italics"/>
                <a:ea typeface="Poppins Italics"/>
                <a:cs typeface="Poppins Italics"/>
                <a:sym typeface="Poppins Italics"/>
              </a:rPr>
              <a:t> Дослідити характеристики екзопланет</a:t>
            </a:r>
          </a:p>
          <a:p>
            <a:pPr algn="just">
              <a:lnSpc>
                <a:spcPts val="4032"/>
              </a:lnSpc>
            </a:pPr>
            <a:r>
              <a:rPr lang="en-US" sz="2880" i="1">
                <a:solidFill>
                  <a:srgbClr val="FFFFFF"/>
                </a:solidFill>
                <a:latin typeface="Poppins Italics"/>
                <a:ea typeface="Poppins Italics"/>
                <a:cs typeface="Poppins Italics"/>
                <a:sym typeface="Poppins Italics"/>
              </a:rPr>
              <a:t>    Ознайомитися з методами їх вивчення</a:t>
            </a:r>
          </a:p>
          <a:p>
            <a:pPr algn="just">
              <a:lnSpc>
                <a:spcPts val="4032"/>
              </a:lnSpc>
              <a:spcBef>
                <a:spcPct val="0"/>
              </a:spcBef>
            </a:pPr>
            <a:endParaRPr lang="en-US" sz="2880" i="1">
              <a:solidFill>
                <a:srgbClr val="FFFFFF"/>
              </a:solidFill>
              <a:latin typeface="Poppins Italics"/>
              <a:ea typeface="Poppins Italics"/>
              <a:cs typeface="Poppins Italics"/>
              <a:sym typeface="Poppins Italics"/>
            </a:endParaRPr>
          </a:p>
        </p:txBody>
      </p:sp>
      <p:sp>
        <p:nvSpPr>
          <p:cNvPr id="6" name="Freeform 6"/>
          <p:cNvSpPr/>
          <p:nvPr/>
        </p:nvSpPr>
        <p:spPr>
          <a:xfrm>
            <a:off x="-2949217" y="5673490"/>
            <a:ext cx="10915170" cy="9318826"/>
          </a:xfrm>
          <a:custGeom>
            <a:avLst/>
            <a:gdLst/>
            <a:ahLst/>
            <a:cxnLst/>
            <a:rect l="l" t="t" r="r" b="b"/>
            <a:pathLst>
              <a:path w="10915170" h="9318826">
                <a:moveTo>
                  <a:pt x="0" y="0"/>
                </a:moveTo>
                <a:lnTo>
                  <a:pt x="10915169" y="0"/>
                </a:lnTo>
                <a:lnTo>
                  <a:pt x="10915169" y="9318826"/>
                </a:lnTo>
                <a:lnTo>
                  <a:pt x="0" y="9318826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uk-UA"/>
          </a:p>
        </p:txBody>
      </p:sp>
      <p:sp>
        <p:nvSpPr>
          <p:cNvPr id="7" name="TextBox 7"/>
          <p:cNvSpPr txBox="1"/>
          <p:nvPr/>
        </p:nvSpPr>
        <p:spPr>
          <a:xfrm>
            <a:off x="10621289" y="3824588"/>
            <a:ext cx="5674539" cy="361207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108"/>
              </a:lnSpc>
            </a:pPr>
            <a:r>
              <a:rPr lang="en-US" sz="2934" i="1">
                <a:solidFill>
                  <a:srgbClr val="FFFFFF"/>
                </a:solidFill>
                <a:latin typeface="Poppins Italics"/>
                <a:ea typeface="Poppins Italics"/>
                <a:cs typeface="Poppins Italics"/>
                <a:sym typeface="Poppins Italics"/>
              </a:rPr>
              <a:t>Завдання:</a:t>
            </a:r>
          </a:p>
          <a:p>
            <a:pPr algn="just">
              <a:lnSpc>
                <a:spcPts val="4108"/>
              </a:lnSpc>
            </a:pPr>
            <a:r>
              <a:rPr lang="en-US" sz="2934" i="1">
                <a:solidFill>
                  <a:srgbClr val="FFFFFF"/>
                </a:solidFill>
                <a:latin typeface="Poppins Italics"/>
                <a:ea typeface="Poppins Italics"/>
                <a:cs typeface="Poppins Italics"/>
                <a:sym typeface="Poppins Italics"/>
              </a:rPr>
              <a:t>   Ознайомитися з історією відкриття екзопланет</a:t>
            </a:r>
          </a:p>
          <a:p>
            <a:pPr algn="just">
              <a:lnSpc>
                <a:spcPts val="4108"/>
              </a:lnSpc>
            </a:pPr>
            <a:r>
              <a:rPr lang="en-US" sz="2934" i="1">
                <a:solidFill>
                  <a:srgbClr val="FFFFFF"/>
                </a:solidFill>
                <a:latin typeface="Poppins Italics"/>
                <a:ea typeface="Poppins Italics"/>
                <a:cs typeface="Poppins Italics"/>
                <a:sym typeface="Poppins Italics"/>
              </a:rPr>
              <a:t> Проаналізувати умови, придатні для життя Вивчити методи дослідження</a:t>
            </a:r>
          </a:p>
          <a:p>
            <a:pPr algn="just">
              <a:lnSpc>
                <a:spcPts val="4108"/>
              </a:lnSpc>
              <a:spcBef>
                <a:spcPct val="0"/>
              </a:spcBef>
            </a:pPr>
            <a:r>
              <a:rPr lang="en-US" sz="2934" i="1">
                <a:solidFill>
                  <a:srgbClr val="FFFFFF"/>
                </a:solidFill>
                <a:latin typeface="Poppins Italics"/>
                <a:ea typeface="Poppins Italics"/>
                <a:cs typeface="Poppins Italics"/>
                <a:sym typeface="Poppins Italics"/>
              </a:rPr>
              <a:t>         Сформулювати висновки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uk-UA"/>
          </a:p>
        </p:txBody>
      </p:sp>
      <p:sp>
        <p:nvSpPr>
          <p:cNvPr id="3" name="Freeform 3"/>
          <p:cNvSpPr/>
          <p:nvPr/>
        </p:nvSpPr>
        <p:spPr>
          <a:xfrm>
            <a:off x="14685170" y="-2241550"/>
            <a:ext cx="9639356" cy="8229600"/>
          </a:xfrm>
          <a:custGeom>
            <a:avLst/>
            <a:gdLst/>
            <a:ahLst/>
            <a:cxnLst/>
            <a:rect l="l" t="t" r="r" b="b"/>
            <a:pathLst>
              <a:path w="9639356" h="8229600">
                <a:moveTo>
                  <a:pt x="0" y="0"/>
                </a:moveTo>
                <a:lnTo>
                  <a:pt x="9639356" y="0"/>
                </a:lnTo>
                <a:lnTo>
                  <a:pt x="9639356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uk-UA"/>
          </a:p>
        </p:txBody>
      </p:sp>
      <p:sp>
        <p:nvSpPr>
          <p:cNvPr id="4" name="Freeform 4"/>
          <p:cNvSpPr/>
          <p:nvPr/>
        </p:nvSpPr>
        <p:spPr>
          <a:xfrm>
            <a:off x="-3315019" y="5706251"/>
            <a:ext cx="9639356" cy="8229600"/>
          </a:xfrm>
          <a:custGeom>
            <a:avLst/>
            <a:gdLst/>
            <a:ahLst/>
            <a:cxnLst/>
            <a:rect l="l" t="t" r="r" b="b"/>
            <a:pathLst>
              <a:path w="9639356" h="8229600">
                <a:moveTo>
                  <a:pt x="0" y="0"/>
                </a:moveTo>
                <a:lnTo>
                  <a:pt x="9639356" y="0"/>
                </a:lnTo>
                <a:lnTo>
                  <a:pt x="9639356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uk-UA"/>
          </a:p>
        </p:txBody>
      </p:sp>
      <p:sp>
        <p:nvSpPr>
          <p:cNvPr id="5" name="TextBox 5"/>
          <p:cNvSpPr txBox="1"/>
          <p:nvPr/>
        </p:nvSpPr>
        <p:spPr>
          <a:xfrm>
            <a:off x="900505" y="1580356"/>
            <a:ext cx="9226942" cy="224321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809"/>
              </a:lnSpc>
            </a:pPr>
            <a:r>
              <a:rPr lang="en-US" sz="7164" b="1">
                <a:solidFill>
                  <a:srgbClr val="FFFFFF"/>
                </a:solidFill>
                <a:latin typeface="29LT Bukra Wide Bold"/>
                <a:ea typeface="29LT Bukra Wide Bold"/>
                <a:cs typeface="29LT Bukra Wide Bold"/>
                <a:sym typeface="29LT Bukra Wide Bold"/>
              </a:rPr>
              <a:t>ОБ’ЄКТ І ПРЕДМЕТ ДОСЛІДЖЕННЯ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900505" y="4362529"/>
            <a:ext cx="6280528" cy="21939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3499"/>
              </a:lnSpc>
            </a:pPr>
            <a:r>
              <a:rPr lang="en-US" sz="2499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Об’єкт: Екзопланети — планети за межами Сонячної системи</a:t>
            </a:r>
          </a:p>
          <a:p>
            <a:pPr algn="just">
              <a:lnSpc>
                <a:spcPts val="3499"/>
              </a:lnSpc>
            </a:pPr>
            <a:r>
              <a:rPr lang="en-US" sz="2499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Предмет: Умови, сприятливі для життя, та методи виявлення таких планет</a:t>
            </a:r>
          </a:p>
          <a:p>
            <a:pPr algn="just">
              <a:lnSpc>
                <a:spcPts val="3499"/>
              </a:lnSpc>
              <a:spcBef>
                <a:spcPct val="0"/>
              </a:spcBef>
            </a:pPr>
            <a:endParaRPr lang="en-US" sz="2499">
              <a:solidFill>
                <a:srgbClr val="FFFFFF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grpSp>
        <p:nvGrpSpPr>
          <p:cNvPr id="7" name="Group 7"/>
          <p:cNvGrpSpPr/>
          <p:nvPr/>
        </p:nvGrpSpPr>
        <p:grpSpPr>
          <a:xfrm>
            <a:off x="9725668" y="1742281"/>
            <a:ext cx="7365761" cy="9322981"/>
            <a:chOff x="0" y="0"/>
            <a:chExt cx="855862" cy="1083280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855862" cy="1083280"/>
            </a:xfrm>
            <a:custGeom>
              <a:avLst/>
              <a:gdLst/>
              <a:ahLst/>
              <a:cxnLst/>
              <a:rect l="l" t="t" r="r" b="b"/>
              <a:pathLst>
                <a:path w="855862" h="1083280">
                  <a:moveTo>
                    <a:pt x="203200" y="0"/>
                  </a:moveTo>
                  <a:lnTo>
                    <a:pt x="855862" y="0"/>
                  </a:lnTo>
                  <a:lnTo>
                    <a:pt x="652662" y="1083280"/>
                  </a:lnTo>
                  <a:lnTo>
                    <a:pt x="0" y="1083280"/>
                  </a:lnTo>
                  <a:lnTo>
                    <a:pt x="203200" y="0"/>
                  </a:lnTo>
                  <a:close/>
                </a:path>
              </a:pathLst>
            </a:custGeom>
            <a:blipFill>
              <a:blip r:embed="rId4"/>
              <a:stretch>
                <a:fillRect t="-9291" b="-9291"/>
              </a:stretch>
            </a:blipFill>
          </p:spPr>
          <p:txBody>
            <a:bodyPr/>
            <a:lstStyle/>
            <a:p>
              <a:endParaRPr lang="uk-UA"/>
            </a:p>
          </p:txBody>
        </p:sp>
      </p:grp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uk-UA"/>
          </a:p>
        </p:txBody>
      </p:sp>
      <p:sp>
        <p:nvSpPr>
          <p:cNvPr id="3" name="Freeform 3"/>
          <p:cNvSpPr/>
          <p:nvPr/>
        </p:nvSpPr>
        <p:spPr>
          <a:xfrm rot="2919567" flipH="1">
            <a:off x="-4332483" y="-1378603"/>
            <a:ext cx="8230245" cy="7026572"/>
          </a:xfrm>
          <a:custGeom>
            <a:avLst/>
            <a:gdLst/>
            <a:ahLst/>
            <a:cxnLst/>
            <a:rect l="l" t="t" r="r" b="b"/>
            <a:pathLst>
              <a:path w="8230245" h="7026572">
                <a:moveTo>
                  <a:pt x="8230245" y="0"/>
                </a:moveTo>
                <a:lnTo>
                  <a:pt x="0" y="0"/>
                </a:lnTo>
                <a:lnTo>
                  <a:pt x="0" y="7026572"/>
                </a:lnTo>
                <a:lnTo>
                  <a:pt x="8230245" y="7026572"/>
                </a:lnTo>
                <a:lnTo>
                  <a:pt x="8230245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uk-UA"/>
          </a:p>
        </p:txBody>
      </p:sp>
      <p:sp>
        <p:nvSpPr>
          <p:cNvPr id="4" name="TextBox 4"/>
          <p:cNvSpPr txBox="1"/>
          <p:nvPr/>
        </p:nvSpPr>
        <p:spPr>
          <a:xfrm>
            <a:off x="9296400" y="4561903"/>
            <a:ext cx="6762310" cy="21939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3499"/>
              </a:lnSpc>
            </a:pPr>
            <a:r>
              <a:rPr lang="en-US" sz="2499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Екзопланета — це будь-яка планета поза межами Сонячної системи. Їх існування передбачали давно, однак довести вдалося лише у 1995 році.</a:t>
            </a:r>
          </a:p>
          <a:p>
            <a:pPr algn="just">
              <a:lnSpc>
                <a:spcPts val="3499"/>
              </a:lnSpc>
              <a:spcBef>
                <a:spcPct val="0"/>
              </a:spcBef>
            </a:pPr>
            <a:endParaRPr lang="en-US" sz="2499">
              <a:solidFill>
                <a:srgbClr val="FFFFFF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5" name="Freeform 5"/>
          <p:cNvSpPr/>
          <p:nvPr/>
        </p:nvSpPr>
        <p:spPr>
          <a:xfrm>
            <a:off x="11683753" y="5692203"/>
            <a:ext cx="9639356" cy="8229600"/>
          </a:xfrm>
          <a:custGeom>
            <a:avLst/>
            <a:gdLst/>
            <a:ahLst/>
            <a:cxnLst/>
            <a:rect l="l" t="t" r="r" b="b"/>
            <a:pathLst>
              <a:path w="9639356" h="8229600">
                <a:moveTo>
                  <a:pt x="0" y="0"/>
                </a:moveTo>
                <a:lnTo>
                  <a:pt x="9639356" y="0"/>
                </a:lnTo>
                <a:lnTo>
                  <a:pt x="9639356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uk-UA"/>
          </a:p>
        </p:txBody>
      </p:sp>
      <p:sp>
        <p:nvSpPr>
          <p:cNvPr id="6" name="TextBox 6"/>
          <p:cNvSpPr txBox="1"/>
          <p:nvPr/>
        </p:nvSpPr>
        <p:spPr>
          <a:xfrm>
            <a:off x="9296400" y="1523206"/>
            <a:ext cx="7935986" cy="247714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8741"/>
              </a:lnSpc>
            </a:pPr>
            <a:r>
              <a:rPr lang="en-US" sz="7600" b="1">
                <a:solidFill>
                  <a:srgbClr val="FFFFFF"/>
                </a:solidFill>
                <a:latin typeface="29LT Bukra Wide Bold"/>
                <a:ea typeface="29LT Bukra Wide Bold"/>
                <a:cs typeface="29LT Bukra Wide Bold"/>
                <a:sym typeface="29LT Bukra Wide Bold"/>
              </a:rPr>
              <a:t>ЩО ТАКЕ ЕКЗОПЛАНЕТА?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758580" y="1742281"/>
            <a:ext cx="7413227" cy="8544719"/>
            <a:chOff x="0" y="0"/>
            <a:chExt cx="861377" cy="992850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861377" cy="992850"/>
            </a:xfrm>
            <a:custGeom>
              <a:avLst/>
              <a:gdLst/>
              <a:ahLst/>
              <a:cxnLst/>
              <a:rect l="l" t="t" r="r" b="b"/>
              <a:pathLst>
                <a:path w="861377" h="992850">
                  <a:moveTo>
                    <a:pt x="203200" y="0"/>
                  </a:moveTo>
                  <a:lnTo>
                    <a:pt x="861377" y="0"/>
                  </a:lnTo>
                  <a:lnTo>
                    <a:pt x="658177" y="992850"/>
                  </a:lnTo>
                  <a:lnTo>
                    <a:pt x="0" y="992850"/>
                  </a:lnTo>
                  <a:lnTo>
                    <a:pt x="203200" y="0"/>
                  </a:lnTo>
                  <a:close/>
                </a:path>
              </a:pathLst>
            </a:custGeom>
            <a:blipFill>
              <a:blip r:embed="rId4"/>
              <a:stretch>
                <a:fillRect t="-14987" b="-14987"/>
              </a:stretch>
            </a:blipFill>
          </p:spPr>
          <p:txBody>
            <a:bodyPr/>
            <a:lstStyle/>
            <a:p>
              <a:endParaRPr lang="uk-UA"/>
            </a:p>
          </p:txBody>
        </p:sp>
      </p:grp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23651" r="-23651" b="-30935"/>
            </a:stretch>
          </a:blipFill>
        </p:spPr>
        <p:txBody>
          <a:bodyPr/>
          <a:lstStyle/>
          <a:p>
            <a:endParaRPr lang="uk-UA"/>
          </a:p>
        </p:txBody>
      </p:sp>
      <p:sp>
        <p:nvSpPr>
          <p:cNvPr id="3" name="TextBox 3"/>
          <p:cNvSpPr txBox="1"/>
          <p:nvPr/>
        </p:nvSpPr>
        <p:spPr>
          <a:xfrm>
            <a:off x="637512" y="1209675"/>
            <a:ext cx="17012976" cy="289530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130"/>
              </a:lnSpc>
            </a:pPr>
            <a:r>
              <a:rPr lang="en-US" sz="10911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ІСТОРІЯ ВІДКРИТТЯ ЕКЗОПЛАНЕТ</a:t>
            </a:r>
          </a:p>
        </p:txBody>
      </p:sp>
      <p:grpSp>
        <p:nvGrpSpPr>
          <p:cNvPr id="4" name="Group 4"/>
          <p:cNvGrpSpPr/>
          <p:nvPr/>
        </p:nvGrpSpPr>
        <p:grpSpPr>
          <a:xfrm>
            <a:off x="1599651" y="5714725"/>
            <a:ext cx="4751595" cy="3087031"/>
            <a:chOff x="0" y="0"/>
            <a:chExt cx="1343992" cy="873169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1343992" cy="873169"/>
            </a:xfrm>
            <a:custGeom>
              <a:avLst/>
              <a:gdLst/>
              <a:ahLst/>
              <a:cxnLst/>
              <a:rect l="l" t="t" r="r" b="b"/>
              <a:pathLst>
                <a:path w="1343992" h="873169">
                  <a:moveTo>
                    <a:pt x="94501" y="0"/>
                  </a:moveTo>
                  <a:lnTo>
                    <a:pt x="1249491" y="0"/>
                  </a:lnTo>
                  <a:cubicBezTo>
                    <a:pt x="1274554" y="0"/>
                    <a:pt x="1298591" y="9956"/>
                    <a:pt x="1316314" y="27679"/>
                  </a:cubicBezTo>
                  <a:cubicBezTo>
                    <a:pt x="1334036" y="45401"/>
                    <a:pt x="1343992" y="69438"/>
                    <a:pt x="1343992" y="94501"/>
                  </a:cubicBezTo>
                  <a:lnTo>
                    <a:pt x="1343992" y="778668"/>
                  </a:lnTo>
                  <a:cubicBezTo>
                    <a:pt x="1343992" y="803731"/>
                    <a:pt x="1334036" y="827768"/>
                    <a:pt x="1316314" y="845490"/>
                  </a:cubicBezTo>
                  <a:cubicBezTo>
                    <a:pt x="1298591" y="863213"/>
                    <a:pt x="1274554" y="873169"/>
                    <a:pt x="1249491" y="873169"/>
                  </a:cubicBezTo>
                  <a:lnTo>
                    <a:pt x="94501" y="873169"/>
                  </a:lnTo>
                  <a:cubicBezTo>
                    <a:pt x="69438" y="873169"/>
                    <a:pt x="45401" y="863213"/>
                    <a:pt x="27679" y="845490"/>
                  </a:cubicBezTo>
                  <a:cubicBezTo>
                    <a:pt x="9956" y="827768"/>
                    <a:pt x="0" y="803731"/>
                    <a:pt x="0" y="778668"/>
                  </a:cubicBezTo>
                  <a:lnTo>
                    <a:pt x="0" y="94501"/>
                  </a:lnTo>
                  <a:cubicBezTo>
                    <a:pt x="0" y="69438"/>
                    <a:pt x="9956" y="45401"/>
                    <a:pt x="27679" y="27679"/>
                  </a:cubicBezTo>
                  <a:cubicBezTo>
                    <a:pt x="45401" y="9956"/>
                    <a:pt x="69438" y="0"/>
                    <a:pt x="94501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FFFFFF">
                    <a:alpha val="35000"/>
                  </a:srgbClr>
                </a:gs>
                <a:gs pos="100000">
                  <a:srgbClr val="191919">
                    <a:alpha val="95000"/>
                  </a:srgbClr>
                </a:gs>
              </a:gsLst>
              <a:lin ang="5400000"/>
            </a:gradFill>
            <a:ln cap="rnd">
              <a:noFill/>
              <a:prstDash val="solid"/>
              <a:round/>
            </a:ln>
          </p:spPr>
          <p:txBody>
            <a:bodyPr/>
            <a:lstStyle/>
            <a:p>
              <a:endParaRPr lang="uk-UA"/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0" y="-66675"/>
              <a:ext cx="1343992" cy="93984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151"/>
                </a:lnSpc>
              </a:pPr>
              <a:endParaRPr/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6892028" y="5714725"/>
            <a:ext cx="4751595" cy="3087031"/>
            <a:chOff x="0" y="0"/>
            <a:chExt cx="1343992" cy="873169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1343992" cy="873169"/>
            </a:xfrm>
            <a:custGeom>
              <a:avLst/>
              <a:gdLst/>
              <a:ahLst/>
              <a:cxnLst/>
              <a:rect l="l" t="t" r="r" b="b"/>
              <a:pathLst>
                <a:path w="1343992" h="873169">
                  <a:moveTo>
                    <a:pt x="94501" y="0"/>
                  </a:moveTo>
                  <a:lnTo>
                    <a:pt x="1249491" y="0"/>
                  </a:lnTo>
                  <a:cubicBezTo>
                    <a:pt x="1274554" y="0"/>
                    <a:pt x="1298591" y="9956"/>
                    <a:pt x="1316314" y="27679"/>
                  </a:cubicBezTo>
                  <a:cubicBezTo>
                    <a:pt x="1334036" y="45401"/>
                    <a:pt x="1343992" y="69438"/>
                    <a:pt x="1343992" y="94501"/>
                  </a:cubicBezTo>
                  <a:lnTo>
                    <a:pt x="1343992" y="778668"/>
                  </a:lnTo>
                  <a:cubicBezTo>
                    <a:pt x="1343992" y="803731"/>
                    <a:pt x="1334036" y="827768"/>
                    <a:pt x="1316314" y="845490"/>
                  </a:cubicBezTo>
                  <a:cubicBezTo>
                    <a:pt x="1298591" y="863213"/>
                    <a:pt x="1274554" y="873169"/>
                    <a:pt x="1249491" y="873169"/>
                  </a:cubicBezTo>
                  <a:lnTo>
                    <a:pt x="94501" y="873169"/>
                  </a:lnTo>
                  <a:cubicBezTo>
                    <a:pt x="69438" y="873169"/>
                    <a:pt x="45401" y="863213"/>
                    <a:pt x="27679" y="845490"/>
                  </a:cubicBezTo>
                  <a:cubicBezTo>
                    <a:pt x="9956" y="827768"/>
                    <a:pt x="0" y="803731"/>
                    <a:pt x="0" y="778668"/>
                  </a:cubicBezTo>
                  <a:lnTo>
                    <a:pt x="0" y="94501"/>
                  </a:lnTo>
                  <a:cubicBezTo>
                    <a:pt x="0" y="69438"/>
                    <a:pt x="9956" y="45401"/>
                    <a:pt x="27679" y="27679"/>
                  </a:cubicBezTo>
                  <a:cubicBezTo>
                    <a:pt x="45401" y="9956"/>
                    <a:pt x="69438" y="0"/>
                    <a:pt x="94501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FFFFFF">
                    <a:alpha val="35000"/>
                  </a:srgbClr>
                </a:gs>
                <a:gs pos="100000">
                  <a:srgbClr val="191919">
                    <a:alpha val="95000"/>
                  </a:srgbClr>
                </a:gs>
              </a:gsLst>
              <a:lin ang="5400000"/>
            </a:gradFill>
            <a:ln cap="rnd">
              <a:noFill/>
              <a:prstDash val="solid"/>
              <a:round/>
            </a:ln>
          </p:spPr>
          <p:txBody>
            <a:bodyPr/>
            <a:lstStyle/>
            <a:p>
              <a:endParaRPr lang="uk-UA"/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0" y="-66675"/>
              <a:ext cx="1343992" cy="93984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151"/>
                </a:lnSpc>
              </a:pPr>
              <a:endParaRPr/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12184404" y="5714725"/>
            <a:ext cx="4751595" cy="3087031"/>
            <a:chOff x="0" y="0"/>
            <a:chExt cx="1343992" cy="873169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1343992" cy="873169"/>
            </a:xfrm>
            <a:custGeom>
              <a:avLst/>
              <a:gdLst/>
              <a:ahLst/>
              <a:cxnLst/>
              <a:rect l="l" t="t" r="r" b="b"/>
              <a:pathLst>
                <a:path w="1343992" h="873169">
                  <a:moveTo>
                    <a:pt x="94501" y="0"/>
                  </a:moveTo>
                  <a:lnTo>
                    <a:pt x="1249491" y="0"/>
                  </a:lnTo>
                  <a:cubicBezTo>
                    <a:pt x="1274554" y="0"/>
                    <a:pt x="1298591" y="9956"/>
                    <a:pt x="1316314" y="27679"/>
                  </a:cubicBezTo>
                  <a:cubicBezTo>
                    <a:pt x="1334036" y="45401"/>
                    <a:pt x="1343992" y="69438"/>
                    <a:pt x="1343992" y="94501"/>
                  </a:cubicBezTo>
                  <a:lnTo>
                    <a:pt x="1343992" y="778668"/>
                  </a:lnTo>
                  <a:cubicBezTo>
                    <a:pt x="1343992" y="803731"/>
                    <a:pt x="1334036" y="827768"/>
                    <a:pt x="1316314" y="845490"/>
                  </a:cubicBezTo>
                  <a:cubicBezTo>
                    <a:pt x="1298591" y="863213"/>
                    <a:pt x="1274554" y="873169"/>
                    <a:pt x="1249491" y="873169"/>
                  </a:cubicBezTo>
                  <a:lnTo>
                    <a:pt x="94501" y="873169"/>
                  </a:lnTo>
                  <a:cubicBezTo>
                    <a:pt x="69438" y="873169"/>
                    <a:pt x="45401" y="863213"/>
                    <a:pt x="27679" y="845490"/>
                  </a:cubicBezTo>
                  <a:cubicBezTo>
                    <a:pt x="9956" y="827768"/>
                    <a:pt x="0" y="803731"/>
                    <a:pt x="0" y="778668"/>
                  </a:cubicBezTo>
                  <a:lnTo>
                    <a:pt x="0" y="94501"/>
                  </a:lnTo>
                  <a:cubicBezTo>
                    <a:pt x="0" y="69438"/>
                    <a:pt x="9956" y="45401"/>
                    <a:pt x="27679" y="27679"/>
                  </a:cubicBezTo>
                  <a:cubicBezTo>
                    <a:pt x="45401" y="9956"/>
                    <a:pt x="69438" y="0"/>
                    <a:pt x="94501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FFFFFF">
                    <a:alpha val="35000"/>
                  </a:srgbClr>
                </a:gs>
                <a:gs pos="100000">
                  <a:srgbClr val="191919">
                    <a:alpha val="95000"/>
                  </a:srgbClr>
                </a:gs>
              </a:gsLst>
              <a:lin ang="5400000"/>
            </a:gradFill>
            <a:ln cap="rnd">
              <a:noFill/>
              <a:prstDash val="solid"/>
              <a:round/>
            </a:ln>
          </p:spPr>
          <p:txBody>
            <a:bodyPr/>
            <a:lstStyle/>
            <a:p>
              <a:endParaRPr lang="uk-UA"/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0" y="-66675"/>
              <a:ext cx="1343992" cy="93984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151"/>
                </a:lnSpc>
              </a:pPr>
              <a:endParaRPr/>
            </a:p>
          </p:txBody>
        </p:sp>
      </p:grpSp>
      <p:sp>
        <p:nvSpPr>
          <p:cNvPr id="13" name="TextBox 13"/>
          <p:cNvSpPr txBox="1"/>
          <p:nvPr/>
        </p:nvSpPr>
        <p:spPr>
          <a:xfrm>
            <a:off x="1967177" y="6472753"/>
            <a:ext cx="4016544" cy="14160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799"/>
              </a:lnSpc>
            </a:pPr>
            <a:r>
              <a:rPr lang="en-US" sz="1999" b="1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У 1995 році астрономи Мішель Майор і Дідьє Кело відкрили планету 51 Пегаса b</a:t>
            </a:r>
          </a:p>
          <a:p>
            <a:pPr algn="ctr">
              <a:lnSpc>
                <a:spcPts val="2799"/>
              </a:lnSpc>
              <a:spcBef>
                <a:spcPct val="0"/>
              </a:spcBef>
            </a:pPr>
            <a:endParaRPr lang="en-US" sz="1999" b="1">
              <a:solidFill>
                <a:srgbClr val="FFFFFF"/>
              </a:solidFill>
              <a:latin typeface="Poppins Bold"/>
              <a:ea typeface="Poppins Bold"/>
              <a:cs typeface="Poppins Bold"/>
              <a:sym typeface="Poppins Bold"/>
            </a:endParaRPr>
          </a:p>
        </p:txBody>
      </p:sp>
      <p:sp>
        <p:nvSpPr>
          <p:cNvPr id="14" name="TextBox 14"/>
          <p:cNvSpPr txBox="1"/>
          <p:nvPr/>
        </p:nvSpPr>
        <p:spPr>
          <a:xfrm>
            <a:off x="7367720" y="6472753"/>
            <a:ext cx="3552559" cy="10636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799"/>
              </a:lnSpc>
              <a:spcBef>
                <a:spcPct val="0"/>
              </a:spcBef>
            </a:pPr>
            <a:r>
              <a:rPr lang="en-US" sz="1999" b="1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За це відкриття отримали Нобелівську премію з фізики (2019 р.)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2783922" y="6296540"/>
            <a:ext cx="3552559" cy="17684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799"/>
              </a:lnSpc>
              <a:spcBef>
                <a:spcPct val="0"/>
              </a:spcBef>
            </a:pPr>
            <a:r>
              <a:rPr lang="en-US" sz="1999" b="1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Планета — газовий гігант, дуже близька до своєї зірки, суперечить уявленням про формування планет</a:t>
            </a:r>
          </a:p>
        </p:txBody>
      </p:sp>
      <p:sp>
        <p:nvSpPr>
          <p:cNvPr id="16" name="Freeform 16"/>
          <p:cNvSpPr/>
          <p:nvPr/>
        </p:nvSpPr>
        <p:spPr>
          <a:xfrm rot="7346729">
            <a:off x="14240118" y="-1319718"/>
            <a:ext cx="7684389" cy="8229600"/>
          </a:xfrm>
          <a:custGeom>
            <a:avLst/>
            <a:gdLst/>
            <a:ahLst/>
            <a:cxnLst/>
            <a:rect l="l" t="t" r="r" b="b"/>
            <a:pathLst>
              <a:path w="7684389" h="8229600">
                <a:moveTo>
                  <a:pt x="0" y="0"/>
                </a:moveTo>
                <a:lnTo>
                  <a:pt x="7684389" y="0"/>
                </a:lnTo>
                <a:lnTo>
                  <a:pt x="7684389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uk-UA"/>
          </a:p>
        </p:txBody>
      </p:sp>
      <p:sp>
        <p:nvSpPr>
          <p:cNvPr id="17" name="Freeform 17"/>
          <p:cNvSpPr/>
          <p:nvPr/>
        </p:nvSpPr>
        <p:spPr>
          <a:xfrm>
            <a:off x="-12234906" y="-340797"/>
            <a:ext cx="15780936" cy="8229600"/>
          </a:xfrm>
          <a:custGeom>
            <a:avLst/>
            <a:gdLst/>
            <a:ahLst/>
            <a:cxnLst/>
            <a:rect l="l" t="t" r="r" b="b"/>
            <a:pathLst>
              <a:path w="15780936" h="8229600">
                <a:moveTo>
                  <a:pt x="0" y="0"/>
                </a:moveTo>
                <a:lnTo>
                  <a:pt x="15780937" y="0"/>
                </a:lnTo>
                <a:lnTo>
                  <a:pt x="15780937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uk-UA"/>
          </a:p>
        </p:txBody>
      </p:sp>
      <p:sp>
        <p:nvSpPr>
          <p:cNvPr id="18" name="Freeform 18"/>
          <p:cNvSpPr/>
          <p:nvPr/>
        </p:nvSpPr>
        <p:spPr>
          <a:xfrm>
            <a:off x="-4598091" y="-2352343"/>
            <a:ext cx="9639356" cy="8229600"/>
          </a:xfrm>
          <a:custGeom>
            <a:avLst/>
            <a:gdLst/>
            <a:ahLst/>
            <a:cxnLst/>
            <a:rect l="l" t="t" r="r" b="b"/>
            <a:pathLst>
              <a:path w="9639356" h="8229600">
                <a:moveTo>
                  <a:pt x="0" y="0"/>
                </a:moveTo>
                <a:lnTo>
                  <a:pt x="9639356" y="0"/>
                </a:lnTo>
                <a:lnTo>
                  <a:pt x="9639356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uk-UA"/>
          </a:p>
        </p:txBody>
      </p:sp>
      <p:sp>
        <p:nvSpPr>
          <p:cNvPr id="19" name="Freeform 19"/>
          <p:cNvSpPr/>
          <p:nvPr/>
        </p:nvSpPr>
        <p:spPr>
          <a:xfrm>
            <a:off x="11688173" y="-6136953"/>
            <a:ext cx="13578111" cy="11592312"/>
          </a:xfrm>
          <a:custGeom>
            <a:avLst/>
            <a:gdLst/>
            <a:ahLst/>
            <a:cxnLst/>
            <a:rect l="l" t="t" r="r" b="b"/>
            <a:pathLst>
              <a:path w="13578111" h="11592312">
                <a:moveTo>
                  <a:pt x="0" y="0"/>
                </a:moveTo>
                <a:lnTo>
                  <a:pt x="13578111" y="0"/>
                </a:lnTo>
                <a:lnTo>
                  <a:pt x="13578111" y="11592312"/>
                </a:lnTo>
                <a:lnTo>
                  <a:pt x="0" y="11592312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uk-UA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flipH="1"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18288000" y="0"/>
                </a:moveTo>
                <a:lnTo>
                  <a:pt x="0" y="0"/>
                </a:lnTo>
                <a:lnTo>
                  <a:pt x="0" y="10287000"/>
                </a:lnTo>
                <a:lnTo>
                  <a:pt x="18288000" y="10287000"/>
                </a:lnTo>
                <a:lnTo>
                  <a:pt x="1828800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uk-UA"/>
          </a:p>
        </p:txBody>
      </p:sp>
      <p:grpSp>
        <p:nvGrpSpPr>
          <p:cNvPr id="3" name="Group 3"/>
          <p:cNvGrpSpPr/>
          <p:nvPr/>
        </p:nvGrpSpPr>
        <p:grpSpPr>
          <a:xfrm>
            <a:off x="1028700" y="3403980"/>
            <a:ext cx="8284420" cy="1711132"/>
            <a:chOff x="0" y="0"/>
            <a:chExt cx="2829071" cy="584340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2829072" cy="584340"/>
            </a:xfrm>
            <a:custGeom>
              <a:avLst/>
              <a:gdLst/>
              <a:ahLst/>
              <a:cxnLst/>
              <a:rect l="l" t="t" r="r" b="b"/>
              <a:pathLst>
                <a:path w="2829072" h="584340">
                  <a:moveTo>
                    <a:pt x="44857" y="0"/>
                  </a:moveTo>
                  <a:lnTo>
                    <a:pt x="2784215" y="0"/>
                  </a:lnTo>
                  <a:cubicBezTo>
                    <a:pt x="2808988" y="0"/>
                    <a:pt x="2829072" y="20083"/>
                    <a:pt x="2829072" y="44857"/>
                  </a:cubicBezTo>
                  <a:lnTo>
                    <a:pt x="2829072" y="539483"/>
                  </a:lnTo>
                  <a:cubicBezTo>
                    <a:pt x="2829072" y="551380"/>
                    <a:pt x="2824346" y="562789"/>
                    <a:pt x="2815933" y="571201"/>
                  </a:cubicBezTo>
                  <a:cubicBezTo>
                    <a:pt x="2807521" y="579614"/>
                    <a:pt x="2796111" y="584340"/>
                    <a:pt x="2784215" y="584340"/>
                  </a:cubicBezTo>
                  <a:lnTo>
                    <a:pt x="44857" y="584340"/>
                  </a:lnTo>
                  <a:cubicBezTo>
                    <a:pt x="20083" y="584340"/>
                    <a:pt x="0" y="564256"/>
                    <a:pt x="0" y="539483"/>
                  </a:cubicBezTo>
                  <a:lnTo>
                    <a:pt x="0" y="44857"/>
                  </a:lnTo>
                  <a:cubicBezTo>
                    <a:pt x="0" y="32960"/>
                    <a:pt x="4726" y="21551"/>
                    <a:pt x="13138" y="13138"/>
                  </a:cubicBezTo>
                  <a:cubicBezTo>
                    <a:pt x="21551" y="4726"/>
                    <a:pt x="32960" y="0"/>
                    <a:pt x="44857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FFFFFF">
                    <a:alpha val="35000"/>
                  </a:srgbClr>
                </a:gs>
                <a:gs pos="100000">
                  <a:srgbClr val="9D9D9D">
                    <a:alpha val="10500"/>
                  </a:srgbClr>
                </a:gs>
              </a:gsLst>
              <a:path path="circle">
                <a:fillToRect r="100000" b="100000"/>
              </a:path>
              <a:tileRect l="-100000" t="-100000"/>
            </a:gradFill>
            <a:ln cap="rnd">
              <a:noFill/>
              <a:prstDash val="solid"/>
              <a:round/>
            </a:ln>
          </p:spPr>
          <p:txBody>
            <a:bodyPr/>
            <a:lstStyle/>
            <a:p>
              <a:endParaRPr lang="uk-UA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66675"/>
              <a:ext cx="2829071" cy="65101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151"/>
                </a:lnSpc>
              </a:pPr>
              <a:endParaRPr/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1028700" y="1085070"/>
            <a:ext cx="10936799" cy="17664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839"/>
              </a:lnSpc>
            </a:pPr>
            <a:r>
              <a:rPr lang="en-US" sz="6704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МЕТОДИ ВИЯВЛЕННЯ ЕКЗОПЛАНЕТ 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380705" y="3543295"/>
            <a:ext cx="7043329" cy="157181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3139"/>
              </a:lnSpc>
            </a:pPr>
            <a:r>
              <a:rPr lang="en-US" sz="2242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1. Метод транзиту: вимірювання зниження яскравості зірки під час проходження планети перед нею</a:t>
            </a:r>
          </a:p>
          <a:p>
            <a:pPr algn="just">
              <a:lnSpc>
                <a:spcPts val="3139"/>
              </a:lnSpc>
              <a:spcBef>
                <a:spcPct val="0"/>
              </a:spcBef>
            </a:pPr>
            <a:endParaRPr lang="en-US" sz="2242">
              <a:solidFill>
                <a:srgbClr val="FFFFFF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8" name="Freeform 8"/>
          <p:cNvSpPr/>
          <p:nvPr/>
        </p:nvSpPr>
        <p:spPr>
          <a:xfrm>
            <a:off x="821371" y="6312538"/>
            <a:ext cx="15780936" cy="8229600"/>
          </a:xfrm>
          <a:custGeom>
            <a:avLst/>
            <a:gdLst/>
            <a:ahLst/>
            <a:cxnLst/>
            <a:rect l="l" t="t" r="r" b="b"/>
            <a:pathLst>
              <a:path w="15780936" h="8229600">
                <a:moveTo>
                  <a:pt x="0" y="0"/>
                </a:moveTo>
                <a:lnTo>
                  <a:pt x="15780937" y="0"/>
                </a:lnTo>
                <a:lnTo>
                  <a:pt x="15780937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uk-UA"/>
          </a:p>
        </p:txBody>
      </p:sp>
      <p:grpSp>
        <p:nvGrpSpPr>
          <p:cNvPr id="9" name="Group 9"/>
          <p:cNvGrpSpPr/>
          <p:nvPr/>
        </p:nvGrpSpPr>
        <p:grpSpPr>
          <a:xfrm>
            <a:off x="1028700" y="5458011"/>
            <a:ext cx="8059319" cy="1615217"/>
            <a:chOff x="0" y="0"/>
            <a:chExt cx="2752201" cy="551585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2752201" cy="551585"/>
            </a:xfrm>
            <a:custGeom>
              <a:avLst/>
              <a:gdLst/>
              <a:ahLst/>
              <a:cxnLst/>
              <a:rect l="l" t="t" r="r" b="b"/>
              <a:pathLst>
                <a:path w="2752201" h="551585">
                  <a:moveTo>
                    <a:pt x="46110" y="0"/>
                  </a:moveTo>
                  <a:lnTo>
                    <a:pt x="2706092" y="0"/>
                  </a:lnTo>
                  <a:cubicBezTo>
                    <a:pt x="2731557" y="0"/>
                    <a:pt x="2752201" y="20644"/>
                    <a:pt x="2752201" y="46110"/>
                  </a:cubicBezTo>
                  <a:lnTo>
                    <a:pt x="2752201" y="505476"/>
                  </a:lnTo>
                  <a:cubicBezTo>
                    <a:pt x="2752201" y="517705"/>
                    <a:pt x="2747343" y="529433"/>
                    <a:pt x="2738696" y="538080"/>
                  </a:cubicBezTo>
                  <a:cubicBezTo>
                    <a:pt x="2730049" y="546728"/>
                    <a:pt x="2718321" y="551585"/>
                    <a:pt x="2706092" y="551585"/>
                  </a:cubicBezTo>
                  <a:lnTo>
                    <a:pt x="46110" y="551585"/>
                  </a:lnTo>
                  <a:cubicBezTo>
                    <a:pt x="33881" y="551585"/>
                    <a:pt x="22152" y="546728"/>
                    <a:pt x="13505" y="538080"/>
                  </a:cubicBezTo>
                  <a:cubicBezTo>
                    <a:pt x="4858" y="529433"/>
                    <a:pt x="0" y="517705"/>
                    <a:pt x="0" y="505476"/>
                  </a:cubicBezTo>
                  <a:lnTo>
                    <a:pt x="0" y="46110"/>
                  </a:lnTo>
                  <a:cubicBezTo>
                    <a:pt x="0" y="33881"/>
                    <a:pt x="4858" y="22152"/>
                    <a:pt x="13505" y="13505"/>
                  </a:cubicBezTo>
                  <a:cubicBezTo>
                    <a:pt x="22152" y="4858"/>
                    <a:pt x="33881" y="0"/>
                    <a:pt x="46110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FFFFFF">
                    <a:alpha val="35000"/>
                  </a:srgbClr>
                </a:gs>
                <a:gs pos="100000">
                  <a:srgbClr val="9D9D9D">
                    <a:alpha val="10500"/>
                  </a:srgbClr>
                </a:gs>
              </a:gsLst>
              <a:path path="circle">
                <a:fillToRect r="100000" b="100000"/>
              </a:path>
              <a:tileRect l="-100000" t="-100000"/>
            </a:gradFill>
            <a:ln cap="rnd">
              <a:noFill/>
              <a:prstDash val="solid"/>
              <a:round/>
            </a:ln>
          </p:spPr>
          <p:txBody>
            <a:bodyPr/>
            <a:lstStyle/>
            <a:p>
              <a:endParaRPr lang="uk-UA"/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0" y="-66675"/>
              <a:ext cx="2752201" cy="61826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151"/>
                </a:lnSpc>
              </a:pPr>
              <a:endParaRPr/>
            </a:p>
          </p:txBody>
        </p:sp>
      </p:grpSp>
      <p:sp>
        <p:nvSpPr>
          <p:cNvPr id="12" name="TextBox 12"/>
          <p:cNvSpPr txBox="1"/>
          <p:nvPr/>
        </p:nvSpPr>
        <p:spPr>
          <a:xfrm>
            <a:off x="1380705" y="5600886"/>
            <a:ext cx="7043329" cy="164547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3279"/>
              </a:lnSpc>
            </a:pPr>
            <a:r>
              <a:rPr lang="en-US" sz="2342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2. Метод радіальної швидкості: фіксація змін у спектрі світла зірки через гравітаційний вплив планети</a:t>
            </a:r>
          </a:p>
          <a:p>
            <a:pPr algn="just">
              <a:lnSpc>
                <a:spcPts val="3279"/>
              </a:lnSpc>
              <a:spcBef>
                <a:spcPct val="0"/>
              </a:spcBef>
            </a:pPr>
            <a:endParaRPr lang="en-US" sz="2342">
              <a:solidFill>
                <a:srgbClr val="FFFFFF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grpSp>
        <p:nvGrpSpPr>
          <p:cNvPr id="13" name="Group 13"/>
          <p:cNvGrpSpPr/>
          <p:nvPr/>
        </p:nvGrpSpPr>
        <p:grpSpPr>
          <a:xfrm>
            <a:off x="1028700" y="7589263"/>
            <a:ext cx="8059319" cy="1508541"/>
            <a:chOff x="0" y="0"/>
            <a:chExt cx="2752201" cy="515156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2752201" cy="515156"/>
            </a:xfrm>
            <a:custGeom>
              <a:avLst/>
              <a:gdLst/>
              <a:ahLst/>
              <a:cxnLst/>
              <a:rect l="l" t="t" r="r" b="b"/>
              <a:pathLst>
                <a:path w="2752201" h="515156">
                  <a:moveTo>
                    <a:pt x="46110" y="0"/>
                  </a:moveTo>
                  <a:lnTo>
                    <a:pt x="2706092" y="0"/>
                  </a:lnTo>
                  <a:cubicBezTo>
                    <a:pt x="2731557" y="0"/>
                    <a:pt x="2752201" y="20644"/>
                    <a:pt x="2752201" y="46110"/>
                  </a:cubicBezTo>
                  <a:lnTo>
                    <a:pt x="2752201" y="469047"/>
                  </a:lnTo>
                  <a:cubicBezTo>
                    <a:pt x="2752201" y="481276"/>
                    <a:pt x="2747343" y="493004"/>
                    <a:pt x="2738696" y="501651"/>
                  </a:cubicBezTo>
                  <a:cubicBezTo>
                    <a:pt x="2730049" y="510298"/>
                    <a:pt x="2718321" y="515156"/>
                    <a:pt x="2706092" y="515156"/>
                  </a:cubicBezTo>
                  <a:lnTo>
                    <a:pt x="46110" y="515156"/>
                  </a:lnTo>
                  <a:cubicBezTo>
                    <a:pt x="33881" y="515156"/>
                    <a:pt x="22152" y="510298"/>
                    <a:pt x="13505" y="501651"/>
                  </a:cubicBezTo>
                  <a:cubicBezTo>
                    <a:pt x="4858" y="493004"/>
                    <a:pt x="0" y="481276"/>
                    <a:pt x="0" y="469047"/>
                  </a:cubicBezTo>
                  <a:lnTo>
                    <a:pt x="0" y="46110"/>
                  </a:lnTo>
                  <a:cubicBezTo>
                    <a:pt x="0" y="33881"/>
                    <a:pt x="4858" y="22152"/>
                    <a:pt x="13505" y="13505"/>
                  </a:cubicBezTo>
                  <a:cubicBezTo>
                    <a:pt x="22152" y="4858"/>
                    <a:pt x="33881" y="0"/>
                    <a:pt x="46110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FFFFFF">
                    <a:alpha val="35000"/>
                  </a:srgbClr>
                </a:gs>
                <a:gs pos="100000">
                  <a:srgbClr val="9D9D9D">
                    <a:alpha val="10500"/>
                  </a:srgbClr>
                </a:gs>
              </a:gsLst>
              <a:path path="circle">
                <a:fillToRect r="100000" b="100000"/>
              </a:path>
              <a:tileRect l="-100000" t="-100000"/>
            </a:gradFill>
            <a:ln cap="rnd">
              <a:noFill/>
              <a:prstDash val="solid"/>
              <a:round/>
            </a:ln>
          </p:spPr>
          <p:txBody>
            <a:bodyPr/>
            <a:lstStyle/>
            <a:p>
              <a:endParaRPr lang="uk-UA"/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0" y="-66675"/>
              <a:ext cx="2752201" cy="58183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151"/>
                </a:lnSpc>
              </a:pPr>
              <a:endParaRPr/>
            </a:p>
          </p:txBody>
        </p:sp>
      </p:grpSp>
      <p:sp>
        <p:nvSpPr>
          <p:cNvPr id="16" name="TextBox 16"/>
          <p:cNvSpPr txBox="1"/>
          <p:nvPr/>
        </p:nvSpPr>
        <p:spPr>
          <a:xfrm>
            <a:off x="1380705" y="7732138"/>
            <a:ext cx="7043329" cy="118129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3139"/>
              </a:lnSpc>
            </a:pPr>
            <a:r>
              <a:rPr lang="en-US" sz="2242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•3. Пряме зображення: рідкісне, але можливе завдяки сучасним технологіям</a:t>
            </a:r>
          </a:p>
          <a:p>
            <a:pPr algn="just">
              <a:lnSpc>
                <a:spcPts val="3139"/>
              </a:lnSpc>
            </a:pPr>
            <a:endParaRPr lang="en-US" sz="2242">
              <a:solidFill>
                <a:srgbClr val="FFFFFF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17" name="Freeform 17"/>
          <p:cNvSpPr/>
          <p:nvPr/>
        </p:nvSpPr>
        <p:spPr>
          <a:xfrm rot="5087901">
            <a:off x="-4158040" y="-1641525"/>
            <a:ext cx="7684389" cy="8229600"/>
          </a:xfrm>
          <a:custGeom>
            <a:avLst/>
            <a:gdLst/>
            <a:ahLst/>
            <a:cxnLst/>
            <a:rect l="l" t="t" r="r" b="b"/>
            <a:pathLst>
              <a:path w="7684389" h="8229600">
                <a:moveTo>
                  <a:pt x="0" y="0"/>
                </a:moveTo>
                <a:lnTo>
                  <a:pt x="7684389" y="0"/>
                </a:lnTo>
                <a:lnTo>
                  <a:pt x="7684389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uk-UA"/>
          </a:p>
        </p:txBody>
      </p:sp>
      <p:sp>
        <p:nvSpPr>
          <p:cNvPr id="18" name="Freeform 18"/>
          <p:cNvSpPr/>
          <p:nvPr/>
        </p:nvSpPr>
        <p:spPr>
          <a:xfrm>
            <a:off x="-8145558" y="3768504"/>
            <a:ext cx="13578111" cy="11592312"/>
          </a:xfrm>
          <a:custGeom>
            <a:avLst/>
            <a:gdLst/>
            <a:ahLst/>
            <a:cxnLst/>
            <a:rect l="l" t="t" r="r" b="b"/>
            <a:pathLst>
              <a:path w="13578111" h="11592312">
                <a:moveTo>
                  <a:pt x="0" y="0"/>
                </a:moveTo>
                <a:lnTo>
                  <a:pt x="13578111" y="0"/>
                </a:lnTo>
                <a:lnTo>
                  <a:pt x="13578111" y="11592312"/>
                </a:lnTo>
                <a:lnTo>
                  <a:pt x="0" y="11592312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uk-UA"/>
          </a:p>
        </p:txBody>
      </p:sp>
      <p:sp>
        <p:nvSpPr>
          <p:cNvPr id="19" name="Freeform 19"/>
          <p:cNvSpPr/>
          <p:nvPr/>
        </p:nvSpPr>
        <p:spPr>
          <a:xfrm>
            <a:off x="11348136" y="-6477200"/>
            <a:ext cx="13578111" cy="11592312"/>
          </a:xfrm>
          <a:custGeom>
            <a:avLst/>
            <a:gdLst/>
            <a:ahLst/>
            <a:cxnLst/>
            <a:rect l="l" t="t" r="r" b="b"/>
            <a:pathLst>
              <a:path w="13578111" h="11592312">
                <a:moveTo>
                  <a:pt x="0" y="0"/>
                </a:moveTo>
                <a:lnTo>
                  <a:pt x="13578111" y="0"/>
                </a:lnTo>
                <a:lnTo>
                  <a:pt x="13578111" y="11592311"/>
                </a:lnTo>
                <a:lnTo>
                  <a:pt x="0" y="11592311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uk-UA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flipH="1"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18288000" y="0"/>
                </a:moveTo>
                <a:lnTo>
                  <a:pt x="0" y="0"/>
                </a:lnTo>
                <a:lnTo>
                  <a:pt x="0" y="10287000"/>
                </a:lnTo>
                <a:lnTo>
                  <a:pt x="18288000" y="10287000"/>
                </a:lnTo>
                <a:lnTo>
                  <a:pt x="1828800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uk-UA"/>
          </a:p>
        </p:txBody>
      </p:sp>
      <p:grpSp>
        <p:nvGrpSpPr>
          <p:cNvPr id="3" name="Group 3"/>
          <p:cNvGrpSpPr/>
          <p:nvPr/>
        </p:nvGrpSpPr>
        <p:grpSpPr>
          <a:xfrm>
            <a:off x="1028700" y="3403980"/>
            <a:ext cx="8284420" cy="1711132"/>
            <a:chOff x="0" y="0"/>
            <a:chExt cx="2829071" cy="584340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2829072" cy="584340"/>
            </a:xfrm>
            <a:custGeom>
              <a:avLst/>
              <a:gdLst/>
              <a:ahLst/>
              <a:cxnLst/>
              <a:rect l="l" t="t" r="r" b="b"/>
              <a:pathLst>
                <a:path w="2829072" h="584340">
                  <a:moveTo>
                    <a:pt x="44857" y="0"/>
                  </a:moveTo>
                  <a:lnTo>
                    <a:pt x="2784215" y="0"/>
                  </a:lnTo>
                  <a:cubicBezTo>
                    <a:pt x="2808988" y="0"/>
                    <a:pt x="2829072" y="20083"/>
                    <a:pt x="2829072" y="44857"/>
                  </a:cubicBezTo>
                  <a:lnTo>
                    <a:pt x="2829072" y="539483"/>
                  </a:lnTo>
                  <a:cubicBezTo>
                    <a:pt x="2829072" y="551380"/>
                    <a:pt x="2824346" y="562789"/>
                    <a:pt x="2815933" y="571201"/>
                  </a:cubicBezTo>
                  <a:cubicBezTo>
                    <a:pt x="2807521" y="579614"/>
                    <a:pt x="2796111" y="584340"/>
                    <a:pt x="2784215" y="584340"/>
                  </a:cubicBezTo>
                  <a:lnTo>
                    <a:pt x="44857" y="584340"/>
                  </a:lnTo>
                  <a:cubicBezTo>
                    <a:pt x="20083" y="584340"/>
                    <a:pt x="0" y="564256"/>
                    <a:pt x="0" y="539483"/>
                  </a:cubicBezTo>
                  <a:lnTo>
                    <a:pt x="0" y="44857"/>
                  </a:lnTo>
                  <a:cubicBezTo>
                    <a:pt x="0" y="32960"/>
                    <a:pt x="4726" y="21551"/>
                    <a:pt x="13138" y="13138"/>
                  </a:cubicBezTo>
                  <a:cubicBezTo>
                    <a:pt x="21551" y="4726"/>
                    <a:pt x="32960" y="0"/>
                    <a:pt x="44857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FFFFFF">
                    <a:alpha val="35000"/>
                  </a:srgbClr>
                </a:gs>
                <a:gs pos="100000">
                  <a:srgbClr val="9D9D9D">
                    <a:alpha val="10500"/>
                  </a:srgbClr>
                </a:gs>
              </a:gsLst>
              <a:path path="circle">
                <a:fillToRect r="100000" b="100000"/>
              </a:path>
              <a:tileRect l="-100000" t="-100000"/>
            </a:gradFill>
            <a:ln cap="rnd">
              <a:noFill/>
              <a:prstDash val="solid"/>
              <a:round/>
            </a:ln>
          </p:spPr>
          <p:txBody>
            <a:bodyPr/>
            <a:lstStyle/>
            <a:p>
              <a:endParaRPr lang="uk-UA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66675"/>
              <a:ext cx="2829071" cy="65101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151"/>
                </a:lnSpc>
              </a:pPr>
              <a:endParaRPr/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1028700" y="1085070"/>
            <a:ext cx="10936799" cy="17664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839"/>
              </a:lnSpc>
            </a:pPr>
            <a:r>
              <a:rPr lang="en-US" sz="6704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МЕТОДИ ВИЯВЛЕННЯ ЕКЗОПЛАНЕТ 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380705" y="3724270"/>
            <a:ext cx="7043329" cy="118129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3139"/>
              </a:lnSpc>
            </a:pPr>
            <a:r>
              <a:rPr lang="en-US" sz="2242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4. Гравітаційне лінзування: викривлення світла від далекої зорі</a:t>
            </a:r>
          </a:p>
          <a:p>
            <a:pPr algn="just">
              <a:lnSpc>
                <a:spcPts val="3139"/>
              </a:lnSpc>
              <a:spcBef>
                <a:spcPct val="0"/>
              </a:spcBef>
            </a:pPr>
            <a:endParaRPr lang="en-US" sz="2242">
              <a:solidFill>
                <a:srgbClr val="FFFFFF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8" name="Freeform 8"/>
          <p:cNvSpPr/>
          <p:nvPr/>
        </p:nvSpPr>
        <p:spPr>
          <a:xfrm>
            <a:off x="-261300" y="5817318"/>
            <a:ext cx="15780936" cy="8229600"/>
          </a:xfrm>
          <a:custGeom>
            <a:avLst/>
            <a:gdLst/>
            <a:ahLst/>
            <a:cxnLst/>
            <a:rect l="l" t="t" r="r" b="b"/>
            <a:pathLst>
              <a:path w="15780936" h="8229600">
                <a:moveTo>
                  <a:pt x="0" y="0"/>
                </a:moveTo>
                <a:lnTo>
                  <a:pt x="15780936" y="0"/>
                </a:lnTo>
                <a:lnTo>
                  <a:pt x="15780936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uk-UA"/>
          </a:p>
        </p:txBody>
      </p:sp>
      <p:grpSp>
        <p:nvGrpSpPr>
          <p:cNvPr id="9" name="Group 9"/>
          <p:cNvGrpSpPr/>
          <p:nvPr/>
        </p:nvGrpSpPr>
        <p:grpSpPr>
          <a:xfrm>
            <a:off x="1028700" y="5458011"/>
            <a:ext cx="8059319" cy="1615217"/>
            <a:chOff x="0" y="0"/>
            <a:chExt cx="2752201" cy="551585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2752201" cy="551585"/>
            </a:xfrm>
            <a:custGeom>
              <a:avLst/>
              <a:gdLst/>
              <a:ahLst/>
              <a:cxnLst/>
              <a:rect l="l" t="t" r="r" b="b"/>
              <a:pathLst>
                <a:path w="2752201" h="551585">
                  <a:moveTo>
                    <a:pt x="46110" y="0"/>
                  </a:moveTo>
                  <a:lnTo>
                    <a:pt x="2706092" y="0"/>
                  </a:lnTo>
                  <a:cubicBezTo>
                    <a:pt x="2731557" y="0"/>
                    <a:pt x="2752201" y="20644"/>
                    <a:pt x="2752201" y="46110"/>
                  </a:cubicBezTo>
                  <a:lnTo>
                    <a:pt x="2752201" y="505476"/>
                  </a:lnTo>
                  <a:cubicBezTo>
                    <a:pt x="2752201" y="517705"/>
                    <a:pt x="2747343" y="529433"/>
                    <a:pt x="2738696" y="538080"/>
                  </a:cubicBezTo>
                  <a:cubicBezTo>
                    <a:pt x="2730049" y="546728"/>
                    <a:pt x="2718321" y="551585"/>
                    <a:pt x="2706092" y="551585"/>
                  </a:cubicBezTo>
                  <a:lnTo>
                    <a:pt x="46110" y="551585"/>
                  </a:lnTo>
                  <a:cubicBezTo>
                    <a:pt x="33881" y="551585"/>
                    <a:pt x="22152" y="546728"/>
                    <a:pt x="13505" y="538080"/>
                  </a:cubicBezTo>
                  <a:cubicBezTo>
                    <a:pt x="4858" y="529433"/>
                    <a:pt x="0" y="517705"/>
                    <a:pt x="0" y="505476"/>
                  </a:cubicBezTo>
                  <a:lnTo>
                    <a:pt x="0" y="46110"/>
                  </a:lnTo>
                  <a:cubicBezTo>
                    <a:pt x="0" y="33881"/>
                    <a:pt x="4858" y="22152"/>
                    <a:pt x="13505" y="13505"/>
                  </a:cubicBezTo>
                  <a:cubicBezTo>
                    <a:pt x="22152" y="4858"/>
                    <a:pt x="33881" y="0"/>
                    <a:pt x="46110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FFFFFF">
                    <a:alpha val="35000"/>
                  </a:srgbClr>
                </a:gs>
                <a:gs pos="100000">
                  <a:srgbClr val="9D9D9D">
                    <a:alpha val="10500"/>
                  </a:srgbClr>
                </a:gs>
              </a:gsLst>
              <a:path path="circle">
                <a:fillToRect r="100000" b="100000"/>
              </a:path>
              <a:tileRect l="-100000" t="-100000"/>
            </a:gradFill>
            <a:ln cap="rnd">
              <a:noFill/>
              <a:prstDash val="solid"/>
              <a:round/>
            </a:ln>
          </p:spPr>
          <p:txBody>
            <a:bodyPr/>
            <a:lstStyle/>
            <a:p>
              <a:endParaRPr lang="uk-UA"/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0" y="-66675"/>
              <a:ext cx="2752201" cy="61826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151"/>
                </a:lnSpc>
              </a:pPr>
              <a:endParaRPr/>
            </a:p>
          </p:txBody>
        </p:sp>
      </p:grpSp>
      <p:sp>
        <p:nvSpPr>
          <p:cNvPr id="12" name="TextBox 12"/>
          <p:cNvSpPr txBox="1"/>
          <p:nvPr/>
        </p:nvSpPr>
        <p:spPr>
          <a:xfrm>
            <a:off x="1380705" y="5600886"/>
            <a:ext cx="7043329" cy="123590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3279"/>
              </a:lnSpc>
            </a:pPr>
            <a:r>
              <a:rPr lang="en-US" sz="2342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5. Метод транзитного таймінгу: зміна часу транзитів через взаємодію планет</a:t>
            </a:r>
          </a:p>
          <a:p>
            <a:pPr algn="just">
              <a:lnSpc>
                <a:spcPts val="3279"/>
              </a:lnSpc>
              <a:spcBef>
                <a:spcPct val="0"/>
              </a:spcBef>
            </a:pPr>
            <a:endParaRPr lang="en-US" sz="2342">
              <a:solidFill>
                <a:srgbClr val="FFFFFF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13" name="Freeform 13"/>
          <p:cNvSpPr/>
          <p:nvPr/>
        </p:nvSpPr>
        <p:spPr>
          <a:xfrm rot="5087901">
            <a:off x="-4113020" y="-1619015"/>
            <a:ext cx="7684389" cy="8229600"/>
          </a:xfrm>
          <a:custGeom>
            <a:avLst/>
            <a:gdLst/>
            <a:ahLst/>
            <a:cxnLst/>
            <a:rect l="l" t="t" r="r" b="b"/>
            <a:pathLst>
              <a:path w="7684389" h="8229600">
                <a:moveTo>
                  <a:pt x="0" y="0"/>
                </a:moveTo>
                <a:lnTo>
                  <a:pt x="7684389" y="0"/>
                </a:lnTo>
                <a:lnTo>
                  <a:pt x="7684389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uk-UA"/>
          </a:p>
        </p:txBody>
      </p:sp>
      <p:sp>
        <p:nvSpPr>
          <p:cNvPr id="14" name="Freeform 14"/>
          <p:cNvSpPr/>
          <p:nvPr/>
        </p:nvSpPr>
        <p:spPr>
          <a:xfrm>
            <a:off x="-5154077" y="4348253"/>
            <a:ext cx="13578111" cy="11592312"/>
          </a:xfrm>
          <a:custGeom>
            <a:avLst/>
            <a:gdLst/>
            <a:ahLst/>
            <a:cxnLst/>
            <a:rect l="l" t="t" r="r" b="b"/>
            <a:pathLst>
              <a:path w="13578111" h="11592312">
                <a:moveTo>
                  <a:pt x="0" y="0"/>
                </a:moveTo>
                <a:lnTo>
                  <a:pt x="13578110" y="0"/>
                </a:lnTo>
                <a:lnTo>
                  <a:pt x="13578110" y="11592312"/>
                </a:lnTo>
                <a:lnTo>
                  <a:pt x="0" y="11592312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uk-UA"/>
          </a:p>
        </p:txBody>
      </p:sp>
      <p:sp>
        <p:nvSpPr>
          <p:cNvPr id="15" name="Freeform 15"/>
          <p:cNvSpPr/>
          <p:nvPr/>
        </p:nvSpPr>
        <p:spPr>
          <a:xfrm>
            <a:off x="8711840" y="-6686750"/>
            <a:ext cx="13578111" cy="11592312"/>
          </a:xfrm>
          <a:custGeom>
            <a:avLst/>
            <a:gdLst/>
            <a:ahLst/>
            <a:cxnLst/>
            <a:rect l="l" t="t" r="r" b="b"/>
            <a:pathLst>
              <a:path w="13578111" h="11592312">
                <a:moveTo>
                  <a:pt x="0" y="0"/>
                </a:moveTo>
                <a:lnTo>
                  <a:pt x="13578110" y="0"/>
                </a:lnTo>
                <a:lnTo>
                  <a:pt x="13578110" y="11592311"/>
                </a:lnTo>
                <a:lnTo>
                  <a:pt x="0" y="11592311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uk-UA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uk-UA"/>
          </a:p>
        </p:txBody>
      </p:sp>
      <p:sp>
        <p:nvSpPr>
          <p:cNvPr id="3" name="Freeform 3"/>
          <p:cNvSpPr/>
          <p:nvPr/>
        </p:nvSpPr>
        <p:spPr>
          <a:xfrm>
            <a:off x="11135290" y="-652656"/>
            <a:ext cx="13578111" cy="11592312"/>
          </a:xfrm>
          <a:custGeom>
            <a:avLst/>
            <a:gdLst/>
            <a:ahLst/>
            <a:cxnLst/>
            <a:rect l="l" t="t" r="r" b="b"/>
            <a:pathLst>
              <a:path w="13578111" h="11592312">
                <a:moveTo>
                  <a:pt x="0" y="0"/>
                </a:moveTo>
                <a:lnTo>
                  <a:pt x="13578111" y="0"/>
                </a:lnTo>
                <a:lnTo>
                  <a:pt x="13578111" y="11592312"/>
                </a:lnTo>
                <a:lnTo>
                  <a:pt x="0" y="1159231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uk-UA"/>
          </a:p>
        </p:txBody>
      </p:sp>
      <p:sp>
        <p:nvSpPr>
          <p:cNvPr id="4" name="TextBox 4"/>
          <p:cNvSpPr txBox="1"/>
          <p:nvPr/>
        </p:nvSpPr>
        <p:spPr>
          <a:xfrm>
            <a:off x="2782157" y="549021"/>
            <a:ext cx="12723686" cy="291940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0322"/>
              </a:lnSpc>
            </a:pPr>
            <a:r>
              <a:rPr lang="en-US" sz="8976" b="1">
                <a:solidFill>
                  <a:srgbClr val="FFFFFF"/>
                </a:solidFill>
                <a:latin typeface="29LT Bukra Wide Bold"/>
                <a:ea typeface="29LT Bukra Wide Bold"/>
                <a:cs typeface="29LT Bukra Wide Bold"/>
                <a:sym typeface="29LT Bukra Wide Bold"/>
              </a:rPr>
              <a:t>ПОРІВНЯННЯ ЕКЗОПЛАНЕТ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4567218" y="3825379"/>
            <a:ext cx="8748383" cy="39465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499"/>
              </a:lnSpc>
            </a:pPr>
            <a:r>
              <a:rPr lang="en-US" sz="2499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У дослідженні розглянуто:</a:t>
            </a:r>
          </a:p>
          <a:p>
            <a:pPr algn="ctr">
              <a:lnSpc>
                <a:spcPts val="3499"/>
              </a:lnSpc>
            </a:pPr>
            <a:r>
              <a:rPr lang="en-US" sz="2499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• Проксима-b</a:t>
            </a:r>
          </a:p>
          <a:p>
            <a:pPr algn="ctr">
              <a:lnSpc>
                <a:spcPts val="3499"/>
              </a:lnSpc>
            </a:pPr>
            <a:r>
              <a:rPr lang="en-US" sz="2499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• Gliese-436b</a:t>
            </a:r>
          </a:p>
          <a:p>
            <a:pPr algn="ctr">
              <a:lnSpc>
                <a:spcPts val="3499"/>
              </a:lnSpc>
            </a:pPr>
            <a:r>
              <a:rPr lang="en-US" sz="2499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• Kepler-186f</a:t>
            </a:r>
          </a:p>
          <a:p>
            <a:pPr algn="ctr">
              <a:lnSpc>
                <a:spcPts val="3499"/>
              </a:lnSpc>
            </a:pPr>
            <a:r>
              <a:rPr lang="en-US" sz="2499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• LHS-1140b</a:t>
            </a:r>
          </a:p>
          <a:p>
            <a:pPr algn="ctr">
              <a:lnSpc>
                <a:spcPts val="3499"/>
              </a:lnSpc>
            </a:pPr>
            <a:r>
              <a:rPr lang="en-US" sz="2499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• WASP-12b</a:t>
            </a:r>
          </a:p>
          <a:p>
            <a:pPr algn="ctr">
              <a:lnSpc>
                <a:spcPts val="3499"/>
              </a:lnSpc>
            </a:pPr>
            <a:r>
              <a:rPr lang="en-US" sz="2499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Аналіз параметрів: маса, орбіта, температура, склад, наявність атмосфери</a:t>
            </a:r>
          </a:p>
          <a:p>
            <a:pPr algn="ctr">
              <a:lnSpc>
                <a:spcPts val="3499"/>
              </a:lnSpc>
              <a:spcBef>
                <a:spcPct val="0"/>
              </a:spcBef>
            </a:pPr>
            <a:endParaRPr lang="en-US" sz="2499">
              <a:solidFill>
                <a:srgbClr val="FFFFFF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6" name="Freeform 6"/>
          <p:cNvSpPr/>
          <p:nvPr/>
        </p:nvSpPr>
        <p:spPr>
          <a:xfrm>
            <a:off x="-4231520" y="6439750"/>
            <a:ext cx="13578111" cy="11592312"/>
          </a:xfrm>
          <a:custGeom>
            <a:avLst/>
            <a:gdLst/>
            <a:ahLst/>
            <a:cxnLst/>
            <a:rect l="l" t="t" r="r" b="b"/>
            <a:pathLst>
              <a:path w="13578111" h="11592312">
                <a:moveTo>
                  <a:pt x="0" y="0"/>
                </a:moveTo>
                <a:lnTo>
                  <a:pt x="13578110" y="0"/>
                </a:lnTo>
                <a:lnTo>
                  <a:pt x="13578110" y="11592312"/>
                </a:lnTo>
                <a:lnTo>
                  <a:pt x="0" y="1159231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uk-UA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7050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6101740" y="-626664"/>
            <a:ext cx="12352575" cy="11906444"/>
            <a:chOff x="0" y="0"/>
            <a:chExt cx="725420" cy="699220"/>
          </a:xfrm>
        </p:grpSpPr>
        <p:sp>
          <p:nvSpPr>
            <p:cNvPr id="3" name="Freeform 3"/>
            <p:cNvSpPr/>
            <p:nvPr/>
          </p:nvSpPr>
          <p:spPr>
            <a:xfrm flipH="1">
              <a:off x="0" y="0"/>
              <a:ext cx="725420" cy="699220"/>
            </a:xfrm>
            <a:custGeom>
              <a:avLst/>
              <a:gdLst/>
              <a:ahLst/>
              <a:cxnLst/>
              <a:rect l="l" t="t" r="r" b="b"/>
              <a:pathLst>
                <a:path w="725420" h="699220">
                  <a:moveTo>
                    <a:pt x="725420" y="0"/>
                  </a:moveTo>
                  <a:lnTo>
                    <a:pt x="0" y="0"/>
                  </a:lnTo>
                  <a:lnTo>
                    <a:pt x="0" y="699220"/>
                  </a:lnTo>
                  <a:lnTo>
                    <a:pt x="725420" y="699220"/>
                  </a:lnTo>
                  <a:close/>
                </a:path>
              </a:pathLst>
            </a:custGeom>
            <a:blipFill>
              <a:blip r:embed="rId2"/>
              <a:stretch>
                <a:fillRect l="-73302" t="-567" b="-567"/>
              </a:stretch>
            </a:blipFill>
          </p:spPr>
          <p:txBody>
            <a:bodyPr/>
            <a:lstStyle/>
            <a:p>
              <a:endParaRPr lang="uk-UA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1684653" y="4700250"/>
            <a:ext cx="8169644" cy="2963942"/>
            <a:chOff x="0" y="0"/>
            <a:chExt cx="2151676" cy="780627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2151676" cy="780627"/>
            </a:xfrm>
            <a:custGeom>
              <a:avLst/>
              <a:gdLst/>
              <a:ahLst/>
              <a:cxnLst/>
              <a:rect l="l" t="t" r="r" b="b"/>
              <a:pathLst>
                <a:path w="2151676" h="780627">
                  <a:moveTo>
                    <a:pt x="54963" y="0"/>
                  </a:moveTo>
                  <a:lnTo>
                    <a:pt x="2096713" y="0"/>
                  </a:lnTo>
                  <a:cubicBezTo>
                    <a:pt x="2127068" y="0"/>
                    <a:pt x="2151676" y="24608"/>
                    <a:pt x="2151676" y="54963"/>
                  </a:cubicBezTo>
                  <a:lnTo>
                    <a:pt x="2151676" y="725663"/>
                  </a:lnTo>
                  <a:cubicBezTo>
                    <a:pt x="2151676" y="756019"/>
                    <a:pt x="2127068" y="780627"/>
                    <a:pt x="2096713" y="780627"/>
                  </a:cubicBezTo>
                  <a:lnTo>
                    <a:pt x="54963" y="780627"/>
                  </a:lnTo>
                  <a:cubicBezTo>
                    <a:pt x="24608" y="780627"/>
                    <a:pt x="0" y="756019"/>
                    <a:pt x="0" y="725663"/>
                  </a:cubicBezTo>
                  <a:lnTo>
                    <a:pt x="0" y="54963"/>
                  </a:lnTo>
                  <a:cubicBezTo>
                    <a:pt x="0" y="24608"/>
                    <a:pt x="24608" y="0"/>
                    <a:pt x="54963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FFFFFF">
                    <a:alpha val="35000"/>
                  </a:srgbClr>
                </a:gs>
                <a:gs pos="100000">
                  <a:srgbClr val="9D9D9D">
                    <a:alpha val="10500"/>
                  </a:srgbClr>
                </a:gs>
              </a:gsLst>
              <a:path path="circle">
                <a:fillToRect r="100000" b="100000"/>
              </a:path>
              <a:tileRect l="-100000" t="-100000"/>
            </a:gradFill>
            <a:ln cap="rnd">
              <a:noFill/>
              <a:prstDash val="solid"/>
              <a:round/>
            </a:ln>
          </p:spPr>
          <p:txBody>
            <a:bodyPr/>
            <a:lstStyle/>
            <a:p>
              <a:endParaRPr lang="uk-UA"/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0" y="-66675"/>
              <a:ext cx="2151676" cy="84730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151"/>
                </a:lnSpc>
              </a:pPr>
              <a:endParaRPr/>
            </a:p>
          </p:txBody>
        </p:sp>
      </p:grpSp>
      <p:sp>
        <p:nvSpPr>
          <p:cNvPr id="7" name="TextBox 7"/>
          <p:cNvSpPr txBox="1"/>
          <p:nvPr/>
        </p:nvSpPr>
        <p:spPr>
          <a:xfrm>
            <a:off x="1684653" y="2860005"/>
            <a:ext cx="10800835" cy="148703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1100"/>
              </a:lnSpc>
            </a:pPr>
            <a:r>
              <a:rPr lang="en-US" sz="10883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ПРОКСИМА-B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2294401" y="5269408"/>
            <a:ext cx="6849599" cy="17684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2799"/>
              </a:lnSpc>
            </a:pPr>
            <a:r>
              <a:rPr lang="en-US" sz="1999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•Найближча до Землі — 4.2 світлових роки</a:t>
            </a:r>
          </a:p>
          <a:p>
            <a:pPr algn="just">
              <a:lnSpc>
                <a:spcPts val="2799"/>
              </a:lnSpc>
            </a:pPr>
            <a:r>
              <a:rPr lang="en-US" sz="1999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• Подібна за масою до Землі</a:t>
            </a:r>
          </a:p>
          <a:p>
            <a:pPr algn="just">
              <a:lnSpc>
                <a:spcPts val="2799"/>
              </a:lnSpc>
            </a:pPr>
            <a:r>
              <a:rPr lang="en-US" sz="1999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• Можлива наявність рідкої води</a:t>
            </a:r>
          </a:p>
          <a:p>
            <a:pPr algn="just">
              <a:lnSpc>
                <a:spcPts val="2799"/>
              </a:lnSpc>
            </a:pPr>
            <a:r>
              <a:rPr lang="en-US" sz="1999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• Відкрита у 2016 році</a:t>
            </a:r>
          </a:p>
          <a:p>
            <a:pPr algn="just">
              <a:lnSpc>
                <a:spcPts val="2799"/>
              </a:lnSpc>
              <a:spcBef>
                <a:spcPct val="0"/>
              </a:spcBef>
            </a:pPr>
            <a:endParaRPr lang="en-US" sz="1999">
              <a:solidFill>
                <a:srgbClr val="FFFFFF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9" name="Freeform 9"/>
          <p:cNvSpPr/>
          <p:nvPr/>
        </p:nvSpPr>
        <p:spPr>
          <a:xfrm rot="7346729">
            <a:off x="8435833" y="2836764"/>
            <a:ext cx="7684389" cy="8229600"/>
          </a:xfrm>
          <a:custGeom>
            <a:avLst/>
            <a:gdLst/>
            <a:ahLst/>
            <a:cxnLst/>
            <a:rect l="l" t="t" r="r" b="b"/>
            <a:pathLst>
              <a:path w="7684389" h="8229600">
                <a:moveTo>
                  <a:pt x="0" y="0"/>
                </a:moveTo>
                <a:lnTo>
                  <a:pt x="7684389" y="0"/>
                </a:lnTo>
                <a:lnTo>
                  <a:pt x="7684389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uk-UA"/>
          </a:p>
        </p:txBody>
      </p:sp>
      <p:sp>
        <p:nvSpPr>
          <p:cNvPr id="10" name="Freeform 10"/>
          <p:cNvSpPr/>
          <p:nvPr/>
        </p:nvSpPr>
        <p:spPr>
          <a:xfrm>
            <a:off x="-6633236" y="6165383"/>
            <a:ext cx="15780936" cy="8229600"/>
          </a:xfrm>
          <a:custGeom>
            <a:avLst/>
            <a:gdLst/>
            <a:ahLst/>
            <a:cxnLst/>
            <a:rect l="l" t="t" r="r" b="b"/>
            <a:pathLst>
              <a:path w="15780936" h="8229600">
                <a:moveTo>
                  <a:pt x="0" y="0"/>
                </a:moveTo>
                <a:lnTo>
                  <a:pt x="15780937" y="0"/>
                </a:lnTo>
                <a:lnTo>
                  <a:pt x="15780937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uk-UA"/>
          </a:p>
        </p:txBody>
      </p:sp>
      <p:sp>
        <p:nvSpPr>
          <p:cNvPr id="11" name="Freeform 11"/>
          <p:cNvSpPr/>
          <p:nvPr/>
        </p:nvSpPr>
        <p:spPr>
          <a:xfrm>
            <a:off x="-7030312" y="-4767456"/>
            <a:ext cx="13578111" cy="11592312"/>
          </a:xfrm>
          <a:custGeom>
            <a:avLst/>
            <a:gdLst/>
            <a:ahLst/>
            <a:cxnLst/>
            <a:rect l="l" t="t" r="r" b="b"/>
            <a:pathLst>
              <a:path w="13578111" h="11592312">
                <a:moveTo>
                  <a:pt x="0" y="0"/>
                </a:moveTo>
                <a:lnTo>
                  <a:pt x="13578111" y="0"/>
                </a:lnTo>
                <a:lnTo>
                  <a:pt x="13578111" y="11592312"/>
                </a:lnTo>
                <a:lnTo>
                  <a:pt x="0" y="11592312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uk-UA"/>
          </a:p>
        </p:txBody>
      </p:sp>
      <p:sp>
        <p:nvSpPr>
          <p:cNvPr id="12" name="Freeform 12"/>
          <p:cNvSpPr/>
          <p:nvPr/>
        </p:nvSpPr>
        <p:spPr>
          <a:xfrm>
            <a:off x="2294401" y="4347042"/>
            <a:ext cx="13578111" cy="11592312"/>
          </a:xfrm>
          <a:custGeom>
            <a:avLst/>
            <a:gdLst/>
            <a:ahLst/>
            <a:cxnLst/>
            <a:rect l="l" t="t" r="r" b="b"/>
            <a:pathLst>
              <a:path w="13578111" h="11592312">
                <a:moveTo>
                  <a:pt x="0" y="0"/>
                </a:moveTo>
                <a:lnTo>
                  <a:pt x="13578110" y="0"/>
                </a:lnTo>
                <a:lnTo>
                  <a:pt x="13578110" y="11592312"/>
                </a:lnTo>
                <a:lnTo>
                  <a:pt x="0" y="11592312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uk-UA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7050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8148350" y="4486432"/>
            <a:ext cx="7619224" cy="3481072"/>
            <a:chOff x="0" y="0"/>
            <a:chExt cx="2006709" cy="916826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006709" cy="916826"/>
            </a:xfrm>
            <a:custGeom>
              <a:avLst/>
              <a:gdLst/>
              <a:ahLst/>
              <a:cxnLst/>
              <a:rect l="l" t="t" r="r" b="b"/>
              <a:pathLst>
                <a:path w="2006709" h="916826">
                  <a:moveTo>
                    <a:pt x="58934" y="0"/>
                  </a:moveTo>
                  <a:lnTo>
                    <a:pt x="1947775" y="0"/>
                  </a:lnTo>
                  <a:cubicBezTo>
                    <a:pt x="1980324" y="0"/>
                    <a:pt x="2006709" y="26386"/>
                    <a:pt x="2006709" y="58934"/>
                  </a:cubicBezTo>
                  <a:lnTo>
                    <a:pt x="2006709" y="857892"/>
                  </a:lnTo>
                  <a:cubicBezTo>
                    <a:pt x="2006709" y="890440"/>
                    <a:pt x="1980324" y="916826"/>
                    <a:pt x="1947775" y="916826"/>
                  </a:cubicBezTo>
                  <a:lnTo>
                    <a:pt x="58934" y="916826"/>
                  </a:lnTo>
                  <a:cubicBezTo>
                    <a:pt x="26386" y="916826"/>
                    <a:pt x="0" y="890440"/>
                    <a:pt x="0" y="857892"/>
                  </a:cubicBezTo>
                  <a:lnTo>
                    <a:pt x="0" y="58934"/>
                  </a:lnTo>
                  <a:cubicBezTo>
                    <a:pt x="0" y="26386"/>
                    <a:pt x="26386" y="0"/>
                    <a:pt x="58934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FFFFFF">
                    <a:alpha val="35000"/>
                  </a:srgbClr>
                </a:gs>
                <a:gs pos="100000">
                  <a:srgbClr val="9D9D9D">
                    <a:alpha val="10500"/>
                  </a:srgbClr>
                </a:gs>
              </a:gsLst>
              <a:path path="circle">
                <a:fillToRect r="100000" b="100000"/>
              </a:path>
              <a:tileRect l="-100000" t="-100000"/>
            </a:gradFill>
            <a:ln cap="rnd">
              <a:noFill/>
              <a:prstDash val="solid"/>
              <a:round/>
            </a:ln>
          </p:spPr>
          <p:txBody>
            <a:bodyPr/>
            <a:lstStyle/>
            <a:p>
              <a:endParaRPr lang="uk-UA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66675"/>
              <a:ext cx="2006709" cy="98350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151"/>
                </a:lnSpc>
              </a:pPr>
              <a:endParaRPr/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8305921" y="2752181"/>
            <a:ext cx="9234775" cy="115843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8773"/>
              </a:lnSpc>
            </a:pPr>
            <a:r>
              <a:rPr lang="en-US" sz="8601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GLIESE-436B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9078603" y="5086350"/>
            <a:ext cx="6688971" cy="17684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2799"/>
              </a:lnSpc>
            </a:pPr>
            <a:r>
              <a:rPr lang="en-US" sz="1999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•30 світлових років від Землі</a:t>
            </a:r>
          </a:p>
          <a:p>
            <a:pPr algn="just">
              <a:lnSpc>
                <a:spcPts val="2799"/>
              </a:lnSpc>
            </a:pPr>
            <a:r>
              <a:rPr lang="en-US" sz="1999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• Температура до 800 °C</a:t>
            </a:r>
          </a:p>
          <a:p>
            <a:pPr algn="just">
              <a:lnSpc>
                <a:spcPts val="2799"/>
              </a:lnSpc>
            </a:pPr>
            <a:r>
              <a:rPr lang="en-US" sz="1999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• Можливий "палючий лід"</a:t>
            </a:r>
          </a:p>
          <a:p>
            <a:pPr algn="just">
              <a:lnSpc>
                <a:spcPts val="2799"/>
              </a:lnSpc>
            </a:pPr>
            <a:r>
              <a:rPr lang="en-US" sz="1999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• Атмосфера містить водяну пару</a:t>
            </a:r>
          </a:p>
          <a:p>
            <a:pPr algn="just">
              <a:lnSpc>
                <a:spcPts val="2799"/>
              </a:lnSpc>
              <a:spcBef>
                <a:spcPct val="0"/>
              </a:spcBef>
            </a:pPr>
            <a:endParaRPr lang="en-US" sz="1999">
              <a:solidFill>
                <a:srgbClr val="FFFFFF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7" name="Freeform 7"/>
          <p:cNvSpPr/>
          <p:nvPr/>
        </p:nvSpPr>
        <p:spPr>
          <a:xfrm>
            <a:off x="-3185343" y="152328"/>
            <a:ext cx="10595373" cy="10595373"/>
          </a:xfrm>
          <a:custGeom>
            <a:avLst/>
            <a:gdLst/>
            <a:ahLst/>
            <a:cxnLst/>
            <a:rect l="l" t="t" r="r" b="b"/>
            <a:pathLst>
              <a:path w="10595373" h="10595373">
                <a:moveTo>
                  <a:pt x="0" y="0"/>
                </a:moveTo>
                <a:lnTo>
                  <a:pt x="10595373" y="0"/>
                </a:lnTo>
                <a:lnTo>
                  <a:pt x="10595373" y="10595373"/>
                </a:lnTo>
                <a:lnTo>
                  <a:pt x="0" y="1059537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uk-UA"/>
          </a:p>
        </p:txBody>
      </p:sp>
      <p:sp>
        <p:nvSpPr>
          <p:cNvPr id="8" name="Freeform 8"/>
          <p:cNvSpPr/>
          <p:nvPr/>
        </p:nvSpPr>
        <p:spPr>
          <a:xfrm>
            <a:off x="9368832" y="5639809"/>
            <a:ext cx="15780936" cy="8229600"/>
          </a:xfrm>
          <a:custGeom>
            <a:avLst/>
            <a:gdLst/>
            <a:ahLst/>
            <a:cxnLst/>
            <a:rect l="l" t="t" r="r" b="b"/>
            <a:pathLst>
              <a:path w="15780936" h="8229600">
                <a:moveTo>
                  <a:pt x="0" y="0"/>
                </a:moveTo>
                <a:lnTo>
                  <a:pt x="15780936" y="0"/>
                </a:lnTo>
                <a:lnTo>
                  <a:pt x="15780936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uk-UA"/>
          </a:p>
        </p:txBody>
      </p:sp>
      <p:sp>
        <p:nvSpPr>
          <p:cNvPr id="9" name="Freeform 9"/>
          <p:cNvSpPr/>
          <p:nvPr/>
        </p:nvSpPr>
        <p:spPr>
          <a:xfrm rot="7346729">
            <a:off x="12719345" y="-2919183"/>
            <a:ext cx="7684389" cy="8229600"/>
          </a:xfrm>
          <a:custGeom>
            <a:avLst/>
            <a:gdLst/>
            <a:ahLst/>
            <a:cxnLst/>
            <a:rect l="l" t="t" r="r" b="b"/>
            <a:pathLst>
              <a:path w="7684389" h="8229600">
                <a:moveTo>
                  <a:pt x="0" y="0"/>
                </a:moveTo>
                <a:lnTo>
                  <a:pt x="7684389" y="0"/>
                </a:lnTo>
                <a:lnTo>
                  <a:pt x="7684389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uk-UA"/>
          </a:p>
        </p:txBody>
      </p:sp>
      <p:sp>
        <p:nvSpPr>
          <p:cNvPr id="10" name="Freeform 10"/>
          <p:cNvSpPr/>
          <p:nvPr/>
        </p:nvSpPr>
        <p:spPr>
          <a:xfrm>
            <a:off x="1709140" y="5450014"/>
            <a:ext cx="13578111" cy="11592312"/>
          </a:xfrm>
          <a:custGeom>
            <a:avLst/>
            <a:gdLst/>
            <a:ahLst/>
            <a:cxnLst/>
            <a:rect l="l" t="t" r="r" b="b"/>
            <a:pathLst>
              <a:path w="13578111" h="11592312">
                <a:moveTo>
                  <a:pt x="0" y="0"/>
                </a:moveTo>
                <a:lnTo>
                  <a:pt x="13578110" y="0"/>
                </a:lnTo>
                <a:lnTo>
                  <a:pt x="13578110" y="11592312"/>
                </a:lnTo>
                <a:lnTo>
                  <a:pt x="0" y="11592312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uk-UA"/>
          </a:p>
        </p:txBody>
      </p:sp>
      <p:sp>
        <p:nvSpPr>
          <p:cNvPr id="11" name="Freeform 11"/>
          <p:cNvSpPr/>
          <p:nvPr/>
        </p:nvSpPr>
        <p:spPr>
          <a:xfrm>
            <a:off x="14157191" y="-2334012"/>
            <a:ext cx="13578111" cy="11592312"/>
          </a:xfrm>
          <a:custGeom>
            <a:avLst/>
            <a:gdLst/>
            <a:ahLst/>
            <a:cxnLst/>
            <a:rect l="l" t="t" r="r" b="b"/>
            <a:pathLst>
              <a:path w="13578111" h="11592312">
                <a:moveTo>
                  <a:pt x="0" y="0"/>
                </a:moveTo>
                <a:lnTo>
                  <a:pt x="13578111" y="0"/>
                </a:lnTo>
                <a:lnTo>
                  <a:pt x="13578111" y="11592312"/>
                </a:lnTo>
                <a:lnTo>
                  <a:pt x="0" y="11592312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uk-UA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7050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7358887" y="4792051"/>
            <a:ext cx="15780936" cy="8229600"/>
          </a:xfrm>
          <a:custGeom>
            <a:avLst/>
            <a:gdLst/>
            <a:ahLst/>
            <a:cxnLst/>
            <a:rect l="l" t="t" r="r" b="b"/>
            <a:pathLst>
              <a:path w="15780936" h="8229600">
                <a:moveTo>
                  <a:pt x="0" y="0"/>
                </a:moveTo>
                <a:lnTo>
                  <a:pt x="15780937" y="0"/>
                </a:lnTo>
                <a:lnTo>
                  <a:pt x="15780937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uk-UA"/>
          </a:p>
        </p:txBody>
      </p:sp>
      <p:grpSp>
        <p:nvGrpSpPr>
          <p:cNvPr id="3" name="Group 3"/>
          <p:cNvGrpSpPr/>
          <p:nvPr/>
        </p:nvGrpSpPr>
        <p:grpSpPr>
          <a:xfrm>
            <a:off x="8571525" y="4792051"/>
            <a:ext cx="7195911" cy="2963942"/>
            <a:chOff x="0" y="0"/>
            <a:chExt cx="1895219" cy="780627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1895219" cy="780627"/>
            </a:xfrm>
            <a:custGeom>
              <a:avLst/>
              <a:gdLst/>
              <a:ahLst/>
              <a:cxnLst/>
              <a:rect l="l" t="t" r="r" b="b"/>
              <a:pathLst>
                <a:path w="1895219" h="780627">
                  <a:moveTo>
                    <a:pt x="62401" y="0"/>
                  </a:moveTo>
                  <a:lnTo>
                    <a:pt x="1832819" y="0"/>
                  </a:lnTo>
                  <a:cubicBezTo>
                    <a:pt x="1849368" y="0"/>
                    <a:pt x="1865240" y="6574"/>
                    <a:pt x="1876943" y="18277"/>
                  </a:cubicBezTo>
                  <a:cubicBezTo>
                    <a:pt x="1888645" y="29979"/>
                    <a:pt x="1895219" y="45851"/>
                    <a:pt x="1895219" y="62401"/>
                  </a:cubicBezTo>
                  <a:lnTo>
                    <a:pt x="1895219" y="718226"/>
                  </a:lnTo>
                  <a:cubicBezTo>
                    <a:pt x="1895219" y="752689"/>
                    <a:pt x="1867282" y="780627"/>
                    <a:pt x="1832819" y="780627"/>
                  </a:cubicBezTo>
                  <a:lnTo>
                    <a:pt x="62401" y="780627"/>
                  </a:lnTo>
                  <a:cubicBezTo>
                    <a:pt x="45851" y="780627"/>
                    <a:pt x="29979" y="774052"/>
                    <a:pt x="18277" y="762350"/>
                  </a:cubicBezTo>
                  <a:cubicBezTo>
                    <a:pt x="6574" y="750648"/>
                    <a:pt x="0" y="734776"/>
                    <a:pt x="0" y="718226"/>
                  </a:cubicBezTo>
                  <a:lnTo>
                    <a:pt x="0" y="62401"/>
                  </a:lnTo>
                  <a:cubicBezTo>
                    <a:pt x="0" y="45851"/>
                    <a:pt x="6574" y="29979"/>
                    <a:pt x="18277" y="18277"/>
                  </a:cubicBezTo>
                  <a:cubicBezTo>
                    <a:pt x="29979" y="6574"/>
                    <a:pt x="45851" y="0"/>
                    <a:pt x="62401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FFFFFF">
                    <a:alpha val="35000"/>
                  </a:srgbClr>
                </a:gs>
                <a:gs pos="100000">
                  <a:srgbClr val="9D9D9D">
                    <a:alpha val="10500"/>
                  </a:srgbClr>
                </a:gs>
              </a:gsLst>
              <a:path path="circle">
                <a:fillToRect r="100000" b="100000"/>
              </a:path>
              <a:tileRect l="-100000" t="-100000"/>
            </a:gradFill>
            <a:ln cap="rnd">
              <a:noFill/>
              <a:prstDash val="solid"/>
              <a:round/>
            </a:ln>
          </p:spPr>
          <p:txBody>
            <a:bodyPr/>
            <a:lstStyle/>
            <a:p>
              <a:endParaRPr lang="uk-UA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66675"/>
              <a:ext cx="1895219" cy="84730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151"/>
                </a:lnSpc>
              </a:pPr>
              <a:endParaRPr/>
            </a:p>
          </p:txBody>
        </p:sp>
      </p:grpSp>
      <p:sp>
        <p:nvSpPr>
          <p:cNvPr id="6" name="Freeform 6"/>
          <p:cNvSpPr/>
          <p:nvPr/>
        </p:nvSpPr>
        <p:spPr>
          <a:xfrm>
            <a:off x="1548690" y="2724956"/>
            <a:ext cx="6052990" cy="6052990"/>
          </a:xfrm>
          <a:custGeom>
            <a:avLst/>
            <a:gdLst/>
            <a:ahLst/>
            <a:cxnLst/>
            <a:rect l="l" t="t" r="r" b="b"/>
            <a:pathLst>
              <a:path w="6052990" h="6052990">
                <a:moveTo>
                  <a:pt x="0" y="0"/>
                </a:moveTo>
                <a:lnTo>
                  <a:pt x="6052989" y="0"/>
                </a:lnTo>
                <a:lnTo>
                  <a:pt x="6052989" y="6052990"/>
                </a:lnTo>
                <a:lnTo>
                  <a:pt x="0" y="605299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uk-UA"/>
          </a:p>
        </p:txBody>
      </p:sp>
      <p:sp>
        <p:nvSpPr>
          <p:cNvPr id="7" name="Freeform 7"/>
          <p:cNvSpPr/>
          <p:nvPr/>
        </p:nvSpPr>
        <p:spPr>
          <a:xfrm>
            <a:off x="-902567" y="1075361"/>
            <a:ext cx="4175194" cy="4471426"/>
          </a:xfrm>
          <a:custGeom>
            <a:avLst/>
            <a:gdLst/>
            <a:ahLst/>
            <a:cxnLst/>
            <a:rect l="l" t="t" r="r" b="b"/>
            <a:pathLst>
              <a:path w="4175194" h="4471426">
                <a:moveTo>
                  <a:pt x="0" y="0"/>
                </a:moveTo>
                <a:lnTo>
                  <a:pt x="4175194" y="0"/>
                </a:lnTo>
                <a:lnTo>
                  <a:pt x="4175194" y="4471426"/>
                </a:lnTo>
                <a:lnTo>
                  <a:pt x="0" y="4471426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uk-UA"/>
          </a:p>
        </p:txBody>
      </p:sp>
      <p:sp>
        <p:nvSpPr>
          <p:cNvPr id="8" name="TextBox 8"/>
          <p:cNvSpPr txBox="1"/>
          <p:nvPr/>
        </p:nvSpPr>
        <p:spPr>
          <a:xfrm>
            <a:off x="8571525" y="3135407"/>
            <a:ext cx="8811600" cy="148703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1100"/>
              </a:lnSpc>
            </a:pPr>
            <a:r>
              <a:rPr lang="en-US" sz="10883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KEPLER-186F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9144000" y="5008784"/>
            <a:ext cx="5241594" cy="24733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2799"/>
              </a:lnSpc>
            </a:pPr>
            <a:r>
              <a:rPr lang="en-US" sz="1999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•Відкрита у 2014 році</a:t>
            </a:r>
          </a:p>
          <a:p>
            <a:pPr algn="just">
              <a:lnSpc>
                <a:spcPts val="2799"/>
              </a:lnSpc>
            </a:pPr>
            <a:r>
              <a:rPr lang="en-US" sz="1999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• Сузір’я Лебедя, 500 світлових років</a:t>
            </a:r>
          </a:p>
          <a:p>
            <a:pPr algn="just">
              <a:lnSpc>
                <a:spcPts val="2799"/>
              </a:lnSpc>
            </a:pPr>
            <a:r>
              <a:rPr lang="en-US" sz="1999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• Розмір схожий на Землю</a:t>
            </a:r>
          </a:p>
          <a:p>
            <a:pPr algn="just">
              <a:lnSpc>
                <a:spcPts val="2799"/>
              </a:lnSpc>
            </a:pPr>
            <a:r>
              <a:rPr lang="en-US" sz="1999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• Орбіта — 130 днів</a:t>
            </a:r>
          </a:p>
          <a:p>
            <a:pPr algn="just">
              <a:lnSpc>
                <a:spcPts val="2799"/>
              </a:lnSpc>
            </a:pPr>
            <a:r>
              <a:rPr lang="en-US" sz="1999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• Червоний карлик як зоря — можлива вода</a:t>
            </a:r>
          </a:p>
          <a:p>
            <a:pPr algn="just">
              <a:lnSpc>
                <a:spcPts val="2799"/>
              </a:lnSpc>
              <a:spcBef>
                <a:spcPct val="0"/>
              </a:spcBef>
            </a:pPr>
            <a:endParaRPr lang="en-US" sz="1999">
              <a:solidFill>
                <a:srgbClr val="FFFFFF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10" name="Freeform 10"/>
          <p:cNvSpPr/>
          <p:nvPr/>
        </p:nvSpPr>
        <p:spPr>
          <a:xfrm>
            <a:off x="13234280" y="-4110202"/>
            <a:ext cx="13578111" cy="11592312"/>
          </a:xfrm>
          <a:custGeom>
            <a:avLst/>
            <a:gdLst/>
            <a:ahLst/>
            <a:cxnLst/>
            <a:rect l="l" t="t" r="r" b="b"/>
            <a:pathLst>
              <a:path w="13578111" h="11592312">
                <a:moveTo>
                  <a:pt x="0" y="0"/>
                </a:moveTo>
                <a:lnTo>
                  <a:pt x="13578110" y="0"/>
                </a:lnTo>
                <a:lnTo>
                  <a:pt x="13578110" y="11592312"/>
                </a:lnTo>
                <a:lnTo>
                  <a:pt x="0" y="11592312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uk-UA"/>
          </a:p>
        </p:txBody>
      </p:sp>
      <p:sp>
        <p:nvSpPr>
          <p:cNvPr id="11" name="Freeform 11"/>
          <p:cNvSpPr/>
          <p:nvPr/>
        </p:nvSpPr>
        <p:spPr>
          <a:xfrm>
            <a:off x="2024280" y="4490844"/>
            <a:ext cx="13578111" cy="11592312"/>
          </a:xfrm>
          <a:custGeom>
            <a:avLst/>
            <a:gdLst/>
            <a:ahLst/>
            <a:cxnLst/>
            <a:rect l="l" t="t" r="r" b="b"/>
            <a:pathLst>
              <a:path w="13578111" h="11592312">
                <a:moveTo>
                  <a:pt x="0" y="0"/>
                </a:moveTo>
                <a:lnTo>
                  <a:pt x="13578111" y="0"/>
                </a:lnTo>
                <a:lnTo>
                  <a:pt x="13578111" y="11592312"/>
                </a:lnTo>
                <a:lnTo>
                  <a:pt x="0" y="11592312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uk-UA"/>
          </a:p>
        </p:txBody>
      </p:sp>
      <p:sp>
        <p:nvSpPr>
          <p:cNvPr id="12" name="Freeform 12"/>
          <p:cNvSpPr/>
          <p:nvPr/>
        </p:nvSpPr>
        <p:spPr>
          <a:xfrm>
            <a:off x="-3310599" y="-6800261"/>
            <a:ext cx="13578111" cy="11592312"/>
          </a:xfrm>
          <a:custGeom>
            <a:avLst/>
            <a:gdLst/>
            <a:ahLst/>
            <a:cxnLst/>
            <a:rect l="l" t="t" r="r" b="b"/>
            <a:pathLst>
              <a:path w="13578111" h="11592312">
                <a:moveTo>
                  <a:pt x="0" y="0"/>
                </a:moveTo>
                <a:lnTo>
                  <a:pt x="13578110" y="0"/>
                </a:lnTo>
                <a:lnTo>
                  <a:pt x="13578110" y="11592312"/>
                </a:lnTo>
                <a:lnTo>
                  <a:pt x="0" y="11592312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uk-UA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7050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930375" y="2694143"/>
            <a:ext cx="6052990" cy="6052990"/>
          </a:xfrm>
          <a:custGeom>
            <a:avLst/>
            <a:gdLst/>
            <a:ahLst/>
            <a:cxnLst/>
            <a:rect l="l" t="t" r="r" b="b"/>
            <a:pathLst>
              <a:path w="6052990" h="6052990">
                <a:moveTo>
                  <a:pt x="0" y="0"/>
                </a:moveTo>
                <a:lnTo>
                  <a:pt x="6052989" y="0"/>
                </a:lnTo>
                <a:lnTo>
                  <a:pt x="6052989" y="6052990"/>
                </a:lnTo>
                <a:lnTo>
                  <a:pt x="0" y="605299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uk-UA"/>
          </a:p>
        </p:txBody>
      </p:sp>
      <p:grpSp>
        <p:nvGrpSpPr>
          <p:cNvPr id="3" name="Group 3"/>
          <p:cNvGrpSpPr/>
          <p:nvPr/>
        </p:nvGrpSpPr>
        <p:grpSpPr>
          <a:xfrm>
            <a:off x="1548690" y="4822864"/>
            <a:ext cx="7195911" cy="2963942"/>
            <a:chOff x="0" y="0"/>
            <a:chExt cx="1895219" cy="780627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1895219" cy="780627"/>
            </a:xfrm>
            <a:custGeom>
              <a:avLst/>
              <a:gdLst/>
              <a:ahLst/>
              <a:cxnLst/>
              <a:rect l="l" t="t" r="r" b="b"/>
              <a:pathLst>
                <a:path w="1895219" h="780627">
                  <a:moveTo>
                    <a:pt x="62401" y="0"/>
                  </a:moveTo>
                  <a:lnTo>
                    <a:pt x="1832819" y="0"/>
                  </a:lnTo>
                  <a:cubicBezTo>
                    <a:pt x="1849368" y="0"/>
                    <a:pt x="1865240" y="6574"/>
                    <a:pt x="1876943" y="18277"/>
                  </a:cubicBezTo>
                  <a:cubicBezTo>
                    <a:pt x="1888645" y="29979"/>
                    <a:pt x="1895219" y="45851"/>
                    <a:pt x="1895219" y="62401"/>
                  </a:cubicBezTo>
                  <a:lnTo>
                    <a:pt x="1895219" y="718226"/>
                  </a:lnTo>
                  <a:cubicBezTo>
                    <a:pt x="1895219" y="752689"/>
                    <a:pt x="1867282" y="780627"/>
                    <a:pt x="1832819" y="780627"/>
                  </a:cubicBezTo>
                  <a:lnTo>
                    <a:pt x="62401" y="780627"/>
                  </a:lnTo>
                  <a:cubicBezTo>
                    <a:pt x="45851" y="780627"/>
                    <a:pt x="29979" y="774052"/>
                    <a:pt x="18277" y="762350"/>
                  </a:cubicBezTo>
                  <a:cubicBezTo>
                    <a:pt x="6574" y="750648"/>
                    <a:pt x="0" y="734776"/>
                    <a:pt x="0" y="718226"/>
                  </a:cubicBezTo>
                  <a:lnTo>
                    <a:pt x="0" y="62401"/>
                  </a:lnTo>
                  <a:cubicBezTo>
                    <a:pt x="0" y="45851"/>
                    <a:pt x="6574" y="29979"/>
                    <a:pt x="18277" y="18277"/>
                  </a:cubicBezTo>
                  <a:cubicBezTo>
                    <a:pt x="29979" y="6574"/>
                    <a:pt x="45851" y="0"/>
                    <a:pt x="62401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FFFFFF">
                    <a:alpha val="35000"/>
                  </a:srgbClr>
                </a:gs>
                <a:gs pos="100000">
                  <a:srgbClr val="9D9D9D">
                    <a:alpha val="10500"/>
                  </a:srgbClr>
                </a:gs>
              </a:gsLst>
              <a:path path="circle">
                <a:fillToRect r="100000" b="100000"/>
              </a:path>
              <a:tileRect l="-100000" t="-100000"/>
            </a:gradFill>
            <a:ln cap="rnd">
              <a:noFill/>
              <a:prstDash val="solid"/>
              <a:round/>
            </a:ln>
          </p:spPr>
          <p:txBody>
            <a:bodyPr/>
            <a:lstStyle/>
            <a:p>
              <a:endParaRPr lang="uk-UA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66675"/>
              <a:ext cx="1895219" cy="84730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151"/>
                </a:lnSpc>
              </a:pPr>
              <a:endParaRPr/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1548690" y="3166220"/>
            <a:ext cx="10259812" cy="148703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1100"/>
              </a:lnSpc>
            </a:pPr>
            <a:r>
              <a:rPr lang="en-US" sz="10883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LHS-1140B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2158437" y="5198972"/>
            <a:ext cx="5241594" cy="17684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2799"/>
              </a:lnSpc>
            </a:pPr>
            <a:r>
              <a:rPr lang="en-US" sz="1999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•40 світлових років</a:t>
            </a:r>
          </a:p>
          <a:p>
            <a:pPr algn="just">
              <a:lnSpc>
                <a:spcPts val="2799"/>
              </a:lnSpc>
            </a:pPr>
            <a:r>
              <a:rPr lang="en-US" sz="1999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• Атмосфера захищає від радіації</a:t>
            </a:r>
          </a:p>
          <a:p>
            <a:pPr algn="just">
              <a:lnSpc>
                <a:spcPts val="2799"/>
              </a:lnSpc>
            </a:pPr>
            <a:r>
              <a:rPr lang="en-US" sz="1999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• Розмір більший за Землю в 1.4 раза</a:t>
            </a:r>
          </a:p>
          <a:p>
            <a:pPr algn="just">
              <a:lnSpc>
                <a:spcPts val="2799"/>
              </a:lnSpc>
            </a:pPr>
            <a:r>
              <a:rPr lang="en-US" sz="1999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• Ймовірно океанічна планета</a:t>
            </a:r>
          </a:p>
          <a:p>
            <a:pPr algn="just">
              <a:lnSpc>
                <a:spcPts val="2799"/>
              </a:lnSpc>
              <a:spcBef>
                <a:spcPct val="0"/>
              </a:spcBef>
            </a:pPr>
            <a:endParaRPr lang="en-US" sz="1999">
              <a:solidFill>
                <a:srgbClr val="FFFFFF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8" name="Freeform 8"/>
          <p:cNvSpPr/>
          <p:nvPr/>
        </p:nvSpPr>
        <p:spPr>
          <a:xfrm rot="7346729">
            <a:off x="7393648" y="2838268"/>
            <a:ext cx="7684389" cy="8229600"/>
          </a:xfrm>
          <a:custGeom>
            <a:avLst/>
            <a:gdLst/>
            <a:ahLst/>
            <a:cxnLst/>
            <a:rect l="l" t="t" r="r" b="b"/>
            <a:pathLst>
              <a:path w="7684389" h="8229600">
                <a:moveTo>
                  <a:pt x="0" y="0"/>
                </a:moveTo>
                <a:lnTo>
                  <a:pt x="7684389" y="0"/>
                </a:lnTo>
                <a:lnTo>
                  <a:pt x="7684389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uk-UA"/>
          </a:p>
        </p:txBody>
      </p:sp>
      <p:sp>
        <p:nvSpPr>
          <p:cNvPr id="9" name="Freeform 9"/>
          <p:cNvSpPr/>
          <p:nvPr/>
        </p:nvSpPr>
        <p:spPr>
          <a:xfrm>
            <a:off x="-6633236" y="6165383"/>
            <a:ext cx="15780936" cy="8229600"/>
          </a:xfrm>
          <a:custGeom>
            <a:avLst/>
            <a:gdLst/>
            <a:ahLst/>
            <a:cxnLst/>
            <a:rect l="l" t="t" r="r" b="b"/>
            <a:pathLst>
              <a:path w="15780936" h="8229600">
                <a:moveTo>
                  <a:pt x="0" y="0"/>
                </a:moveTo>
                <a:lnTo>
                  <a:pt x="15780937" y="0"/>
                </a:lnTo>
                <a:lnTo>
                  <a:pt x="15780937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uk-UA"/>
          </a:p>
        </p:txBody>
      </p:sp>
      <p:sp>
        <p:nvSpPr>
          <p:cNvPr id="10" name="Freeform 10"/>
          <p:cNvSpPr/>
          <p:nvPr/>
        </p:nvSpPr>
        <p:spPr>
          <a:xfrm rot="2941036">
            <a:off x="16346873" y="-1574521"/>
            <a:ext cx="5314426" cy="5691487"/>
          </a:xfrm>
          <a:custGeom>
            <a:avLst/>
            <a:gdLst/>
            <a:ahLst/>
            <a:cxnLst/>
            <a:rect l="l" t="t" r="r" b="b"/>
            <a:pathLst>
              <a:path w="5314426" h="5691487">
                <a:moveTo>
                  <a:pt x="0" y="0"/>
                </a:moveTo>
                <a:lnTo>
                  <a:pt x="5314426" y="0"/>
                </a:lnTo>
                <a:lnTo>
                  <a:pt x="5314426" y="5691487"/>
                </a:lnTo>
                <a:lnTo>
                  <a:pt x="0" y="5691487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uk-UA"/>
          </a:p>
        </p:txBody>
      </p:sp>
      <p:sp>
        <p:nvSpPr>
          <p:cNvPr id="11" name="Freeform 11"/>
          <p:cNvSpPr/>
          <p:nvPr/>
        </p:nvSpPr>
        <p:spPr>
          <a:xfrm>
            <a:off x="13301810" y="-4062971"/>
            <a:ext cx="13578111" cy="11592312"/>
          </a:xfrm>
          <a:custGeom>
            <a:avLst/>
            <a:gdLst/>
            <a:ahLst/>
            <a:cxnLst/>
            <a:rect l="l" t="t" r="r" b="b"/>
            <a:pathLst>
              <a:path w="13578111" h="11592312">
                <a:moveTo>
                  <a:pt x="0" y="0"/>
                </a:moveTo>
                <a:lnTo>
                  <a:pt x="13578110" y="0"/>
                </a:lnTo>
                <a:lnTo>
                  <a:pt x="13578110" y="11592312"/>
                </a:lnTo>
                <a:lnTo>
                  <a:pt x="0" y="11592312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uk-UA"/>
          </a:p>
        </p:txBody>
      </p:sp>
      <p:sp>
        <p:nvSpPr>
          <p:cNvPr id="12" name="Freeform 12"/>
          <p:cNvSpPr/>
          <p:nvPr/>
        </p:nvSpPr>
        <p:spPr>
          <a:xfrm>
            <a:off x="831248" y="5391246"/>
            <a:ext cx="13578111" cy="11592312"/>
          </a:xfrm>
          <a:custGeom>
            <a:avLst/>
            <a:gdLst/>
            <a:ahLst/>
            <a:cxnLst/>
            <a:rect l="l" t="t" r="r" b="b"/>
            <a:pathLst>
              <a:path w="13578111" h="11592312">
                <a:moveTo>
                  <a:pt x="0" y="0"/>
                </a:moveTo>
                <a:lnTo>
                  <a:pt x="13578111" y="0"/>
                </a:lnTo>
                <a:lnTo>
                  <a:pt x="13578111" y="11592312"/>
                </a:lnTo>
                <a:lnTo>
                  <a:pt x="0" y="11592312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uk-UA"/>
          </a:p>
        </p:txBody>
      </p:sp>
      <p:sp>
        <p:nvSpPr>
          <p:cNvPr id="13" name="Freeform 13"/>
          <p:cNvSpPr/>
          <p:nvPr/>
        </p:nvSpPr>
        <p:spPr>
          <a:xfrm>
            <a:off x="-276301" y="-6448812"/>
            <a:ext cx="13578111" cy="11592312"/>
          </a:xfrm>
          <a:custGeom>
            <a:avLst/>
            <a:gdLst/>
            <a:ahLst/>
            <a:cxnLst/>
            <a:rect l="l" t="t" r="r" b="b"/>
            <a:pathLst>
              <a:path w="13578111" h="11592312">
                <a:moveTo>
                  <a:pt x="0" y="0"/>
                </a:moveTo>
                <a:lnTo>
                  <a:pt x="13578111" y="0"/>
                </a:lnTo>
                <a:lnTo>
                  <a:pt x="13578111" y="11592312"/>
                </a:lnTo>
                <a:lnTo>
                  <a:pt x="0" y="11592312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uk-UA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7050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506275" y="1395622"/>
            <a:ext cx="11180727" cy="10287000"/>
            <a:chOff x="0" y="0"/>
            <a:chExt cx="759968" cy="69922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759968" cy="699220"/>
            </a:xfrm>
            <a:custGeom>
              <a:avLst/>
              <a:gdLst/>
              <a:ahLst/>
              <a:cxnLst/>
              <a:rect l="l" t="t" r="r" b="b"/>
              <a:pathLst>
                <a:path w="759968" h="699220">
                  <a:moveTo>
                    <a:pt x="0" y="0"/>
                  </a:moveTo>
                  <a:lnTo>
                    <a:pt x="759968" y="0"/>
                  </a:lnTo>
                  <a:lnTo>
                    <a:pt x="759968" y="699220"/>
                  </a:lnTo>
                  <a:lnTo>
                    <a:pt x="0" y="699220"/>
                  </a:lnTo>
                  <a:close/>
                </a:path>
              </a:pathLst>
            </a:custGeom>
            <a:blipFill>
              <a:blip r:embed="rId2"/>
              <a:stretch>
                <a:fillRect b="-16243"/>
              </a:stretch>
            </a:blipFill>
          </p:spPr>
          <p:txBody>
            <a:bodyPr/>
            <a:lstStyle/>
            <a:p>
              <a:endParaRPr lang="uk-UA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7587689" y="5834246"/>
            <a:ext cx="8920074" cy="2890261"/>
            <a:chOff x="0" y="0"/>
            <a:chExt cx="2349320" cy="761221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2349320" cy="761221"/>
            </a:xfrm>
            <a:custGeom>
              <a:avLst/>
              <a:gdLst/>
              <a:ahLst/>
              <a:cxnLst/>
              <a:rect l="l" t="t" r="r" b="b"/>
              <a:pathLst>
                <a:path w="2349320" h="761221">
                  <a:moveTo>
                    <a:pt x="50339" y="0"/>
                  </a:moveTo>
                  <a:lnTo>
                    <a:pt x="2298981" y="0"/>
                  </a:lnTo>
                  <a:cubicBezTo>
                    <a:pt x="2326782" y="0"/>
                    <a:pt x="2349320" y="22538"/>
                    <a:pt x="2349320" y="50339"/>
                  </a:cubicBezTo>
                  <a:lnTo>
                    <a:pt x="2349320" y="710882"/>
                  </a:lnTo>
                  <a:cubicBezTo>
                    <a:pt x="2349320" y="724232"/>
                    <a:pt x="2344016" y="737037"/>
                    <a:pt x="2334576" y="746477"/>
                  </a:cubicBezTo>
                  <a:cubicBezTo>
                    <a:pt x="2325135" y="755917"/>
                    <a:pt x="2312331" y="761221"/>
                    <a:pt x="2298981" y="761221"/>
                  </a:cubicBezTo>
                  <a:lnTo>
                    <a:pt x="50339" y="761221"/>
                  </a:lnTo>
                  <a:cubicBezTo>
                    <a:pt x="22538" y="761221"/>
                    <a:pt x="0" y="738683"/>
                    <a:pt x="0" y="710882"/>
                  </a:cubicBezTo>
                  <a:lnTo>
                    <a:pt x="0" y="50339"/>
                  </a:lnTo>
                  <a:cubicBezTo>
                    <a:pt x="0" y="36989"/>
                    <a:pt x="5304" y="24185"/>
                    <a:pt x="14744" y="14744"/>
                  </a:cubicBezTo>
                  <a:cubicBezTo>
                    <a:pt x="24185" y="5304"/>
                    <a:pt x="36989" y="0"/>
                    <a:pt x="50339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FFFFFF">
                    <a:alpha val="35000"/>
                  </a:srgbClr>
                </a:gs>
                <a:gs pos="100000">
                  <a:srgbClr val="9D9D9D">
                    <a:alpha val="10500"/>
                  </a:srgbClr>
                </a:gs>
              </a:gsLst>
              <a:path path="circle">
                <a:fillToRect r="100000" b="100000"/>
              </a:path>
              <a:tileRect l="-100000" t="-100000"/>
            </a:gradFill>
            <a:ln cap="rnd">
              <a:noFill/>
              <a:prstDash val="solid"/>
              <a:round/>
            </a:ln>
          </p:spPr>
          <p:txBody>
            <a:bodyPr/>
            <a:lstStyle/>
            <a:p>
              <a:endParaRPr lang="uk-UA"/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0" y="-66675"/>
              <a:ext cx="2349320" cy="82789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151"/>
                </a:lnSpc>
              </a:pPr>
              <a:endParaRPr/>
            </a:p>
          </p:txBody>
        </p:sp>
      </p:grpSp>
      <p:sp>
        <p:nvSpPr>
          <p:cNvPr id="7" name="Freeform 7"/>
          <p:cNvSpPr/>
          <p:nvPr/>
        </p:nvSpPr>
        <p:spPr>
          <a:xfrm>
            <a:off x="1028700" y="-2719178"/>
            <a:ext cx="7684389" cy="8229600"/>
          </a:xfrm>
          <a:custGeom>
            <a:avLst/>
            <a:gdLst/>
            <a:ahLst/>
            <a:cxnLst/>
            <a:rect l="l" t="t" r="r" b="b"/>
            <a:pathLst>
              <a:path w="7684389" h="8229600">
                <a:moveTo>
                  <a:pt x="0" y="0"/>
                </a:moveTo>
                <a:lnTo>
                  <a:pt x="7684389" y="0"/>
                </a:lnTo>
                <a:lnTo>
                  <a:pt x="7684389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uk-UA"/>
          </a:p>
        </p:txBody>
      </p:sp>
      <p:sp>
        <p:nvSpPr>
          <p:cNvPr id="8" name="Freeform 8"/>
          <p:cNvSpPr/>
          <p:nvPr/>
        </p:nvSpPr>
        <p:spPr>
          <a:xfrm>
            <a:off x="10099100" y="1719446"/>
            <a:ext cx="15780936" cy="8229600"/>
          </a:xfrm>
          <a:custGeom>
            <a:avLst/>
            <a:gdLst/>
            <a:ahLst/>
            <a:cxnLst/>
            <a:rect l="l" t="t" r="r" b="b"/>
            <a:pathLst>
              <a:path w="15780936" h="8229600">
                <a:moveTo>
                  <a:pt x="0" y="0"/>
                </a:moveTo>
                <a:lnTo>
                  <a:pt x="15780936" y="0"/>
                </a:lnTo>
                <a:lnTo>
                  <a:pt x="15780936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uk-UA"/>
          </a:p>
        </p:txBody>
      </p:sp>
      <p:sp>
        <p:nvSpPr>
          <p:cNvPr id="9" name="TextBox 9"/>
          <p:cNvSpPr txBox="1"/>
          <p:nvPr/>
        </p:nvSpPr>
        <p:spPr>
          <a:xfrm>
            <a:off x="7722749" y="4012216"/>
            <a:ext cx="9192444" cy="137959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0386"/>
              </a:lnSpc>
            </a:pPr>
            <a:r>
              <a:rPr lang="en-US" sz="10183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WASP-12B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8197436" y="6481972"/>
            <a:ext cx="7700579" cy="14903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2379"/>
              </a:lnSpc>
            </a:pPr>
            <a:r>
              <a:rPr lang="en-US" sz="1699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•870 світлових років</a:t>
            </a:r>
          </a:p>
          <a:p>
            <a:pPr algn="just">
              <a:lnSpc>
                <a:spcPts val="2379"/>
              </a:lnSpc>
            </a:pPr>
            <a:r>
              <a:rPr lang="en-US" sz="1699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• Надзвичайно гаряча — до 1500 °C</a:t>
            </a:r>
          </a:p>
          <a:p>
            <a:pPr algn="just">
              <a:lnSpc>
                <a:spcPts val="2379"/>
              </a:lnSpc>
            </a:pPr>
            <a:r>
              <a:rPr lang="en-US" sz="1699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•Поглинає майже все світло — виглядає чорною</a:t>
            </a:r>
          </a:p>
          <a:p>
            <a:pPr algn="just">
              <a:lnSpc>
                <a:spcPts val="2379"/>
              </a:lnSpc>
            </a:pPr>
            <a:r>
              <a:rPr lang="en-US" sz="1699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•Рік триває 1 земну добу</a:t>
            </a:r>
          </a:p>
          <a:p>
            <a:pPr algn="just">
              <a:lnSpc>
                <a:spcPts val="2379"/>
              </a:lnSpc>
              <a:spcBef>
                <a:spcPct val="0"/>
              </a:spcBef>
            </a:pPr>
            <a:endParaRPr lang="en-US" sz="1699">
              <a:solidFill>
                <a:srgbClr val="FFFFFF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11" name="Freeform 11"/>
          <p:cNvSpPr/>
          <p:nvPr/>
        </p:nvSpPr>
        <p:spPr>
          <a:xfrm>
            <a:off x="8197436" y="-6651402"/>
            <a:ext cx="13578111" cy="11592312"/>
          </a:xfrm>
          <a:custGeom>
            <a:avLst/>
            <a:gdLst/>
            <a:ahLst/>
            <a:cxnLst/>
            <a:rect l="l" t="t" r="r" b="b"/>
            <a:pathLst>
              <a:path w="13578111" h="11592312">
                <a:moveTo>
                  <a:pt x="0" y="0"/>
                </a:moveTo>
                <a:lnTo>
                  <a:pt x="13578111" y="0"/>
                </a:lnTo>
                <a:lnTo>
                  <a:pt x="13578111" y="11592312"/>
                </a:lnTo>
                <a:lnTo>
                  <a:pt x="0" y="11592312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uk-UA"/>
          </a:p>
        </p:txBody>
      </p:sp>
      <p:sp>
        <p:nvSpPr>
          <p:cNvPr id="12" name="Freeform 12"/>
          <p:cNvSpPr/>
          <p:nvPr/>
        </p:nvSpPr>
        <p:spPr>
          <a:xfrm>
            <a:off x="11766570" y="3207995"/>
            <a:ext cx="13578111" cy="11592312"/>
          </a:xfrm>
          <a:custGeom>
            <a:avLst/>
            <a:gdLst/>
            <a:ahLst/>
            <a:cxnLst/>
            <a:rect l="l" t="t" r="r" b="b"/>
            <a:pathLst>
              <a:path w="13578111" h="11592312">
                <a:moveTo>
                  <a:pt x="0" y="0"/>
                </a:moveTo>
                <a:lnTo>
                  <a:pt x="13578111" y="0"/>
                </a:lnTo>
                <a:lnTo>
                  <a:pt x="13578111" y="11592312"/>
                </a:lnTo>
                <a:lnTo>
                  <a:pt x="0" y="11592312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uk-UA"/>
          </a:p>
        </p:txBody>
      </p:sp>
      <p:sp>
        <p:nvSpPr>
          <p:cNvPr id="13" name="Freeform 13"/>
          <p:cNvSpPr/>
          <p:nvPr/>
        </p:nvSpPr>
        <p:spPr>
          <a:xfrm>
            <a:off x="-5380675" y="-6976026"/>
            <a:ext cx="13578111" cy="11592312"/>
          </a:xfrm>
          <a:custGeom>
            <a:avLst/>
            <a:gdLst/>
            <a:ahLst/>
            <a:cxnLst/>
            <a:rect l="l" t="t" r="r" b="b"/>
            <a:pathLst>
              <a:path w="13578111" h="11592312">
                <a:moveTo>
                  <a:pt x="0" y="0"/>
                </a:moveTo>
                <a:lnTo>
                  <a:pt x="13578111" y="0"/>
                </a:lnTo>
                <a:lnTo>
                  <a:pt x="13578111" y="11592312"/>
                </a:lnTo>
                <a:lnTo>
                  <a:pt x="0" y="11592312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uk-UA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uk-UA"/>
          </a:p>
        </p:txBody>
      </p:sp>
      <p:sp>
        <p:nvSpPr>
          <p:cNvPr id="3" name="Freeform 3"/>
          <p:cNvSpPr/>
          <p:nvPr/>
        </p:nvSpPr>
        <p:spPr>
          <a:xfrm>
            <a:off x="13726729" y="-3128719"/>
            <a:ext cx="8210965" cy="7010111"/>
          </a:xfrm>
          <a:custGeom>
            <a:avLst/>
            <a:gdLst/>
            <a:ahLst/>
            <a:cxnLst/>
            <a:rect l="l" t="t" r="r" b="b"/>
            <a:pathLst>
              <a:path w="8210965" h="7010111">
                <a:moveTo>
                  <a:pt x="0" y="0"/>
                </a:moveTo>
                <a:lnTo>
                  <a:pt x="8210965" y="0"/>
                </a:lnTo>
                <a:lnTo>
                  <a:pt x="8210965" y="7010111"/>
                </a:lnTo>
                <a:lnTo>
                  <a:pt x="0" y="7010111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uk-UA"/>
          </a:p>
        </p:txBody>
      </p:sp>
      <p:grpSp>
        <p:nvGrpSpPr>
          <p:cNvPr id="4" name="Group 4"/>
          <p:cNvGrpSpPr/>
          <p:nvPr/>
        </p:nvGrpSpPr>
        <p:grpSpPr>
          <a:xfrm>
            <a:off x="8730377" y="2816567"/>
            <a:ext cx="10704473" cy="5098586"/>
            <a:chOff x="0" y="0"/>
            <a:chExt cx="1243802" cy="592428"/>
          </a:xfrm>
        </p:grpSpPr>
        <p:sp>
          <p:nvSpPr>
            <p:cNvPr id="5" name="Freeform 5"/>
            <p:cNvSpPr/>
            <p:nvPr/>
          </p:nvSpPr>
          <p:spPr>
            <a:xfrm flipV="1">
              <a:off x="0" y="0"/>
              <a:ext cx="1243802" cy="592428"/>
            </a:xfrm>
            <a:custGeom>
              <a:avLst/>
              <a:gdLst/>
              <a:ahLst/>
              <a:cxnLst/>
              <a:rect l="l" t="t" r="r" b="b"/>
              <a:pathLst>
                <a:path w="1243802" h="592428">
                  <a:moveTo>
                    <a:pt x="203200" y="592428"/>
                  </a:moveTo>
                  <a:lnTo>
                    <a:pt x="1243802" y="592428"/>
                  </a:lnTo>
                  <a:lnTo>
                    <a:pt x="1040602" y="0"/>
                  </a:lnTo>
                  <a:lnTo>
                    <a:pt x="0" y="0"/>
                  </a:lnTo>
                  <a:lnTo>
                    <a:pt x="203200" y="592428"/>
                  </a:lnTo>
                  <a:close/>
                </a:path>
              </a:pathLst>
            </a:custGeom>
            <a:blipFill>
              <a:blip r:embed="rId4"/>
              <a:stretch>
                <a:fillRect t="-9048" b="-9048"/>
              </a:stretch>
            </a:blipFill>
          </p:spPr>
          <p:txBody>
            <a:bodyPr/>
            <a:lstStyle/>
            <a:p>
              <a:endParaRPr lang="uk-UA"/>
            </a:p>
          </p:txBody>
        </p:sp>
      </p:grpSp>
      <p:sp>
        <p:nvSpPr>
          <p:cNvPr id="6" name="Freeform 6"/>
          <p:cNvSpPr/>
          <p:nvPr/>
        </p:nvSpPr>
        <p:spPr>
          <a:xfrm>
            <a:off x="-4464667" y="4575256"/>
            <a:ext cx="13380365" cy="11423487"/>
          </a:xfrm>
          <a:custGeom>
            <a:avLst/>
            <a:gdLst/>
            <a:ahLst/>
            <a:cxnLst/>
            <a:rect l="l" t="t" r="r" b="b"/>
            <a:pathLst>
              <a:path w="13380365" h="11423487">
                <a:moveTo>
                  <a:pt x="0" y="0"/>
                </a:moveTo>
                <a:lnTo>
                  <a:pt x="13380366" y="0"/>
                </a:lnTo>
                <a:lnTo>
                  <a:pt x="13380366" y="11423488"/>
                </a:lnTo>
                <a:lnTo>
                  <a:pt x="0" y="1142348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uk-UA"/>
          </a:p>
        </p:txBody>
      </p:sp>
      <p:sp>
        <p:nvSpPr>
          <p:cNvPr id="7" name="TextBox 7"/>
          <p:cNvSpPr txBox="1"/>
          <p:nvPr/>
        </p:nvSpPr>
        <p:spPr>
          <a:xfrm>
            <a:off x="1758076" y="2943429"/>
            <a:ext cx="8217199" cy="123996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954"/>
              </a:lnSpc>
            </a:pPr>
            <a:r>
              <a:rPr lang="en-US" sz="6917" b="1">
                <a:solidFill>
                  <a:srgbClr val="FFFFFF"/>
                </a:solidFill>
                <a:latin typeface="29LT Bukra Wide Bold"/>
                <a:ea typeface="29LT Bukra Wide Bold"/>
                <a:cs typeface="29LT Bukra Wide Bold"/>
                <a:sym typeface="29LT Bukra Wide Bold"/>
              </a:rPr>
              <a:t>ВИСНОВКИ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758076" y="4508581"/>
            <a:ext cx="6614069" cy="30702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3499"/>
              </a:lnSpc>
            </a:pPr>
            <a:r>
              <a:rPr lang="en-US" sz="2499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 Життя за межами Землі можливе</a:t>
            </a:r>
          </a:p>
          <a:p>
            <a:pPr algn="just">
              <a:lnSpc>
                <a:spcPts val="3499"/>
              </a:lnSpc>
            </a:pPr>
            <a:r>
              <a:rPr lang="en-US" sz="2499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Виявлено багато потенційно придатних планет</a:t>
            </a:r>
          </a:p>
          <a:p>
            <a:pPr algn="just">
              <a:lnSpc>
                <a:spcPts val="3499"/>
              </a:lnSpc>
            </a:pPr>
            <a:r>
              <a:rPr lang="en-US" sz="2499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Особистий внесок: аналіз даних, узагальнення, популяризація знань серед учнів</a:t>
            </a:r>
          </a:p>
          <a:p>
            <a:pPr algn="just">
              <a:lnSpc>
                <a:spcPts val="3499"/>
              </a:lnSpc>
              <a:spcBef>
                <a:spcPct val="0"/>
              </a:spcBef>
            </a:pPr>
            <a:endParaRPr lang="en-US" sz="2499">
              <a:solidFill>
                <a:srgbClr val="FFFFFF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uk-UA"/>
          </a:p>
        </p:txBody>
      </p:sp>
      <p:sp>
        <p:nvSpPr>
          <p:cNvPr id="3" name="Freeform 3"/>
          <p:cNvSpPr/>
          <p:nvPr/>
        </p:nvSpPr>
        <p:spPr>
          <a:xfrm>
            <a:off x="-4105482" y="-2419683"/>
            <a:ext cx="8210965" cy="7010111"/>
          </a:xfrm>
          <a:custGeom>
            <a:avLst/>
            <a:gdLst/>
            <a:ahLst/>
            <a:cxnLst/>
            <a:rect l="l" t="t" r="r" b="b"/>
            <a:pathLst>
              <a:path w="8210965" h="7010111">
                <a:moveTo>
                  <a:pt x="0" y="0"/>
                </a:moveTo>
                <a:lnTo>
                  <a:pt x="8210964" y="0"/>
                </a:lnTo>
                <a:lnTo>
                  <a:pt x="8210964" y="7010111"/>
                </a:lnTo>
                <a:lnTo>
                  <a:pt x="0" y="7010111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uk-UA"/>
          </a:p>
        </p:txBody>
      </p:sp>
      <p:grpSp>
        <p:nvGrpSpPr>
          <p:cNvPr id="4" name="Group 4"/>
          <p:cNvGrpSpPr/>
          <p:nvPr/>
        </p:nvGrpSpPr>
        <p:grpSpPr>
          <a:xfrm>
            <a:off x="-1886227" y="2859669"/>
            <a:ext cx="10611127" cy="5215361"/>
            <a:chOff x="0" y="0"/>
            <a:chExt cx="1248600" cy="613686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1248600" cy="613686"/>
            </a:xfrm>
            <a:custGeom>
              <a:avLst/>
              <a:gdLst/>
              <a:ahLst/>
              <a:cxnLst/>
              <a:rect l="l" t="t" r="r" b="b"/>
              <a:pathLst>
                <a:path w="1248600" h="613686">
                  <a:moveTo>
                    <a:pt x="203200" y="0"/>
                  </a:moveTo>
                  <a:lnTo>
                    <a:pt x="1248600" y="0"/>
                  </a:lnTo>
                  <a:lnTo>
                    <a:pt x="1045400" y="613686"/>
                  </a:lnTo>
                  <a:lnTo>
                    <a:pt x="0" y="613686"/>
                  </a:lnTo>
                  <a:lnTo>
                    <a:pt x="203200" y="0"/>
                  </a:lnTo>
                  <a:close/>
                </a:path>
              </a:pathLst>
            </a:custGeom>
            <a:blipFill>
              <a:blip r:embed="rId4"/>
              <a:stretch>
                <a:fillRect t="-17777" b="-17777"/>
              </a:stretch>
            </a:blipFill>
          </p:spPr>
          <p:txBody>
            <a:bodyPr/>
            <a:lstStyle/>
            <a:p>
              <a:endParaRPr lang="uk-UA"/>
            </a:p>
          </p:txBody>
        </p:sp>
      </p:grpSp>
      <p:sp>
        <p:nvSpPr>
          <p:cNvPr id="6" name="Freeform 6"/>
          <p:cNvSpPr/>
          <p:nvPr/>
        </p:nvSpPr>
        <p:spPr>
          <a:xfrm>
            <a:off x="9544050" y="4575256"/>
            <a:ext cx="13380365" cy="11423487"/>
          </a:xfrm>
          <a:custGeom>
            <a:avLst/>
            <a:gdLst/>
            <a:ahLst/>
            <a:cxnLst/>
            <a:rect l="l" t="t" r="r" b="b"/>
            <a:pathLst>
              <a:path w="13380365" h="11423487">
                <a:moveTo>
                  <a:pt x="0" y="0"/>
                </a:moveTo>
                <a:lnTo>
                  <a:pt x="13380365" y="0"/>
                </a:lnTo>
                <a:lnTo>
                  <a:pt x="13380365" y="11423488"/>
                </a:lnTo>
                <a:lnTo>
                  <a:pt x="0" y="1142348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uk-UA"/>
          </a:p>
        </p:txBody>
      </p:sp>
      <p:sp>
        <p:nvSpPr>
          <p:cNvPr id="7" name="TextBox 7"/>
          <p:cNvSpPr txBox="1"/>
          <p:nvPr/>
        </p:nvSpPr>
        <p:spPr>
          <a:xfrm>
            <a:off x="9753543" y="2602494"/>
            <a:ext cx="7962900" cy="298077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0543"/>
              </a:lnSpc>
            </a:pPr>
            <a:r>
              <a:rPr lang="en-US" sz="9167" b="1">
                <a:solidFill>
                  <a:srgbClr val="FFFFFF"/>
                </a:solidFill>
                <a:latin typeface="29LT Bukra Wide Bold"/>
                <a:ea typeface="29LT Bukra Wide Bold"/>
                <a:cs typeface="29LT Bukra Wide Bold"/>
                <a:sym typeface="29LT Bukra Wide Bold"/>
              </a:rPr>
              <a:t>ДЖЕРЕЛА:</a:t>
            </a:r>
          </a:p>
          <a:p>
            <a:pPr algn="l">
              <a:lnSpc>
                <a:spcPts val="10543"/>
              </a:lnSpc>
            </a:pPr>
            <a:endParaRPr lang="en-US" sz="9167" b="1">
              <a:solidFill>
                <a:srgbClr val="FFFFFF"/>
              </a:solidFill>
              <a:latin typeface="29LT Bukra Wide Bold"/>
              <a:ea typeface="29LT Bukra Wide Bold"/>
              <a:cs typeface="29LT Bukra Wide Bold"/>
              <a:sym typeface="29LT Bukra Wide Bold"/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9544050" y="4435475"/>
            <a:ext cx="8572443" cy="48228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3499"/>
              </a:lnSpc>
            </a:pPr>
            <a:r>
              <a:rPr lang="en-US" sz="2499" u="sng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  <a:hlinkClick r:id="rId5" tooltip="https://universemagazine.com/shho-take-ekzoplanety-i-yak-yih-shukaty/#google_vignette"/>
              </a:rPr>
              <a:t>https://universemagazine.com/shho-take-ekzoplanety-i-yak-yih-shukaty/#google_vignette</a:t>
            </a:r>
          </a:p>
          <a:p>
            <a:pPr algn="just">
              <a:lnSpc>
                <a:spcPts val="3499"/>
              </a:lnSpc>
            </a:pPr>
            <a:r>
              <a:rPr lang="en-US" sz="2499" u="sng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  <a:hlinkClick r:id="rId6" tooltip="http://www.nashenebo.in.ua/ekzoplaneti-skladnij-poshuk-zhittya-za-mezhami-sonyachnoji-sistemi"/>
              </a:rPr>
              <a:t>http://www.nashenebo.in.ua/ekzoplaneti-skladnij-poshuk-zhittya-za-mezhami-sonyachnoji-sistemi</a:t>
            </a:r>
          </a:p>
          <a:p>
            <a:pPr algn="just">
              <a:lnSpc>
                <a:spcPts val="3499"/>
              </a:lnSpc>
            </a:pPr>
            <a:r>
              <a:rPr lang="en-US" sz="2499" u="sng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  <a:hlinkClick r:id="rId7" tooltip="https://internetua.com/nazvano-5-naiblijcsih-do-zemli-planet-yaki-mojut-viyavitisya-v-maibutnomu-pridatnimi-dlya-jittya?utm_source=ukrnet_news#google_vignette"/>
              </a:rPr>
              <a:t>https://internetua.com/nazvano-5-naiblijcsih-do-zemli-planet-yaki-mojut-viyavitisya-v-maibutnomu-pridatnimi-dlya-jittya?utm_source=ukrnet_news#google_vignette</a:t>
            </a:r>
          </a:p>
          <a:p>
            <a:pPr algn="just">
              <a:lnSpc>
                <a:spcPts val="3499"/>
              </a:lnSpc>
            </a:pPr>
            <a:r>
              <a:rPr lang="en-US" sz="2499" u="sng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  <a:hlinkClick r:id="rId8" tooltip="https://www.alife.com.ua/ekzoplaneta-shho-cze-take-i-yak-yiyi-shukayut/"/>
              </a:rPr>
              <a:t>https://www.alife.com.ua/ekzoplaneta-shho-cze-take-i-yak-yiyi-shukayut/</a:t>
            </a:r>
          </a:p>
          <a:p>
            <a:pPr algn="just">
              <a:lnSpc>
                <a:spcPts val="3499"/>
              </a:lnSpc>
              <a:spcBef>
                <a:spcPct val="0"/>
              </a:spcBef>
            </a:pPr>
            <a:endParaRPr lang="en-US" sz="2499" u="sng">
              <a:solidFill>
                <a:srgbClr val="FFFFFF"/>
              </a:solidFill>
              <a:latin typeface="Poppins"/>
              <a:ea typeface="Poppins"/>
              <a:cs typeface="Poppins"/>
              <a:sym typeface="Poppins"/>
              <a:hlinkClick r:id="rId8" tooltip="https://www.alife.com.ua/ekzoplaneta-shho-cze-take-i-yak-yiyi-shukayut/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488</Words>
  <Application>Microsoft Office PowerPoint</Application>
  <PresentationFormat>Довільний</PresentationFormat>
  <Paragraphs>73</Paragraphs>
  <Slides>15</Slides>
  <Notes>0</Notes>
  <HiddenSlides>0</HiddenSlides>
  <MMClips>0</MMClips>
  <ScaleCrop>false</ScaleCrop>
  <HeadingPairs>
    <vt:vector size="6" baseType="variant">
      <vt:variant>
        <vt:lpstr>Використані шрифти</vt:lpstr>
      </vt:variant>
      <vt:variant>
        <vt:i4>8</vt:i4>
      </vt:variant>
      <vt:variant>
        <vt:lpstr>Тема</vt:lpstr>
      </vt:variant>
      <vt:variant>
        <vt:i4>1</vt:i4>
      </vt:variant>
      <vt:variant>
        <vt:lpstr>Заголовки слайдів</vt:lpstr>
      </vt:variant>
      <vt:variant>
        <vt:i4>15</vt:i4>
      </vt:variant>
    </vt:vector>
  </HeadingPairs>
  <TitlesOfParts>
    <vt:vector size="24" baseType="lpstr">
      <vt:lpstr>29LT Bukra Wide Bold</vt:lpstr>
      <vt:lpstr>Poppins</vt:lpstr>
      <vt:lpstr>29LT Bukra Wide</vt:lpstr>
      <vt:lpstr>Calibri</vt:lpstr>
      <vt:lpstr>Poppins Italics</vt:lpstr>
      <vt:lpstr>Anton</vt:lpstr>
      <vt:lpstr>Poppins Bold</vt:lpstr>
      <vt:lpstr>Arial</vt:lpstr>
      <vt:lpstr>Office Theme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Blue and White Modern Earth Presentation</dc:title>
  <dc:creator>Oleksandr Huryn</dc:creator>
  <cp:lastModifiedBy>Oleksandr Huryn</cp:lastModifiedBy>
  <cp:revision>1</cp:revision>
  <dcterms:created xsi:type="dcterms:W3CDTF">2006-08-16T00:00:00Z</dcterms:created>
  <dcterms:modified xsi:type="dcterms:W3CDTF">2025-04-22T19:30:02Z</dcterms:modified>
  <dc:identifier>DAGlYvhN9xE</dc:identifier>
</cp:coreProperties>
</file>