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PT Serif" panose="020A0603040505020204" pitchFamily="18" charset="-52"/>
      <p:regular r:id="rId22"/>
    </p:embeddedFont>
    <p:embeddedFont>
      <p:font typeface="PT Serif Bold" panose="020A0703040505020204" charset="-52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300" y="6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sv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89493" y="-76830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166072" y="249835"/>
            <a:ext cx="3621312" cy="1108565"/>
          </a:xfrm>
          <a:custGeom>
            <a:avLst/>
            <a:gdLst/>
            <a:ahLst/>
            <a:cxnLst/>
            <a:rect l="l" t="t" r="r" b="b"/>
            <a:pathLst>
              <a:path w="3621312" h="1108565">
                <a:moveTo>
                  <a:pt x="0" y="0"/>
                </a:moveTo>
                <a:lnTo>
                  <a:pt x="3621312" y="0"/>
                </a:lnTo>
                <a:lnTo>
                  <a:pt x="3621312" y="1108565"/>
                </a:lnTo>
                <a:lnTo>
                  <a:pt x="0" y="11085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57" t="-85157" r="-254002" b="-46781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486137" y="165109"/>
            <a:ext cx="4773163" cy="1193291"/>
          </a:xfrm>
          <a:custGeom>
            <a:avLst/>
            <a:gdLst/>
            <a:ahLst/>
            <a:cxnLst/>
            <a:rect l="l" t="t" r="r" b="b"/>
            <a:pathLst>
              <a:path w="4773163" h="1193291">
                <a:moveTo>
                  <a:pt x="0" y="0"/>
                </a:moveTo>
                <a:lnTo>
                  <a:pt x="4773163" y="0"/>
                </a:lnTo>
                <a:lnTo>
                  <a:pt x="4773163" y="1193291"/>
                </a:lnTo>
                <a:lnTo>
                  <a:pt x="0" y="11932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20" t="-42465" r="-47041" b="-19877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09939" y="2925895"/>
            <a:ext cx="15249361" cy="264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7"/>
              </a:lnSpc>
            </a:pPr>
            <a:r>
              <a:rPr lang="en-US" sz="4351" b="1">
                <a:solidFill>
                  <a:srgbClr val="4B4417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ЕКОЛОГО-ТОКСИКОЛОГІЧНА ОЦІНКА ПОВЕРХНЕВИХ ВОД ДРОГОБИЧЧИНИ ЯК ЧИННИКА ФОРМУВАННЯ ФІТОТОКСИЧНОСТІ ҐРУНТІВ В УМОВАХ СІЛЬСЬКОГОСПОДАРСЬКОГО ВИКОРИСТАННЯ</a:t>
            </a:r>
          </a:p>
          <a:p>
            <a:pPr algn="ctr">
              <a:lnSpc>
                <a:spcPts val="4177"/>
              </a:lnSpc>
            </a:pPr>
            <a:endParaRPr lang="en-US" sz="4351" b="1">
              <a:solidFill>
                <a:srgbClr val="4B4417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09939" y="6316070"/>
            <a:ext cx="15249361" cy="175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3"/>
              </a:lnSpc>
            </a:pPr>
            <a:r>
              <a:rPr lang="en-US" sz="2909" b="1" spc="145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Виконала: </a:t>
            </a:r>
            <a:r>
              <a:rPr lang="en-US" sz="2909" b="1" spc="145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Нанівська Дана,</a:t>
            </a:r>
          </a:p>
          <a:p>
            <a:pPr algn="ctr">
              <a:lnSpc>
                <a:spcPts val="4073"/>
              </a:lnSpc>
            </a:pPr>
            <a:r>
              <a:rPr lang="en-US" sz="2909" b="1" spc="145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учениця 9-Б класу СЗШ №1 м. Трускавця</a:t>
            </a:r>
          </a:p>
          <a:p>
            <a:pPr algn="ctr">
              <a:lnSpc>
                <a:spcPts val="2953"/>
              </a:lnSpc>
            </a:pPr>
            <a:endParaRPr lang="en-US" sz="2909" b="1" spc="145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2953"/>
              </a:lnSpc>
            </a:pPr>
            <a:endParaRPr lang="en-US" sz="2909" b="1" spc="145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43050" y="8257172"/>
            <a:ext cx="15716250" cy="21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3"/>
              </a:lnSpc>
            </a:pPr>
            <a:r>
              <a:rPr lang="en-US" sz="2709" spc="135">
                <a:solidFill>
                  <a:srgbClr val="1C5739"/>
                </a:solidFill>
                <a:latin typeface="PT Serif"/>
                <a:ea typeface="PT Serif"/>
                <a:cs typeface="PT Serif"/>
                <a:sym typeface="PT Serif"/>
              </a:rPr>
              <a:t>Науковий керівник: </a:t>
            </a:r>
            <a:r>
              <a:rPr lang="en-US" sz="2709" spc="135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Лешко Ольга Володимирівна, вчителька біології СЗШ №1 м. Трускавця;</a:t>
            </a:r>
          </a:p>
          <a:p>
            <a:pPr algn="ctr">
              <a:lnSpc>
                <a:spcPts val="3793"/>
              </a:lnSpc>
            </a:pPr>
            <a:r>
              <a:rPr lang="en-US" sz="2709" spc="135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молодший науковий працівник НДП ДДПУ ім. Івана Франка</a:t>
            </a:r>
          </a:p>
          <a:p>
            <a:pPr algn="ctr">
              <a:lnSpc>
                <a:spcPts val="2953"/>
              </a:lnSpc>
            </a:pPr>
            <a:endParaRPr lang="en-US" sz="2709" spc="135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algn="ctr">
              <a:lnSpc>
                <a:spcPts val="2953"/>
              </a:lnSpc>
            </a:pPr>
            <a:endParaRPr lang="en-US" sz="2709" spc="135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0" y="-35312"/>
            <a:ext cx="4750617" cy="1911474"/>
          </a:xfrm>
          <a:custGeom>
            <a:avLst/>
            <a:gdLst/>
            <a:ahLst/>
            <a:cxnLst/>
            <a:rect l="l" t="t" r="r" b="b"/>
            <a:pathLst>
              <a:path w="4750617" h="1911474">
                <a:moveTo>
                  <a:pt x="0" y="0"/>
                </a:moveTo>
                <a:lnTo>
                  <a:pt x="4750617" y="0"/>
                </a:lnTo>
                <a:lnTo>
                  <a:pt x="4750617" y="1911474"/>
                </a:lnTo>
                <a:lnTo>
                  <a:pt x="0" y="19114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074" t="-85475" r="-6765" b="-92481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2238375" cy="11299900"/>
            <a:chOff x="0" y="0"/>
            <a:chExt cx="589531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531" cy="2976105"/>
            </a:xfrm>
            <a:custGeom>
              <a:avLst/>
              <a:gdLst/>
              <a:ahLst/>
              <a:cxnLst/>
              <a:rect l="l" t="t" r="r" b="b"/>
              <a:pathLst>
                <a:path w="589531" h="2976105">
                  <a:moveTo>
                    <a:pt x="0" y="0"/>
                  </a:moveTo>
                  <a:lnTo>
                    <a:pt x="589531" y="0"/>
                  </a:lnTo>
                  <a:lnTo>
                    <a:pt x="589531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89531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578686" y="7537470"/>
            <a:ext cx="5926799" cy="3243576"/>
          </a:xfrm>
          <a:custGeom>
            <a:avLst/>
            <a:gdLst/>
            <a:ahLst/>
            <a:cxnLst/>
            <a:rect l="l" t="t" r="r" b="b"/>
            <a:pathLst>
              <a:path w="5926799" h="3243576">
                <a:moveTo>
                  <a:pt x="0" y="0"/>
                </a:moveTo>
                <a:lnTo>
                  <a:pt x="5926799" y="0"/>
                </a:lnTo>
                <a:lnTo>
                  <a:pt x="5926799" y="3243575"/>
                </a:lnTo>
                <a:lnTo>
                  <a:pt x="0" y="3243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454489" y="-1808369"/>
            <a:ext cx="6608659" cy="3616739"/>
          </a:xfrm>
          <a:custGeom>
            <a:avLst/>
            <a:gdLst/>
            <a:ahLst/>
            <a:cxnLst/>
            <a:rect l="l" t="t" r="r" b="b"/>
            <a:pathLst>
              <a:path w="6608659" h="3616739">
                <a:moveTo>
                  <a:pt x="0" y="0"/>
                </a:moveTo>
                <a:lnTo>
                  <a:pt x="6608659" y="0"/>
                </a:lnTo>
                <a:lnTo>
                  <a:pt x="6608659" y="3616738"/>
                </a:lnTo>
                <a:lnTo>
                  <a:pt x="0" y="3616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63000" y="190500"/>
            <a:ext cx="9090041" cy="9515319"/>
          </a:xfrm>
          <a:custGeom>
            <a:avLst/>
            <a:gdLst/>
            <a:ahLst/>
            <a:cxnLst/>
            <a:rect l="l" t="t" r="r" b="b"/>
            <a:pathLst>
              <a:path w="9090041" h="9515319">
                <a:moveTo>
                  <a:pt x="0" y="0"/>
                </a:moveTo>
                <a:lnTo>
                  <a:pt x="9090041" y="0"/>
                </a:lnTo>
                <a:lnTo>
                  <a:pt x="9090041" y="9515319"/>
                </a:lnTo>
                <a:lnTo>
                  <a:pt x="0" y="9515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48" r="-2448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54936" y="549642"/>
            <a:ext cx="7472783" cy="246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2"/>
              </a:lnSpc>
            </a:pPr>
            <a:r>
              <a:rPr lang="en-US" sz="5025">
                <a:solidFill>
                  <a:srgbClr val="231F20"/>
                </a:solidFill>
                <a:latin typeface="PT Serif"/>
                <a:ea typeface="PT Serif"/>
                <a:cs typeface="PT Serif"/>
                <a:sym typeface="PT Serif"/>
              </a:rPr>
              <a:t>Актуальність дослідження: </a:t>
            </a:r>
          </a:p>
          <a:p>
            <a:pPr algn="ctr">
              <a:lnSpc>
                <a:spcPts val="6532"/>
              </a:lnSpc>
              <a:spcBef>
                <a:spcPct val="0"/>
              </a:spcBef>
            </a:pPr>
            <a:endParaRPr lang="en-US" sz="5025">
              <a:solidFill>
                <a:srgbClr val="231F2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581254"/>
            <a:ext cx="7125254" cy="6028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3095" b="1">
                <a:solidFill>
                  <a:srgbClr val="231F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Якість поверхневих вод та ґрунтів взаємопов'язані, оскільки вода є важливим компонентом агроекосистем, активно використовується для зрошення сільськогосподарських земель, а продукти господарської діяльності з ґрунту мігрують у поверхневі води (наприклад, пестициди, важкі метали, синтетичні добрива, продукти розкладу).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90650" y="-405818"/>
            <a:ext cx="2085124" cy="11299900"/>
            <a:chOff x="0" y="0"/>
            <a:chExt cx="549168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9168" cy="2976105"/>
            </a:xfrm>
            <a:custGeom>
              <a:avLst/>
              <a:gdLst/>
              <a:ahLst/>
              <a:cxnLst/>
              <a:rect l="l" t="t" r="r" b="b"/>
              <a:pathLst>
                <a:path w="549168" h="2976105">
                  <a:moveTo>
                    <a:pt x="0" y="0"/>
                  </a:moveTo>
                  <a:lnTo>
                    <a:pt x="549168" y="0"/>
                  </a:lnTo>
                  <a:lnTo>
                    <a:pt x="549168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49168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320" y="3683559"/>
            <a:ext cx="15779980" cy="228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Об`єкт дослідження:</a:t>
            </a:r>
          </a:p>
          <a:p>
            <a:pPr algn="ctr">
              <a:lnSpc>
                <a:spcPts val="4570"/>
              </a:lnSpc>
            </a:pPr>
            <a:r>
              <a:rPr lang="en-US" sz="3264">
                <a:solidFill>
                  <a:srgbClr val="1C5739"/>
                </a:solidFill>
                <a:latin typeface="PT Serif"/>
                <a:ea typeface="PT Serif"/>
                <a:cs typeface="PT Serif"/>
                <a:sym typeface="PT Serif"/>
              </a:rPr>
              <a:t>поверхневі води Дрогобицького району, які розташовані в районах інтенсивної сільськогосподарської діяльності</a:t>
            </a:r>
          </a:p>
          <a:p>
            <a:pPr algn="ctr">
              <a:lnSpc>
                <a:spcPts val="4570"/>
              </a:lnSpc>
            </a:pPr>
            <a:endParaRPr lang="en-US" sz="3264">
              <a:solidFill>
                <a:srgbClr val="1C5739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9320" y="5917380"/>
            <a:ext cx="15779980" cy="2218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5"/>
              </a:lnSpc>
            </a:pPr>
            <a:r>
              <a:rPr lang="en-US" sz="3204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Предмет дослідження:</a:t>
            </a:r>
          </a:p>
          <a:p>
            <a:pPr algn="ctr">
              <a:lnSpc>
                <a:spcPts val="4485"/>
              </a:lnSpc>
            </a:pPr>
            <a:r>
              <a:rPr lang="en-US" sz="3204">
                <a:solidFill>
                  <a:srgbClr val="1C5739"/>
                </a:solidFill>
                <a:latin typeface="PT Serif"/>
                <a:ea typeface="PT Serif"/>
                <a:cs typeface="PT Serif"/>
                <a:sym typeface="PT Serif"/>
              </a:rPr>
              <a:t> фітотоксичність води та її фізико-хімічні показники (рН, твердість, вміст нітратів та важких металів)</a:t>
            </a:r>
          </a:p>
          <a:p>
            <a:pPr algn="ctr">
              <a:lnSpc>
                <a:spcPts val="4485"/>
              </a:lnSpc>
            </a:pPr>
            <a:r>
              <a:rPr lang="en-US" sz="3204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9320" y="649648"/>
            <a:ext cx="16055970" cy="2722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</a:pPr>
            <a:r>
              <a:rPr lang="en-US" sz="3320" b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Мета:</a:t>
            </a:r>
            <a:r>
              <a:rPr lang="en-US" sz="3320">
                <a:solidFill>
                  <a:srgbClr val="064224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</a:p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320">
                <a:solidFill>
                  <a:srgbClr val="064224"/>
                </a:solidFill>
                <a:latin typeface="PT Serif"/>
                <a:ea typeface="PT Serif"/>
                <a:cs typeface="PT Serif"/>
                <a:sym typeface="PT Serif"/>
              </a:rPr>
              <a:t>оцінити фітотоксичність поверхневих вод Дрогобицького району, що використовуються для сільськогосподарських потреб за допомогою біотестування, вивчити вплив сезонних змін на рівень токсичності та хімічний аналіз води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92495" y="7573922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89C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560220" y="1728186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2262642" y="-3904566"/>
            <a:ext cx="8637895" cy="86378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89C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79559" y="593002"/>
            <a:ext cx="1164616" cy="1910409"/>
            <a:chOff x="0" y="0"/>
            <a:chExt cx="1451520" cy="2381040"/>
          </a:xfrm>
        </p:grpSpPr>
        <p:sp>
          <p:nvSpPr>
            <p:cNvPr id="11" name="Freeform 11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879559" y="1245499"/>
            <a:ext cx="325815" cy="605415"/>
            <a:chOff x="0" y="0"/>
            <a:chExt cx="406080" cy="754560"/>
          </a:xfrm>
        </p:grpSpPr>
        <p:sp>
          <p:nvSpPr>
            <p:cNvPr id="13" name="Freeform 13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523213" y="546218"/>
            <a:ext cx="7710271" cy="2003978"/>
            <a:chOff x="0" y="0"/>
            <a:chExt cx="7374240" cy="19166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31151" cy="1963166"/>
            </a:xfrm>
            <a:custGeom>
              <a:avLst/>
              <a:gdLst/>
              <a:ahLst/>
              <a:cxnLst/>
              <a:rect l="l" t="t" r="r" b="b"/>
              <a:pathLst>
                <a:path w="7431151" h="1963166">
                  <a:moveTo>
                    <a:pt x="6464935" y="0"/>
                  </a:moveTo>
                  <a:lnTo>
                    <a:pt x="0" y="0"/>
                  </a:lnTo>
                  <a:lnTo>
                    <a:pt x="837819" y="837565"/>
                  </a:lnTo>
                  <a:cubicBezTo>
                    <a:pt x="877316" y="877062"/>
                    <a:pt x="897636" y="929386"/>
                    <a:pt x="897636" y="981583"/>
                  </a:cubicBezTo>
                  <a:cubicBezTo>
                    <a:pt x="897636" y="1033780"/>
                    <a:pt x="877951" y="1085596"/>
                    <a:pt x="837819" y="1125601"/>
                  </a:cubicBezTo>
                  <a:lnTo>
                    <a:pt x="635" y="1963166"/>
                  </a:lnTo>
                  <a:lnTo>
                    <a:pt x="6464427" y="1963166"/>
                  </a:lnTo>
                  <a:lnTo>
                    <a:pt x="7431151" y="981583"/>
                  </a:lnTo>
                  <a:lnTo>
                    <a:pt x="6464935" y="0"/>
                  </a:ln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4791431" y="3255914"/>
            <a:ext cx="1165193" cy="1910409"/>
            <a:chOff x="0" y="0"/>
            <a:chExt cx="1452240" cy="2381040"/>
          </a:xfrm>
        </p:grpSpPr>
        <p:sp>
          <p:nvSpPr>
            <p:cNvPr id="17" name="Freeform 17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5630809" y="3882937"/>
            <a:ext cx="325815" cy="605415"/>
            <a:chOff x="0" y="0"/>
            <a:chExt cx="406080" cy="754560"/>
          </a:xfrm>
        </p:grpSpPr>
        <p:sp>
          <p:nvSpPr>
            <p:cNvPr id="19" name="Freeform 19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6632937" y="3159796"/>
            <a:ext cx="8789272" cy="2051698"/>
            <a:chOff x="0" y="0"/>
            <a:chExt cx="8981413" cy="20965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038874" cy="2143076"/>
            </a:xfrm>
            <a:custGeom>
              <a:avLst/>
              <a:gdLst/>
              <a:ahLst/>
              <a:cxnLst/>
              <a:rect l="l" t="t" r="r" b="b"/>
              <a:pathLst>
                <a:path w="9038874" h="2143076">
                  <a:moveTo>
                    <a:pt x="1177420" y="2143076"/>
                  </a:moveTo>
                  <a:lnTo>
                    <a:pt x="9038874" y="2143076"/>
                  </a:lnTo>
                  <a:lnTo>
                    <a:pt x="8030887" y="1231258"/>
                  </a:lnTo>
                  <a:cubicBezTo>
                    <a:pt x="7982801" y="1188054"/>
                    <a:pt x="7958062" y="1130818"/>
                    <a:pt x="7958062" y="1073722"/>
                  </a:cubicBezTo>
                  <a:cubicBezTo>
                    <a:pt x="7958062" y="1016625"/>
                    <a:pt x="7982182" y="959945"/>
                    <a:pt x="8030887" y="916185"/>
                  </a:cubicBezTo>
                  <a:lnTo>
                    <a:pt x="9038365" y="0"/>
                  </a:lnTo>
                  <a:lnTo>
                    <a:pt x="1177420" y="0"/>
                  </a:lnTo>
                  <a:lnTo>
                    <a:pt x="0" y="1073027"/>
                  </a:lnTo>
                  <a:lnTo>
                    <a:pt x="1177420" y="2142949"/>
                  </a:ln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6381212" y="5821094"/>
            <a:ext cx="1164616" cy="1910409"/>
            <a:chOff x="0" y="0"/>
            <a:chExt cx="1451520" cy="2381040"/>
          </a:xfrm>
        </p:grpSpPr>
        <p:sp>
          <p:nvSpPr>
            <p:cNvPr id="23" name="Freeform 23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6474657" y="6473591"/>
            <a:ext cx="325815" cy="605415"/>
            <a:chOff x="0" y="0"/>
            <a:chExt cx="406080" cy="754560"/>
          </a:xfrm>
        </p:grpSpPr>
        <p:sp>
          <p:nvSpPr>
            <p:cNvPr id="25" name="Freeform 25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6751497" y="5786907"/>
            <a:ext cx="9655400" cy="1944596"/>
            <a:chOff x="0" y="0"/>
            <a:chExt cx="11567031" cy="232959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623942" cy="2376124"/>
            </a:xfrm>
            <a:custGeom>
              <a:avLst/>
              <a:gdLst/>
              <a:ahLst/>
              <a:cxnLst/>
              <a:rect l="l" t="t" r="r" b="b"/>
              <a:pathLst>
                <a:path w="11623942" h="2376124">
                  <a:moveTo>
                    <a:pt x="10140720" y="0"/>
                  </a:moveTo>
                  <a:lnTo>
                    <a:pt x="0" y="0"/>
                  </a:lnTo>
                  <a:lnTo>
                    <a:pt x="1314180" y="1018026"/>
                  </a:lnTo>
                  <a:cubicBezTo>
                    <a:pt x="1376134" y="1066033"/>
                    <a:pt x="1408007" y="1129631"/>
                    <a:pt x="1408007" y="1193074"/>
                  </a:cubicBezTo>
                  <a:cubicBezTo>
                    <a:pt x="1408007" y="1256517"/>
                    <a:pt x="1377130" y="1319498"/>
                    <a:pt x="1314180" y="1368122"/>
                  </a:cubicBezTo>
                  <a:lnTo>
                    <a:pt x="996" y="2376124"/>
                  </a:lnTo>
                  <a:lnTo>
                    <a:pt x="10139924" y="2376124"/>
                  </a:lnTo>
                  <a:lnTo>
                    <a:pt x="11623942" y="1193074"/>
                  </a:lnTo>
                  <a:lnTo>
                    <a:pt x="10140720" y="0"/>
                  </a:ln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2113871" y="8262147"/>
            <a:ext cx="1165193" cy="1910409"/>
            <a:chOff x="0" y="0"/>
            <a:chExt cx="1452240" cy="2381040"/>
          </a:xfrm>
        </p:grpSpPr>
        <p:sp>
          <p:nvSpPr>
            <p:cNvPr id="29" name="Freeform 29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2801318" y="8914932"/>
            <a:ext cx="325815" cy="605415"/>
            <a:chOff x="0" y="0"/>
            <a:chExt cx="406080" cy="754560"/>
          </a:xfrm>
        </p:grpSpPr>
        <p:sp>
          <p:nvSpPr>
            <p:cNvPr id="31" name="Freeform 31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4247931" y="8256533"/>
            <a:ext cx="8427870" cy="1916023"/>
            <a:chOff x="0" y="0"/>
            <a:chExt cx="8430584" cy="19166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488045" cy="1963166"/>
            </a:xfrm>
            <a:custGeom>
              <a:avLst/>
              <a:gdLst/>
              <a:ahLst/>
              <a:cxnLst/>
              <a:rect l="l" t="t" r="r" b="b"/>
              <a:pathLst>
                <a:path w="8488045" h="1963166">
                  <a:moveTo>
                    <a:pt x="1105209" y="1963166"/>
                  </a:moveTo>
                  <a:lnTo>
                    <a:pt x="8488045" y="1963166"/>
                  </a:lnTo>
                  <a:lnTo>
                    <a:pt x="7538354" y="1125601"/>
                  </a:lnTo>
                  <a:cubicBezTo>
                    <a:pt x="7493217" y="1086104"/>
                    <a:pt x="7469994" y="1033780"/>
                    <a:pt x="7469994" y="981583"/>
                  </a:cubicBezTo>
                  <a:cubicBezTo>
                    <a:pt x="7469994" y="929386"/>
                    <a:pt x="7492636" y="877570"/>
                    <a:pt x="7538354" y="837565"/>
                  </a:cubicBezTo>
                  <a:lnTo>
                    <a:pt x="8487536" y="0"/>
                  </a:lnTo>
                  <a:lnTo>
                    <a:pt x="1105209" y="0"/>
                  </a:lnTo>
                  <a:lnTo>
                    <a:pt x="0" y="980948"/>
                  </a:lnTo>
                  <a:lnTo>
                    <a:pt x="1105209" y="1963039"/>
                  </a:ln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34" name="TextBox 34"/>
          <p:cNvSpPr txBox="1"/>
          <p:nvPr/>
        </p:nvSpPr>
        <p:spPr>
          <a:xfrm>
            <a:off x="452942" y="801442"/>
            <a:ext cx="6248266" cy="1124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7"/>
              </a:lnSpc>
              <a:spcBef>
                <a:spcPct val="0"/>
              </a:spcBef>
            </a:pPr>
            <a:r>
              <a:rPr lang="en-US" sz="6628" b="1" spc="649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52600" y="795892"/>
            <a:ext cx="6278209" cy="1457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5"/>
              </a:lnSpc>
              <a:spcBef>
                <a:spcPct val="0"/>
              </a:spcBef>
            </a:pPr>
            <a:r>
              <a:rPr lang="en-US" sz="2873" b="1" spc="28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Оцінити стан водних об’єктів за допомогою біотестування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632937" y="1143825"/>
            <a:ext cx="979531" cy="7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PT Serif"/>
                <a:ea typeface="PT Serif"/>
                <a:cs typeface="PT Serif"/>
                <a:sym typeface="PT Serif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956624" y="3806737"/>
            <a:ext cx="979531" cy="7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PT Serif"/>
                <a:ea typeface="PT Serif"/>
                <a:cs typeface="PT Serif"/>
                <a:sym typeface="PT Serif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34396" y="3312645"/>
            <a:ext cx="7258098" cy="189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1"/>
              </a:lnSpc>
            </a:pPr>
            <a:r>
              <a:rPr lang="en-US" sz="2769" spc="271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Провести аналіз фізико-хімічних показників води (pH, твердість, вміст нітратів та важких металів)</a:t>
            </a:r>
          </a:p>
          <a:p>
            <a:pPr marL="0" lvl="0" indent="0" algn="ctr">
              <a:lnSpc>
                <a:spcPts val="3821"/>
              </a:lnSpc>
              <a:spcBef>
                <a:spcPct val="0"/>
              </a:spcBef>
            </a:pPr>
            <a:endParaRPr lang="en-US" sz="2769" spc="271">
              <a:solidFill>
                <a:srgbClr val="FFFFFF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5290901" y="6346443"/>
            <a:ext cx="979531" cy="7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PT Serif"/>
                <a:ea typeface="PT Serif"/>
                <a:cs typeface="PT Serif"/>
                <a:sym typeface="PT Serif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279065" y="8812970"/>
            <a:ext cx="979531" cy="7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PT Serif"/>
                <a:ea typeface="PT Serif"/>
                <a:cs typeface="PT Serif"/>
                <a:sym typeface="PT Serif"/>
              </a:rPr>
              <a:t>04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268651" y="8658322"/>
            <a:ext cx="6386430" cy="1083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28"/>
              </a:lnSpc>
              <a:spcBef>
                <a:spcPct val="0"/>
              </a:spcBef>
            </a:pPr>
            <a:r>
              <a:rPr lang="en-US" sz="2121" b="1" spc="207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Здійснити моніторинг взаємозв'язку токсичності  водних проб із сезонними змінами, твердістю води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660128" y="6040169"/>
            <a:ext cx="7962922" cy="15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2268" b="1" spc="222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Встановити залежність між фізико-хімічними характеристиками, рівнем фітотоксичності та сезонними змінами.</a:t>
            </a:r>
          </a:p>
          <a:p>
            <a:pPr marL="0" lvl="0" indent="0" algn="ctr">
              <a:lnSpc>
                <a:spcPts val="3130"/>
              </a:lnSpc>
              <a:spcBef>
                <a:spcPct val="0"/>
              </a:spcBef>
            </a:pPr>
            <a:endParaRPr lang="en-US" sz="2268" b="1" spc="222">
              <a:solidFill>
                <a:srgbClr val="064224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1091510" cy="6238975"/>
            <a:chOff x="0" y="0"/>
            <a:chExt cx="6089457" cy="3425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>
              <a:blip r:embed="rId2"/>
              <a:stretch>
                <a:fillRect t="-38888" b="-3888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1784512">
            <a:off x="-3783726" y="6077015"/>
            <a:ext cx="8282376" cy="404757"/>
            <a:chOff x="0" y="0"/>
            <a:chExt cx="2181367" cy="1066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1366" cy="106603"/>
            </a:xfrm>
            <a:custGeom>
              <a:avLst/>
              <a:gdLst/>
              <a:ahLst/>
              <a:cxnLst/>
              <a:rect l="l" t="t" r="r" b="b"/>
              <a:pathLst>
                <a:path w="2181366" h="106603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747322">
            <a:off x="3809369" y="1763294"/>
            <a:ext cx="8282376" cy="111180"/>
            <a:chOff x="0" y="0"/>
            <a:chExt cx="2181367" cy="292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1366" cy="29282"/>
            </a:xfrm>
            <a:custGeom>
              <a:avLst/>
              <a:gdLst/>
              <a:ahLst/>
              <a:cxnLst/>
              <a:rect l="l" t="t" r="r" b="b"/>
              <a:pathLst>
                <a:path w="2181366" h="29282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598198" y="2078350"/>
            <a:ext cx="6248132" cy="1594049"/>
            <a:chOff x="0" y="0"/>
            <a:chExt cx="5672533" cy="1447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672501" cy="1447165"/>
            </a:xfrm>
            <a:custGeom>
              <a:avLst/>
              <a:gdLst/>
              <a:ahLst/>
              <a:cxnLst/>
              <a:rect l="l" t="t" r="r" b="b"/>
              <a:pathLst>
                <a:path w="5672501" h="1447165">
                  <a:moveTo>
                    <a:pt x="46645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4664501" y="1447165"/>
                    <a:pt x="4664501" y="1447165"/>
                    <a:pt x="4664501" y="1447165"/>
                  </a:cubicBezTo>
                  <a:cubicBezTo>
                    <a:pt x="5219706" y="1447165"/>
                    <a:pt x="5672501" y="1122172"/>
                    <a:pt x="5672501" y="723519"/>
                  </a:cubicBezTo>
                  <a:cubicBezTo>
                    <a:pt x="5672501" y="324866"/>
                    <a:pt x="5219705" y="0"/>
                    <a:pt x="4664501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8583022" y="1818884"/>
            <a:ext cx="2264977" cy="2263391"/>
            <a:chOff x="0" y="0"/>
            <a:chExt cx="2056320" cy="20548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8890317" y="4197615"/>
            <a:ext cx="7110467" cy="1738040"/>
            <a:chOff x="0" y="0"/>
            <a:chExt cx="6455427" cy="15779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55321" cy="1577887"/>
            </a:xfrm>
            <a:custGeom>
              <a:avLst/>
              <a:gdLst/>
              <a:ahLst/>
              <a:cxnLst/>
              <a:rect l="l" t="t" r="r" b="b"/>
              <a:pathLst>
                <a:path w="6455321" h="1577887">
                  <a:moveTo>
                    <a:pt x="530820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77887"/>
                    <a:pt x="0" y="1577887"/>
                    <a:pt x="0" y="1577887"/>
                  </a:cubicBezTo>
                  <a:cubicBezTo>
                    <a:pt x="5308209" y="1577887"/>
                    <a:pt x="5308209" y="1577887"/>
                    <a:pt x="5308209" y="1577887"/>
                  </a:cubicBezTo>
                  <a:cubicBezTo>
                    <a:pt x="5940087" y="1577887"/>
                    <a:pt x="6455321" y="1223512"/>
                    <a:pt x="6455321" y="788943"/>
                  </a:cubicBezTo>
                  <a:cubicBezTo>
                    <a:pt x="6455321" y="354375"/>
                    <a:pt x="5940086" y="0"/>
                    <a:pt x="5308209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816879" y="3669884"/>
            <a:ext cx="2267356" cy="2265770"/>
            <a:chOff x="0" y="0"/>
            <a:chExt cx="2058480" cy="20570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373147" y="6465764"/>
            <a:ext cx="8201146" cy="1594842"/>
            <a:chOff x="0" y="0"/>
            <a:chExt cx="7445629" cy="14479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45430" cy="1447927"/>
            </a:xfrm>
            <a:custGeom>
              <a:avLst/>
              <a:gdLst/>
              <a:ahLst/>
              <a:cxnLst/>
              <a:rect l="l" t="t" r="r" b="b"/>
              <a:pathLst>
                <a:path w="7445430" h="1447927">
                  <a:moveTo>
                    <a:pt x="61223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927"/>
                    <a:pt x="0" y="1447927"/>
                    <a:pt x="0" y="1447927"/>
                  </a:cubicBezTo>
                  <a:cubicBezTo>
                    <a:pt x="6122360" y="1447927"/>
                    <a:pt x="6122360" y="1447927"/>
                    <a:pt x="6122360" y="1447927"/>
                  </a:cubicBezTo>
                  <a:cubicBezTo>
                    <a:pt x="6851290" y="1447927"/>
                    <a:pt x="7445430" y="1122807"/>
                    <a:pt x="7445430" y="724027"/>
                  </a:cubicBezTo>
                  <a:cubicBezTo>
                    <a:pt x="7445430" y="325247"/>
                    <a:pt x="6851290" y="0"/>
                    <a:pt x="6122360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5183558" y="5794043"/>
            <a:ext cx="2264184" cy="2264184"/>
            <a:chOff x="0" y="0"/>
            <a:chExt cx="2055600" cy="2055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55622" cy="2055622"/>
            </a:xfrm>
            <a:custGeom>
              <a:avLst/>
              <a:gdLst/>
              <a:ahLst/>
              <a:cxnLst/>
              <a:rect l="l" t="t" r="r" b="b"/>
              <a:pathLst>
                <a:path w="2055622" h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4535629" y="8315972"/>
            <a:ext cx="8894574" cy="1594049"/>
            <a:chOff x="0" y="0"/>
            <a:chExt cx="8075176" cy="1447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075045" cy="1447165"/>
            </a:xfrm>
            <a:custGeom>
              <a:avLst/>
              <a:gdLst/>
              <a:ahLst/>
              <a:cxnLst/>
              <a:rect l="l" t="t" r="r" b="b"/>
              <a:pathLst>
                <a:path w="8075045" h="1447165">
                  <a:moveTo>
                    <a:pt x="664010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6640102" y="1447165"/>
                    <a:pt x="6640102" y="1447165"/>
                    <a:pt x="6640102" y="1447165"/>
                  </a:cubicBezTo>
                  <a:cubicBezTo>
                    <a:pt x="7430693" y="1447165"/>
                    <a:pt x="8075045" y="1122172"/>
                    <a:pt x="8075045" y="723519"/>
                  </a:cubicBezTo>
                  <a:cubicBezTo>
                    <a:pt x="8075045" y="324866"/>
                    <a:pt x="7430693" y="0"/>
                    <a:pt x="6640102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3420587" y="7644250"/>
            <a:ext cx="2263391" cy="2265770"/>
            <a:chOff x="0" y="0"/>
            <a:chExt cx="2054880" cy="20570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F4F89C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11091510" y="2244619"/>
            <a:ext cx="5209692" cy="127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427"/>
              </a:lnSpc>
              <a:spcBef>
                <a:spcPct val="0"/>
              </a:spcBef>
            </a:pPr>
            <a:r>
              <a:rPr lang="en-US" sz="2483" b="1" spc="24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простота і доступність прийомів постановки дослідів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91510" y="190666"/>
            <a:ext cx="6965567" cy="1466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8"/>
              </a:lnSpc>
            </a:pPr>
            <a:r>
              <a:rPr lang="en-US" sz="5684" spc="198">
                <a:solidFill>
                  <a:srgbClr val="040506"/>
                </a:solidFill>
                <a:latin typeface="PT Serif"/>
                <a:ea typeface="PT Serif"/>
                <a:cs typeface="PT Serif"/>
                <a:sym typeface="PT Serif"/>
              </a:rPr>
              <a:t>Переваги методу біотестування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503828" y="2363276"/>
            <a:ext cx="423366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738874" y="4196274"/>
            <a:ext cx="423366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103942" y="6290758"/>
            <a:ext cx="423416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168605" y="4438621"/>
            <a:ext cx="6363476" cy="1131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013"/>
              </a:lnSpc>
              <a:spcBef>
                <a:spcPct val="0"/>
              </a:spcBef>
            </a:pPr>
            <a:r>
              <a:rPr lang="en-US" sz="2183" b="1" spc="214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висока чутливість тест-організмів до мінімальних концентрацій токсичних агентів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43745" y="6724750"/>
            <a:ext cx="6363476" cy="116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283" b="1" spc="22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відсутність потреби в дорогих реактивах та обладнанні</a:t>
            </a:r>
          </a:p>
          <a:p>
            <a:pPr marL="0" lvl="1" indent="0" algn="ctr">
              <a:lnSpc>
                <a:spcPts val="3013"/>
              </a:lnSpc>
              <a:spcBef>
                <a:spcPct val="0"/>
              </a:spcBef>
            </a:pPr>
            <a:endParaRPr lang="en-US" sz="2283" b="1" spc="223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305799" y="8100806"/>
            <a:ext cx="423416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986867" y="8698781"/>
            <a:ext cx="6363476" cy="116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1"/>
              </a:lnSpc>
            </a:pPr>
            <a:r>
              <a:rPr lang="en-US" sz="2283" b="1" spc="22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оцінка інтегрального впливу токсикантів на живі об’єкти</a:t>
            </a:r>
          </a:p>
          <a:p>
            <a:pPr marL="0" lvl="1" indent="0" algn="ctr">
              <a:lnSpc>
                <a:spcPts val="3013"/>
              </a:lnSpc>
              <a:spcBef>
                <a:spcPct val="0"/>
              </a:spcBef>
            </a:pPr>
            <a:endParaRPr lang="en-US" sz="2283" b="1" spc="223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999502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16013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Місце відбору проб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85489" y="2265119"/>
            <a:ext cx="4044146" cy="3738104"/>
            <a:chOff x="0" y="0"/>
            <a:chExt cx="5392195" cy="49841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92195" cy="3531888"/>
            </a:xfrm>
            <a:custGeom>
              <a:avLst/>
              <a:gdLst/>
              <a:ahLst/>
              <a:cxnLst/>
              <a:rect l="l" t="t" r="r" b="b"/>
              <a:pathLst>
                <a:path w="5392195" h="3531888">
                  <a:moveTo>
                    <a:pt x="0" y="0"/>
                  </a:moveTo>
                  <a:lnTo>
                    <a:pt x="5392195" y="0"/>
                  </a:lnTo>
                  <a:lnTo>
                    <a:pt x="5392195" y="3531888"/>
                  </a:lnTo>
                  <a:lnTo>
                    <a:pt x="0" y="3531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191963" y="3795841"/>
              <a:ext cx="4818306" cy="1188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 1 – р. Стрий (с. Новий Кропивник)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5489" y="6532228"/>
            <a:ext cx="4130536" cy="3686053"/>
            <a:chOff x="0" y="0"/>
            <a:chExt cx="5507382" cy="49147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07382" cy="3507132"/>
            </a:xfrm>
            <a:custGeom>
              <a:avLst/>
              <a:gdLst/>
              <a:ahLst/>
              <a:cxnLst/>
              <a:rect l="l" t="t" r="r" b="b"/>
              <a:pathLst>
                <a:path w="5507382" h="3507132">
                  <a:moveTo>
                    <a:pt x="0" y="0"/>
                  </a:moveTo>
                  <a:lnTo>
                    <a:pt x="5507382" y="0"/>
                  </a:lnTo>
                  <a:lnTo>
                    <a:pt x="5507382" y="3507132"/>
                  </a:lnTo>
                  <a:lnTo>
                    <a:pt x="0" y="3507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68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15271" y="3678582"/>
              <a:ext cx="4871509" cy="1236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61"/>
                </a:lnSpc>
                <a:spcBef>
                  <a:spcPct val="0"/>
                </a:spcBef>
              </a:pPr>
              <a:r>
                <a:rPr lang="en-US" sz="2686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2.  озеро Солониця</a:t>
              </a:r>
            </a:p>
            <a:p>
              <a:pPr algn="ctr">
                <a:lnSpc>
                  <a:spcPts val="3761"/>
                </a:lnSpc>
                <a:spcBef>
                  <a:spcPct val="0"/>
                </a:spcBef>
              </a:pPr>
              <a:r>
                <a:rPr lang="en-US" sz="2686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 (м. Трускавець)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829455" y="2265119"/>
            <a:ext cx="4669749" cy="3333145"/>
            <a:chOff x="0" y="0"/>
            <a:chExt cx="6226332" cy="44441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226332" cy="3531888"/>
            </a:xfrm>
            <a:custGeom>
              <a:avLst/>
              <a:gdLst/>
              <a:ahLst/>
              <a:cxnLst/>
              <a:rect l="l" t="t" r="r" b="b"/>
              <a:pathLst>
                <a:path w="6226332" h="3531888">
                  <a:moveTo>
                    <a:pt x="0" y="0"/>
                  </a:moveTo>
                  <a:lnTo>
                    <a:pt x="6226332" y="0"/>
                  </a:lnTo>
                  <a:lnTo>
                    <a:pt x="6226332" y="3531888"/>
                  </a:lnTo>
                  <a:lnTo>
                    <a:pt x="0" y="3531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80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651498" y="3843038"/>
              <a:ext cx="4875000" cy="601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61"/>
                </a:lnSpc>
                <a:spcBef>
                  <a:spcPct val="0"/>
                </a:spcBef>
              </a:pPr>
              <a:r>
                <a:rPr lang="en-US" sz="2686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3. </a:t>
              </a:r>
              <a:r>
                <a:rPr lang="uk-UA" sz="2686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- </a:t>
              </a:r>
              <a:r>
                <a:rPr lang="en-US" sz="2686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р. </a:t>
              </a:r>
              <a:r>
                <a:rPr lang="en-US" sz="2686" dirty="0" err="1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Стрий</a:t>
              </a:r>
              <a:r>
                <a:rPr lang="en-US" sz="2686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 (с. </a:t>
              </a:r>
              <a:r>
                <a:rPr lang="en-US" sz="2686" dirty="0" err="1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Довге</a:t>
              </a:r>
              <a:r>
                <a:rPr lang="en-US" sz="2686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29455" y="6448298"/>
            <a:ext cx="4055467" cy="3853914"/>
            <a:chOff x="0" y="0"/>
            <a:chExt cx="5407289" cy="51385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07289" cy="4055467"/>
            </a:xfrm>
            <a:custGeom>
              <a:avLst/>
              <a:gdLst/>
              <a:ahLst/>
              <a:cxnLst/>
              <a:rect l="l" t="t" r="r" b="b"/>
              <a:pathLst>
                <a:path w="5407289" h="4055467">
                  <a:moveTo>
                    <a:pt x="0" y="0"/>
                  </a:moveTo>
                  <a:lnTo>
                    <a:pt x="5407289" y="0"/>
                  </a:lnTo>
                  <a:lnTo>
                    <a:pt x="5407289" y="4055467"/>
                  </a:lnTo>
                  <a:lnTo>
                    <a:pt x="0" y="4055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442858" y="3998317"/>
              <a:ext cx="4478614" cy="1140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3"/>
                </a:lnSpc>
                <a:spcBef>
                  <a:spcPct val="0"/>
                </a:spcBef>
              </a:pPr>
              <a:r>
                <a:rPr lang="en-US" sz="2502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4 – Бориславське озеро 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92789" y="6462347"/>
            <a:ext cx="4620682" cy="4200668"/>
            <a:chOff x="0" y="0"/>
            <a:chExt cx="6160909" cy="56008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160909" cy="3928539"/>
            </a:xfrm>
            <a:custGeom>
              <a:avLst/>
              <a:gdLst/>
              <a:ahLst/>
              <a:cxnLst/>
              <a:rect l="l" t="t" r="r" b="b"/>
              <a:pathLst>
                <a:path w="6160909" h="3928539">
                  <a:moveTo>
                    <a:pt x="0" y="0"/>
                  </a:moveTo>
                  <a:lnTo>
                    <a:pt x="6160909" y="0"/>
                  </a:lnTo>
                  <a:lnTo>
                    <a:pt x="6160909" y="3928539"/>
                  </a:lnTo>
                  <a:lnTo>
                    <a:pt x="0" y="3928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6680" r="-6680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455289" y="3948348"/>
              <a:ext cx="5309239" cy="1652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  <a:spcBef>
                  <a:spcPct val="0"/>
                </a:spcBef>
              </a:pPr>
              <a:r>
                <a:rPr lang="en-US" sz="238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6 – р. Тисмениця (м. Дрогобич, поблизу промислової зони)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999024" y="2265119"/>
            <a:ext cx="4008212" cy="3892428"/>
            <a:chOff x="0" y="0"/>
            <a:chExt cx="5344283" cy="518990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344283" cy="3893164"/>
            </a:xfrm>
            <a:custGeom>
              <a:avLst/>
              <a:gdLst/>
              <a:ahLst/>
              <a:cxnLst/>
              <a:rect l="l" t="t" r="r" b="b"/>
              <a:pathLst>
                <a:path w="5344283" h="3893164">
                  <a:moveTo>
                    <a:pt x="0" y="0"/>
                  </a:moveTo>
                  <a:lnTo>
                    <a:pt x="5344283" y="0"/>
                  </a:lnTo>
                  <a:lnTo>
                    <a:pt x="5344283" y="3893164"/>
                  </a:lnTo>
                  <a:lnTo>
                    <a:pt x="0" y="3893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3901" r="-87370" b="-40779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446664" y="3977889"/>
              <a:ext cx="4450955" cy="1212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9"/>
                </a:lnSpc>
                <a:spcBef>
                  <a:spcPct val="0"/>
                </a:spcBef>
              </a:pPr>
              <a:r>
                <a:rPr lang="en-US" sz="264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5 – р. Бистриця (с. Підбуж)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64531" y="8802224"/>
            <a:ext cx="4046938" cy="2214779"/>
          </a:xfrm>
          <a:custGeom>
            <a:avLst/>
            <a:gdLst/>
            <a:ahLst/>
            <a:cxnLst/>
            <a:rect l="l" t="t" r="r" b="b"/>
            <a:pathLst>
              <a:path w="4046938" h="2214779">
                <a:moveTo>
                  <a:pt x="0" y="0"/>
                </a:moveTo>
                <a:lnTo>
                  <a:pt x="4046938" y="0"/>
                </a:lnTo>
                <a:lnTo>
                  <a:pt x="4046938" y="2214779"/>
                </a:lnTo>
                <a:lnTo>
                  <a:pt x="0" y="2214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212040" y="2874317"/>
            <a:ext cx="4818787" cy="3733800"/>
            <a:chOff x="0" y="0"/>
            <a:chExt cx="6425050" cy="4978400"/>
          </a:xfrm>
        </p:grpSpPr>
        <p:grpSp>
          <p:nvGrpSpPr>
            <p:cNvPr id="4" name="Group 4"/>
            <p:cNvGrpSpPr/>
            <p:nvPr/>
          </p:nvGrpSpPr>
          <p:grpSpPr>
            <a:xfrm>
              <a:off x="367617" y="0"/>
              <a:ext cx="5689815" cy="3968051"/>
              <a:chOff x="0" y="0"/>
              <a:chExt cx="1165479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6547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165479" h="812800">
                    <a:moveTo>
                      <a:pt x="93713" y="0"/>
                    </a:moveTo>
                    <a:lnTo>
                      <a:pt x="1071766" y="0"/>
                    </a:lnTo>
                    <a:cubicBezTo>
                      <a:pt x="1096621" y="0"/>
                      <a:pt x="1120457" y="9873"/>
                      <a:pt x="1138031" y="27448"/>
                    </a:cubicBezTo>
                    <a:cubicBezTo>
                      <a:pt x="1155606" y="45023"/>
                      <a:pt x="1165479" y="68859"/>
                      <a:pt x="1165479" y="93713"/>
                    </a:cubicBezTo>
                    <a:lnTo>
                      <a:pt x="1165479" y="719087"/>
                    </a:lnTo>
                    <a:cubicBezTo>
                      <a:pt x="1165479" y="743941"/>
                      <a:pt x="1155606" y="767778"/>
                      <a:pt x="1138031" y="785352"/>
                    </a:cubicBezTo>
                    <a:cubicBezTo>
                      <a:pt x="1120457" y="802927"/>
                      <a:pt x="1096621" y="812800"/>
                      <a:pt x="1071766" y="812800"/>
                    </a:cubicBezTo>
                    <a:lnTo>
                      <a:pt x="93713" y="812800"/>
                    </a:lnTo>
                    <a:cubicBezTo>
                      <a:pt x="68859" y="812800"/>
                      <a:pt x="45023" y="802927"/>
                      <a:pt x="27448" y="785352"/>
                    </a:cubicBezTo>
                    <a:cubicBezTo>
                      <a:pt x="9873" y="767778"/>
                      <a:pt x="0" y="743941"/>
                      <a:pt x="0" y="719087"/>
                    </a:cubicBezTo>
                    <a:lnTo>
                      <a:pt x="0" y="93713"/>
                    </a:lnTo>
                    <a:cubicBezTo>
                      <a:pt x="0" y="68859"/>
                      <a:pt x="9873" y="45023"/>
                      <a:pt x="27448" y="27448"/>
                    </a:cubicBezTo>
                    <a:cubicBezTo>
                      <a:pt x="45023" y="9873"/>
                      <a:pt x="68859" y="0"/>
                      <a:pt x="93713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3771" b="-3771"/>
                </a:stretch>
              </a:blip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0" y="4049227"/>
              <a:ext cx="6425050" cy="92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2"/>
                </a:lnSpc>
                <a:spcBef>
                  <a:spcPct val="0"/>
                </a:spcBef>
              </a:pPr>
              <a:r>
                <a:rPr lang="en-US" sz="2051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Рис. 2. Тест-об’єкти: Raphanus sativus,  Lepidium sativum.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0671" y="-2217"/>
            <a:ext cx="14826657" cy="1674215"/>
            <a:chOff x="0" y="0"/>
            <a:chExt cx="2184209" cy="2466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84210" cy="246639"/>
            </a:xfrm>
            <a:custGeom>
              <a:avLst/>
              <a:gdLst/>
              <a:ahLst/>
              <a:cxnLst/>
              <a:rect l="l" t="t" r="r" b="b"/>
              <a:pathLst>
                <a:path w="2184210" h="246639">
                  <a:moveTo>
                    <a:pt x="0" y="0"/>
                  </a:moveTo>
                  <a:lnTo>
                    <a:pt x="2184210" y="0"/>
                  </a:lnTo>
                  <a:lnTo>
                    <a:pt x="2184210" y="246639"/>
                  </a:lnTo>
                  <a:lnTo>
                    <a:pt x="0" y="246639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184209" cy="313314"/>
            </a:xfrm>
            <a:prstGeom prst="rect">
              <a:avLst/>
            </a:prstGeom>
          </p:spPr>
          <p:txBody>
            <a:bodyPr lIns="27033" tIns="27033" rIns="27033" bIns="27033" rtlCol="0" anchor="ctr"/>
            <a:lstStyle/>
            <a:p>
              <a:pPr algn="ctr">
                <a:lnSpc>
                  <a:spcPts val="5495"/>
                </a:lnSpc>
              </a:pPr>
              <a:r>
                <a:rPr lang="en-US" sz="3925" b="1">
                  <a:solidFill>
                    <a:srgbClr val="1C5739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Методи та проведення досліджень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3170" y="6065471"/>
            <a:ext cx="4927370" cy="3728454"/>
            <a:chOff x="0" y="0"/>
            <a:chExt cx="6569826" cy="4971273"/>
          </a:xfrm>
        </p:grpSpPr>
        <p:grpSp>
          <p:nvGrpSpPr>
            <p:cNvPr id="11" name="Group 11"/>
            <p:cNvGrpSpPr/>
            <p:nvPr/>
          </p:nvGrpSpPr>
          <p:grpSpPr>
            <a:xfrm>
              <a:off x="340482" y="0"/>
              <a:ext cx="5888862" cy="4413794"/>
              <a:chOff x="0" y="0"/>
              <a:chExt cx="1084434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08443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84434" h="812800">
                    <a:moveTo>
                      <a:pt x="127824" y="0"/>
                    </a:moveTo>
                    <a:lnTo>
                      <a:pt x="956610" y="0"/>
                    </a:lnTo>
                    <a:cubicBezTo>
                      <a:pt x="990511" y="0"/>
                      <a:pt x="1023023" y="13467"/>
                      <a:pt x="1046995" y="37439"/>
                    </a:cubicBezTo>
                    <a:cubicBezTo>
                      <a:pt x="1070967" y="61410"/>
                      <a:pt x="1084434" y="93923"/>
                      <a:pt x="1084434" y="127824"/>
                    </a:cubicBezTo>
                    <a:lnTo>
                      <a:pt x="1084434" y="684976"/>
                    </a:lnTo>
                    <a:cubicBezTo>
                      <a:pt x="1084434" y="718877"/>
                      <a:pt x="1070967" y="751390"/>
                      <a:pt x="1046995" y="775361"/>
                    </a:cubicBezTo>
                    <a:cubicBezTo>
                      <a:pt x="1023023" y="799333"/>
                      <a:pt x="990511" y="812800"/>
                      <a:pt x="956610" y="812800"/>
                    </a:cubicBezTo>
                    <a:lnTo>
                      <a:pt x="127824" y="812800"/>
                    </a:lnTo>
                    <a:cubicBezTo>
                      <a:pt x="93923" y="812800"/>
                      <a:pt x="61410" y="799333"/>
                      <a:pt x="37439" y="775361"/>
                    </a:cubicBezTo>
                    <a:cubicBezTo>
                      <a:pt x="13467" y="751390"/>
                      <a:pt x="0" y="718877"/>
                      <a:pt x="0" y="684976"/>
                    </a:cubicBezTo>
                    <a:lnTo>
                      <a:pt x="0" y="127824"/>
                    </a:lnTo>
                    <a:cubicBezTo>
                      <a:pt x="0" y="93923"/>
                      <a:pt x="13467" y="61410"/>
                      <a:pt x="37439" y="37439"/>
                    </a:cubicBezTo>
                    <a:cubicBezTo>
                      <a:pt x="61410" y="13467"/>
                      <a:pt x="93923" y="0"/>
                      <a:pt x="127824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5434" b="-5434"/>
                </a:stretch>
              </a:blip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4438333"/>
              <a:ext cx="6569826" cy="532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3"/>
                </a:lnSpc>
                <a:spcBef>
                  <a:spcPct val="0"/>
                </a:spcBef>
              </a:pPr>
              <a:r>
                <a:rPr lang="en-US" sz="2402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Рис. 1. Закладання досліду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31787" y="6798243"/>
            <a:ext cx="3779293" cy="2623316"/>
            <a:chOff x="0" y="0"/>
            <a:chExt cx="1108535" cy="769466"/>
          </a:xfrm>
        </p:grpSpPr>
        <p:sp>
          <p:nvSpPr>
            <p:cNvPr id="15" name="Freeform 15"/>
            <p:cNvSpPr/>
            <p:nvPr/>
          </p:nvSpPr>
          <p:spPr>
            <a:xfrm rot="-10800000">
              <a:off x="0" y="0"/>
              <a:ext cx="1108535" cy="769466"/>
            </a:xfrm>
            <a:custGeom>
              <a:avLst/>
              <a:gdLst/>
              <a:ahLst/>
              <a:cxnLst/>
              <a:rect l="l" t="t" r="r" b="b"/>
              <a:pathLst>
                <a:path w="1108535" h="769466">
                  <a:moveTo>
                    <a:pt x="1024547" y="769466"/>
                  </a:moveTo>
                  <a:lnTo>
                    <a:pt x="83989" y="769466"/>
                  </a:lnTo>
                  <a:cubicBezTo>
                    <a:pt x="37603" y="769466"/>
                    <a:pt x="0" y="731863"/>
                    <a:pt x="0" y="685477"/>
                  </a:cubicBezTo>
                  <a:lnTo>
                    <a:pt x="0" y="83989"/>
                  </a:lnTo>
                  <a:cubicBezTo>
                    <a:pt x="0" y="61714"/>
                    <a:pt x="8849" y="40351"/>
                    <a:pt x="24600" y="24600"/>
                  </a:cubicBezTo>
                  <a:cubicBezTo>
                    <a:pt x="40351" y="8849"/>
                    <a:pt x="61714" y="0"/>
                    <a:pt x="83989" y="0"/>
                  </a:cubicBezTo>
                  <a:lnTo>
                    <a:pt x="1024547" y="0"/>
                  </a:lnTo>
                  <a:cubicBezTo>
                    <a:pt x="1046822" y="0"/>
                    <a:pt x="1068185" y="8849"/>
                    <a:pt x="1083936" y="24600"/>
                  </a:cubicBezTo>
                  <a:cubicBezTo>
                    <a:pt x="1099687" y="40351"/>
                    <a:pt x="1108535" y="61714"/>
                    <a:pt x="1108535" y="83989"/>
                  </a:cubicBezTo>
                  <a:lnTo>
                    <a:pt x="1108535" y="685477"/>
                  </a:lnTo>
                  <a:cubicBezTo>
                    <a:pt x="1108535" y="707753"/>
                    <a:pt x="1099687" y="729116"/>
                    <a:pt x="1083936" y="744867"/>
                  </a:cubicBezTo>
                  <a:cubicBezTo>
                    <a:pt x="1068185" y="760618"/>
                    <a:pt x="1046822" y="769466"/>
                    <a:pt x="1024547" y="769466"/>
                  </a:cubicBezTo>
                  <a:close/>
                </a:path>
              </a:pathLst>
            </a:custGeom>
            <a:blipFill>
              <a:blip r:embed="rId6"/>
              <a:stretch>
                <a:fillRect t="-9051" b="-9051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5710666" y="9550305"/>
            <a:ext cx="5320161" cy="359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4"/>
              </a:lnSpc>
              <a:spcBef>
                <a:spcPct val="0"/>
              </a:spcBef>
            </a:pPr>
            <a:r>
              <a:rPr lang="en-US" sz="208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Рис. 3. Вимірювання довжини корінця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213909" y="2379025"/>
            <a:ext cx="3911011" cy="4931762"/>
          </a:xfrm>
          <a:custGeom>
            <a:avLst/>
            <a:gdLst/>
            <a:ahLst/>
            <a:cxnLst/>
            <a:rect l="l" t="t" r="r" b="b"/>
            <a:pathLst>
              <a:path w="3911011" h="4931762">
                <a:moveTo>
                  <a:pt x="0" y="0"/>
                </a:moveTo>
                <a:lnTo>
                  <a:pt x="3911011" y="0"/>
                </a:lnTo>
                <a:lnTo>
                  <a:pt x="3911011" y="4931762"/>
                </a:lnTo>
                <a:lnTo>
                  <a:pt x="0" y="49317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459" b="-7280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1652259" y="2874317"/>
            <a:ext cx="2169439" cy="2016917"/>
            <a:chOff x="0" y="0"/>
            <a:chExt cx="1131360" cy="10518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1360" cy="1051820"/>
            </a:xfrm>
            <a:custGeom>
              <a:avLst/>
              <a:gdLst/>
              <a:ahLst/>
              <a:cxnLst/>
              <a:rect l="l" t="t" r="r" b="b"/>
              <a:pathLst>
                <a:path w="1131360" h="1051820">
                  <a:moveTo>
                    <a:pt x="146314" y="0"/>
                  </a:moveTo>
                  <a:lnTo>
                    <a:pt x="985046" y="0"/>
                  </a:lnTo>
                  <a:cubicBezTo>
                    <a:pt x="1023851" y="0"/>
                    <a:pt x="1061067" y="15415"/>
                    <a:pt x="1088506" y="42854"/>
                  </a:cubicBezTo>
                  <a:cubicBezTo>
                    <a:pt x="1115945" y="70293"/>
                    <a:pt x="1131360" y="107509"/>
                    <a:pt x="1131360" y="146314"/>
                  </a:cubicBezTo>
                  <a:lnTo>
                    <a:pt x="1131360" y="905506"/>
                  </a:lnTo>
                  <a:cubicBezTo>
                    <a:pt x="1131360" y="986313"/>
                    <a:pt x="1065853" y="1051820"/>
                    <a:pt x="985046" y="1051820"/>
                  </a:cubicBezTo>
                  <a:lnTo>
                    <a:pt x="146314" y="1051820"/>
                  </a:lnTo>
                  <a:cubicBezTo>
                    <a:pt x="65507" y="1051820"/>
                    <a:pt x="0" y="986313"/>
                    <a:pt x="0" y="905506"/>
                  </a:cubicBezTo>
                  <a:lnTo>
                    <a:pt x="0" y="146314"/>
                  </a:lnTo>
                  <a:cubicBezTo>
                    <a:pt x="0" y="65507"/>
                    <a:pt x="65507" y="0"/>
                    <a:pt x="146314" y="0"/>
                  </a:cubicBezTo>
                  <a:close/>
                </a:path>
              </a:pathLst>
            </a:custGeom>
            <a:blipFill>
              <a:blip r:embed="rId8"/>
              <a:stretch>
                <a:fillRect l="-3531" t="-58796" b="-3917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1600757" y="4953217"/>
            <a:ext cx="2220940" cy="2224508"/>
            <a:chOff x="0" y="0"/>
            <a:chExt cx="811496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1496" cy="812800"/>
            </a:xfrm>
            <a:custGeom>
              <a:avLst/>
              <a:gdLst/>
              <a:ahLst/>
              <a:cxnLst/>
              <a:rect l="l" t="t" r="r" b="b"/>
              <a:pathLst>
                <a:path w="811496" h="812800">
                  <a:moveTo>
                    <a:pt x="142921" y="0"/>
                  </a:moveTo>
                  <a:lnTo>
                    <a:pt x="668576" y="0"/>
                  </a:lnTo>
                  <a:cubicBezTo>
                    <a:pt x="706481" y="0"/>
                    <a:pt x="742833" y="15058"/>
                    <a:pt x="769636" y="41861"/>
                  </a:cubicBezTo>
                  <a:cubicBezTo>
                    <a:pt x="796439" y="68663"/>
                    <a:pt x="811496" y="105016"/>
                    <a:pt x="811496" y="142921"/>
                  </a:cubicBezTo>
                  <a:lnTo>
                    <a:pt x="811496" y="669879"/>
                  </a:lnTo>
                  <a:cubicBezTo>
                    <a:pt x="811496" y="748812"/>
                    <a:pt x="747509" y="812800"/>
                    <a:pt x="668576" y="812800"/>
                  </a:cubicBezTo>
                  <a:lnTo>
                    <a:pt x="142921" y="812800"/>
                  </a:lnTo>
                  <a:cubicBezTo>
                    <a:pt x="63988" y="812800"/>
                    <a:pt x="0" y="748812"/>
                    <a:pt x="0" y="669879"/>
                  </a:cubicBezTo>
                  <a:lnTo>
                    <a:pt x="0" y="142921"/>
                  </a:lnTo>
                  <a:cubicBezTo>
                    <a:pt x="0" y="63988"/>
                    <a:pt x="63988" y="0"/>
                    <a:pt x="142921" y="0"/>
                  </a:cubicBezTo>
                  <a:close/>
                </a:path>
              </a:pathLst>
            </a:custGeom>
            <a:blipFill>
              <a:blip r:embed="rId9"/>
              <a:stretch>
                <a:fillRect t="-16559" b="-16559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11600757" y="8071801"/>
            <a:ext cx="6102503" cy="73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4"/>
              </a:lnSpc>
              <a:spcBef>
                <a:spcPct val="0"/>
              </a:spcBef>
            </a:pPr>
            <a:r>
              <a:rPr lang="en-US" sz="2117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Рис. 4. Вимірювання кількості нітратів (а) та рівня pH (б)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862585" y="4274093"/>
            <a:ext cx="213877" cy="570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9"/>
              </a:lnSpc>
              <a:spcBef>
                <a:spcPct val="0"/>
              </a:spcBef>
            </a:pPr>
            <a:r>
              <a:rPr lang="en-US" sz="3335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84778" y="6606912"/>
            <a:ext cx="229131" cy="570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9"/>
              </a:lnSpc>
              <a:spcBef>
                <a:spcPct val="0"/>
              </a:spcBef>
            </a:pPr>
            <a:r>
              <a:rPr lang="en-US" sz="3335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б</a:t>
            </a:r>
          </a:p>
        </p:txBody>
      </p:sp>
      <p:sp>
        <p:nvSpPr>
          <p:cNvPr id="25" name="Freeform 25"/>
          <p:cNvSpPr/>
          <p:nvPr/>
        </p:nvSpPr>
        <p:spPr>
          <a:xfrm>
            <a:off x="-2985648" y="843701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86817" y="2220025"/>
            <a:ext cx="5791873" cy="355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1"/>
              </a:lnSpc>
            </a:pPr>
            <a:r>
              <a:rPr lang="en-US" sz="2265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Біотест на токсичність за зміною довжини корінця у</a:t>
            </a:r>
          </a:p>
          <a:p>
            <a:pPr algn="ctr">
              <a:lnSpc>
                <a:spcPts val="3171"/>
              </a:lnSpc>
            </a:pPr>
            <a:r>
              <a:rPr lang="en-US" sz="2265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кресс-салату (Raphanus sativus) та редису (Lepidium</a:t>
            </a:r>
          </a:p>
          <a:p>
            <a:pPr algn="ctr">
              <a:lnSpc>
                <a:spcPts val="3171"/>
              </a:lnSpc>
            </a:pPr>
            <a:r>
              <a:rPr lang="en-US" sz="2265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sativum) проводила у чашках Петрі з фільтрами,</a:t>
            </a:r>
          </a:p>
          <a:p>
            <a:pPr algn="ctr">
              <a:lnSpc>
                <a:spcPts val="3171"/>
              </a:lnSpc>
            </a:pPr>
            <a:r>
              <a:rPr lang="en-US" sz="2265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зволоженими пробами води, куди поміщувала по 25</a:t>
            </a:r>
          </a:p>
          <a:p>
            <a:pPr algn="ctr">
              <a:lnSpc>
                <a:spcPts val="3171"/>
              </a:lnSpc>
            </a:pPr>
            <a:r>
              <a:rPr lang="en-US" sz="2265" b="1">
                <a:solidFill>
                  <a:srgbClr val="1C5739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насінин (за методикою Горової)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8838" y="-1111363"/>
            <a:ext cx="5301897" cy="5301897"/>
          </a:xfrm>
          <a:custGeom>
            <a:avLst/>
            <a:gdLst/>
            <a:ahLst/>
            <a:cxnLst/>
            <a:rect l="l" t="t" r="r" b="b"/>
            <a:pathLst>
              <a:path w="5301897" h="5301897">
                <a:moveTo>
                  <a:pt x="0" y="0"/>
                </a:moveTo>
                <a:lnTo>
                  <a:pt x="5301897" y="0"/>
                </a:lnTo>
                <a:lnTo>
                  <a:pt x="5301897" y="5301897"/>
                </a:lnTo>
                <a:lnTo>
                  <a:pt x="0" y="5301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330392" y="4388101"/>
            <a:ext cx="7915215" cy="7022955"/>
          </a:xfrm>
          <a:custGeom>
            <a:avLst/>
            <a:gdLst/>
            <a:ahLst/>
            <a:cxnLst/>
            <a:rect l="l" t="t" r="r" b="b"/>
            <a:pathLst>
              <a:path w="7915215" h="7022955">
                <a:moveTo>
                  <a:pt x="7915216" y="0"/>
                </a:moveTo>
                <a:lnTo>
                  <a:pt x="0" y="0"/>
                </a:lnTo>
                <a:lnTo>
                  <a:pt x="0" y="7022955"/>
                </a:lnTo>
                <a:lnTo>
                  <a:pt x="7915216" y="7022955"/>
                </a:lnTo>
                <a:lnTo>
                  <a:pt x="791521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4543059" y="1372433"/>
          <a:ext cx="8599440" cy="7542134"/>
        </p:xfrm>
        <a:graphic>
          <a:graphicData uri="http://schemas.openxmlformats.org/drawingml/2006/table">
            <a:tbl>
              <a:tblPr/>
              <a:tblGrid>
                <a:gridCol w="4183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5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5253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91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91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91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791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91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4632722" y="1600231"/>
            <a:ext cx="4421890" cy="940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46"/>
              </a:lnSpc>
            </a:pPr>
            <a:r>
              <a:rPr lang="en-US" sz="2676" b="1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Індекс</a:t>
            </a:r>
            <a:r>
              <a:rPr lang="en-US" sz="2676" b="1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76" b="1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фітотоксичності</a:t>
            </a:r>
            <a:r>
              <a:rPr lang="en-US" sz="2676" b="1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76" b="1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води</a:t>
            </a:r>
            <a:r>
              <a:rPr lang="en-US" sz="2676" b="1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, Т 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16521" y="1491960"/>
            <a:ext cx="3811934" cy="969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5"/>
              </a:lnSpc>
            </a:pPr>
            <a:r>
              <a:rPr lang="en-US" sz="2839" b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Рівень фототоксичності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77410" y="3033504"/>
            <a:ext cx="1469766" cy="63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2"/>
              </a:lnSpc>
              <a:spcBef>
                <a:spcPct val="0"/>
              </a:spcBef>
            </a:pPr>
            <a:r>
              <a:rPr lang="en-US" sz="3791" b="1" spc="37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0-20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55357" y="4254916"/>
            <a:ext cx="2113873" cy="621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  <a:spcBef>
                <a:spcPct val="0"/>
              </a:spcBef>
            </a:pPr>
            <a:r>
              <a:rPr lang="en-US" sz="3642" b="1" spc="356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20,1-40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09724" y="5435817"/>
            <a:ext cx="2169428" cy="63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53" b="1" spc="36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40,1-60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45434" y="6693026"/>
            <a:ext cx="2333719" cy="64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1"/>
              </a:lnSpc>
              <a:spcBef>
                <a:spcPct val="0"/>
              </a:spcBef>
            </a:pPr>
            <a:r>
              <a:rPr lang="en-US" sz="3863" b="1" spc="378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60,1-80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95254" y="2881084"/>
            <a:ext cx="3733200" cy="945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9"/>
              </a:lnSpc>
              <a:spcBef>
                <a:spcPct val="0"/>
              </a:spcBef>
            </a:pPr>
            <a:r>
              <a:rPr lang="en-US" sz="2818" b="1" spc="276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Відсутній або  слабкий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50175" y="7941450"/>
            <a:ext cx="2850613" cy="614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  <a:spcBef>
                <a:spcPct val="0"/>
              </a:spcBef>
            </a:pPr>
            <a:r>
              <a:rPr lang="en-US" sz="3656" b="1" spc="358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80, 1-100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89695" y="4340476"/>
            <a:ext cx="2065586" cy="50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  <a:spcBef>
                <a:spcPct val="0"/>
              </a:spcBef>
            </a:pPr>
            <a:r>
              <a:rPr lang="en-US" sz="3018" b="1" spc="295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Середній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02014" y="5357332"/>
            <a:ext cx="3440947" cy="990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7"/>
              </a:lnSpc>
              <a:spcBef>
                <a:spcPct val="0"/>
              </a:spcBef>
            </a:pPr>
            <a:r>
              <a:rPr lang="en-US" sz="2918" b="1" spc="285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Вище за середній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24319" y="6862248"/>
            <a:ext cx="3196337" cy="50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  <a:spcBef>
                <a:spcPct val="0"/>
              </a:spcBef>
            </a:pPr>
            <a:r>
              <a:rPr lang="en-US" sz="3018" b="1" spc="295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Високий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10987" y="8120767"/>
            <a:ext cx="3309670" cy="45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9"/>
              </a:lnSpc>
              <a:spcBef>
                <a:spcPct val="0"/>
              </a:spcBef>
            </a:pPr>
            <a:r>
              <a:rPr lang="en-US" sz="2818" b="1" spc="276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Максимальний</a:t>
            </a:r>
          </a:p>
        </p:txBody>
      </p:sp>
      <p:sp>
        <p:nvSpPr>
          <p:cNvPr id="18" name="Freeform 18"/>
          <p:cNvSpPr/>
          <p:nvPr/>
        </p:nvSpPr>
        <p:spPr>
          <a:xfrm>
            <a:off x="13372053" y="6750176"/>
            <a:ext cx="5301897" cy="5301897"/>
          </a:xfrm>
          <a:custGeom>
            <a:avLst/>
            <a:gdLst/>
            <a:ahLst/>
            <a:cxnLst/>
            <a:rect l="l" t="t" r="r" b="b"/>
            <a:pathLst>
              <a:path w="5301897" h="5301897">
                <a:moveTo>
                  <a:pt x="0" y="0"/>
                </a:moveTo>
                <a:lnTo>
                  <a:pt x="5301897" y="0"/>
                </a:lnTo>
                <a:lnTo>
                  <a:pt x="5301897" y="5301897"/>
                </a:lnTo>
                <a:lnTo>
                  <a:pt x="0" y="5301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19559" y="-107975"/>
            <a:ext cx="15939725" cy="108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6"/>
              </a:lnSpc>
              <a:spcBef>
                <a:spcPct val="0"/>
              </a:spcBef>
            </a:pPr>
            <a:r>
              <a:rPr lang="en-US" sz="3156" b="1" spc="309">
                <a:solidFill>
                  <a:srgbClr val="040506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  <a:p>
            <a:pPr algn="ctr">
              <a:lnSpc>
                <a:spcPts val="4356"/>
              </a:lnSpc>
              <a:spcBef>
                <a:spcPct val="0"/>
              </a:spcBef>
            </a:pPr>
            <a:r>
              <a:rPr lang="en-US" sz="3156" b="1" spc="309">
                <a:solidFill>
                  <a:srgbClr val="040506"/>
                </a:solidFill>
                <a:latin typeface="PT Serif Bold"/>
                <a:ea typeface="PT Serif Bold"/>
                <a:cs typeface="PT Serif Bold"/>
                <a:sym typeface="PT Serif Bold"/>
              </a:rPr>
              <a:t> Загальноприйнята шкала фітотоксичності за Горовою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349046"/>
            <a:ext cx="19048322" cy="2060388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2043" y="128694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</a:t>
            </a:r>
            <a:r>
              <a:rPr lang="en-US" sz="7888" b="1" spc="773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досліджень</a:t>
            </a:r>
            <a:endParaRPr lang="en-US" sz="7888" b="1" spc="773" dirty="0">
              <a:solidFill>
                <a:srgbClr val="064224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667000" y="2044729"/>
            <a:ext cx="14220756" cy="7561123"/>
            <a:chOff x="-1614151" y="0"/>
            <a:chExt cx="18961008" cy="100814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243940" cy="9283900"/>
            </a:xfrm>
            <a:custGeom>
              <a:avLst/>
              <a:gdLst/>
              <a:ahLst/>
              <a:cxnLst/>
              <a:rect l="l" t="t" r="r" b="b"/>
              <a:pathLst>
                <a:path w="16243940" h="9283900">
                  <a:moveTo>
                    <a:pt x="0" y="0"/>
                  </a:moveTo>
                  <a:lnTo>
                    <a:pt x="16243940" y="0"/>
                  </a:lnTo>
                  <a:lnTo>
                    <a:pt x="16243940" y="9283900"/>
                  </a:lnTo>
                  <a:lnTo>
                    <a:pt x="0" y="9283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287" b="-1287"/>
              </a:stretch>
            </a:blipFill>
            <a:ln w="19050" cap="sq">
              <a:solidFill>
                <a:srgbClr val="E9714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-1614151" y="9297950"/>
              <a:ext cx="18961008" cy="7835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06"/>
                </a:lnSpc>
                <a:spcBef>
                  <a:spcPct val="0"/>
                </a:spcBef>
              </a:pP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uk-UA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5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Результати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визначення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індексу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фітотоксичності</a:t>
              </a:r>
              <a:r>
                <a:rPr lang="en-US" sz="3504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, </a:t>
              </a:r>
              <a:r>
                <a:rPr lang="en-US" sz="3504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весна</a:t>
              </a:r>
              <a:endParaRPr lang="en-US" sz="350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61852" y="-260116"/>
            <a:ext cx="19048322" cy="1888159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67000" y="244017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</a:t>
            </a:r>
            <a:r>
              <a:rPr lang="en-US" sz="7888" b="1" spc="773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досліджень</a:t>
            </a:r>
            <a:endParaRPr lang="en-US" sz="7888" b="1" spc="773" dirty="0">
              <a:solidFill>
                <a:srgbClr val="064224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516136" y="1898697"/>
            <a:ext cx="12016050" cy="8256049"/>
            <a:chOff x="-34512" y="-1176345"/>
            <a:chExt cx="16021399" cy="11008066"/>
          </a:xfrm>
        </p:grpSpPr>
        <p:sp>
          <p:nvSpPr>
            <p:cNvPr id="10" name="Freeform 10"/>
            <p:cNvSpPr/>
            <p:nvPr/>
          </p:nvSpPr>
          <p:spPr>
            <a:xfrm>
              <a:off x="-34512" y="-1176345"/>
              <a:ext cx="15954647" cy="9054262"/>
            </a:xfrm>
            <a:custGeom>
              <a:avLst/>
              <a:gdLst/>
              <a:ahLst/>
              <a:cxnLst/>
              <a:rect l="l" t="t" r="r" b="b"/>
              <a:pathLst>
                <a:path w="15954647" h="9054262">
                  <a:moveTo>
                    <a:pt x="0" y="0"/>
                  </a:moveTo>
                  <a:lnTo>
                    <a:pt x="15954647" y="0"/>
                  </a:lnTo>
                  <a:lnTo>
                    <a:pt x="15954647" y="9054262"/>
                  </a:lnTo>
                  <a:lnTo>
                    <a:pt x="0" y="905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19050" cap="sq">
              <a:solidFill>
                <a:srgbClr val="E9714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2240" y="8210165"/>
              <a:ext cx="15954647" cy="16215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1"/>
                </a:lnSpc>
                <a:spcBef>
                  <a:spcPct val="0"/>
                </a:spcBef>
              </a:pPr>
              <a:r>
                <a:rPr lang="en-US" sz="3508" dirty="0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uk-UA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6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Результати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визначення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індексу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фітотоксичності</a:t>
              </a:r>
              <a:r>
                <a:rPr lang="en-US" sz="3508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, </a:t>
              </a:r>
              <a:r>
                <a:rPr lang="en-US" sz="3508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осінь</a:t>
              </a:r>
              <a:endParaRPr lang="en-US" sz="3508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458057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8549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досліджень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652225" y="1963203"/>
            <a:ext cx="13743873" cy="7672597"/>
            <a:chOff x="0" y="0"/>
            <a:chExt cx="18325165" cy="102301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325165" cy="8131183"/>
            </a:xfrm>
            <a:custGeom>
              <a:avLst/>
              <a:gdLst/>
              <a:ahLst/>
              <a:cxnLst/>
              <a:rect l="l" t="t" r="r" b="b"/>
              <a:pathLst>
                <a:path w="18325165" h="8131183">
                  <a:moveTo>
                    <a:pt x="0" y="0"/>
                  </a:moveTo>
                  <a:lnTo>
                    <a:pt x="18325165" y="0"/>
                  </a:lnTo>
                  <a:lnTo>
                    <a:pt x="18325165" y="8131183"/>
                  </a:lnTo>
                  <a:lnTo>
                    <a:pt x="0" y="8131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6" t="-13065" b="-9732"/>
              </a:stretch>
            </a:blipFill>
            <a:ln w="19050" cap="sq">
              <a:solidFill>
                <a:srgbClr val="E9714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90442" y="8551285"/>
              <a:ext cx="16219669" cy="1678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0"/>
                </a:lnSpc>
                <a:spcBef>
                  <a:spcPct val="0"/>
                </a:spcBef>
              </a:pP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uk-UA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6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Динаміка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індексу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токсичності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за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тест-об’єктом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Raphanus sativus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навесні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та</a:t>
              </a:r>
              <a:r>
                <a:rPr lang="en-US" sz="3672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672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восени</a:t>
              </a:r>
              <a:endParaRPr lang="en-US" sz="3672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458057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8549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досліджень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528549" y="2219577"/>
            <a:ext cx="14194372" cy="7809991"/>
            <a:chOff x="0" y="0"/>
            <a:chExt cx="18925828" cy="10413320"/>
          </a:xfrm>
        </p:grpSpPr>
        <p:sp>
          <p:nvSpPr>
            <p:cNvPr id="10" name="Freeform 10"/>
            <p:cNvSpPr/>
            <p:nvPr/>
          </p:nvSpPr>
          <p:spPr>
            <a:xfrm>
              <a:off x="550081" y="0"/>
              <a:ext cx="18375747" cy="8333738"/>
            </a:xfrm>
            <a:custGeom>
              <a:avLst/>
              <a:gdLst/>
              <a:ahLst/>
              <a:cxnLst/>
              <a:rect l="l" t="t" r="r" b="b"/>
              <a:pathLst>
                <a:path w="18375747" h="8333738">
                  <a:moveTo>
                    <a:pt x="0" y="0"/>
                  </a:moveTo>
                  <a:lnTo>
                    <a:pt x="18375746" y="0"/>
                  </a:lnTo>
                  <a:lnTo>
                    <a:pt x="18375746" y="8333738"/>
                  </a:lnTo>
                  <a:lnTo>
                    <a:pt x="0" y="8333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692" r="-2993" b="-16521"/>
              </a:stretch>
            </a:blipFill>
            <a:ln w="19050" cap="sq">
              <a:solidFill>
                <a:srgbClr val="E9714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8792535"/>
              <a:ext cx="18925827" cy="1620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85"/>
                </a:lnSpc>
                <a:spcBef>
                  <a:spcPct val="0"/>
                </a:spcBef>
              </a:pP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uk-UA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7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Динаміка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індексу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токсичності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за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тест-об’єктом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Lepidium sativum 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навесні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та</a:t>
              </a:r>
              <a:r>
                <a:rPr lang="en-US" sz="3489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489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восени</a:t>
              </a:r>
              <a:endParaRPr lang="en-US" sz="3489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11" y="-282861"/>
            <a:ext cx="19048322" cy="1800957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00200" y="103431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</a:t>
            </a:r>
            <a:r>
              <a:rPr lang="en-US" sz="7888" b="1" spc="773" dirty="0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7888" b="1" spc="773" dirty="0" err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досліджень</a:t>
            </a:r>
            <a:endParaRPr lang="en-US" sz="7888" b="1" spc="773" dirty="0">
              <a:solidFill>
                <a:srgbClr val="064224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918497" y="1800957"/>
            <a:ext cx="13242750" cy="8310804"/>
            <a:chOff x="38092" y="0"/>
            <a:chExt cx="16053464" cy="9924920"/>
          </a:xfrm>
        </p:grpSpPr>
        <p:sp>
          <p:nvSpPr>
            <p:cNvPr id="10" name="Freeform 10"/>
            <p:cNvSpPr/>
            <p:nvPr/>
          </p:nvSpPr>
          <p:spPr>
            <a:xfrm>
              <a:off x="38092" y="0"/>
              <a:ext cx="16053464" cy="9051500"/>
            </a:xfrm>
            <a:custGeom>
              <a:avLst/>
              <a:gdLst/>
              <a:ahLst/>
              <a:cxnLst/>
              <a:rect l="l" t="t" r="r" b="b"/>
              <a:pathLst>
                <a:path w="16053464" h="9051500">
                  <a:moveTo>
                    <a:pt x="0" y="0"/>
                  </a:moveTo>
                  <a:lnTo>
                    <a:pt x="16053464" y="0"/>
                  </a:lnTo>
                  <a:lnTo>
                    <a:pt x="16053464" y="9051500"/>
                  </a:lnTo>
                  <a:lnTo>
                    <a:pt x="0" y="905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7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12328" y="9209953"/>
              <a:ext cx="15466900" cy="7149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3"/>
                </a:lnSpc>
                <a:spcBef>
                  <a:spcPct val="0"/>
                </a:spcBef>
              </a:pP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Рис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uk-UA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8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.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Моніторинг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вмісту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нітратів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весною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та</a:t>
              </a:r>
              <a:r>
                <a:rPr lang="en-US" sz="3545" b="1" dirty="0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</a:t>
              </a:r>
              <a:r>
                <a:rPr lang="en-US" sz="3545" b="1" dirty="0" err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восени</a:t>
              </a:r>
              <a:endParaRPr lang="en-US" sz="354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458057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8549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досліджень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65838" y="2250809"/>
            <a:ext cx="14010334" cy="6160770"/>
          </a:xfrm>
          <a:custGeom>
            <a:avLst/>
            <a:gdLst/>
            <a:ahLst/>
            <a:cxnLst/>
            <a:rect l="l" t="t" r="r" b="b"/>
            <a:pathLst>
              <a:path w="14010334" h="6160770">
                <a:moveTo>
                  <a:pt x="0" y="0"/>
                </a:moveTo>
                <a:lnTo>
                  <a:pt x="14010334" y="0"/>
                </a:lnTo>
                <a:lnTo>
                  <a:pt x="14010334" y="6160770"/>
                </a:lnTo>
                <a:lnTo>
                  <a:pt x="0" y="6160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94" t="-1939" r="-794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2177467" y="8411579"/>
            <a:ext cx="14787075" cy="736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8"/>
              </a:lnSpc>
              <a:spcBef>
                <a:spcPct val="0"/>
              </a:spcBef>
            </a:pP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Рис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uk-UA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9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Моніторинг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рівня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pH </a:t>
            </a: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весною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305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восени</a:t>
            </a:r>
            <a:r>
              <a:rPr lang="en-US" sz="4305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458057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8549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досліджень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13443" y="3256087"/>
            <a:ext cx="17861115" cy="4879445"/>
            <a:chOff x="0" y="0"/>
            <a:chExt cx="23814820" cy="6505926"/>
          </a:xfrm>
        </p:grpSpPr>
        <p:sp>
          <p:nvSpPr>
            <p:cNvPr id="10" name="Freeform 10"/>
            <p:cNvSpPr/>
            <p:nvPr/>
          </p:nvSpPr>
          <p:spPr>
            <a:xfrm>
              <a:off x="209402" y="1238872"/>
              <a:ext cx="23605417" cy="5333397"/>
            </a:xfrm>
            <a:custGeom>
              <a:avLst/>
              <a:gdLst/>
              <a:ahLst/>
              <a:cxnLst/>
              <a:rect l="l" t="t" r="r" b="b"/>
              <a:pathLst>
                <a:path w="23605417" h="5333397">
                  <a:moveTo>
                    <a:pt x="0" y="0"/>
                  </a:moveTo>
                  <a:lnTo>
                    <a:pt x="23605418" y="0"/>
                  </a:lnTo>
                  <a:lnTo>
                    <a:pt x="23605418" y="5333396"/>
                  </a:lnTo>
                  <a:lnTo>
                    <a:pt x="0" y="5333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243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23814820" cy="1858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53"/>
                </a:lnSpc>
              </a:pPr>
              <a:r>
                <a:rPr lang="en-US" sz="4038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Таблиця 1. Загальна твердість досліджуваних проб навесні</a:t>
              </a:r>
            </a:p>
            <a:p>
              <a:pPr algn="ctr">
                <a:lnSpc>
                  <a:spcPts val="5653"/>
                </a:lnSpc>
              </a:pPr>
              <a:endParaRPr lang="en-US" sz="403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458057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8549" y="293908"/>
            <a:ext cx="13991223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b="1" spc="773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досліджень</a:t>
            </a:r>
          </a:p>
        </p:txBody>
      </p:sp>
      <p:sp>
        <p:nvSpPr>
          <p:cNvPr id="7" name="Freeform 7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18283" y="2820112"/>
            <a:ext cx="17651433" cy="5589190"/>
            <a:chOff x="0" y="0"/>
            <a:chExt cx="23535244" cy="7452253"/>
          </a:xfrm>
        </p:grpSpPr>
        <p:sp>
          <p:nvSpPr>
            <p:cNvPr id="10" name="Freeform 10"/>
            <p:cNvSpPr/>
            <p:nvPr/>
          </p:nvSpPr>
          <p:spPr>
            <a:xfrm>
              <a:off x="0" y="1121482"/>
              <a:ext cx="23535244" cy="6330772"/>
            </a:xfrm>
            <a:custGeom>
              <a:avLst/>
              <a:gdLst/>
              <a:ahLst/>
              <a:cxnLst/>
              <a:rect l="l" t="t" r="r" b="b"/>
              <a:pathLst>
                <a:path w="23535244" h="6330772">
                  <a:moveTo>
                    <a:pt x="0" y="0"/>
                  </a:moveTo>
                  <a:lnTo>
                    <a:pt x="23535244" y="0"/>
                  </a:lnTo>
                  <a:lnTo>
                    <a:pt x="23535244" y="6330771"/>
                  </a:lnTo>
                  <a:lnTo>
                    <a:pt x="0" y="6330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743" b="-2743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187798" y="-85725"/>
              <a:ext cx="23159649" cy="1943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56"/>
                </a:lnSpc>
              </a:pPr>
              <a:r>
                <a:rPr lang="en-US" sz="4040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 Таблиця 2. Загальна твердість досліджуваних проб восени</a:t>
              </a:r>
            </a:p>
            <a:p>
              <a:pPr algn="ctr">
                <a:lnSpc>
                  <a:spcPts val="6225"/>
                </a:lnSpc>
              </a:pPr>
              <a:endParaRPr lang="en-US" sz="404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28778" y="7431209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4" y="0"/>
                </a:lnTo>
                <a:lnTo>
                  <a:pt x="4118444" y="3654182"/>
                </a:lnTo>
                <a:lnTo>
                  <a:pt x="0" y="3654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-2059222" y="-256285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4118444" y="3654183"/>
                </a:moveTo>
                <a:lnTo>
                  <a:pt x="0" y="3654183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3994577"/>
            <a:ext cx="5839255" cy="4778593"/>
            <a:chOff x="0" y="0"/>
            <a:chExt cx="853473" cy="6984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3473" cy="698445"/>
            </a:xfrm>
            <a:custGeom>
              <a:avLst/>
              <a:gdLst/>
              <a:ahLst/>
              <a:cxnLst/>
              <a:rect l="l" t="t" r="r" b="b"/>
              <a:pathLst>
                <a:path w="853473" h="698445">
                  <a:moveTo>
                    <a:pt x="30494" y="0"/>
                  </a:moveTo>
                  <a:lnTo>
                    <a:pt x="822978" y="0"/>
                  </a:lnTo>
                  <a:cubicBezTo>
                    <a:pt x="839820" y="0"/>
                    <a:pt x="853473" y="13653"/>
                    <a:pt x="853473" y="30494"/>
                  </a:cubicBezTo>
                  <a:lnTo>
                    <a:pt x="853473" y="667951"/>
                  </a:lnTo>
                  <a:cubicBezTo>
                    <a:pt x="853473" y="676038"/>
                    <a:pt x="850260" y="683795"/>
                    <a:pt x="844541" y="689513"/>
                  </a:cubicBezTo>
                  <a:cubicBezTo>
                    <a:pt x="838822" y="695232"/>
                    <a:pt x="831066" y="698445"/>
                    <a:pt x="822978" y="698445"/>
                  </a:cubicBezTo>
                  <a:lnTo>
                    <a:pt x="30494" y="698445"/>
                  </a:lnTo>
                  <a:cubicBezTo>
                    <a:pt x="22407" y="698445"/>
                    <a:pt x="14650" y="695232"/>
                    <a:pt x="8932" y="689513"/>
                  </a:cubicBezTo>
                  <a:cubicBezTo>
                    <a:pt x="3213" y="683795"/>
                    <a:pt x="0" y="676038"/>
                    <a:pt x="0" y="667951"/>
                  </a:cubicBezTo>
                  <a:lnTo>
                    <a:pt x="0" y="30494"/>
                  </a:lnTo>
                  <a:cubicBezTo>
                    <a:pt x="0" y="22407"/>
                    <a:pt x="3213" y="14650"/>
                    <a:pt x="8932" y="8932"/>
                  </a:cubicBezTo>
                  <a:cubicBezTo>
                    <a:pt x="14650" y="3213"/>
                    <a:pt x="22407" y="0"/>
                    <a:pt x="30494" y="0"/>
                  </a:cubicBezTo>
                  <a:close/>
                </a:path>
              </a:pathLst>
            </a:custGeom>
            <a:blipFill>
              <a:blip r:embed="rId4"/>
              <a:stretch>
                <a:fillRect l="-3249" r="-324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059222" y="704297"/>
            <a:ext cx="10559542" cy="1992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56"/>
              </a:lnSpc>
              <a:spcBef>
                <a:spcPct val="0"/>
              </a:spcBef>
            </a:pPr>
            <a:r>
              <a:rPr lang="en-US" sz="5765" spc="565">
                <a:solidFill>
                  <a:srgbClr val="064224"/>
                </a:solidFill>
                <a:latin typeface="PT Serif"/>
                <a:ea typeface="PT Serif"/>
                <a:cs typeface="PT Serif"/>
                <a:sym typeface="PT Serif"/>
              </a:rPr>
              <a:t>Якісні реакції на важкі метали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63119" y="2915888"/>
            <a:ext cx="6940597" cy="4028699"/>
            <a:chOff x="0" y="0"/>
            <a:chExt cx="1339567" cy="77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9567" cy="777557"/>
            </a:xfrm>
            <a:custGeom>
              <a:avLst/>
              <a:gdLst/>
              <a:ahLst/>
              <a:cxnLst/>
              <a:rect l="l" t="t" r="r" b="b"/>
              <a:pathLst>
                <a:path w="1339567" h="777557">
                  <a:moveTo>
                    <a:pt x="25655" y="0"/>
                  </a:moveTo>
                  <a:lnTo>
                    <a:pt x="1313912" y="0"/>
                  </a:lnTo>
                  <a:cubicBezTo>
                    <a:pt x="1320716" y="0"/>
                    <a:pt x="1327242" y="2703"/>
                    <a:pt x="1332053" y="7514"/>
                  </a:cubicBezTo>
                  <a:cubicBezTo>
                    <a:pt x="1336864" y="12326"/>
                    <a:pt x="1339567" y="18851"/>
                    <a:pt x="1339567" y="25655"/>
                  </a:cubicBezTo>
                  <a:lnTo>
                    <a:pt x="1339567" y="751902"/>
                  </a:lnTo>
                  <a:cubicBezTo>
                    <a:pt x="1339567" y="766071"/>
                    <a:pt x="1328081" y="777557"/>
                    <a:pt x="1313912" y="777557"/>
                  </a:cubicBezTo>
                  <a:lnTo>
                    <a:pt x="25655" y="777557"/>
                  </a:lnTo>
                  <a:cubicBezTo>
                    <a:pt x="18851" y="777557"/>
                    <a:pt x="12326" y="774854"/>
                    <a:pt x="7514" y="770043"/>
                  </a:cubicBezTo>
                  <a:cubicBezTo>
                    <a:pt x="2703" y="765232"/>
                    <a:pt x="0" y="758706"/>
                    <a:pt x="0" y="751902"/>
                  </a:cubicBezTo>
                  <a:lnTo>
                    <a:pt x="0" y="25655"/>
                  </a:lnTo>
                  <a:cubicBezTo>
                    <a:pt x="0" y="11486"/>
                    <a:pt x="11486" y="0"/>
                    <a:pt x="25655" y="0"/>
                  </a:cubicBezTo>
                  <a:close/>
                </a:path>
              </a:pathLst>
            </a:custGeom>
            <a:blipFill>
              <a:blip r:embed="rId5"/>
              <a:stretch>
                <a:fillRect t="-2736" b="-273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3027580" y="89592"/>
            <a:ext cx="5260420" cy="4840645"/>
            <a:chOff x="0" y="0"/>
            <a:chExt cx="883285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3285" cy="812800"/>
            </a:xfrm>
            <a:custGeom>
              <a:avLst/>
              <a:gdLst/>
              <a:ahLst/>
              <a:cxnLst/>
              <a:rect l="l" t="t" r="r" b="b"/>
              <a:pathLst>
                <a:path w="883285" h="812800">
                  <a:moveTo>
                    <a:pt x="33850" y="0"/>
                  </a:moveTo>
                  <a:lnTo>
                    <a:pt x="849435" y="0"/>
                  </a:lnTo>
                  <a:cubicBezTo>
                    <a:pt x="868130" y="0"/>
                    <a:pt x="883285" y="15155"/>
                    <a:pt x="883285" y="33850"/>
                  </a:cubicBezTo>
                  <a:lnTo>
                    <a:pt x="883285" y="778950"/>
                  </a:lnTo>
                  <a:cubicBezTo>
                    <a:pt x="883285" y="797645"/>
                    <a:pt x="868130" y="812800"/>
                    <a:pt x="849435" y="812800"/>
                  </a:cubicBezTo>
                  <a:lnTo>
                    <a:pt x="33850" y="812800"/>
                  </a:lnTo>
                  <a:cubicBezTo>
                    <a:pt x="15155" y="812800"/>
                    <a:pt x="0" y="797645"/>
                    <a:pt x="0" y="778950"/>
                  </a:cubicBezTo>
                  <a:lnTo>
                    <a:pt x="0" y="33850"/>
                  </a:lnTo>
                  <a:cubicBezTo>
                    <a:pt x="0" y="15155"/>
                    <a:pt x="15155" y="0"/>
                    <a:pt x="33850" y="0"/>
                  </a:cubicBezTo>
                  <a:close/>
                </a:path>
              </a:pathLst>
            </a:custGeom>
            <a:blipFill>
              <a:blip r:embed="rId6"/>
              <a:stretch>
                <a:fillRect l="-10898" r="-10898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3319929" y="4882612"/>
            <a:ext cx="4675722" cy="477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</a:pPr>
            <a:r>
              <a:rPr lang="en-US" sz="2820" b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Якісна реакція на Pb 2+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8196" y="8996001"/>
            <a:ext cx="4262863" cy="476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7"/>
              </a:lnSpc>
            </a:pPr>
            <a:r>
              <a:rPr lang="en-US" sz="2819" b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Якісна реакція на Cu 2+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49880" y="7009643"/>
            <a:ext cx="5167075" cy="421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455" b="1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Якісна реакція на Fe 3+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91825" y="1290389"/>
            <a:ext cx="7446425" cy="786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PT Serif"/>
                <a:ea typeface="PT Serif"/>
                <a:cs typeface="PT Serif"/>
                <a:sym typeface="PT Serif"/>
              </a:rPr>
              <a:t>Висновки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935844"/>
            <a:ext cx="16230600" cy="136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3"/>
              </a:lnSpc>
            </a:pPr>
            <a:r>
              <a:rPr lang="en-US" sz="1988" b="1" spc="194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Аналіз фітотоксичності показав, що навесні найбільший показник зафіксовано у р.Тисмениця – 40,7%, що є вищим від середнього рівня фітотоксичності. Найбільший індекс фітотоксичності восени 2024 року зафіксовано в Бориславському озері– 37,73%, що відповідає середньому рівню токсичності. </a:t>
            </a:r>
          </a:p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endParaRPr lang="en-US" sz="1988" b="1" spc="194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41675"/>
            <a:ext cx="3465904" cy="375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706141"/>
            <a:ext cx="16435817" cy="139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69"/>
              </a:lnSpc>
              <a:spcBef>
                <a:spcPct val="0"/>
              </a:spcBef>
            </a:pPr>
            <a:r>
              <a:rPr lang="en-US" sz="2006" b="1" spc="196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Спостерігали сезонні коливання вмісту нітратів у поверхневих водах, із зростанням концентрації восени, що є наслідком господарської діяльності. Найменший рівень нітратів зафіксовано в річці Стрий, тоді як у річці Тисмениця та озері Бориславське спостерігалося перевищення ГДК, що може вказувати на забруднення стічними водами або добривами.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325013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796770"/>
            <a:ext cx="16230600" cy="114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2"/>
              </a:lnSpc>
            </a:pPr>
            <a:r>
              <a:rPr lang="en-US" sz="2226" b="1" spc="218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 більшості досліджуваних проб показники загальної твердості навесні були вищими, винятком були р. Бистриця та р. Тисмениця, де загальна твердість навесні була меншою, порівняно з осінніми показниками.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243909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03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8564993"/>
            <a:ext cx="16230600" cy="71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1"/>
              </a:lnSpc>
              <a:spcBef>
                <a:spcPct val="0"/>
              </a:spcBef>
            </a:pPr>
            <a:r>
              <a:rPr lang="en-US" sz="2059" b="1" spc="20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 дослідження показали, що рівень pH у водних об’єктах залишався у межах 6.8–7.8, що свідчить про стабільний кислотно-лужний баланс.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8102760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04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031916" y="-6778113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3" y="0"/>
                </a:lnTo>
                <a:lnTo>
                  <a:pt x="9348363" y="9348363"/>
                </a:lnTo>
                <a:lnTo>
                  <a:pt x="0" y="93483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369175" y="6184129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3"/>
                </a:lnTo>
                <a:lnTo>
                  <a:pt x="0" y="93483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00" y="9404862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19" y="0"/>
                </a:lnTo>
                <a:lnTo>
                  <a:pt x="4687319" y="4687320"/>
                </a:lnTo>
                <a:lnTo>
                  <a:pt x="0" y="4687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776043" y="-2524707"/>
            <a:ext cx="3964049" cy="3964049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89C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752828" y="-6405764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2"/>
                </a:lnTo>
                <a:lnTo>
                  <a:pt x="0" y="9348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904968" y="8918951"/>
            <a:ext cx="2649263" cy="264926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89C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0" y="-227266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2"/>
                </a:lnTo>
                <a:lnTo>
                  <a:pt x="0" y="25119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93286" y="1334567"/>
            <a:ext cx="10559542" cy="98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56"/>
              </a:lnSpc>
              <a:spcBef>
                <a:spcPct val="0"/>
              </a:spcBef>
            </a:pPr>
            <a:r>
              <a:rPr lang="en-US" sz="5765" b="1" spc="565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Апробація результатів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7331" y="3836681"/>
            <a:ext cx="15753339" cy="263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  <a:spcBef>
                <a:spcPct val="0"/>
              </a:spcBef>
            </a:pPr>
            <a:r>
              <a:rPr lang="en-US" sz="4012">
                <a:solidFill>
                  <a:srgbClr val="064224"/>
                </a:solidFill>
                <a:latin typeface="PT Serif"/>
                <a:ea typeface="PT Serif"/>
                <a:cs typeface="PT Serif"/>
                <a:sym typeface="PT Serif"/>
              </a:rPr>
              <a:t>Результати роботи представлені на міжнародній науковій інтернет-конференції «ТЕНДЕНЦІЇ ТА ПЕРСПЕКТИВИ РОЗВИТКУ НАУКИ І ОСВІТИ В УМОВАХ ГЛОБАЛІЗАЦІЇ» (Вип. 113), 31 січня 2025 р. в Університеті Григорія Сковороди в Переяславі (ст. 5-7)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842334" y="3484895"/>
            <a:ext cx="12621767" cy="1042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b="1" spc="882">
                <a:solidFill>
                  <a:srgbClr val="064224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ДЯКУЮ ЗА УВАГУ!</a:t>
            </a:r>
          </a:p>
        </p:txBody>
      </p:sp>
      <p:grpSp>
        <p:nvGrpSpPr>
          <p:cNvPr id="4" name="Group 4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773821">
            <a:off x="17406771" y="2410713"/>
            <a:ext cx="313833" cy="8482349"/>
            <a:chOff x="0" y="0"/>
            <a:chExt cx="82656" cy="22340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F4F89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773821">
            <a:off x="2117035" y="-179467"/>
            <a:ext cx="344501" cy="11180027"/>
            <a:chOff x="0" y="0"/>
            <a:chExt cx="90733" cy="294453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733" cy="2944534"/>
            </a:xfrm>
            <a:custGeom>
              <a:avLst/>
              <a:gdLst/>
              <a:ahLst/>
              <a:cxnLst/>
              <a:rect l="l" t="t" r="r" b="b"/>
              <a:pathLst>
                <a:path w="90733" h="2944534">
                  <a:moveTo>
                    <a:pt x="0" y="0"/>
                  </a:moveTo>
                  <a:lnTo>
                    <a:pt x="90733" y="0"/>
                  </a:lnTo>
                  <a:lnTo>
                    <a:pt x="90733" y="2944534"/>
                  </a:lnTo>
                  <a:lnTo>
                    <a:pt x="0" y="294453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90733" cy="2963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773821">
            <a:off x="17075430" y="926126"/>
            <a:ext cx="344501" cy="11180027"/>
            <a:chOff x="0" y="0"/>
            <a:chExt cx="90733" cy="29445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733" cy="2944534"/>
            </a:xfrm>
            <a:custGeom>
              <a:avLst/>
              <a:gdLst/>
              <a:ahLst/>
              <a:cxnLst/>
              <a:rect l="l" t="t" r="r" b="b"/>
              <a:pathLst>
                <a:path w="90733" h="2944534">
                  <a:moveTo>
                    <a:pt x="0" y="0"/>
                  </a:moveTo>
                  <a:lnTo>
                    <a:pt x="90733" y="0"/>
                  </a:lnTo>
                  <a:lnTo>
                    <a:pt x="90733" y="2944534"/>
                  </a:lnTo>
                  <a:lnTo>
                    <a:pt x="0" y="294453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0733" cy="2963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6597451" y="3906032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3" y="0"/>
                </a:lnTo>
                <a:lnTo>
                  <a:pt x="9348363" y="9348362"/>
                </a:lnTo>
                <a:lnTo>
                  <a:pt x="0" y="9348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763</Words>
  <Application>Microsoft Office PowerPoint</Application>
  <PresentationFormat>Custom</PresentationFormat>
  <Paragraphs>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PT Serif</vt:lpstr>
      <vt:lpstr>PT Serif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токсичності урбанізованих гідроекосистем Львівщини методом біотестування</dc:title>
  <dc:creator>olya leshko</dc:creator>
  <cp:lastModifiedBy>olya leshko</cp:lastModifiedBy>
  <cp:revision>2</cp:revision>
  <dcterms:created xsi:type="dcterms:W3CDTF">2006-08-16T00:00:00Z</dcterms:created>
  <dcterms:modified xsi:type="dcterms:W3CDTF">2025-04-23T14:00:40Z</dcterms:modified>
  <dc:identifier>DAGTPi3kxKk</dc:identifier>
</cp:coreProperties>
</file>