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Malik Bold" charset="1" panose="00000800000000000000"/>
      <p:regular r:id="rId21"/>
    </p:embeddedFont>
    <p:embeddedFont>
      <p:font typeface="Malik Italics" charset="1" panose="000005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Relationship Id="rId7" Target="../media/image10.pn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3.png" Type="http://schemas.openxmlformats.org/officeDocument/2006/relationships/image"/><Relationship Id="rId4" Target="../media/image14.pn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Relationship Id="rId7" Target="../media/image17.pn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png" Type="http://schemas.openxmlformats.org/officeDocument/2006/relationships/image"/><Relationship Id="rId12" Target="../media/image29.png" Type="http://schemas.openxmlformats.org/officeDocument/2006/relationships/image"/><Relationship Id="rId13" Target="../media/image30.png" Type="http://schemas.openxmlformats.org/officeDocument/2006/relationships/image"/><Relationship Id="rId14" Target="../media/image31.png" Type="http://schemas.openxmlformats.org/officeDocument/2006/relationships/image"/><Relationship Id="rId15" Target="../media/image32.png" Type="http://schemas.openxmlformats.org/officeDocument/2006/relationships/image"/><Relationship Id="rId2" Target="../media/image5.png" Type="http://schemas.openxmlformats.org/officeDocument/2006/relationships/image"/><Relationship Id="rId3" Target="../media/image20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png" Type="http://schemas.openxmlformats.org/officeDocument/2006/relationships/image"/><Relationship Id="rId7" Target="../media/image24.png" Type="http://schemas.openxmlformats.org/officeDocument/2006/relationships/image"/><Relationship Id="rId8" Target="../media/image25.png" Type="http://schemas.openxmlformats.org/officeDocument/2006/relationships/image"/><Relationship Id="rId9" Target="../media/image2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3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5.png" Type="http://schemas.openxmlformats.org/officeDocument/2006/relationships/image"/><Relationship Id="rId12" Target="../media/image42.png" Type="http://schemas.openxmlformats.org/officeDocument/2006/relationships/image"/><Relationship Id="rId13" Target="../media/image43.png" Type="http://schemas.openxmlformats.org/officeDocument/2006/relationships/image"/><Relationship Id="rId14" Target="../media/image44.png" Type="http://schemas.openxmlformats.org/officeDocument/2006/relationships/image"/><Relationship Id="rId2" Target="../media/image23.png" Type="http://schemas.openxmlformats.org/officeDocument/2006/relationships/image"/><Relationship Id="rId3" Target="../media/image34.png" Type="http://schemas.openxmlformats.org/officeDocument/2006/relationships/image"/><Relationship Id="rId4" Target="../media/image35.png" Type="http://schemas.openxmlformats.org/officeDocument/2006/relationships/image"/><Relationship Id="rId5" Target="../media/image36.png" Type="http://schemas.openxmlformats.org/officeDocument/2006/relationships/image"/><Relationship Id="rId6" Target="../media/image37.png" Type="http://schemas.openxmlformats.org/officeDocument/2006/relationships/image"/><Relationship Id="rId7" Target="../media/image38.png" Type="http://schemas.openxmlformats.org/officeDocument/2006/relationships/image"/><Relationship Id="rId8" Target="../media/image39.pn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0.png" Type="http://schemas.openxmlformats.org/officeDocument/2006/relationships/image"/><Relationship Id="rId11" Target="../media/image51.png" Type="http://schemas.openxmlformats.org/officeDocument/2006/relationships/image"/><Relationship Id="rId12" Target="../media/image52.png" Type="http://schemas.openxmlformats.org/officeDocument/2006/relationships/image"/><Relationship Id="rId13" Target="../media/image53.png" Type="http://schemas.openxmlformats.org/officeDocument/2006/relationships/image"/><Relationship Id="rId14" Target="../media/image54.png" Type="http://schemas.openxmlformats.org/officeDocument/2006/relationships/image"/><Relationship Id="rId2" Target="../media/image5.png" Type="http://schemas.openxmlformats.org/officeDocument/2006/relationships/image"/><Relationship Id="rId3" Target="../media/image23.png" Type="http://schemas.openxmlformats.org/officeDocument/2006/relationships/image"/><Relationship Id="rId4" Target="../media/image45.png" Type="http://schemas.openxmlformats.org/officeDocument/2006/relationships/image"/><Relationship Id="rId5" Target="../media/image46.png" Type="http://schemas.openxmlformats.org/officeDocument/2006/relationships/image"/><Relationship Id="rId6" Target="../media/image47.png" Type="http://schemas.openxmlformats.org/officeDocument/2006/relationships/image"/><Relationship Id="rId7" Target="../media/image48.png" Type="http://schemas.openxmlformats.org/officeDocument/2006/relationships/image"/><Relationship Id="rId8" Target="../media/image49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0.png" Type="http://schemas.openxmlformats.org/officeDocument/2006/relationships/image"/><Relationship Id="rId11" Target="../media/image61.jpeg" Type="http://schemas.openxmlformats.org/officeDocument/2006/relationships/image"/><Relationship Id="rId12" Target="../media/image62.jpeg" Type="http://schemas.openxmlformats.org/officeDocument/2006/relationships/image"/><Relationship Id="rId13" Target="../media/image63.jpeg" Type="http://schemas.openxmlformats.org/officeDocument/2006/relationships/image"/><Relationship Id="rId2" Target="../media/image5.png" Type="http://schemas.openxmlformats.org/officeDocument/2006/relationships/image"/><Relationship Id="rId3" Target="../media/image23.png" Type="http://schemas.openxmlformats.org/officeDocument/2006/relationships/image"/><Relationship Id="rId4" Target="../media/image26.png" Type="http://schemas.openxmlformats.org/officeDocument/2006/relationships/image"/><Relationship Id="rId5" Target="../media/image55.png" Type="http://schemas.openxmlformats.org/officeDocument/2006/relationships/image"/><Relationship Id="rId6" Target="../media/image56.png" Type="http://schemas.openxmlformats.org/officeDocument/2006/relationships/image"/><Relationship Id="rId7" Target="../media/image57.png" Type="http://schemas.openxmlformats.org/officeDocument/2006/relationships/image"/><Relationship Id="rId8" Target="../media/image58.png" Type="http://schemas.openxmlformats.org/officeDocument/2006/relationships/image"/><Relationship Id="rId9" Target="../media/image5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45.png" Type="http://schemas.openxmlformats.org/officeDocument/2006/relationships/image"/><Relationship Id="rId4" Target="../media/image46.png" Type="http://schemas.openxmlformats.org/officeDocument/2006/relationships/image"/><Relationship Id="rId5" Target="../media/image47.png" Type="http://schemas.openxmlformats.org/officeDocument/2006/relationships/image"/><Relationship Id="rId6" Target="../media/image48.png" Type="http://schemas.openxmlformats.org/officeDocument/2006/relationships/image"/><Relationship Id="rId7" Target="../media/image61.jpeg" Type="http://schemas.openxmlformats.org/officeDocument/2006/relationships/image"/><Relationship Id="rId8" Target="../media/image62.jpeg" Type="http://schemas.openxmlformats.org/officeDocument/2006/relationships/image"/><Relationship Id="rId9" Target="../media/image63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0.png" Type="http://schemas.openxmlformats.org/officeDocument/2006/relationships/image"/><Relationship Id="rId2" Target="../media/image23.png" Type="http://schemas.openxmlformats.org/officeDocument/2006/relationships/image"/><Relationship Id="rId3" Target="../media/image5.png" Type="http://schemas.openxmlformats.org/officeDocument/2006/relationships/image"/><Relationship Id="rId4" Target="../media/image64.png" Type="http://schemas.openxmlformats.org/officeDocument/2006/relationships/image"/><Relationship Id="rId5" Target="../media/image65.png" Type="http://schemas.openxmlformats.org/officeDocument/2006/relationships/image"/><Relationship Id="rId6" Target="../media/image66.png" Type="http://schemas.openxmlformats.org/officeDocument/2006/relationships/image"/><Relationship Id="rId7" Target="../media/image67.png" Type="http://schemas.openxmlformats.org/officeDocument/2006/relationships/image"/><Relationship Id="rId8" Target="../media/image68.png" Type="http://schemas.openxmlformats.org/officeDocument/2006/relationships/image"/><Relationship Id="rId9" Target="../media/image69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8.png" Type="http://schemas.openxmlformats.org/officeDocument/2006/relationships/image"/><Relationship Id="rId11" Target="../media/image77.png" Type="http://schemas.openxmlformats.org/officeDocument/2006/relationships/image"/><Relationship Id="rId2" Target="../media/image23.png" Type="http://schemas.openxmlformats.org/officeDocument/2006/relationships/image"/><Relationship Id="rId3" Target="../media/image71.png" Type="http://schemas.openxmlformats.org/officeDocument/2006/relationships/image"/><Relationship Id="rId4" Target="../media/image5.png" Type="http://schemas.openxmlformats.org/officeDocument/2006/relationships/image"/><Relationship Id="rId5" Target="../media/image72.png" Type="http://schemas.openxmlformats.org/officeDocument/2006/relationships/image"/><Relationship Id="rId6" Target="../media/image73.png" Type="http://schemas.openxmlformats.org/officeDocument/2006/relationships/image"/><Relationship Id="rId7" Target="../media/image74.png" Type="http://schemas.openxmlformats.org/officeDocument/2006/relationships/image"/><Relationship Id="rId8" Target="../media/image75.png" Type="http://schemas.openxmlformats.org/officeDocument/2006/relationships/image"/><Relationship Id="rId9" Target="../media/image76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78.png" Type="http://schemas.openxmlformats.org/officeDocument/2006/relationships/image"/><Relationship Id="rId4" Target="../media/image79.png" Type="http://schemas.openxmlformats.org/officeDocument/2006/relationships/image"/><Relationship Id="rId5" Target="../media/image2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youtu.be/atKK5f655YQ?si=IZ35FdY_o4jKGOWf" TargetMode="External" Type="http://schemas.openxmlformats.org/officeDocument/2006/relationships/hyperlink"/><Relationship Id="rId11" Target="https://uinp.gov.ua/istorychnyy-kalendar/zhovten/22/1894-narodyvsya-viktor-petrov-vdomontovych-pysmennyk" TargetMode="External" Type="http://schemas.openxmlformats.org/officeDocument/2006/relationships/hyperlink"/><Relationship Id="rId12" Target="http://litopys.org.ua/fdm/fdm129.htm" TargetMode="External" Type="http://schemas.openxmlformats.org/officeDocument/2006/relationships/hyperlink"/><Relationship Id="rId13" Target="https://shron1.chtyvo.org.ua/Sheveliov_Yurii/Shostyi_u_groni_V_Domontovych_v_istorii_ukrainskoi_prozy.pdf?PHPSESSID=v2vk5dn7tmfegomnarabj0f6q6" TargetMode="External" Type="http://schemas.openxmlformats.org/officeDocument/2006/relationships/hyperlink"/><Relationship Id="rId14" Target="https://shron1.chtyvo.org.ua/Briukhovetskyi_Viacheslav/Viktor_Petrov_verkhy_doli__verkhy_i_doli.pdf" TargetMode="External" Type="http://schemas.openxmlformats.org/officeDocument/2006/relationships/hyperlink"/><Relationship Id="rId15" Target="https://shron1.chtyvo.org.ua/Portnov_Andrii/Viktor_Petrov_i_ioho_krytyky.pdf" TargetMode="External" Type="http://schemas.openxmlformats.org/officeDocument/2006/relationships/hyperlink"/><Relationship Id="rId16" Target="https://shron2.chtyvo.org.ua/Petrov/Problemy_epokhy.pdf" TargetMode="External" Type="http://schemas.openxmlformats.org/officeDocument/2006/relationships/hyperlink"/><Relationship Id="rId17" Target="https://shron1.chtyvo.org.ua/Marynenko_Natalia/Intelektualna_proza_VPetrova_zhanrovo-stylovi_osoblyvosti.pdf" TargetMode="External" Type="http://schemas.openxmlformats.org/officeDocument/2006/relationships/hyperlink"/><Relationship Id="rId18" Target="https://library.udpu.edu.ua/library_files/379042.pdf" TargetMode="External" Type="http://schemas.openxmlformats.org/officeDocument/2006/relationships/hyperlink"/><Relationship Id="rId19" Target="https://shron1.chtyvo.org.ua/Ushnevych-Shtanko_Solomiia/Romany_Viktora_Domontovycha_v_konteksti_ukrainskoi_intelektualno-psykholohichnoi_prozy_osoblyvosti_k.pdf?PHPSESSID=0ofvr8s38p5b95ns1cv2cuahm3" TargetMode="External" Type="http://schemas.openxmlformats.org/officeDocument/2006/relationships/hyperlink"/><Relationship Id="rId2" Target="../media/image5.png" Type="http://schemas.openxmlformats.org/officeDocument/2006/relationships/image"/><Relationship Id="rId20" Target="https://ekhnuir.karazin.ua/server/api/core/bitstreams/ce05b64b-1ebb-48f3-ba4c-28238ee3b0b5/content" TargetMode="External" Type="http://schemas.openxmlformats.org/officeDocument/2006/relationships/hyperlink"/><Relationship Id="rId21" Target="https://irbis-nbuv.gov.ua/cgi-bin/ua/elib.exe?Z21ID=&amp;I21DBN=UKRLIB&amp;P21DBN=UKRLIB&amp;S21STN=1&amp;S21REF=10&amp;S21FMT=online_book&amp;C21COM=S&amp;S21CNR=20&amp;S21P01=0&amp;S21P02=0&amp;S21P03=FF=&amp;S21STR=ukr0001995" TargetMode="External" Type="http://schemas.openxmlformats.org/officeDocument/2006/relationships/hyperlink"/><Relationship Id="rId3" Target="https://www.libr.dp.ua/?do=ukrainica&amp;lng=1&amp;id=5&amp;idg=148" TargetMode="External" Type="http://schemas.openxmlformats.org/officeDocument/2006/relationships/hyperlink"/><Relationship Id="rId4" Target="https://amnesia.in.ua/petrov" TargetMode="External" Type="http://schemas.openxmlformats.org/officeDocument/2006/relationships/hyperlink"/><Relationship Id="rId5" Target="https://localhistory.org.ua/texts/statti/radianskii-shpigun-v-ukrayinskomu-avangardi/" TargetMode="External" Type="http://schemas.openxmlformats.org/officeDocument/2006/relationships/hyperlink"/><Relationship Id="rId6" Target="https://chytomo.com/viktor-petrov-i-sofiia-zerova-roman-iakyj-zhyv-u-lystakh/" TargetMode="External" Type="http://schemas.openxmlformats.org/officeDocument/2006/relationships/hyperlink"/><Relationship Id="rId7" Target="https://www.istpravda.com.ua/articles/2024/10/10/164370/" TargetMode="External" Type="http://schemas.openxmlformats.org/officeDocument/2006/relationships/hyperlink"/><Relationship Id="rId8" Target="https://old.istznu.org/dc/file.php?host_id=1&amp;path=/page/issues/41/41.pdf" TargetMode="External" Type="http://schemas.openxmlformats.org/officeDocument/2006/relationships/hyperlink"/><Relationship Id="rId9" Target="http://resource.history.org.ua/cgi-bin/eiu/history.exe?&amp;I21DBN=EIU&amp;P21DBN=EIU&amp;S21STN=1&amp;S21REF=10&amp;S21FMT=eiu_all&amp;C21COM=S&amp;S21CNR=20&amp;S21P01=0&amp;S21P02=0&amp;S21P03=TRN=&amp;S21COLORTERMS=0&amp;S21STR=Azbuka_tov" TargetMode="External" Type="http://schemas.openxmlformats.org/officeDocument/2006/relationships/hyperlink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7.png" Type="http://schemas.openxmlformats.org/officeDocument/2006/relationships/image"/><Relationship Id="rId11" Target="../media/image88.png" Type="http://schemas.openxmlformats.org/officeDocument/2006/relationships/image"/><Relationship Id="rId2" Target="../media/image5.png" Type="http://schemas.openxmlformats.org/officeDocument/2006/relationships/image"/><Relationship Id="rId3" Target="../media/image80.png" Type="http://schemas.openxmlformats.org/officeDocument/2006/relationships/image"/><Relationship Id="rId4" Target="../media/image81.png" Type="http://schemas.openxmlformats.org/officeDocument/2006/relationships/image"/><Relationship Id="rId5" Target="../media/image82.png" Type="http://schemas.openxmlformats.org/officeDocument/2006/relationships/image"/><Relationship Id="rId6" Target="../media/image83.png" Type="http://schemas.openxmlformats.org/officeDocument/2006/relationships/image"/><Relationship Id="rId7" Target="../media/image84.png" Type="http://schemas.openxmlformats.org/officeDocument/2006/relationships/image"/><Relationship Id="rId8" Target="../media/image85.png" Type="http://schemas.openxmlformats.org/officeDocument/2006/relationships/image"/><Relationship Id="rId9" Target="../media/image8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9144000" cy="10287000"/>
          </a:xfrm>
          <a:custGeom>
            <a:avLst/>
            <a:gdLst/>
            <a:ahLst/>
            <a:cxnLst/>
            <a:rect r="r" b="b" t="t" l="l"/>
            <a:pathLst>
              <a:path h="10287000" w="9144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0000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068276" y="0"/>
            <a:ext cx="9219724" cy="10287000"/>
          </a:xfrm>
          <a:custGeom>
            <a:avLst/>
            <a:gdLst/>
            <a:ahLst/>
            <a:cxnLst/>
            <a:rect r="r" b="b" t="t" l="l"/>
            <a:pathLst>
              <a:path h="10287000" w="9219724">
                <a:moveTo>
                  <a:pt x="0" y="0"/>
                </a:moveTo>
                <a:lnTo>
                  <a:pt x="9219724" y="0"/>
                </a:lnTo>
                <a:lnTo>
                  <a:pt x="921972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144000" y="0"/>
            <a:ext cx="9219724" cy="10287000"/>
          </a:xfrm>
          <a:custGeom>
            <a:avLst/>
            <a:gdLst/>
            <a:ahLst/>
            <a:cxnLst/>
            <a:rect r="r" b="b" t="t" l="l"/>
            <a:pathLst>
              <a:path h="10287000" w="9219724">
                <a:moveTo>
                  <a:pt x="0" y="0"/>
                </a:moveTo>
                <a:lnTo>
                  <a:pt x="9219724" y="0"/>
                </a:lnTo>
                <a:lnTo>
                  <a:pt x="921972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98357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228252" y="178494"/>
            <a:ext cx="8899773" cy="9930011"/>
          </a:xfrm>
          <a:custGeom>
            <a:avLst/>
            <a:gdLst/>
            <a:ahLst/>
            <a:cxnLst/>
            <a:rect r="r" b="b" t="t" l="l"/>
            <a:pathLst>
              <a:path h="9930011" w="8899773">
                <a:moveTo>
                  <a:pt x="0" y="0"/>
                </a:moveTo>
                <a:lnTo>
                  <a:pt x="8899773" y="0"/>
                </a:lnTo>
                <a:lnTo>
                  <a:pt x="8899773" y="9930012"/>
                </a:lnTo>
                <a:lnTo>
                  <a:pt x="0" y="99300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8357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228252" y="237108"/>
            <a:ext cx="5180585" cy="6965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1013"/>
              </a:lnSpc>
            </a:pPr>
            <a:r>
              <a:rPr lang="en-US" sz="7866" b="true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МІЖ РЯДКАМИ АРХІВ</a:t>
            </a:r>
          </a:p>
          <a:p>
            <a:pPr algn="just">
              <a:lnSpc>
                <a:spcPts val="11013"/>
              </a:lnSpc>
              <a:spcBef>
                <a:spcPct val="0"/>
              </a:spcBef>
            </a:pPr>
            <a:r>
              <a:rPr lang="en-US" b="true" sz="7866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НИХ ДЖЕРЕЛ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9228252" y="0"/>
            <a:ext cx="8899773" cy="10287000"/>
          </a:xfrm>
          <a:custGeom>
            <a:avLst/>
            <a:gdLst/>
            <a:ahLst/>
            <a:cxnLst/>
            <a:rect r="r" b="b" t="t" l="l"/>
            <a:pathLst>
              <a:path h="10287000" w="8899773">
                <a:moveTo>
                  <a:pt x="0" y="0"/>
                </a:moveTo>
                <a:lnTo>
                  <a:pt x="8899773" y="0"/>
                </a:lnTo>
                <a:lnTo>
                  <a:pt x="889977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76" t="0" r="-1718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52" t="0" r="-2052" b="-41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7262865"/>
          </a:xfrm>
          <a:custGeom>
            <a:avLst/>
            <a:gdLst/>
            <a:ahLst/>
            <a:cxnLst/>
            <a:rect r="r" b="b" t="t" l="l"/>
            <a:pathLst>
              <a:path h="7262865" w="18288000">
                <a:moveTo>
                  <a:pt x="0" y="0"/>
                </a:moveTo>
                <a:lnTo>
                  <a:pt x="18288000" y="0"/>
                </a:lnTo>
                <a:lnTo>
                  <a:pt x="18288000" y="7262865"/>
                </a:lnTo>
                <a:lnTo>
                  <a:pt x="0" y="72628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41638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8633535" cy="10287000"/>
          </a:xfrm>
          <a:custGeom>
            <a:avLst/>
            <a:gdLst/>
            <a:ahLst/>
            <a:cxnLst/>
            <a:rect r="r" b="b" t="t" l="l"/>
            <a:pathLst>
              <a:path h="10287000" w="8633535">
                <a:moveTo>
                  <a:pt x="0" y="0"/>
                </a:moveTo>
                <a:lnTo>
                  <a:pt x="8633535" y="0"/>
                </a:lnTo>
                <a:lnTo>
                  <a:pt x="863353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111825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365607" y="6404928"/>
            <a:ext cx="4447153" cy="2853372"/>
          </a:xfrm>
          <a:custGeom>
            <a:avLst/>
            <a:gdLst/>
            <a:ahLst/>
            <a:cxnLst/>
            <a:rect r="r" b="b" t="t" l="l"/>
            <a:pathLst>
              <a:path h="2853372" w="4447153">
                <a:moveTo>
                  <a:pt x="0" y="0"/>
                </a:moveTo>
                <a:lnTo>
                  <a:pt x="4447154" y="0"/>
                </a:lnTo>
                <a:lnTo>
                  <a:pt x="4447154" y="2853372"/>
                </a:lnTo>
                <a:lnTo>
                  <a:pt x="0" y="28533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33797" t="-224468" r="-77431" b="-36052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157683" y="6697917"/>
            <a:ext cx="4940475" cy="1843180"/>
          </a:xfrm>
          <a:custGeom>
            <a:avLst/>
            <a:gdLst/>
            <a:ahLst/>
            <a:cxnLst/>
            <a:rect r="r" b="b" t="t" l="l"/>
            <a:pathLst>
              <a:path h="1843180" w="4940475">
                <a:moveTo>
                  <a:pt x="0" y="0"/>
                </a:moveTo>
                <a:lnTo>
                  <a:pt x="4940475" y="0"/>
                </a:lnTo>
                <a:lnTo>
                  <a:pt x="4940475" y="1843180"/>
                </a:lnTo>
                <a:lnTo>
                  <a:pt x="0" y="18431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00467" t="-365111" r="-69699" b="-9300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651300" y="7831614"/>
            <a:ext cx="6608000" cy="2455386"/>
          </a:xfrm>
          <a:custGeom>
            <a:avLst/>
            <a:gdLst/>
            <a:ahLst/>
            <a:cxnLst/>
            <a:rect r="r" b="b" t="t" l="l"/>
            <a:pathLst>
              <a:path h="2455386" w="6608000">
                <a:moveTo>
                  <a:pt x="0" y="0"/>
                </a:moveTo>
                <a:lnTo>
                  <a:pt x="6608000" y="0"/>
                </a:lnTo>
                <a:lnTo>
                  <a:pt x="6608000" y="2455386"/>
                </a:lnTo>
                <a:lnTo>
                  <a:pt x="0" y="24553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61187" t="-318956" r="-15567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546311" y="8541097"/>
            <a:ext cx="1923560" cy="1745903"/>
          </a:xfrm>
          <a:custGeom>
            <a:avLst/>
            <a:gdLst/>
            <a:ahLst/>
            <a:cxnLst/>
            <a:rect r="r" b="b" t="t" l="l"/>
            <a:pathLst>
              <a:path h="1745903" w="1923560">
                <a:moveTo>
                  <a:pt x="0" y="0"/>
                </a:moveTo>
                <a:lnTo>
                  <a:pt x="1923560" y="0"/>
                </a:lnTo>
                <a:lnTo>
                  <a:pt x="1923560" y="1745903"/>
                </a:lnTo>
                <a:lnTo>
                  <a:pt x="0" y="17459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848231" t="-487655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52" t="0" r="-2052" b="-410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352023" y="304031"/>
            <a:ext cx="9786198" cy="3230054"/>
            <a:chOff x="0" y="0"/>
            <a:chExt cx="2577435" cy="85071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577435" cy="850714"/>
            </a:xfrm>
            <a:custGeom>
              <a:avLst/>
              <a:gdLst/>
              <a:ahLst/>
              <a:cxnLst/>
              <a:rect r="r" b="b" t="t" l="l"/>
              <a:pathLst>
                <a:path h="850714" w="2577435">
                  <a:moveTo>
                    <a:pt x="0" y="0"/>
                  </a:moveTo>
                  <a:lnTo>
                    <a:pt x="2577435" y="0"/>
                  </a:lnTo>
                  <a:lnTo>
                    <a:pt x="2577435" y="850714"/>
                  </a:lnTo>
                  <a:lnTo>
                    <a:pt x="0" y="850714"/>
                  </a:lnTo>
                  <a:close/>
                </a:path>
              </a:pathLst>
            </a:custGeom>
            <a:solidFill>
              <a:srgbClr val="E5A85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577435" cy="8888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5915025" y="3890102"/>
            <a:ext cx="9786198" cy="2432116"/>
            <a:chOff x="0" y="0"/>
            <a:chExt cx="2577435" cy="64055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577435" cy="640557"/>
            </a:xfrm>
            <a:custGeom>
              <a:avLst/>
              <a:gdLst/>
              <a:ahLst/>
              <a:cxnLst/>
              <a:rect r="r" b="b" t="t" l="l"/>
              <a:pathLst>
                <a:path h="640557" w="2577435">
                  <a:moveTo>
                    <a:pt x="0" y="0"/>
                  </a:moveTo>
                  <a:lnTo>
                    <a:pt x="2577435" y="0"/>
                  </a:lnTo>
                  <a:lnTo>
                    <a:pt x="2577435" y="640557"/>
                  </a:lnTo>
                  <a:lnTo>
                    <a:pt x="0" y="640557"/>
                  </a:lnTo>
                  <a:close/>
                </a:path>
              </a:pathLst>
            </a:custGeom>
            <a:solidFill>
              <a:srgbClr val="E5A85C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577435" cy="6786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073530" y="3986067"/>
            <a:ext cx="9490731" cy="2240186"/>
            <a:chOff x="0" y="0"/>
            <a:chExt cx="2499616" cy="59000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499616" cy="590008"/>
            </a:xfrm>
            <a:custGeom>
              <a:avLst/>
              <a:gdLst/>
              <a:ahLst/>
              <a:cxnLst/>
              <a:rect r="r" b="b" t="t" l="l"/>
              <a:pathLst>
                <a:path h="590008" w="2499616">
                  <a:moveTo>
                    <a:pt x="0" y="0"/>
                  </a:moveTo>
                  <a:lnTo>
                    <a:pt x="2499616" y="0"/>
                  </a:lnTo>
                  <a:lnTo>
                    <a:pt x="2499616" y="590008"/>
                  </a:lnTo>
                  <a:lnTo>
                    <a:pt x="0" y="590008"/>
                  </a:lnTo>
                  <a:close/>
                </a:path>
              </a:pathLst>
            </a:custGeom>
            <a:solidFill>
              <a:srgbClr val="EFEBE5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499616" cy="6281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-1210119" y="208942"/>
            <a:ext cx="10592373" cy="10592373"/>
          </a:xfrm>
          <a:custGeom>
            <a:avLst/>
            <a:gdLst/>
            <a:ahLst/>
            <a:cxnLst/>
            <a:rect r="r" b="b" t="t" l="l"/>
            <a:pathLst>
              <a:path h="10592373" w="10592373">
                <a:moveTo>
                  <a:pt x="0" y="0"/>
                </a:moveTo>
                <a:lnTo>
                  <a:pt x="10592374" y="0"/>
                </a:lnTo>
                <a:lnTo>
                  <a:pt x="10592374" y="10592374"/>
                </a:lnTo>
                <a:lnTo>
                  <a:pt x="0" y="105923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5915025" y="1229677"/>
            <a:ext cx="1126808" cy="749618"/>
            <a:chOff x="0" y="0"/>
            <a:chExt cx="1502410" cy="99949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8260" y="48260"/>
              <a:ext cx="1407160" cy="923290"/>
            </a:xfrm>
            <a:custGeom>
              <a:avLst/>
              <a:gdLst/>
              <a:ahLst/>
              <a:cxnLst/>
              <a:rect r="r" b="b" t="t" l="l"/>
              <a:pathLst>
                <a:path h="923290" w="1407160">
                  <a:moveTo>
                    <a:pt x="675640" y="119380"/>
                  </a:moveTo>
                  <a:cubicBezTo>
                    <a:pt x="293370" y="557530"/>
                    <a:pt x="123190" y="767080"/>
                    <a:pt x="139700" y="784860"/>
                  </a:cubicBezTo>
                  <a:cubicBezTo>
                    <a:pt x="151130" y="797560"/>
                    <a:pt x="254000" y="715010"/>
                    <a:pt x="311150" y="688340"/>
                  </a:cubicBezTo>
                  <a:cubicBezTo>
                    <a:pt x="364490" y="662940"/>
                    <a:pt x="415290" y="643890"/>
                    <a:pt x="469900" y="627380"/>
                  </a:cubicBezTo>
                  <a:cubicBezTo>
                    <a:pt x="523240" y="609600"/>
                    <a:pt x="580390" y="595630"/>
                    <a:pt x="636270" y="585470"/>
                  </a:cubicBezTo>
                  <a:cubicBezTo>
                    <a:pt x="690880" y="576580"/>
                    <a:pt x="746760" y="571500"/>
                    <a:pt x="797560" y="568960"/>
                  </a:cubicBezTo>
                  <a:cubicBezTo>
                    <a:pt x="844550" y="565150"/>
                    <a:pt x="875030" y="563880"/>
                    <a:pt x="933450" y="567690"/>
                  </a:cubicBezTo>
                  <a:cubicBezTo>
                    <a:pt x="1036320" y="574040"/>
                    <a:pt x="1303020" y="599440"/>
                    <a:pt x="1363980" y="627380"/>
                  </a:cubicBezTo>
                  <a:cubicBezTo>
                    <a:pt x="1383030" y="636270"/>
                    <a:pt x="1390650" y="643890"/>
                    <a:pt x="1395730" y="656590"/>
                  </a:cubicBezTo>
                  <a:cubicBezTo>
                    <a:pt x="1403350" y="673100"/>
                    <a:pt x="1404620" y="704850"/>
                    <a:pt x="1398270" y="720090"/>
                  </a:cubicBezTo>
                  <a:cubicBezTo>
                    <a:pt x="1391920" y="734060"/>
                    <a:pt x="1379220" y="745490"/>
                    <a:pt x="1367790" y="751840"/>
                  </a:cubicBezTo>
                  <a:cubicBezTo>
                    <a:pt x="1355090" y="756920"/>
                    <a:pt x="1338580" y="760730"/>
                    <a:pt x="1324610" y="756920"/>
                  </a:cubicBezTo>
                  <a:cubicBezTo>
                    <a:pt x="1306830" y="751840"/>
                    <a:pt x="1282700" y="732790"/>
                    <a:pt x="1275080" y="717550"/>
                  </a:cubicBezTo>
                  <a:cubicBezTo>
                    <a:pt x="1267460" y="704850"/>
                    <a:pt x="1266190" y="687070"/>
                    <a:pt x="1271270" y="674370"/>
                  </a:cubicBezTo>
                  <a:cubicBezTo>
                    <a:pt x="1276350" y="656590"/>
                    <a:pt x="1297940" y="633730"/>
                    <a:pt x="1313180" y="626110"/>
                  </a:cubicBezTo>
                  <a:cubicBezTo>
                    <a:pt x="1327150" y="621030"/>
                    <a:pt x="1343660" y="619760"/>
                    <a:pt x="1357630" y="624840"/>
                  </a:cubicBezTo>
                  <a:cubicBezTo>
                    <a:pt x="1372870" y="632460"/>
                    <a:pt x="1397000" y="652780"/>
                    <a:pt x="1402080" y="670560"/>
                  </a:cubicBezTo>
                  <a:cubicBezTo>
                    <a:pt x="1407160" y="688340"/>
                    <a:pt x="1402080" y="718820"/>
                    <a:pt x="1389380" y="732790"/>
                  </a:cubicBezTo>
                  <a:cubicBezTo>
                    <a:pt x="1377950" y="748030"/>
                    <a:pt x="1360170" y="754380"/>
                    <a:pt x="1330960" y="758190"/>
                  </a:cubicBezTo>
                  <a:cubicBezTo>
                    <a:pt x="1258570" y="767080"/>
                    <a:pt x="1052830" y="697230"/>
                    <a:pt x="933450" y="690880"/>
                  </a:cubicBezTo>
                  <a:cubicBezTo>
                    <a:pt x="835660" y="685800"/>
                    <a:pt x="742950" y="694690"/>
                    <a:pt x="668020" y="707390"/>
                  </a:cubicBezTo>
                  <a:cubicBezTo>
                    <a:pt x="609600" y="716280"/>
                    <a:pt x="575310" y="727710"/>
                    <a:pt x="518160" y="748030"/>
                  </a:cubicBezTo>
                  <a:cubicBezTo>
                    <a:pt x="433070" y="777240"/>
                    <a:pt x="304800" y="857250"/>
                    <a:pt x="214630" y="881380"/>
                  </a:cubicBezTo>
                  <a:cubicBezTo>
                    <a:pt x="148590" y="897890"/>
                    <a:pt x="66040" y="923290"/>
                    <a:pt x="33020" y="899160"/>
                  </a:cubicBezTo>
                  <a:cubicBezTo>
                    <a:pt x="5080" y="880110"/>
                    <a:pt x="0" y="817880"/>
                    <a:pt x="2540" y="783590"/>
                  </a:cubicBezTo>
                  <a:cubicBezTo>
                    <a:pt x="3810" y="756920"/>
                    <a:pt x="11430" y="742950"/>
                    <a:pt x="29210" y="712470"/>
                  </a:cubicBezTo>
                  <a:cubicBezTo>
                    <a:pt x="68580" y="637540"/>
                    <a:pt x="193040" y="478790"/>
                    <a:pt x="283210" y="363220"/>
                  </a:cubicBezTo>
                  <a:cubicBezTo>
                    <a:pt x="377190" y="246380"/>
                    <a:pt x="518160" y="53340"/>
                    <a:pt x="579120" y="15240"/>
                  </a:cubicBezTo>
                  <a:cubicBezTo>
                    <a:pt x="599440" y="2540"/>
                    <a:pt x="612140" y="0"/>
                    <a:pt x="628650" y="2540"/>
                  </a:cubicBezTo>
                  <a:cubicBezTo>
                    <a:pt x="643890" y="3810"/>
                    <a:pt x="662940" y="12700"/>
                    <a:pt x="673100" y="25400"/>
                  </a:cubicBezTo>
                  <a:cubicBezTo>
                    <a:pt x="684530" y="36830"/>
                    <a:pt x="692150" y="55880"/>
                    <a:pt x="692150" y="72390"/>
                  </a:cubicBezTo>
                  <a:cubicBezTo>
                    <a:pt x="692150" y="87630"/>
                    <a:pt x="675640" y="119380"/>
                    <a:pt x="675640" y="119380"/>
                  </a:cubicBezTo>
                </a:path>
              </a:pathLst>
            </a:custGeom>
            <a:solidFill>
              <a:srgbClr val="E5A85C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5989320" y="946785"/>
            <a:ext cx="2448878" cy="875348"/>
            <a:chOff x="0" y="0"/>
            <a:chExt cx="3265170" cy="116713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49530" y="30480"/>
              <a:ext cx="3166110" cy="1087120"/>
            </a:xfrm>
            <a:custGeom>
              <a:avLst/>
              <a:gdLst/>
              <a:ahLst/>
              <a:cxnLst/>
              <a:rect r="r" b="b" t="t" l="l"/>
              <a:pathLst>
                <a:path h="1087120" w="3166110">
                  <a:moveTo>
                    <a:pt x="20320" y="977900"/>
                  </a:moveTo>
                  <a:cubicBezTo>
                    <a:pt x="497840" y="572770"/>
                    <a:pt x="657860" y="462280"/>
                    <a:pt x="791210" y="382270"/>
                  </a:cubicBezTo>
                  <a:cubicBezTo>
                    <a:pt x="900430" y="314960"/>
                    <a:pt x="1014730" y="252730"/>
                    <a:pt x="1102360" y="215900"/>
                  </a:cubicBezTo>
                  <a:cubicBezTo>
                    <a:pt x="1162050" y="190500"/>
                    <a:pt x="1188720" y="182880"/>
                    <a:pt x="1257300" y="165100"/>
                  </a:cubicBezTo>
                  <a:cubicBezTo>
                    <a:pt x="1389380" y="128270"/>
                    <a:pt x="1659890" y="63500"/>
                    <a:pt x="1842770" y="39370"/>
                  </a:cubicBezTo>
                  <a:cubicBezTo>
                    <a:pt x="2002790" y="19050"/>
                    <a:pt x="2122170" y="22860"/>
                    <a:pt x="2294890" y="20320"/>
                  </a:cubicBezTo>
                  <a:cubicBezTo>
                    <a:pt x="2526030" y="15240"/>
                    <a:pt x="3013710" y="0"/>
                    <a:pt x="3108960" y="21590"/>
                  </a:cubicBezTo>
                  <a:cubicBezTo>
                    <a:pt x="3129280" y="26670"/>
                    <a:pt x="3136900" y="30480"/>
                    <a:pt x="3145790" y="39370"/>
                  </a:cubicBezTo>
                  <a:cubicBezTo>
                    <a:pt x="3154680" y="48260"/>
                    <a:pt x="3163570" y="62230"/>
                    <a:pt x="3164840" y="74930"/>
                  </a:cubicBezTo>
                  <a:cubicBezTo>
                    <a:pt x="3166110" y="92710"/>
                    <a:pt x="3158490" y="120650"/>
                    <a:pt x="3144520" y="132080"/>
                  </a:cubicBezTo>
                  <a:cubicBezTo>
                    <a:pt x="3131820" y="144780"/>
                    <a:pt x="3103880" y="152400"/>
                    <a:pt x="3086100" y="148590"/>
                  </a:cubicBezTo>
                  <a:cubicBezTo>
                    <a:pt x="3069590" y="143510"/>
                    <a:pt x="3046730" y="125730"/>
                    <a:pt x="3040380" y="107950"/>
                  </a:cubicBezTo>
                  <a:cubicBezTo>
                    <a:pt x="3034030" y="91440"/>
                    <a:pt x="3037840" y="63500"/>
                    <a:pt x="3048000" y="48260"/>
                  </a:cubicBezTo>
                  <a:cubicBezTo>
                    <a:pt x="3058160" y="34290"/>
                    <a:pt x="3084830" y="21590"/>
                    <a:pt x="3101340" y="20320"/>
                  </a:cubicBezTo>
                  <a:cubicBezTo>
                    <a:pt x="3115310" y="20320"/>
                    <a:pt x="3130550" y="26670"/>
                    <a:pt x="3140710" y="34290"/>
                  </a:cubicBezTo>
                  <a:cubicBezTo>
                    <a:pt x="3150870" y="41910"/>
                    <a:pt x="3161030" y="54610"/>
                    <a:pt x="3163570" y="68580"/>
                  </a:cubicBezTo>
                  <a:cubicBezTo>
                    <a:pt x="3166110" y="85090"/>
                    <a:pt x="3159760" y="114300"/>
                    <a:pt x="3149600" y="127000"/>
                  </a:cubicBezTo>
                  <a:cubicBezTo>
                    <a:pt x="3141980" y="138430"/>
                    <a:pt x="3133090" y="143510"/>
                    <a:pt x="3114040" y="148590"/>
                  </a:cubicBezTo>
                  <a:cubicBezTo>
                    <a:pt x="3060700" y="161290"/>
                    <a:pt x="2923540" y="133350"/>
                    <a:pt x="2787650" y="130810"/>
                  </a:cubicBezTo>
                  <a:cubicBezTo>
                    <a:pt x="2557780" y="127000"/>
                    <a:pt x="2132330" y="120650"/>
                    <a:pt x="1861820" y="152400"/>
                  </a:cubicBezTo>
                  <a:cubicBezTo>
                    <a:pt x="1648460" y="177800"/>
                    <a:pt x="1418590" y="241300"/>
                    <a:pt x="1294130" y="274320"/>
                  </a:cubicBezTo>
                  <a:cubicBezTo>
                    <a:pt x="1230630" y="292100"/>
                    <a:pt x="1207770" y="297180"/>
                    <a:pt x="1153160" y="320040"/>
                  </a:cubicBezTo>
                  <a:cubicBezTo>
                    <a:pt x="1071880" y="355600"/>
                    <a:pt x="961390" y="415290"/>
                    <a:pt x="855980" y="478790"/>
                  </a:cubicBezTo>
                  <a:cubicBezTo>
                    <a:pt x="727710" y="557530"/>
                    <a:pt x="572770" y="664210"/>
                    <a:pt x="443230" y="767080"/>
                  </a:cubicBezTo>
                  <a:cubicBezTo>
                    <a:pt x="320040" y="864870"/>
                    <a:pt x="158750" y="1047750"/>
                    <a:pt x="95250" y="1078230"/>
                  </a:cubicBezTo>
                  <a:cubicBezTo>
                    <a:pt x="74930" y="1087120"/>
                    <a:pt x="64770" y="1087120"/>
                    <a:pt x="50800" y="1084580"/>
                  </a:cubicBezTo>
                  <a:cubicBezTo>
                    <a:pt x="36830" y="1082040"/>
                    <a:pt x="21590" y="1071880"/>
                    <a:pt x="13970" y="1060450"/>
                  </a:cubicBezTo>
                  <a:cubicBezTo>
                    <a:pt x="5080" y="1049020"/>
                    <a:pt x="0" y="1032510"/>
                    <a:pt x="1270" y="1018540"/>
                  </a:cubicBezTo>
                  <a:cubicBezTo>
                    <a:pt x="2540" y="1004570"/>
                    <a:pt x="20320" y="977900"/>
                    <a:pt x="20320" y="977900"/>
                  </a:cubicBezTo>
                </a:path>
              </a:pathLst>
            </a:custGeom>
            <a:solidFill>
              <a:srgbClr val="E5A85C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8510529" y="431481"/>
            <a:ext cx="9490731" cy="2975155"/>
            <a:chOff x="0" y="0"/>
            <a:chExt cx="2499616" cy="7835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499616" cy="783580"/>
            </a:xfrm>
            <a:custGeom>
              <a:avLst/>
              <a:gdLst/>
              <a:ahLst/>
              <a:cxnLst/>
              <a:rect r="r" b="b" t="t" l="l"/>
              <a:pathLst>
                <a:path h="783580" w="2499616">
                  <a:moveTo>
                    <a:pt x="0" y="0"/>
                  </a:moveTo>
                  <a:lnTo>
                    <a:pt x="2499616" y="0"/>
                  </a:lnTo>
                  <a:lnTo>
                    <a:pt x="2499616" y="783580"/>
                  </a:lnTo>
                  <a:lnTo>
                    <a:pt x="0" y="783580"/>
                  </a:lnTo>
                  <a:close/>
                </a:path>
              </a:pathLst>
            </a:custGeom>
            <a:solidFill>
              <a:srgbClr val="EFEBE5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2499616" cy="8216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8685385" y="499426"/>
            <a:ext cx="8856862" cy="13227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319"/>
              </a:lnSpc>
            </a:pPr>
            <a:r>
              <a:rPr lang="en-US" sz="3799" b="true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Його звати Віктор Петров (псевдо</a:t>
            </a:r>
          </a:p>
          <a:p>
            <a:pPr algn="just">
              <a:lnSpc>
                <a:spcPts val="5319"/>
              </a:lnSpc>
              <a:spcBef>
                <a:spcPct val="0"/>
              </a:spcBef>
            </a:pPr>
            <a:r>
              <a:rPr lang="en-US" b="true" sz="37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В. Домонтович)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685385" y="1931670"/>
            <a:ext cx="8856862" cy="1189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19"/>
              </a:lnSpc>
              <a:spcBef>
                <a:spcPct val="0"/>
              </a:spcBef>
            </a:pPr>
            <a:r>
              <a:rPr lang="en-US" b="true" sz="22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Він був українським письменником, філологом, істориком, археологом, культурологом, а також доктором історичних і філологічних наук.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237210" y="4071745"/>
            <a:ext cx="8856862" cy="2021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20"/>
              </a:lnSpc>
              <a:spcBef>
                <a:spcPct val="0"/>
              </a:spcBef>
            </a:pPr>
            <a:r>
              <a:rPr lang="en-US" b="true" sz="2300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Народився Петров 22 (10) жовтня 1894 року в Дніпрі (на той момент місто називалось Катеринослав) у православній родині.  У 1913 році майже 20-річний Петров переїхав до Києва — він вступив на історико-філологічний факультет Університету Святого Володимира.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9308991" y="6674643"/>
            <a:ext cx="8508879" cy="3135109"/>
            <a:chOff x="0" y="0"/>
            <a:chExt cx="2241022" cy="825708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241022" cy="825708"/>
            </a:xfrm>
            <a:custGeom>
              <a:avLst/>
              <a:gdLst/>
              <a:ahLst/>
              <a:cxnLst/>
              <a:rect r="r" b="b" t="t" l="l"/>
              <a:pathLst>
                <a:path h="825708" w="2241022">
                  <a:moveTo>
                    <a:pt x="0" y="0"/>
                  </a:moveTo>
                  <a:lnTo>
                    <a:pt x="2241022" y="0"/>
                  </a:lnTo>
                  <a:lnTo>
                    <a:pt x="2241022" y="825708"/>
                  </a:lnTo>
                  <a:lnTo>
                    <a:pt x="0" y="825708"/>
                  </a:lnTo>
                  <a:close/>
                </a:path>
              </a:pathLst>
            </a:custGeom>
            <a:solidFill>
              <a:srgbClr val="E5A85C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2241022" cy="863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9446808" y="6798346"/>
            <a:ext cx="8251977" cy="2887702"/>
            <a:chOff x="0" y="0"/>
            <a:chExt cx="2173360" cy="760547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173360" cy="760547"/>
            </a:xfrm>
            <a:custGeom>
              <a:avLst/>
              <a:gdLst/>
              <a:ahLst/>
              <a:cxnLst/>
              <a:rect r="r" b="b" t="t" l="l"/>
              <a:pathLst>
                <a:path h="760547" w="2173360">
                  <a:moveTo>
                    <a:pt x="0" y="0"/>
                  </a:moveTo>
                  <a:lnTo>
                    <a:pt x="2173360" y="0"/>
                  </a:lnTo>
                  <a:lnTo>
                    <a:pt x="2173360" y="760547"/>
                  </a:lnTo>
                  <a:lnTo>
                    <a:pt x="0" y="760547"/>
                  </a:lnTo>
                  <a:close/>
                </a:path>
              </a:pathLst>
            </a:custGeom>
            <a:solidFill>
              <a:srgbClr val="EFEBE5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2173360" cy="7986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9524189" y="6988968"/>
            <a:ext cx="8018058" cy="2427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20"/>
              </a:lnSpc>
              <a:spcBef>
                <a:spcPct val="0"/>
              </a:spcBef>
            </a:pPr>
            <a:r>
              <a:rPr lang="en-US" b="true" sz="2300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Під час голоду 1921–1922 років Віктор Петров обіймав посаду завідувача Горобіївської семирічної школи. Цей період характеризувався не лише економічною кризою, а й масштабними соціально-політичними репресіями, спрямованими на підкорення Києва, який тоді був одним із центрів українського національного руху.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52" t="0" r="-2052" b="-41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98341" y="2116190"/>
            <a:ext cx="8827176" cy="1645798"/>
          </a:xfrm>
          <a:custGeom>
            <a:avLst/>
            <a:gdLst/>
            <a:ahLst/>
            <a:cxnLst/>
            <a:rect r="r" b="b" t="t" l="l"/>
            <a:pathLst>
              <a:path h="1645798" w="8827176">
                <a:moveTo>
                  <a:pt x="0" y="0"/>
                </a:moveTo>
                <a:lnTo>
                  <a:pt x="8827176" y="0"/>
                </a:lnTo>
                <a:lnTo>
                  <a:pt x="8827176" y="1645797"/>
                </a:lnTo>
                <a:lnTo>
                  <a:pt x="0" y="16457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67897" r="0" b="-13379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713506" y="6376201"/>
            <a:ext cx="9857506" cy="3910799"/>
          </a:xfrm>
          <a:custGeom>
            <a:avLst/>
            <a:gdLst/>
            <a:ahLst/>
            <a:cxnLst/>
            <a:rect r="r" b="b" t="t" l="l"/>
            <a:pathLst>
              <a:path h="3910799" w="9857506">
                <a:moveTo>
                  <a:pt x="0" y="0"/>
                </a:moveTo>
                <a:lnTo>
                  <a:pt x="9857506" y="0"/>
                </a:lnTo>
                <a:lnTo>
                  <a:pt x="9857506" y="3910799"/>
                </a:lnTo>
                <a:lnTo>
                  <a:pt x="0" y="39107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41782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407264" y="1466478"/>
            <a:ext cx="14096401" cy="10572301"/>
          </a:xfrm>
          <a:custGeom>
            <a:avLst/>
            <a:gdLst/>
            <a:ahLst/>
            <a:cxnLst/>
            <a:rect r="r" b="b" t="t" l="l"/>
            <a:pathLst>
              <a:path h="10572301" w="14096401">
                <a:moveTo>
                  <a:pt x="0" y="0"/>
                </a:moveTo>
                <a:lnTo>
                  <a:pt x="14096401" y="0"/>
                </a:lnTo>
                <a:lnTo>
                  <a:pt x="14096401" y="10572301"/>
                </a:lnTo>
                <a:lnTo>
                  <a:pt x="0" y="105723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827176" y="2484771"/>
            <a:ext cx="9460684" cy="8165167"/>
          </a:xfrm>
          <a:custGeom>
            <a:avLst/>
            <a:gdLst/>
            <a:ahLst/>
            <a:cxnLst/>
            <a:rect r="r" b="b" t="t" l="l"/>
            <a:pathLst>
              <a:path h="8165167" w="9460684">
                <a:moveTo>
                  <a:pt x="0" y="0"/>
                </a:moveTo>
                <a:lnTo>
                  <a:pt x="9460684" y="0"/>
                </a:lnTo>
                <a:lnTo>
                  <a:pt x="9460684" y="8165167"/>
                </a:lnTo>
                <a:lnTo>
                  <a:pt x="0" y="81651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292" t="-25994" r="0" b="-32297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754471" y="3494578"/>
            <a:ext cx="2921552" cy="3297843"/>
          </a:xfrm>
          <a:custGeom>
            <a:avLst/>
            <a:gdLst/>
            <a:ahLst/>
            <a:cxnLst/>
            <a:rect r="r" b="b" t="t" l="l"/>
            <a:pathLst>
              <a:path h="3297843" w="2921552">
                <a:moveTo>
                  <a:pt x="0" y="0"/>
                </a:moveTo>
                <a:lnTo>
                  <a:pt x="2921552" y="0"/>
                </a:lnTo>
                <a:lnTo>
                  <a:pt x="2921552" y="3297844"/>
                </a:lnTo>
                <a:lnTo>
                  <a:pt x="0" y="32978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73746" t="-94809" r="-365182" b="-73748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-534900" y="-596507"/>
            <a:ext cx="18724150" cy="3250415"/>
            <a:chOff x="0" y="0"/>
            <a:chExt cx="24965534" cy="433388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82496"/>
              <a:ext cx="11829196" cy="4168894"/>
            </a:xfrm>
            <a:custGeom>
              <a:avLst/>
              <a:gdLst/>
              <a:ahLst/>
              <a:cxnLst/>
              <a:rect r="r" b="b" t="t" l="l"/>
              <a:pathLst>
                <a:path h="4168894" w="11829196">
                  <a:moveTo>
                    <a:pt x="0" y="0"/>
                  </a:moveTo>
                  <a:lnTo>
                    <a:pt x="11829196" y="0"/>
                  </a:lnTo>
                  <a:lnTo>
                    <a:pt x="11829196" y="4168894"/>
                  </a:lnTo>
                  <a:lnTo>
                    <a:pt x="0" y="41688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78371" r="-111050" b="-158483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1040091" y="0"/>
              <a:ext cx="5070918" cy="4333886"/>
            </a:xfrm>
            <a:custGeom>
              <a:avLst/>
              <a:gdLst/>
              <a:ahLst/>
              <a:cxnLst/>
              <a:rect r="r" b="b" t="t" l="l"/>
              <a:pathLst>
                <a:path h="4333886" w="5070918">
                  <a:moveTo>
                    <a:pt x="0" y="0"/>
                  </a:moveTo>
                  <a:lnTo>
                    <a:pt x="5070918" y="0"/>
                  </a:lnTo>
                  <a:lnTo>
                    <a:pt x="5070918" y="4333886"/>
                  </a:lnTo>
                  <a:lnTo>
                    <a:pt x="0" y="4333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-94357" b="-27918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5692811" y="82496"/>
              <a:ext cx="9272723" cy="4168894"/>
            </a:xfrm>
            <a:custGeom>
              <a:avLst/>
              <a:gdLst/>
              <a:ahLst/>
              <a:cxnLst/>
              <a:rect r="r" b="b" t="t" l="l"/>
              <a:pathLst>
                <a:path h="4168894" w="9272723">
                  <a:moveTo>
                    <a:pt x="0" y="0"/>
                  </a:moveTo>
                  <a:lnTo>
                    <a:pt x="9272723" y="0"/>
                  </a:lnTo>
                  <a:lnTo>
                    <a:pt x="9272723" y="4168894"/>
                  </a:lnTo>
                  <a:lnTo>
                    <a:pt x="0" y="41688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69236" t="-78371" r="0" b="-158483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206218" y="8862695"/>
            <a:ext cx="8018058" cy="395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20"/>
              </a:lnSpc>
              <a:spcBef>
                <a:spcPct val="0"/>
              </a:spcBef>
            </a:pPr>
            <a:r>
              <a:rPr lang="en-US" b="true" sz="2300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й знайоство з неокласиками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52" t="0" r="-2052" b="-41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200733" y="4181572"/>
            <a:ext cx="8883882" cy="1156704"/>
          </a:xfrm>
          <a:custGeom>
            <a:avLst/>
            <a:gdLst/>
            <a:ahLst/>
            <a:cxnLst/>
            <a:rect r="r" b="b" t="t" l="l"/>
            <a:pathLst>
              <a:path h="1156704" w="8883882">
                <a:moveTo>
                  <a:pt x="0" y="0"/>
                </a:moveTo>
                <a:lnTo>
                  <a:pt x="8883882" y="0"/>
                </a:lnTo>
                <a:lnTo>
                  <a:pt x="8883882" y="1156705"/>
                </a:lnTo>
                <a:lnTo>
                  <a:pt x="0" y="11567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58104" r="0" b="-173914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099655" y="4759925"/>
            <a:ext cx="8338463" cy="1646946"/>
          </a:xfrm>
          <a:custGeom>
            <a:avLst/>
            <a:gdLst/>
            <a:ahLst/>
            <a:cxnLst/>
            <a:rect r="r" b="b" t="t" l="l"/>
            <a:pathLst>
              <a:path h="1646946" w="8338463">
                <a:moveTo>
                  <a:pt x="0" y="0"/>
                </a:moveTo>
                <a:lnTo>
                  <a:pt x="8338463" y="0"/>
                </a:lnTo>
                <a:lnTo>
                  <a:pt x="8338463" y="1646946"/>
                </a:lnTo>
                <a:lnTo>
                  <a:pt x="0" y="16469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891" t="-95271" r="-22144" b="-163671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56502" y="6508954"/>
            <a:ext cx="4314762" cy="2092737"/>
          </a:xfrm>
          <a:custGeom>
            <a:avLst/>
            <a:gdLst/>
            <a:ahLst/>
            <a:cxnLst/>
            <a:rect r="r" b="b" t="t" l="l"/>
            <a:pathLst>
              <a:path h="2092737" w="4314762">
                <a:moveTo>
                  <a:pt x="0" y="0"/>
                </a:moveTo>
                <a:lnTo>
                  <a:pt x="4314761" y="0"/>
                </a:lnTo>
                <a:lnTo>
                  <a:pt x="4314761" y="2092737"/>
                </a:lnTo>
                <a:lnTo>
                  <a:pt x="0" y="20927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36938" r="-43480" b="-29463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373835">
            <a:off x="-4714572" y="-2030280"/>
            <a:ext cx="23679356" cy="6324690"/>
          </a:xfrm>
          <a:custGeom>
            <a:avLst/>
            <a:gdLst/>
            <a:ahLst/>
            <a:cxnLst/>
            <a:rect r="r" b="b" t="t" l="l"/>
            <a:pathLst>
              <a:path h="6324690" w="23679356">
                <a:moveTo>
                  <a:pt x="0" y="0"/>
                </a:moveTo>
                <a:lnTo>
                  <a:pt x="23679356" y="0"/>
                </a:lnTo>
                <a:lnTo>
                  <a:pt x="23679356" y="6324690"/>
                </a:lnTo>
                <a:lnTo>
                  <a:pt x="0" y="632469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55003" r="0" b="-55594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23623">
            <a:off x="6717384" y="1316778"/>
            <a:ext cx="4199020" cy="6886293"/>
          </a:xfrm>
          <a:custGeom>
            <a:avLst/>
            <a:gdLst/>
            <a:ahLst/>
            <a:cxnLst/>
            <a:rect r="r" b="b" t="t" l="l"/>
            <a:pathLst>
              <a:path h="6886293" w="4199020">
                <a:moveTo>
                  <a:pt x="0" y="0"/>
                </a:moveTo>
                <a:lnTo>
                  <a:pt x="4199020" y="0"/>
                </a:lnTo>
                <a:lnTo>
                  <a:pt x="4199020" y="6886293"/>
                </a:lnTo>
                <a:lnTo>
                  <a:pt x="0" y="688629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473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610769" y="8703775"/>
            <a:ext cx="10154936" cy="1870012"/>
          </a:xfrm>
          <a:custGeom>
            <a:avLst/>
            <a:gdLst/>
            <a:ahLst/>
            <a:cxnLst/>
            <a:rect r="r" b="b" t="t" l="l"/>
            <a:pathLst>
              <a:path h="1870012" w="10154936">
                <a:moveTo>
                  <a:pt x="0" y="0"/>
                </a:moveTo>
                <a:lnTo>
                  <a:pt x="10154936" y="0"/>
                </a:lnTo>
                <a:lnTo>
                  <a:pt x="10154936" y="1870012"/>
                </a:lnTo>
                <a:lnTo>
                  <a:pt x="0" y="18700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88337" r="0" b="-117123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9988086" y="-378562"/>
            <a:ext cx="10096529" cy="5679298"/>
            <a:chOff x="0" y="0"/>
            <a:chExt cx="13462039" cy="757239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462039" cy="7572397"/>
            </a:xfrm>
            <a:custGeom>
              <a:avLst/>
              <a:gdLst/>
              <a:ahLst/>
              <a:cxnLst/>
              <a:rect r="r" b="b" t="t" l="l"/>
              <a:pathLst>
                <a:path h="7572397" w="13462039">
                  <a:moveTo>
                    <a:pt x="0" y="0"/>
                  </a:moveTo>
                  <a:lnTo>
                    <a:pt x="13462039" y="0"/>
                  </a:lnTo>
                  <a:lnTo>
                    <a:pt x="13462039" y="7572397"/>
                  </a:lnTo>
                  <a:lnTo>
                    <a:pt x="0" y="75723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-1482459">
              <a:off x="1813869" y="2202050"/>
              <a:ext cx="2338464" cy="1483137"/>
            </a:xfrm>
            <a:custGeom>
              <a:avLst/>
              <a:gdLst/>
              <a:ahLst/>
              <a:cxnLst/>
              <a:rect r="r" b="b" t="t" l="l"/>
              <a:pathLst>
                <a:path h="1483137" w="2338464">
                  <a:moveTo>
                    <a:pt x="38380" y="0"/>
                  </a:moveTo>
                  <a:lnTo>
                    <a:pt x="2338464" y="62123"/>
                  </a:lnTo>
                  <a:lnTo>
                    <a:pt x="2300084" y="1483137"/>
                  </a:lnTo>
                  <a:lnTo>
                    <a:pt x="0" y="1421014"/>
                  </a:lnTo>
                  <a:lnTo>
                    <a:pt x="38380" y="0"/>
                  </a:lnTo>
                  <a:close/>
                </a:path>
              </a:pathLst>
            </a:custGeom>
            <a:blipFill>
              <a:blip r:embed="rId10"/>
              <a:stretch>
                <a:fillRect l="-139189" t="-179345" r="-75781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1008833">
            <a:off x="6697056" y="1406635"/>
            <a:ext cx="4260894" cy="6886293"/>
          </a:xfrm>
          <a:custGeom>
            <a:avLst/>
            <a:gdLst/>
            <a:ahLst/>
            <a:cxnLst/>
            <a:rect r="r" b="b" t="t" l="l"/>
            <a:pathLst>
              <a:path h="6886293" w="4260894">
                <a:moveTo>
                  <a:pt x="0" y="0"/>
                </a:moveTo>
                <a:lnTo>
                  <a:pt x="4260894" y="0"/>
                </a:lnTo>
                <a:lnTo>
                  <a:pt x="4260894" y="6886293"/>
                </a:lnTo>
                <a:lnTo>
                  <a:pt x="0" y="688629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745983">
            <a:off x="6697056" y="1406635"/>
            <a:ext cx="4260894" cy="6886293"/>
          </a:xfrm>
          <a:custGeom>
            <a:avLst/>
            <a:gdLst/>
            <a:ahLst/>
            <a:cxnLst/>
            <a:rect r="r" b="b" t="t" l="l"/>
            <a:pathLst>
              <a:path h="6886293" w="4260894">
                <a:moveTo>
                  <a:pt x="0" y="0"/>
                </a:moveTo>
                <a:lnTo>
                  <a:pt x="4260894" y="0"/>
                </a:lnTo>
                <a:lnTo>
                  <a:pt x="4260894" y="6886293"/>
                </a:lnTo>
                <a:lnTo>
                  <a:pt x="0" y="688629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0" y="0"/>
            <a:ext cx="9415228" cy="11769035"/>
          </a:xfrm>
          <a:custGeom>
            <a:avLst/>
            <a:gdLst/>
            <a:ahLst/>
            <a:cxnLst/>
            <a:rect r="r" b="b" t="t" l="l"/>
            <a:pathLst>
              <a:path h="11769035" w="9415228">
                <a:moveTo>
                  <a:pt x="0" y="0"/>
                </a:moveTo>
                <a:lnTo>
                  <a:pt x="9415228" y="0"/>
                </a:lnTo>
                <a:lnTo>
                  <a:pt x="9415228" y="11769035"/>
                </a:lnTo>
                <a:lnTo>
                  <a:pt x="0" y="1176903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846310" y="6273180"/>
            <a:ext cx="4756907" cy="1544034"/>
          </a:xfrm>
          <a:custGeom>
            <a:avLst/>
            <a:gdLst/>
            <a:ahLst/>
            <a:cxnLst/>
            <a:rect r="r" b="b" t="t" l="l"/>
            <a:pathLst>
              <a:path h="1544034" w="4756907">
                <a:moveTo>
                  <a:pt x="0" y="0"/>
                </a:moveTo>
                <a:lnTo>
                  <a:pt x="4756907" y="0"/>
                </a:lnTo>
                <a:lnTo>
                  <a:pt x="4756907" y="1544034"/>
                </a:lnTo>
                <a:lnTo>
                  <a:pt x="0" y="154403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-53141" r="-46616" b="-10094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058716" y="7605442"/>
            <a:ext cx="5379401" cy="1533726"/>
          </a:xfrm>
          <a:custGeom>
            <a:avLst/>
            <a:gdLst/>
            <a:ahLst/>
            <a:cxnLst/>
            <a:rect r="r" b="b" t="t" l="l"/>
            <a:pathLst>
              <a:path h="1533726" w="5379401">
                <a:moveTo>
                  <a:pt x="0" y="0"/>
                </a:moveTo>
                <a:lnTo>
                  <a:pt x="5379402" y="0"/>
                </a:lnTo>
                <a:lnTo>
                  <a:pt x="5379402" y="1533726"/>
                </a:lnTo>
                <a:lnTo>
                  <a:pt x="0" y="153372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-61619" r="-29637" b="-94145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9998" t="-40548" r="-1055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993686" y="-284689"/>
            <a:ext cx="10571689" cy="10571689"/>
          </a:xfrm>
          <a:custGeom>
            <a:avLst/>
            <a:gdLst/>
            <a:ahLst/>
            <a:cxnLst/>
            <a:rect r="r" b="b" t="t" l="l"/>
            <a:pathLst>
              <a:path h="10571689" w="10571689">
                <a:moveTo>
                  <a:pt x="0" y="0"/>
                </a:moveTo>
                <a:lnTo>
                  <a:pt x="10571689" y="0"/>
                </a:lnTo>
                <a:lnTo>
                  <a:pt x="10571689" y="10571689"/>
                </a:lnTo>
                <a:lnTo>
                  <a:pt x="0" y="105716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5539591" y="525426"/>
            <a:ext cx="12605025" cy="2266708"/>
            <a:chOff x="0" y="0"/>
            <a:chExt cx="3410973" cy="61338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410973" cy="613381"/>
            </a:xfrm>
            <a:custGeom>
              <a:avLst/>
              <a:gdLst/>
              <a:ahLst/>
              <a:cxnLst/>
              <a:rect r="r" b="b" t="t" l="l"/>
              <a:pathLst>
                <a:path h="613381" w="3410973">
                  <a:moveTo>
                    <a:pt x="0" y="0"/>
                  </a:moveTo>
                  <a:lnTo>
                    <a:pt x="3410973" y="0"/>
                  </a:lnTo>
                  <a:lnTo>
                    <a:pt x="3410973" y="613381"/>
                  </a:lnTo>
                  <a:lnTo>
                    <a:pt x="0" y="613381"/>
                  </a:lnTo>
                  <a:close/>
                </a:path>
              </a:pathLst>
            </a:custGeom>
            <a:solidFill>
              <a:srgbClr val="93183B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3410973" cy="6514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5699080" y="621985"/>
            <a:ext cx="12268489" cy="2014809"/>
            <a:chOff x="0" y="0"/>
            <a:chExt cx="3319904" cy="54521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319904" cy="545216"/>
            </a:xfrm>
            <a:custGeom>
              <a:avLst/>
              <a:gdLst/>
              <a:ahLst/>
              <a:cxnLst/>
              <a:rect r="r" b="b" t="t" l="l"/>
              <a:pathLst>
                <a:path h="545216" w="3319904">
                  <a:moveTo>
                    <a:pt x="0" y="0"/>
                  </a:moveTo>
                  <a:lnTo>
                    <a:pt x="3319904" y="0"/>
                  </a:lnTo>
                  <a:lnTo>
                    <a:pt x="3319904" y="545216"/>
                  </a:lnTo>
                  <a:lnTo>
                    <a:pt x="0" y="545216"/>
                  </a:lnTo>
                  <a:close/>
                </a:path>
              </a:pathLst>
            </a:custGeom>
            <a:solidFill>
              <a:srgbClr val="EFEBE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3319904" cy="5833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5887512" y="710381"/>
            <a:ext cx="11863776" cy="1701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06"/>
              </a:lnSpc>
              <a:spcBef>
                <a:spcPct val="0"/>
              </a:spcBef>
            </a:pPr>
            <a:r>
              <a:rPr lang="en-US" b="true" sz="2433">
                <a:solidFill>
                  <a:srgbClr val="93183B"/>
                </a:solidFill>
                <a:latin typeface="Malik Bold"/>
                <a:ea typeface="Malik Bold"/>
                <a:cs typeface="Malik Bold"/>
                <a:sym typeface="Malik Bold"/>
              </a:rPr>
              <a:t> 13 червня 1936 року його викликали НКВД - КГБ за “працю у спілці визволення України, фольклорні організації” (хоча всі ці спілки були сфабриковані чекістами) і під натиском він відмовляється від літератури і не випускає свій твір "Доктор Серафікус" (написаний у 1929 році).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7669859" y="3087454"/>
            <a:ext cx="10474757" cy="2266708"/>
            <a:chOff x="0" y="0"/>
            <a:chExt cx="2834513" cy="61338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834513" cy="613381"/>
            </a:xfrm>
            <a:custGeom>
              <a:avLst/>
              <a:gdLst/>
              <a:ahLst/>
              <a:cxnLst/>
              <a:rect r="r" b="b" t="t" l="l"/>
              <a:pathLst>
                <a:path h="613381" w="2834513">
                  <a:moveTo>
                    <a:pt x="0" y="0"/>
                  </a:moveTo>
                  <a:lnTo>
                    <a:pt x="2834513" y="0"/>
                  </a:lnTo>
                  <a:lnTo>
                    <a:pt x="2834513" y="613381"/>
                  </a:lnTo>
                  <a:lnTo>
                    <a:pt x="0" y="613381"/>
                  </a:lnTo>
                  <a:close/>
                </a:path>
              </a:pathLst>
            </a:custGeom>
            <a:solidFill>
              <a:srgbClr val="93183B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834513" cy="6514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7802394" y="3184012"/>
            <a:ext cx="10195096" cy="2014809"/>
            <a:chOff x="0" y="0"/>
            <a:chExt cx="2758836" cy="54521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758836" cy="545216"/>
            </a:xfrm>
            <a:custGeom>
              <a:avLst/>
              <a:gdLst/>
              <a:ahLst/>
              <a:cxnLst/>
              <a:rect r="r" b="b" t="t" l="l"/>
              <a:pathLst>
                <a:path h="545216" w="2758836">
                  <a:moveTo>
                    <a:pt x="0" y="0"/>
                  </a:moveTo>
                  <a:lnTo>
                    <a:pt x="2758836" y="0"/>
                  </a:lnTo>
                  <a:lnTo>
                    <a:pt x="2758836" y="545216"/>
                  </a:lnTo>
                  <a:lnTo>
                    <a:pt x="0" y="545216"/>
                  </a:lnTo>
                  <a:close/>
                </a:path>
              </a:pathLst>
            </a:custGeom>
            <a:solidFill>
              <a:srgbClr val="EFEBE5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2758836" cy="5833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958981" y="3272408"/>
            <a:ext cx="9858780" cy="1701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06"/>
              </a:lnSpc>
              <a:spcBef>
                <a:spcPct val="0"/>
              </a:spcBef>
            </a:pPr>
            <a:r>
              <a:rPr lang="en-US" b="true" sz="2433">
                <a:solidFill>
                  <a:srgbClr val="93183B"/>
                </a:solidFill>
                <a:latin typeface="Malik Bold"/>
                <a:ea typeface="Malik Bold"/>
                <a:cs typeface="Malik Bold"/>
                <a:sym typeface="Malik Bold"/>
              </a:rPr>
              <a:t>Після примусового підтвердження того, що він брав участь у антирадянських спілках у Петрова не було вибору і він підписав договір зі спецслужбами і почав співробітництво з ними. Будучи агентом він взяв собі псевдонім “Іванов”.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7669859" y="6604280"/>
            <a:ext cx="10474757" cy="2654020"/>
            <a:chOff x="0" y="0"/>
            <a:chExt cx="2834513" cy="71818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834513" cy="718189"/>
            </a:xfrm>
            <a:custGeom>
              <a:avLst/>
              <a:gdLst/>
              <a:ahLst/>
              <a:cxnLst/>
              <a:rect r="r" b="b" t="t" l="l"/>
              <a:pathLst>
                <a:path h="718189" w="2834513">
                  <a:moveTo>
                    <a:pt x="0" y="0"/>
                  </a:moveTo>
                  <a:lnTo>
                    <a:pt x="2834513" y="0"/>
                  </a:lnTo>
                  <a:lnTo>
                    <a:pt x="2834513" y="718189"/>
                  </a:lnTo>
                  <a:lnTo>
                    <a:pt x="0" y="718189"/>
                  </a:lnTo>
                  <a:close/>
                </a:path>
              </a:pathLst>
            </a:custGeom>
            <a:solidFill>
              <a:srgbClr val="93183B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2834513" cy="7562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7790823" y="6751750"/>
            <a:ext cx="10195096" cy="2359079"/>
            <a:chOff x="0" y="0"/>
            <a:chExt cx="2758836" cy="638377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758836" cy="638377"/>
            </a:xfrm>
            <a:custGeom>
              <a:avLst/>
              <a:gdLst/>
              <a:ahLst/>
              <a:cxnLst/>
              <a:rect r="r" b="b" t="t" l="l"/>
              <a:pathLst>
                <a:path h="638377" w="2758836">
                  <a:moveTo>
                    <a:pt x="0" y="0"/>
                  </a:moveTo>
                  <a:lnTo>
                    <a:pt x="2758836" y="0"/>
                  </a:lnTo>
                  <a:lnTo>
                    <a:pt x="2758836" y="638377"/>
                  </a:lnTo>
                  <a:lnTo>
                    <a:pt x="0" y="638377"/>
                  </a:lnTo>
                  <a:close/>
                </a:path>
              </a:pathLst>
            </a:custGeom>
            <a:solidFill>
              <a:srgbClr val="EFEBE5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2758836" cy="6764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7947410" y="6823647"/>
            <a:ext cx="9858780" cy="21275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06"/>
              </a:lnSpc>
            </a:pPr>
            <a:r>
              <a:rPr lang="en-US" sz="2433" b="true">
                <a:solidFill>
                  <a:srgbClr val="93183B"/>
                </a:solidFill>
                <a:latin typeface="Malik Bold"/>
                <a:ea typeface="Malik Bold"/>
                <a:cs typeface="Malik Bold"/>
                <a:sym typeface="Malik Bold"/>
              </a:rPr>
              <a:t>Під час Другої світової війни й оокупації українських територій, совєтам треба було контролювати ті території й українців, котрі були в еміграції.</a:t>
            </a:r>
          </a:p>
          <a:p>
            <a:pPr algn="just">
              <a:lnSpc>
                <a:spcPts val="3406"/>
              </a:lnSpc>
              <a:spcBef>
                <a:spcPct val="0"/>
              </a:spcBef>
            </a:pPr>
            <a:r>
              <a:rPr lang="en-US" b="true" sz="2433">
                <a:solidFill>
                  <a:srgbClr val="93183B"/>
                </a:solidFill>
                <a:latin typeface="Malik Bold"/>
                <a:ea typeface="Malik Bold"/>
                <a:cs typeface="Malik Bold"/>
                <a:sym typeface="Malik Bold"/>
              </a:rPr>
              <a:t>Для цього завдання чудово підійшов Віктор Петров і почали підготовку до завдання.</a:t>
            </a:r>
          </a:p>
        </p:txBody>
      </p:sp>
    </p:spTree>
  </p:cSld>
  <p:clrMapOvr>
    <a:masterClrMapping/>
  </p:clrMapOvr>
  <p:transition spd="slow">
    <p:cover dir="r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9998" t="-40548" r="-1055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978388" y="1315404"/>
            <a:ext cx="13710291" cy="7787385"/>
          </a:xfrm>
          <a:custGeom>
            <a:avLst/>
            <a:gdLst/>
            <a:ahLst/>
            <a:cxnLst/>
            <a:rect r="r" b="b" t="t" l="l"/>
            <a:pathLst>
              <a:path h="7787385" w="13710291">
                <a:moveTo>
                  <a:pt x="0" y="0"/>
                </a:moveTo>
                <a:lnTo>
                  <a:pt x="13710290" y="0"/>
                </a:lnTo>
                <a:lnTo>
                  <a:pt x="13710290" y="7787384"/>
                </a:lnTo>
                <a:lnTo>
                  <a:pt x="0" y="77873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5003" t="0" r="0" b="-4360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68141" y="-500327"/>
            <a:ext cx="7804890" cy="3165736"/>
          </a:xfrm>
          <a:custGeom>
            <a:avLst/>
            <a:gdLst/>
            <a:ahLst/>
            <a:cxnLst/>
            <a:rect r="r" b="b" t="t" l="l"/>
            <a:pathLst>
              <a:path h="3165736" w="7804890">
                <a:moveTo>
                  <a:pt x="0" y="0"/>
                </a:moveTo>
                <a:lnTo>
                  <a:pt x="7804890" y="0"/>
                </a:lnTo>
                <a:lnTo>
                  <a:pt x="7804890" y="3165736"/>
                </a:lnTo>
                <a:lnTo>
                  <a:pt x="0" y="31657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374" t="-62963" r="-71231" b="-94435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1651486"/>
            <a:ext cx="11193977" cy="2027846"/>
          </a:xfrm>
          <a:custGeom>
            <a:avLst/>
            <a:gdLst/>
            <a:ahLst/>
            <a:cxnLst/>
            <a:rect r="r" b="b" t="t" l="l"/>
            <a:pathLst>
              <a:path h="2027846" w="11193977">
                <a:moveTo>
                  <a:pt x="0" y="0"/>
                </a:moveTo>
                <a:lnTo>
                  <a:pt x="11193977" y="0"/>
                </a:lnTo>
                <a:lnTo>
                  <a:pt x="11193977" y="2027846"/>
                </a:lnTo>
                <a:lnTo>
                  <a:pt x="0" y="20278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7964" t="-85543" r="-24230" b="-25598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055456" y="3268038"/>
            <a:ext cx="11301259" cy="2315198"/>
          </a:xfrm>
          <a:custGeom>
            <a:avLst/>
            <a:gdLst/>
            <a:ahLst/>
            <a:cxnLst/>
            <a:rect r="r" b="b" t="t" l="l"/>
            <a:pathLst>
              <a:path h="2315198" w="11301259">
                <a:moveTo>
                  <a:pt x="0" y="0"/>
                </a:moveTo>
                <a:lnTo>
                  <a:pt x="11301259" y="0"/>
                </a:lnTo>
                <a:lnTo>
                  <a:pt x="11301259" y="2315199"/>
                </a:lnTo>
                <a:lnTo>
                  <a:pt x="0" y="23151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37287" r="0" b="-137287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571279" y="7635394"/>
            <a:ext cx="10873980" cy="1401798"/>
          </a:xfrm>
          <a:custGeom>
            <a:avLst/>
            <a:gdLst/>
            <a:ahLst/>
            <a:cxnLst/>
            <a:rect r="r" b="b" t="t" l="l"/>
            <a:pathLst>
              <a:path h="1401798" w="10873980">
                <a:moveTo>
                  <a:pt x="0" y="0"/>
                </a:moveTo>
                <a:lnTo>
                  <a:pt x="10873980" y="0"/>
                </a:lnTo>
                <a:lnTo>
                  <a:pt x="10873980" y="1401798"/>
                </a:lnTo>
                <a:lnTo>
                  <a:pt x="0" y="14017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88883" r="0" b="-247457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868477" y="7795974"/>
            <a:ext cx="7419523" cy="3180961"/>
          </a:xfrm>
          <a:custGeom>
            <a:avLst/>
            <a:gdLst/>
            <a:ahLst/>
            <a:cxnLst/>
            <a:rect r="r" b="b" t="t" l="l"/>
            <a:pathLst>
              <a:path h="3180961" w="7419523">
                <a:moveTo>
                  <a:pt x="0" y="0"/>
                </a:moveTo>
                <a:lnTo>
                  <a:pt x="7419523" y="0"/>
                </a:lnTo>
                <a:lnTo>
                  <a:pt x="7419523" y="3180961"/>
                </a:lnTo>
                <a:lnTo>
                  <a:pt x="0" y="318096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4861" t="-57211" r="-104599" b="-156966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479746">
            <a:off x="13644421" y="-2328038"/>
            <a:ext cx="10619265" cy="9595451"/>
          </a:xfrm>
          <a:custGeom>
            <a:avLst/>
            <a:gdLst/>
            <a:ahLst/>
            <a:cxnLst/>
            <a:rect r="r" b="b" t="t" l="l"/>
            <a:pathLst>
              <a:path h="9595451" w="10619265">
                <a:moveTo>
                  <a:pt x="0" y="0"/>
                </a:moveTo>
                <a:lnTo>
                  <a:pt x="10619264" y="0"/>
                </a:lnTo>
                <a:lnTo>
                  <a:pt x="10619264" y="9595451"/>
                </a:lnTo>
                <a:lnTo>
                  <a:pt x="0" y="959545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60638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978388" y="1249808"/>
            <a:ext cx="13710291" cy="7787385"/>
          </a:xfrm>
          <a:custGeom>
            <a:avLst/>
            <a:gdLst/>
            <a:ahLst/>
            <a:cxnLst/>
            <a:rect r="r" b="b" t="t" l="l"/>
            <a:pathLst>
              <a:path h="7787385" w="13710291">
                <a:moveTo>
                  <a:pt x="0" y="0"/>
                </a:moveTo>
                <a:lnTo>
                  <a:pt x="13710290" y="0"/>
                </a:lnTo>
                <a:lnTo>
                  <a:pt x="13710290" y="7787384"/>
                </a:lnTo>
                <a:lnTo>
                  <a:pt x="0" y="778738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45003" t="0" r="0" b="-4360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2618065">
            <a:off x="-2419675" y="7391773"/>
            <a:ext cx="7813740" cy="3716133"/>
          </a:xfrm>
          <a:custGeom>
            <a:avLst/>
            <a:gdLst/>
            <a:ahLst/>
            <a:cxnLst/>
            <a:rect r="r" b="b" t="t" l="l"/>
            <a:pathLst>
              <a:path h="3716133" w="7813740">
                <a:moveTo>
                  <a:pt x="0" y="0"/>
                </a:moveTo>
                <a:lnTo>
                  <a:pt x="7813740" y="0"/>
                </a:lnTo>
                <a:lnTo>
                  <a:pt x="7813740" y="3716133"/>
                </a:lnTo>
                <a:lnTo>
                  <a:pt x="0" y="371613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-2930" r="0" b="-15344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72760" y="5668660"/>
            <a:ext cx="2607032" cy="4425475"/>
          </a:xfrm>
          <a:custGeom>
            <a:avLst/>
            <a:gdLst/>
            <a:ahLst/>
            <a:cxnLst/>
            <a:rect r="r" b="b" t="t" l="l"/>
            <a:pathLst>
              <a:path h="4425475" w="2607032">
                <a:moveTo>
                  <a:pt x="0" y="0"/>
                </a:moveTo>
                <a:lnTo>
                  <a:pt x="2607032" y="0"/>
                </a:lnTo>
                <a:lnTo>
                  <a:pt x="2607032" y="4425475"/>
                </a:lnTo>
                <a:lnTo>
                  <a:pt x="0" y="44254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37197" t="0" r="-64583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74872" y="5583237"/>
            <a:ext cx="2607032" cy="4425475"/>
          </a:xfrm>
          <a:custGeom>
            <a:avLst/>
            <a:gdLst/>
            <a:ahLst/>
            <a:cxnLst/>
            <a:rect r="r" b="b" t="t" l="l"/>
            <a:pathLst>
              <a:path h="4425475" w="2607032">
                <a:moveTo>
                  <a:pt x="0" y="0"/>
                </a:moveTo>
                <a:lnTo>
                  <a:pt x="2607031" y="0"/>
                </a:lnTo>
                <a:lnTo>
                  <a:pt x="2607031" y="4425475"/>
                </a:lnTo>
                <a:lnTo>
                  <a:pt x="0" y="442547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37197" t="0" r="-64583" b="0"/>
            </a:stretch>
          </a:blipFill>
        </p:spPr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14"/>
          <a:srcRect l="0" t="0" r="0" b="0"/>
          <a:stretch>
            <a:fillRect/>
          </a:stretch>
        </p:blipFill>
        <p:spPr>
          <a:xfrm flipH="false" flipV="false" rot="181002">
            <a:off x="3240642" y="-4082993"/>
            <a:ext cx="13185782" cy="1318578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326155">
            <a:off x="304725" y="-3169284"/>
            <a:ext cx="20375886" cy="8365117"/>
          </a:xfrm>
          <a:custGeom>
            <a:avLst/>
            <a:gdLst/>
            <a:ahLst/>
            <a:cxnLst/>
            <a:rect r="r" b="b" t="t" l="l"/>
            <a:pathLst>
              <a:path h="8365117" w="20375886">
                <a:moveTo>
                  <a:pt x="0" y="0"/>
                </a:moveTo>
                <a:lnTo>
                  <a:pt x="20375886" y="0"/>
                </a:lnTo>
                <a:lnTo>
                  <a:pt x="20375886" y="8365117"/>
                </a:lnTo>
                <a:lnTo>
                  <a:pt x="0" y="83651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4759" t="-47240" r="-30547" b="-79253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4" id="4"/>
          <p:cNvGrpSpPr/>
          <p:nvPr/>
        </p:nvGrpSpPr>
        <p:grpSpPr>
          <a:xfrm rot="-76300">
            <a:off x="731220" y="163079"/>
            <a:ext cx="6809078" cy="8907422"/>
            <a:chOff x="0" y="0"/>
            <a:chExt cx="9078771" cy="11876563"/>
          </a:xfrm>
        </p:grpSpPr>
        <p:sp>
          <p:nvSpPr>
            <p:cNvPr name="Freeform 5" id="5"/>
            <p:cNvSpPr/>
            <p:nvPr/>
          </p:nvSpPr>
          <p:spPr>
            <a:xfrm flipH="false" flipV="false" rot="-644730">
              <a:off x="933435" y="578584"/>
              <a:ext cx="7211901" cy="10691135"/>
            </a:xfrm>
            <a:custGeom>
              <a:avLst/>
              <a:gdLst/>
              <a:ahLst/>
              <a:cxnLst/>
              <a:rect r="r" b="b" t="t" l="l"/>
              <a:pathLst>
                <a:path h="10691135" w="7211901">
                  <a:moveTo>
                    <a:pt x="0" y="0"/>
                  </a:moveTo>
                  <a:lnTo>
                    <a:pt x="7211901" y="0"/>
                  </a:lnTo>
                  <a:lnTo>
                    <a:pt x="7211901" y="10691136"/>
                  </a:lnTo>
                  <a:lnTo>
                    <a:pt x="0" y="10691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952" t="0" r="-9641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432755">
              <a:off x="958291" y="774994"/>
              <a:ext cx="7211901" cy="10691135"/>
            </a:xfrm>
            <a:custGeom>
              <a:avLst/>
              <a:gdLst/>
              <a:ahLst/>
              <a:cxnLst/>
              <a:rect r="r" b="b" t="t" l="l"/>
              <a:pathLst>
                <a:path h="10691135" w="7211901">
                  <a:moveTo>
                    <a:pt x="0" y="0"/>
                  </a:moveTo>
                  <a:lnTo>
                    <a:pt x="7211901" y="0"/>
                  </a:lnTo>
                  <a:lnTo>
                    <a:pt x="7211901" y="10691136"/>
                  </a:lnTo>
                  <a:lnTo>
                    <a:pt x="0" y="10691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952" t="0" r="-9641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-644730">
            <a:off x="1728776" y="607614"/>
            <a:ext cx="5408926" cy="8018352"/>
          </a:xfrm>
          <a:custGeom>
            <a:avLst/>
            <a:gdLst/>
            <a:ahLst/>
            <a:cxnLst/>
            <a:rect r="r" b="b" t="t" l="l"/>
            <a:pathLst>
              <a:path h="8018352" w="5408926">
                <a:moveTo>
                  <a:pt x="0" y="0"/>
                </a:moveTo>
                <a:lnTo>
                  <a:pt x="5408926" y="0"/>
                </a:lnTo>
                <a:lnTo>
                  <a:pt x="5408926" y="8018352"/>
                </a:lnTo>
                <a:lnTo>
                  <a:pt x="0" y="80183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8952" t="0" r="-9641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236190">
            <a:off x="1747418" y="754922"/>
            <a:ext cx="5408926" cy="8018352"/>
          </a:xfrm>
          <a:custGeom>
            <a:avLst/>
            <a:gdLst/>
            <a:ahLst/>
            <a:cxnLst/>
            <a:rect r="r" b="b" t="t" l="l"/>
            <a:pathLst>
              <a:path h="8018352" w="5408926">
                <a:moveTo>
                  <a:pt x="0" y="0"/>
                </a:moveTo>
                <a:lnTo>
                  <a:pt x="5408926" y="0"/>
                </a:lnTo>
                <a:lnTo>
                  <a:pt x="5408926" y="8018351"/>
                </a:lnTo>
                <a:lnTo>
                  <a:pt x="0" y="80183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8952" t="0" r="-9641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432755">
            <a:off x="1747418" y="754922"/>
            <a:ext cx="5408926" cy="8018352"/>
          </a:xfrm>
          <a:custGeom>
            <a:avLst/>
            <a:gdLst/>
            <a:ahLst/>
            <a:cxnLst/>
            <a:rect r="r" b="b" t="t" l="l"/>
            <a:pathLst>
              <a:path h="8018352" w="5408926">
                <a:moveTo>
                  <a:pt x="0" y="0"/>
                </a:moveTo>
                <a:lnTo>
                  <a:pt x="5408926" y="0"/>
                </a:lnTo>
                <a:lnTo>
                  <a:pt x="5408926" y="8018351"/>
                </a:lnTo>
                <a:lnTo>
                  <a:pt x="0" y="80183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8952" t="0" r="-9641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317274" y="514878"/>
            <a:ext cx="6048837" cy="2511029"/>
          </a:xfrm>
          <a:custGeom>
            <a:avLst/>
            <a:gdLst/>
            <a:ahLst/>
            <a:cxnLst/>
            <a:rect r="r" b="b" t="t" l="l"/>
            <a:pathLst>
              <a:path h="2511029" w="6048837">
                <a:moveTo>
                  <a:pt x="0" y="0"/>
                </a:moveTo>
                <a:lnTo>
                  <a:pt x="6048837" y="0"/>
                </a:lnTo>
                <a:lnTo>
                  <a:pt x="6048837" y="2511030"/>
                </a:lnTo>
                <a:lnTo>
                  <a:pt x="0" y="251103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2791" t="-88092" r="-134833" b="-188092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158806" y="1028700"/>
            <a:ext cx="1357945" cy="1483386"/>
          </a:xfrm>
          <a:custGeom>
            <a:avLst/>
            <a:gdLst/>
            <a:ahLst/>
            <a:cxnLst/>
            <a:rect r="r" b="b" t="t" l="l"/>
            <a:pathLst>
              <a:path h="1483386" w="1357945">
                <a:moveTo>
                  <a:pt x="0" y="0"/>
                </a:moveTo>
                <a:lnTo>
                  <a:pt x="1357945" y="0"/>
                </a:lnTo>
                <a:lnTo>
                  <a:pt x="1357945" y="1483386"/>
                </a:lnTo>
                <a:lnTo>
                  <a:pt x="0" y="148338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87920" t="-151160" r="-652044" b="-181365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111681" y="583359"/>
            <a:ext cx="4426277" cy="890681"/>
          </a:xfrm>
          <a:custGeom>
            <a:avLst/>
            <a:gdLst/>
            <a:ahLst/>
            <a:cxnLst/>
            <a:rect r="r" b="b" t="t" l="l"/>
            <a:pathLst>
              <a:path h="890681" w="4426277">
                <a:moveTo>
                  <a:pt x="0" y="0"/>
                </a:moveTo>
                <a:lnTo>
                  <a:pt x="4426276" y="0"/>
                </a:lnTo>
                <a:lnTo>
                  <a:pt x="4426276" y="890682"/>
                </a:lnTo>
                <a:lnTo>
                  <a:pt x="0" y="89068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9602" t="-87240" r="-27529" b="-224048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158806" y="2470492"/>
            <a:ext cx="7441168" cy="1323456"/>
          </a:xfrm>
          <a:custGeom>
            <a:avLst/>
            <a:gdLst/>
            <a:ahLst/>
            <a:cxnLst/>
            <a:rect r="r" b="b" t="t" l="l"/>
            <a:pathLst>
              <a:path h="1323456" w="7441168">
                <a:moveTo>
                  <a:pt x="0" y="0"/>
                </a:moveTo>
                <a:lnTo>
                  <a:pt x="7441168" y="0"/>
                </a:lnTo>
                <a:lnTo>
                  <a:pt x="7441168" y="1323457"/>
                </a:lnTo>
                <a:lnTo>
                  <a:pt x="0" y="132345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7427" t="-80979" r="0" b="-190404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464581" y="7287983"/>
            <a:ext cx="5167622" cy="534082"/>
          </a:xfrm>
          <a:custGeom>
            <a:avLst/>
            <a:gdLst/>
            <a:ahLst/>
            <a:cxnLst/>
            <a:rect r="r" b="b" t="t" l="l"/>
            <a:pathLst>
              <a:path h="534082" w="5167622">
                <a:moveTo>
                  <a:pt x="0" y="0"/>
                </a:moveTo>
                <a:lnTo>
                  <a:pt x="5167622" y="0"/>
                </a:lnTo>
                <a:lnTo>
                  <a:pt x="5167622" y="534082"/>
                </a:lnTo>
                <a:lnTo>
                  <a:pt x="0" y="53408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250750" r="0" b="-193508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877766" y="2470492"/>
            <a:ext cx="9444416" cy="5159707"/>
          </a:xfrm>
          <a:custGeom>
            <a:avLst/>
            <a:gdLst/>
            <a:ahLst/>
            <a:cxnLst/>
            <a:rect r="r" b="b" t="t" l="l"/>
            <a:pathLst>
              <a:path h="5159707" w="9444416">
                <a:moveTo>
                  <a:pt x="0" y="0"/>
                </a:moveTo>
                <a:lnTo>
                  <a:pt x="9444416" y="0"/>
                </a:lnTo>
                <a:lnTo>
                  <a:pt x="9444416" y="5159707"/>
                </a:lnTo>
                <a:lnTo>
                  <a:pt x="0" y="515970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-37281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837778" y="3693549"/>
            <a:ext cx="10280717" cy="1742814"/>
          </a:xfrm>
          <a:custGeom>
            <a:avLst/>
            <a:gdLst/>
            <a:ahLst/>
            <a:cxnLst/>
            <a:rect r="r" b="b" t="t" l="l"/>
            <a:pathLst>
              <a:path h="1742814" w="10280717">
                <a:moveTo>
                  <a:pt x="0" y="0"/>
                </a:moveTo>
                <a:lnTo>
                  <a:pt x="10280717" y="0"/>
                </a:lnTo>
                <a:lnTo>
                  <a:pt x="10280717" y="1742814"/>
                </a:lnTo>
                <a:lnTo>
                  <a:pt x="0" y="174281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-121209" r="0" b="-221209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425198" y="42295"/>
            <a:ext cx="12826061" cy="541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31"/>
              </a:lnSpc>
              <a:spcBef>
                <a:spcPct val="0"/>
              </a:spcBef>
            </a:pPr>
            <a:r>
              <a:rPr lang="en-US" b="true" sz="3165">
                <a:solidFill>
                  <a:srgbClr val="93183B"/>
                </a:solidFill>
                <a:latin typeface="Malik Bold"/>
                <a:ea typeface="Malik Bold"/>
                <a:cs typeface="Malik Bold"/>
                <a:sym typeface="Malik Bold"/>
              </a:rPr>
              <a:t>будучи в еміграціх разом з іншими українцями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761189">
            <a:off x="576429" y="4290942"/>
            <a:ext cx="21671244" cy="9321645"/>
          </a:xfrm>
          <a:custGeom>
            <a:avLst/>
            <a:gdLst/>
            <a:ahLst/>
            <a:cxnLst/>
            <a:rect r="r" b="b" t="t" l="l"/>
            <a:pathLst>
              <a:path h="9321645" w="21671244">
                <a:moveTo>
                  <a:pt x="0" y="0"/>
                </a:moveTo>
                <a:lnTo>
                  <a:pt x="21671244" y="0"/>
                </a:lnTo>
                <a:lnTo>
                  <a:pt x="21671244" y="9321645"/>
                </a:lnTo>
                <a:lnTo>
                  <a:pt x="0" y="93216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208" t="-42392" r="-37217" b="-6086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834229" y="670328"/>
            <a:ext cx="1463466" cy="1923629"/>
          </a:xfrm>
          <a:custGeom>
            <a:avLst/>
            <a:gdLst/>
            <a:ahLst/>
            <a:cxnLst/>
            <a:rect r="r" b="b" t="t" l="l"/>
            <a:pathLst>
              <a:path h="1923629" w="1463466">
                <a:moveTo>
                  <a:pt x="0" y="0"/>
                </a:moveTo>
                <a:lnTo>
                  <a:pt x="1463466" y="0"/>
                </a:lnTo>
                <a:lnTo>
                  <a:pt x="1463466" y="1923629"/>
                </a:lnTo>
                <a:lnTo>
                  <a:pt x="0" y="19236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7993" t="-69801" r="-343627" b="-49141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65962" y="-709613"/>
            <a:ext cx="7161852" cy="3476626"/>
          </a:xfrm>
          <a:custGeom>
            <a:avLst/>
            <a:gdLst/>
            <a:ahLst/>
            <a:cxnLst/>
            <a:rect r="r" b="b" t="t" l="l"/>
            <a:pathLst>
              <a:path h="3476626" w="7161852">
                <a:moveTo>
                  <a:pt x="0" y="0"/>
                </a:moveTo>
                <a:lnTo>
                  <a:pt x="7161852" y="0"/>
                </a:lnTo>
                <a:lnTo>
                  <a:pt x="7161852" y="3476626"/>
                </a:lnTo>
                <a:lnTo>
                  <a:pt x="0" y="34766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6431" t="-166925" r="-136899" b="-15537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348532" y="-167168"/>
            <a:ext cx="7616610" cy="2039779"/>
          </a:xfrm>
          <a:custGeom>
            <a:avLst/>
            <a:gdLst/>
            <a:ahLst/>
            <a:cxnLst/>
            <a:rect r="r" b="b" t="t" l="l"/>
            <a:pathLst>
              <a:path h="2039779" w="7616610">
                <a:moveTo>
                  <a:pt x="0" y="0"/>
                </a:moveTo>
                <a:lnTo>
                  <a:pt x="7616610" y="0"/>
                </a:lnTo>
                <a:lnTo>
                  <a:pt x="7616610" y="2039778"/>
                </a:lnTo>
                <a:lnTo>
                  <a:pt x="0" y="20397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33729" r="-18972" b="-99455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2197798"/>
            <a:ext cx="2000056" cy="1319472"/>
          </a:xfrm>
          <a:custGeom>
            <a:avLst/>
            <a:gdLst/>
            <a:ahLst/>
            <a:cxnLst/>
            <a:rect r="r" b="b" t="t" l="l"/>
            <a:pathLst>
              <a:path h="1319472" w="2000056">
                <a:moveTo>
                  <a:pt x="0" y="0"/>
                </a:moveTo>
                <a:lnTo>
                  <a:pt x="2000056" y="0"/>
                </a:lnTo>
                <a:lnTo>
                  <a:pt x="2000056" y="1319472"/>
                </a:lnTo>
                <a:lnTo>
                  <a:pt x="0" y="13194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257642" r="-353069" b="-15743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028756" y="2130647"/>
            <a:ext cx="3086534" cy="1092606"/>
          </a:xfrm>
          <a:custGeom>
            <a:avLst/>
            <a:gdLst/>
            <a:ahLst/>
            <a:cxnLst/>
            <a:rect r="r" b="b" t="t" l="l"/>
            <a:pathLst>
              <a:path h="1092606" w="3086534">
                <a:moveTo>
                  <a:pt x="0" y="0"/>
                </a:moveTo>
                <a:lnTo>
                  <a:pt x="3086535" y="0"/>
                </a:lnTo>
                <a:lnTo>
                  <a:pt x="3086535" y="1092606"/>
                </a:lnTo>
                <a:lnTo>
                  <a:pt x="0" y="10926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283524" r="-174813" b="-19872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812770" y="2130647"/>
            <a:ext cx="3331230" cy="1319472"/>
          </a:xfrm>
          <a:custGeom>
            <a:avLst/>
            <a:gdLst/>
            <a:ahLst/>
            <a:cxnLst/>
            <a:rect r="r" b="b" t="t" l="l"/>
            <a:pathLst>
              <a:path h="1319472" w="3331230">
                <a:moveTo>
                  <a:pt x="0" y="0"/>
                </a:moveTo>
                <a:lnTo>
                  <a:pt x="3331230" y="0"/>
                </a:lnTo>
                <a:lnTo>
                  <a:pt x="3331230" y="1319472"/>
                </a:lnTo>
                <a:lnTo>
                  <a:pt x="0" y="13194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5240" t="-252429" r="-116780" b="-16264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01117" y="3223253"/>
            <a:ext cx="15858183" cy="1315800"/>
          </a:xfrm>
          <a:custGeom>
            <a:avLst/>
            <a:gdLst/>
            <a:ahLst/>
            <a:cxnLst/>
            <a:rect r="r" b="b" t="t" l="l"/>
            <a:pathLst>
              <a:path h="1315800" w="15858183">
                <a:moveTo>
                  <a:pt x="0" y="0"/>
                </a:moveTo>
                <a:lnTo>
                  <a:pt x="15858183" y="0"/>
                </a:lnTo>
                <a:lnTo>
                  <a:pt x="15858183" y="1315801"/>
                </a:lnTo>
                <a:lnTo>
                  <a:pt x="0" y="131580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342456" r="0" b="-461452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769212" y="4796229"/>
            <a:ext cx="11564747" cy="4719246"/>
          </a:xfrm>
          <a:custGeom>
            <a:avLst/>
            <a:gdLst/>
            <a:ahLst/>
            <a:cxnLst/>
            <a:rect r="r" b="b" t="t" l="l"/>
            <a:pathLst>
              <a:path h="4719246" w="11564747">
                <a:moveTo>
                  <a:pt x="0" y="0"/>
                </a:moveTo>
                <a:lnTo>
                  <a:pt x="11564747" y="0"/>
                </a:lnTo>
                <a:lnTo>
                  <a:pt x="11564747" y="4719246"/>
                </a:lnTo>
                <a:lnTo>
                  <a:pt x="0" y="47192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69850" r="-78920" b="-58989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637735">
            <a:off x="12345618" y="1917780"/>
            <a:ext cx="5239047" cy="7548735"/>
          </a:xfrm>
          <a:custGeom>
            <a:avLst/>
            <a:gdLst/>
            <a:ahLst/>
            <a:cxnLst/>
            <a:rect r="r" b="b" t="t" l="l"/>
            <a:pathLst>
              <a:path h="7548735" w="5239047">
                <a:moveTo>
                  <a:pt x="0" y="0"/>
                </a:moveTo>
                <a:lnTo>
                  <a:pt x="5239047" y="0"/>
                </a:lnTo>
                <a:lnTo>
                  <a:pt x="5239047" y="7548735"/>
                </a:lnTo>
                <a:lnTo>
                  <a:pt x="0" y="754873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133732">
            <a:off x="12062390" y="1932972"/>
            <a:ext cx="5499532" cy="7548735"/>
          </a:xfrm>
          <a:custGeom>
            <a:avLst/>
            <a:gdLst/>
            <a:ahLst/>
            <a:cxnLst/>
            <a:rect r="r" b="b" t="t" l="l"/>
            <a:pathLst>
              <a:path h="7548735" w="5499532">
                <a:moveTo>
                  <a:pt x="0" y="0"/>
                </a:moveTo>
                <a:lnTo>
                  <a:pt x="5499531" y="0"/>
                </a:lnTo>
                <a:lnTo>
                  <a:pt x="5499531" y="7548735"/>
                </a:lnTo>
                <a:lnTo>
                  <a:pt x="0" y="754873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2485" r="0" b="-2485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492487">
            <a:off x="11960668" y="1917780"/>
            <a:ext cx="5239047" cy="7548735"/>
          </a:xfrm>
          <a:custGeom>
            <a:avLst/>
            <a:gdLst/>
            <a:ahLst/>
            <a:cxnLst/>
            <a:rect r="r" b="b" t="t" l="l"/>
            <a:pathLst>
              <a:path h="7548735" w="5239047">
                <a:moveTo>
                  <a:pt x="0" y="0"/>
                </a:moveTo>
                <a:lnTo>
                  <a:pt x="5239047" y="0"/>
                </a:lnTo>
                <a:lnTo>
                  <a:pt x="5239047" y="7548735"/>
                </a:lnTo>
                <a:lnTo>
                  <a:pt x="0" y="754873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76300">
            <a:off x="442843" y="421225"/>
            <a:ext cx="4641245" cy="6071531"/>
            <a:chOff x="0" y="0"/>
            <a:chExt cx="6188327" cy="8095375"/>
          </a:xfrm>
        </p:grpSpPr>
        <p:sp>
          <p:nvSpPr>
            <p:cNvPr name="Freeform 4" id="4"/>
            <p:cNvSpPr/>
            <p:nvPr/>
          </p:nvSpPr>
          <p:spPr>
            <a:xfrm flipH="false" flipV="false" rot="-644730">
              <a:off x="636253" y="394378"/>
              <a:ext cx="4915820" cy="7287356"/>
            </a:xfrm>
            <a:custGeom>
              <a:avLst/>
              <a:gdLst/>
              <a:ahLst/>
              <a:cxnLst/>
              <a:rect r="r" b="b" t="t" l="l"/>
              <a:pathLst>
                <a:path h="7287356" w="4915820">
                  <a:moveTo>
                    <a:pt x="0" y="0"/>
                  </a:moveTo>
                  <a:lnTo>
                    <a:pt x="4915820" y="0"/>
                  </a:lnTo>
                  <a:lnTo>
                    <a:pt x="4915820" y="7287357"/>
                  </a:lnTo>
                  <a:lnTo>
                    <a:pt x="0" y="72873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8952" t="0" r="-9641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-432755">
              <a:off x="653196" y="528256"/>
              <a:ext cx="4915820" cy="7287356"/>
            </a:xfrm>
            <a:custGeom>
              <a:avLst/>
              <a:gdLst/>
              <a:ahLst/>
              <a:cxnLst/>
              <a:rect r="r" b="b" t="t" l="l"/>
              <a:pathLst>
                <a:path h="7287356" w="4915820">
                  <a:moveTo>
                    <a:pt x="0" y="0"/>
                  </a:moveTo>
                  <a:lnTo>
                    <a:pt x="4915820" y="0"/>
                  </a:lnTo>
                  <a:lnTo>
                    <a:pt x="4915820" y="7287357"/>
                  </a:lnTo>
                  <a:lnTo>
                    <a:pt x="0" y="72873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952" t="0" r="-9641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-644730">
            <a:off x="1122803" y="724232"/>
            <a:ext cx="3686865" cy="5465517"/>
          </a:xfrm>
          <a:custGeom>
            <a:avLst/>
            <a:gdLst/>
            <a:ahLst/>
            <a:cxnLst/>
            <a:rect r="r" b="b" t="t" l="l"/>
            <a:pathLst>
              <a:path h="5465517" w="3686865">
                <a:moveTo>
                  <a:pt x="0" y="0"/>
                </a:moveTo>
                <a:lnTo>
                  <a:pt x="3686865" y="0"/>
                </a:lnTo>
                <a:lnTo>
                  <a:pt x="3686865" y="5465517"/>
                </a:lnTo>
                <a:lnTo>
                  <a:pt x="0" y="54655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8952" t="0" r="-9641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236190">
            <a:off x="1135510" y="824640"/>
            <a:ext cx="3686865" cy="5465517"/>
          </a:xfrm>
          <a:custGeom>
            <a:avLst/>
            <a:gdLst/>
            <a:ahLst/>
            <a:cxnLst/>
            <a:rect r="r" b="b" t="t" l="l"/>
            <a:pathLst>
              <a:path h="5465517" w="3686865">
                <a:moveTo>
                  <a:pt x="0" y="0"/>
                </a:moveTo>
                <a:lnTo>
                  <a:pt x="3686865" y="0"/>
                </a:lnTo>
                <a:lnTo>
                  <a:pt x="3686865" y="5465518"/>
                </a:lnTo>
                <a:lnTo>
                  <a:pt x="0" y="54655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8952" t="0" r="-9641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32755">
            <a:off x="1135510" y="824640"/>
            <a:ext cx="3686865" cy="5465517"/>
          </a:xfrm>
          <a:custGeom>
            <a:avLst/>
            <a:gdLst/>
            <a:ahLst/>
            <a:cxnLst/>
            <a:rect r="r" b="b" t="t" l="l"/>
            <a:pathLst>
              <a:path h="5465517" w="3686865">
                <a:moveTo>
                  <a:pt x="0" y="0"/>
                </a:moveTo>
                <a:lnTo>
                  <a:pt x="3686865" y="0"/>
                </a:lnTo>
                <a:lnTo>
                  <a:pt x="3686865" y="5465518"/>
                </a:lnTo>
                <a:lnTo>
                  <a:pt x="0" y="54655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8952" t="0" r="-9641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637735">
            <a:off x="13542192" y="3921474"/>
            <a:ext cx="3943350" cy="5681817"/>
          </a:xfrm>
          <a:custGeom>
            <a:avLst/>
            <a:gdLst/>
            <a:ahLst/>
            <a:cxnLst/>
            <a:rect r="r" b="b" t="t" l="l"/>
            <a:pathLst>
              <a:path h="5681817" w="3943350">
                <a:moveTo>
                  <a:pt x="0" y="0"/>
                </a:moveTo>
                <a:lnTo>
                  <a:pt x="3943350" y="0"/>
                </a:lnTo>
                <a:lnTo>
                  <a:pt x="3943350" y="5681817"/>
                </a:lnTo>
                <a:lnTo>
                  <a:pt x="0" y="56818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133732">
            <a:off x="13329010" y="3932909"/>
            <a:ext cx="4139413" cy="5681817"/>
          </a:xfrm>
          <a:custGeom>
            <a:avLst/>
            <a:gdLst/>
            <a:ahLst/>
            <a:cxnLst/>
            <a:rect r="r" b="b" t="t" l="l"/>
            <a:pathLst>
              <a:path h="5681817" w="4139413">
                <a:moveTo>
                  <a:pt x="0" y="0"/>
                </a:moveTo>
                <a:lnTo>
                  <a:pt x="4139413" y="0"/>
                </a:lnTo>
                <a:lnTo>
                  <a:pt x="4139413" y="5681817"/>
                </a:lnTo>
                <a:lnTo>
                  <a:pt x="0" y="56818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2485" r="0" b="-2485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492487">
            <a:off x="13252446" y="3921474"/>
            <a:ext cx="3943350" cy="5681817"/>
          </a:xfrm>
          <a:custGeom>
            <a:avLst/>
            <a:gdLst/>
            <a:ahLst/>
            <a:cxnLst/>
            <a:rect r="r" b="b" t="t" l="l"/>
            <a:pathLst>
              <a:path h="5681817" w="3943350">
                <a:moveTo>
                  <a:pt x="0" y="0"/>
                </a:moveTo>
                <a:lnTo>
                  <a:pt x="3943350" y="0"/>
                </a:lnTo>
                <a:lnTo>
                  <a:pt x="3943350" y="5681817"/>
                </a:lnTo>
                <a:lnTo>
                  <a:pt x="0" y="568181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286859" y="1393062"/>
            <a:ext cx="11391176" cy="2472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en-US" b="true" sz="27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У вересні 1945 році було засновано Мистецький український рух (МУР) де було об’єднано українських біженців Ді-Пі. Ідея у створенні МУР була у тому, щоб зберігти українську ідентичность й модернізувати, щоб краще презентувати її на міжнародній арені.</a:t>
            </a:r>
          </a:p>
          <a:p>
            <a:pPr algn="just">
              <a:lnSpc>
                <a:spcPts val="3919"/>
              </a:lnSpc>
              <a:spcBef>
                <a:spcPct val="0"/>
              </a:spcBef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910465" y="6988328"/>
            <a:ext cx="11393147" cy="2929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59"/>
              </a:lnSpc>
              <a:spcBef>
                <a:spcPct val="0"/>
              </a:spcBef>
            </a:pPr>
            <a:r>
              <a:rPr lang="en-US" b="true" sz="23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В листопаді 1945 році був у складі 12-ти вчених, котрі створили УВАН (Українська вільна академія наук) в Аугсбурзі. Ідея у створенні УВАН заключається у тому, щоб зібрати всіх разом українських науковців в еміграції, зберегти українську науку й робити різні засідання. Віктор Петров очолив посаду в Етнографічній групі академії. Пов’язано це було з тим, що Віктор Петров мав поважний статус як фольклориста, етнографа й літератора.</a:t>
            </a:r>
          </a:p>
          <a:p>
            <a:pPr algn="just">
              <a:lnSpc>
                <a:spcPts val="3359"/>
              </a:lnSpc>
              <a:spcBef>
                <a:spcPct val="0"/>
              </a:spcBef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5286859" y="237121"/>
            <a:ext cx="2596735" cy="1137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240"/>
              </a:lnSpc>
              <a:spcBef>
                <a:spcPct val="0"/>
              </a:spcBef>
            </a:pPr>
            <a:r>
              <a:rPr lang="en-US" b="true" sz="6600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МУР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010267" y="5908193"/>
            <a:ext cx="2596735" cy="1137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240"/>
              </a:lnSpc>
              <a:spcBef>
                <a:spcPct val="0"/>
              </a:spcBef>
            </a:pPr>
            <a:r>
              <a:rPr lang="en-US" b="true" sz="6600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УВАН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9998" t="-40548" r="-1055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4947" y="0"/>
            <a:ext cx="18312947" cy="10301033"/>
          </a:xfrm>
          <a:custGeom>
            <a:avLst/>
            <a:gdLst/>
            <a:ahLst/>
            <a:cxnLst/>
            <a:rect r="r" b="b" t="t" l="l"/>
            <a:pathLst>
              <a:path h="10301033" w="18312947">
                <a:moveTo>
                  <a:pt x="0" y="0"/>
                </a:moveTo>
                <a:lnTo>
                  <a:pt x="18312947" y="0"/>
                </a:lnTo>
                <a:lnTo>
                  <a:pt x="18312947" y="10301033"/>
                </a:lnTo>
                <a:lnTo>
                  <a:pt x="0" y="103010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-1612060"/>
            <a:ext cx="18288000" cy="12128979"/>
          </a:xfrm>
          <a:custGeom>
            <a:avLst/>
            <a:gdLst/>
            <a:ahLst/>
            <a:cxnLst/>
            <a:rect r="r" b="b" t="t" l="l"/>
            <a:pathLst>
              <a:path h="12128979" w="18288000">
                <a:moveTo>
                  <a:pt x="0" y="0"/>
                </a:moveTo>
                <a:lnTo>
                  <a:pt x="18288000" y="0"/>
                </a:lnTo>
                <a:lnTo>
                  <a:pt x="18288000" y="12128979"/>
                </a:lnTo>
                <a:lnTo>
                  <a:pt x="0" y="121289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245" t="0" r="-20831" b="-947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474765">
            <a:off x="10103463" y="-667592"/>
            <a:ext cx="3392583" cy="3392583"/>
          </a:xfrm>
          <a:custGeom>
            <a:avLst/>
            <a:gdLst/>
            <a:ahLst/>
            <a:cxnLst/>
            <a:rect r="r" b="b" t="t" l="l"/>
            <a:pathLst>
              <a:path h="3392583" w="3392583">
                <a:moveTo>
                  <a:pt x="0" y="0"/>
                </a:moveTo>
                <a:lnTo>
                  <a:pt x="3392583" y="0"/>
                </a:lnTo>
                <a:lnTo>
                  <a:pt x="3392583" y="3392584"/>
                </a:lnTo>
                <a:lnTo>
                  <a:pt x="0" y="33925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707032">
            <a:off x="2048985" y="3447484"/>
            <a:ext cx="2009892" cy="2009892"/>
          </a:xfrm>
          <a:custGeom>
            <a:avLst/>
            <a:gdLst/>
            <a:ahLst/>
            <a:cxnLst/>
            <a:rect r="r" b="b" t="t" l="l"/>
            <a:pathLst>
              <a:path h="2009892" w="2009892">
                <a:moveTo>
                  <a:pt x="2009892" y="0"/>
                </a:moveTo>
                <a:lnTo>
                  <a:pt x="0" y="0"/>
                </a:lnTo>
                <a:lnTo>
                  <a:pt x="0" y="2009892"/>
                </a:lnTo>
                <a:lnTo>
                  <a:pt x="2009892" y="2009892"/>
                </a:lnTo>
                <a:lnTo>
                  <a:pt x="2009892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0"/>
            <a:ext cx="6556565" cy="3273100"/>
          </a:xfrm>
          <a:custGeom>
            <a:avLst/>
            <a:gdLst/>
            <a:ahLst/>
            <a:cxnLst/>
            <a:rect r="r" b="b" t="t" l="l"/>
            <a:pathLst>
              <a:path h="3273100" w="6556565">
                <a:moveTo>
                  <a:pt x="0" y="0"/>
                </a:moveTo>
                <a:lnTo>
                  <a:pt x="6556565" y="0"/>
                </a:lnTo>
                <a:lnTo>
                  <a:pt x="6556565" y="3273100"/>
                </a:lnTo>
                <a:lnTo>
                  <a:pt x="0" y="32731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138530" b="-168771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475757" y="2260031"/>
            <a:ext cx="11102810" cy="3763862"/>
          </a:xfrm>
          <a:custGeom>
            <a:avLst/>
            <a:gdLst/>
            <a:ahLst/>
            <a:cxnLst/>
            <a:rect r="r" b="b" t="t" l="l"/>
            <a:pathLst>
              <a:path h="3763862" w="11102810">
                <a:moveTo>
                  <a:pt x="0" y="0"/>
                </a:moveTo>
                <a:lnTo>
                  <a:pt x="11102809" y="0"/>
                </a:lnTo>
                <a:lnTo>
                  <a:pt x="11102809" y="3763863"/>
                </a:lnTo>
                <a:lnTo>
                  <a:pt x="0" y="37638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2731" t="-52494" r="-33164" b="-10618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475757" y="5987650"/>
            <a:ext cx="10151671" cy="4299350"/>
          </a:xfrm>
          <a:custGeom>
            <a:avLst/>
            <a:gdLst/>
            <a:ahLst/>
            <a:cxnLst/>
            <a:rect r="r" b="b" t="t" l="l"/>
            <a:pathLst>
              <a:path h="4299350" w="10151671">
                <a:moveTo>
                  <a:pt x="0" y="0"/>
                </a:moveTo>
                <a:lnTo>
                  <a:pt x="10151671" y="0"/>
                </a:lnTo>
                <a:lnTo>
                  <a:pt x="10151671" y="4299350"/>
                </a:lnTo>
                <a:lnTo>
                  <a:pt x="0" y="42993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8773" t="-139268" r="-31374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-1230480" y="4053194"/>
            <a:ext cx="7166167" cy="7618905"/>
            <a:chOff x="0" y="0"/>
            <a:chExt cx="9554890" cy="10158540"/>
          </a:xfrm>
        </p:grpSpPr>
        <p:sp>
          <p:nvSpPr>
            <p:cNvPr name="Freeform 11" id="11"/>
            <p:cNvSpPr/>
            <p:nvPr/>
          </p:nvSpPr>
          <p:spPr>
            <a:xfrm flipH="false" flipV="false" rot="-840228">
              <a:off x="914004" y="900477"/>
              <a:ext cx="7505156" cy="8475944"/>
            </a:xfrm>
            <a:custGeom>
              <a:avLst/>
              <a:gdLst/>
              <a:ahLst/>
              <a:cxnLst/>
              <a:rect r="r" b="b" t="t" l="l"/>
              <a:pathLst>
                <a:path h="8475944" w="7505156">
                  <a:moveTo>
                    <a:pt x="0" y="0"/>
                  </a:moveTo>
                  <a:lnTo>
                    <a:pt x="7505156" y="0"/>
                  </a:lnTo>
                  <a:lnTo>
                    <a:pt x="7505156" y="8475944"/>
                  </a:lnTo>
                  <a:lnTo>
                    <a:pt x="0" y="84759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46222" t="0" r="-5455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629956">
              <a:off x="2358664" y="519283"/>
              <a:ext cx="6478201" cy="8475944"/>
            </a:xfrm>
            <a:custGeom>
              <a:avLst/>
              <a:gdLst/>
              <a:ahLst/>
              <a:cxnLst/>
              <a:rect r="r" b="b" t="t" l="l"/>
              <a:pathLst>
                <a:path h="8475944" w="6478201">
                  <a:moveTo>
                    <a:pt x="0" y="0"/>
                  </a:moveTo>
                  <a:lnTo>
                    <a:pt x="6478202" y="0"/>
                  </a:lnTo>
                  <a:lnTo>
                    <a:pt x="6478202" y="8475944"/>
                  </a:lnTo>
                  <a:lnTo>
                    <a:pt x="0" y="84759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69402" t="0" r="-63198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9998" t="-40548" r="-1055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095087" y="5359187"/>
            <a:ext cx="6340687" cy="4494682"/>
          </a:xfrm>
          <a:custGeom>
            <a:avLst/>
            <a:gdLst/>
            <a:ahLst/>
            <a:cxnLst/>
            <a:rect r="r" b="b" t="t" l="l"/>
            <a:pathLst>
              <a:path h="4494682" w="6340687">
                <a:moveTo>
                  <a:pt x="0" y="0"/>
                </a:moveTo>
                <a:lnTo>
                  <a:pt x="6340687" y="0"/>
                </a:lnTo>
                <a:lnTo>
                  <a:pt x="6340687" y="4494682"/>
                </a:lnTo>
                <a:lnTo>
                  <a:pt x="0" y="44946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61167" r="-97643" b="-47945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971283" y="8989364"/>
            <a:ext cx="5477360" cy="1297636"/>
            <a:chOff x="0" y="0"/>
            <a:chExt cx="1442597" cy="34176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42597" cy="341764"/>
            </a:xfrm>
            <a:custGeom>
              <a:avLst/>
              <a:gdLst/>
              <a:ahLst/>
              <a:cxnLst/>
              <a:rect r="r" b="b" t="t" l="l"/>
              <a:pathLst>
                <a:path h="341764" w="1442597">
                  <a:moveTo>
                    <a:pt x="203200" y="0"/>
                  </a:moveTo>
                  <a:lnTo>
                    <a:pt x="1239397" y="0"/>
                  </a:lnTo>
                  <a:lnTo>
                    <a:pt x="1442597" y="341764"/>
                  </a:lnTo>
                  <a:lnTo>
                    <a:pt x="0" y="341764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0000">
                <a:alpha val="52941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127000" y="-38100"/>
              <a:ext cx="1188597" cy="3798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5400000">
            <a:off x="5504022" y="2805008"/>
            <a:ext cx="8563348" cy="4041096"/>
          </a:xfrm>
          <a:custGeom>
            <a:avLst/>
            <a:gdLst/>
            <a:ahLst/>
            <a:cxnLst/>
            <a:rect r="r" b="b" t="t" l="l"/>
            <a:pathLst>
              <a:path h="4041096" w="8563348">
                <a:moveTo>
                  <a:pt x="0" y="0"/>
                </a:moveTo>
                <a:lnTo>
                  <a:pt x="8563347" y="0"/>
                </a:lnTo>
                <a:lnTo>
                  <a:pt x="8563347" y="4041096"/>
                </a:lnTo>
                <a:lnTo>
                  <a:pt x="0" y="40410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619" r="0" b="-5577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640406" y="-510118"/>
            <a:ext cx="7116148" cy="10363987"/>
          </a:xfrm>
          <a:custGeom>
            <a:avLst/>
            <a:gdLst/>
            <a:ahLst/>
            <a:cxnLst/>
            <a:rect r="r" b="b" t="t" l="l"/>
            <a:pathLst>
              <a:path h="10363987" w="7116148">
                <a:moveTo>
                  <a:pt x="0" y="0"/>
                </a:moveTo>
                <a:lnTo>
                  <a:pt x="7116147" y="0"/>
                </a:lnTo>
                <a:lnTo>
                  <a:pt x="7116147" y="10363987"/>
                </a:lnTo>
                <a:lnTo>
                  <a:pt x="0" y="103639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564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202037" y="148545"/>
            <a:ext cx="5615441" cy="1889320"/>
          </a:xfrm>
          <a:custGeom>
            <a:avLst/>
            <a:gdLst/>
            <a:ahLst/>
            <a:cxnLst/>
            <a:rect r="r" b="b" t="t" l="l"/>
            <a:pathLst>
              <a:path h="1889320" w="5615441">
                <a:moveTo>
                  <a:pt x="0" y="0"/>
                </a:moveTo>
                <a:lnTo>
                  <a:pt x="5615441" y="0"/>
                </a:lnTo>
                <a:lnTo>
                  <a:pt x="5615441" y="1889320"/>
                </a:lnTo>
                <a:lnTo>
                  <a:pt x="0" y="18893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3526" t="-245902" r="-67743" b="-191924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796093" y="148545"/>
            <a:ext cx="7920921" cy="3182629"/>
          </a:xfrm>
          <a:custGeom>
            <a:avLst/>
            <a:gdLst/>
            <a:ahLst/>
            <a:cxnLst/>
            <a:rect r="r" b="b" t="t" l="l"/>
            <a:pathLst>
              <a:path h="3182629" w="7920921">
                <a:moveTo>
                  <a:pt x="0" y="0"/>
                </a:moveTo>
                <a:lnTo>
                  <a:pt x="7920921" y="0"/>
                </a:lnTo>
                <a:lnTo>
                  <a:pt x="7920921" y="3182629"/>
                </a:lnTo>
                <a:lnTo>
                  <a:pt x="0" y="318262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5105" t="-262779" r="-161934" b="-191674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856273" y="2351875"/>
            <a:ext cx="2405575" cy="1185954"/>
          </a:xfrm>
          <a:custGeom>
            <a:avLst/>
            <a:gdLst/>
            <a:ahLst/>
            <a:cxnLst/>
            <a:rect r="r" b="b" t="t" l="l"/>
            <a:pathLst>
              <a:path h="1185954" w="2405575">
                <a:moveTo>
                  <a:pt x="0" y="0"/>
                </a:moveTo>
                <a:lnTo>
                  <a:pt x="2405575" y="0"/>
                </a:lnTo>
                <a:lnTo>
                  <a:pt x="2405575" y="1185954"/>
                </a:lnTo>
                <a:lnTo>
                  <a:pt x="0" y="11859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57080" t="-262779" r="-107382" b="-191674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66421" y="2394213"/>
            <a:ext cx="7949413" cy="3701178"/>
          </a:xfrm>
          <a:custGeom>
            <a:avLst/>
            <a:gdLst/>
            <a:ahLst/>
            <a:cxnLst/>
            <a:rect r="r" b="b" t="t" l="l"/>
            <a:pathLst>
              <a:path h="3701178" w="7949413">
                <a:moveTo>
                  <a:pt x="0" y="0"/>
                </a:moveTo>
                <a:lnTo>
                  <a:pt x="7949413" y="0"/>
                </a:lnTo>
                <a:lnTo>
                  <a:pt x="7949413" y="3701179"/>
                </a:lnTo>
                <a:lnTo>
                  <a:pt x="0" y="37011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9187" t="-57601" r="0" b="-34391"/>
            </a:stretch>
          </a:blipFill>
        </p:spPr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9"/>
          <a:srcRect l="34910" t="0" r="0" b="0"/>
          <a:stretch>
            <a:fillRect/>
          </a:stretch>
        </p:blipFill>
        <p:spPr>
          <a:xfrm flipH="false" flipV="false" rot="0">
            <a:off x="6384356" y="0"/>
            <a:ext cx="11903644" cy="10287000"/>
          </a:xfrm>
          <a:prstGeom prst="rect">
            <a:avLst/>
          </a:prstGeom>
        </p:spPr>
      </p:pic>
      <p:grpSp>
        <p:nvGrpSpPr>
          <p:cNvPr name="Group 14" id="14"/>
          <p:cNvGrpSpPr/>
          <p:nvPr/>
        </p:nvGrpSpPr>
        <p:grpSpPr>
          <a:xfrm rot="0">
            <a:off x="0" y="297455"/>
            <a:ext cx="2392069" cy="2096758"/>
            <a:chOff x="0" y="0"/>
            <a:chExt cx="3189425" cy="279567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692713" cy="2795677"/>
            </a:xfrm>
            <a:custGeom>
              <a:avLst/>
              <a:gdLst/>
              <a:ahLst/>
              <a:cxnLst/>
              <a:rect r="r" b="b" t="t" l="l"/>
              <a:pathLst>
                <a:path h="2795677" w="1692713">
                  <a:moveTo>
                    <a:pt x="0" y="0"/>
                  </a:moveTo>
                  <a:lnTo>
                    <a:pt x="1692713" y="0"/>
                  </a:lnTo>
                  <a:lnTo>
                    <a:pt x="1692713" y="2795677"/>
                  </a:lnTo>
                  <a:lnTo>
                    <a:pt x="0" y="2795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390011" t="-285567" r="-950516" b="-105047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692713" y="441365"/>
              <a:ext cx="1496712" cy="1912947"/>
            </a:xfrm>
            <a:custGeom>
              <a:avLst/>
              <a:gdLst/>
              <a:ahLst/>
              <a:cxnLst/>
              <a:rect r="r" b="b" t="t" l="l"/>
              <a:pathLst>
                <a:path h="1912947" w="1496712">
                  <a:moveTo>
                    <a:pt x="0" y="0"/>
                  </a:moveTo>
                  <a:lnTo>
                    <a:pt x="1496712" y="0"/>
                  </a:lnTo>
                  <a:lnTo>
                    <a:pt x="1496712" y="1912947"/>
                  </a:lnTo>
                  <a:lnTo>
                    <a:pt x="0" y="19129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3072" t="0" r="0" b="0"/>
              </a:stretch>
            </a:blipFill>
          </p:spPr>
        </p:sp>
      </p:grpSp>
    </p:spTree>
  </p:cSld>
  <p:clrMapOvr>
    <a:masterClrMapping/>
  </p:clrMapOvr>
  <p:transition spd="slow">
    <p:push dir="r"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52" t="0" r="-2052" b="-4104"/>
            </a:stretch>
          </a:blipFill>
        </p:spPr>
      </p:sp>
      <p:grpSp>
        <p:nvGrpSpPr>
          <p:cNvPr name="Group 3" id="3"/>
          <p:cNvGrpSpPr/>
          <p:nvPr/>
        </p:nvGrpSpPr>
        <p:grpSpPr>
          <a:xfrm rot="127443">
            <a:off x="5438962" y="1599587"/>
            <a:ext cx="3531239" cy="1339585"/>
            <a:chOff x="0" y="0"/>
            <a:chExt cx="4708319" cy="1786114"/>
          </a:xfrm>
        </p:grpSpPr>
        <p:sp>
          <p:nvSpPr>
            <p:cNvPr name="AutoShape 4" id="4"/>
            <p:cNvSpPr/>
            <p:nvPr/>
          </p:nvSpPr>
          <p:spPr>
            <a:xfrm>
              <a:off x="1393722" y="28836"/>
              <a:ext cx="3301200" cy="1731738"/>
            </a:xfrm>
            <a:prstGeom prst="line">
              <a:avLst/>
            </a:prstGeom>
            <a:ln cap="flat" w="57681">
              <a:solidFill>
                <a:srgbClr val="F6B35B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 flipV="true">
              <a:off x="516" y="28836"/>
              <a:ext cx="1430552" cy="25608"/>
            </a:xfrm>
            <a:prstGeom prst="line">
              <a:avLst/>
            </a:prstGeom>
            <a:ln cap="flat" w="57681">
              <a:solidFill>
                <a:srgbClr val="F6B35B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9340277" y="4453333"/>
            <a:ext cx="3894703" cy="962653"/>
            <a:chOff x="0" y="0"/>
            <a:chExt cx="5192937" cy="1283537"/>
          </a:xfrm>
        </p:grpSpPr>
        <p:sp>
          <p:nvSpPr>
            <p:cNvPr name="AutoShape 7" id="7"/>
            <p:cNvSpPr/>
            <p:nvPr/>
          </p:nvSpPr>
          <p:spPr>
            <a:xfrm>
              <a:off x="8562" y="23914"/>
              <a:ext cx="3447377" cy="1234223"/>
            </a:xfrm>
            <a:prstGeom prst="line">
              <a:avLst/>
            </a:prstGeom>
            <a:ln cap="flat" w="50800">
              <a:solidFill>
                <a:srgbClr val="F6B35B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8" id="8"/>
            <p:cNvSpPr/>
            <p:nvPr/>
          </p:nvSpPr>
          <p:spPr>
            <a:xfrm>
              <a:off x="3415299" y="1258137"/>
              <a:ext cx="1777638" cy="0"/>
            </a:xfrm>
            <a:prstGeom prst="line">
              <a:avLst/>
            </a:prstGeom>
            <a:ln cap="flat" w="50800">
              <a:solidFill>
                <a:srgbClr val="F6B35B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9" id="9"/>
          <p:cNvSpPr/>
          <p:nvPr/>
        </p:nvSpPr>
        <p:spPr>
          <a:xfrm flipH="true" flipV="false" rot="0">
            <a:off x="6306842" y="1123451"/>
            <a:ext cx="5336393" cy="6847356"/>
          </a:xfrm>
          <a:custGeom>
            <a:avLst/>
            <a:gdLst/>
            <a:ahLst/>
            <a:cxnLst/>
            <a:rect r="r" b="b" t="t" l="l"/>
            <a:pathLst>
              <a:path h="6847356" w="5336393">
                <a:moveTo>
                  <a:pt x="5336392" y="0"/>
                </a:moveTo>
                <a:lnTo>
                  <a:pt x="0" y="0"/>
                </a:lnTo>
                <a:lnTo>
                  <a:pt x="0" y="6847357"/>
                </a:lnTo>
                <a:lnTo>
                  <a:pt x="5336392" y="6847357"/>
                </a:lnTo>
                <a:lnTo>
                  <a:pt x="5336392" y="0"/>
                </a:lnTo>
                <a:close/>
              </a:path>
            </a:pathLst>
          </a:custGeom>
          <a:blipFill>
            <a:blip r:embed="rId3"/>
            <a:stretch>
              <a:fillRect l="0" t="-11524" r="0" b="-3719"/>
            </a:stretch>
          </a:blipFill>
        </p:spPr>
      </p:sp>
      <p:sp>
        <p:nvSpPr>
          <p:cNvPr name="AutoShape 10" id="10"/>
          <p:cNvSpPr/>
          <p:nvPr/>
        </p:nvSpPr>
        <p:spPr>
          <a:xfrm flipH="true" flipV="true">
            <a:off x="11662992" y="1123451"/>
            <a:ext cx="0" cy="6875020"/>
          </a:xfrm>
          <a:prstGeom prst="line">
            <a:avLst/>
          </a:prstGeom>
          <a:ln cap="flat" w="47625">
            <a:solidFill>
              <a:srgbClr val="F6B35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>
            <a:off x="6306842" y="7978714"/>
            <a:ext cx="5356151" cy="0"/>
          </a:xfrm>
          <a:prstGeom prst="line">
            <a:avLst/>
          </a:prstGeom>
          <a:ln cap="flat" w="47625">
            <a:solidFill>
              <a:srgbClr val="F6B35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 flipV="true">
            <a:off x="6306842" y="1123451"/>
            <a:ext cx="0" cy="6875020"/>
          </a:xfrm>
          <a:prstGeom prst="line">
            <a:avLst/>
          </a:prstGeom>
          <a:ln cap="flat" w="47625">
            <a:solidFill>
              <a:srgbClr val="F6B35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6242991" y="7998472"/>
            <a:ext cx="5501644" cy="1101372"/>
          </a:xfrm>
          <a:custGeom>
            <a:avLst/>
            <a:gdLst/>
            <a:ahLst/>
            <a:cxnLst/>
            <a:rect r="r" b="b" t="t" l="l"/>
            <a:pathLst>
              <a:path h="1101372" w="5501644">
                <a:moveTo>
                  <a:pt x="0" y="0"/>
                </a:moveTo>
                <a:lnTo>
                  <a:pt x="5501644" y="0"/>
                </a:lnTo>
                <a:lnTo>
                  <a:pt x="5501644" y="1101372"/>
                </a:lnTo>
                <a:lnTo>
                  <a:pt x="0" y="11013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722" t="-278216" r="-29235" b="-202323"/>
            </a:stretch>
          </a:blipFill>
        </p:spPr>
      </p:sp>
      <p:sp>
        <p:nvSpPr>
          <p:cNvPr name="AutoShape 14" id="14"/>
          <p:cNvSpPr/>
          <p:nvPr/>
        </p:nvSpPr>
        <p:spPr>
          <a:xfrm>
            <a:off x="6328857" y="1143209"/>
            <a:ext cx="5356151" cy="0"/>
          </a:xfrm>
          <a:prstGeom prst="line">
            <a:avLst/>
          </a:prstGeom>
          <a:ln cap="flat" w="47625">
            <a:solidFill>
              <a:srgbClr val="F6B35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5" id="15"/>
          <p:cNvSpPr/>
          <p:nvPr/>
        </p:nvSpPr>
        <p:spPr>
          <a:xfrm flipH="false" flipV="false" rot="1358049">
            <a:off x="10216183" y="-1951831"/>
            <a:ext cx="9359687" cy="3837482"/>
          </a:xfrm>
          <a:custGeom>
            <a:avLst/>
            <a:gdLst/>
            <a:ahLst/>
            <a:cxnLst/>
            <a:rect r="r" b="b" t="t" l="l"/>
            <a:pathLst>
              <a:path h="3837482" w="9359687">
                <a:moveTo>
                  <a:pt x="0" y="0"/>
                </a:moveTo>
                <a:lnTo>
                  <a:pt x="9359686" y="0"/>
                </a:lnTo>
                <a:lnTo>
                  <a:pt x="9359686" y="3837482"/>
                </a:lnTo>
                <a:lnTo>
                  <a:pt x="0" y="38374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87715" t="-155466" r="-65277" b="-91626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1358049">
            <a:off x="-1452493" y="8396914"/>
            <a:ext cx="11534990" cy="3975954"/>
          </a:xfrm>
          <a:custGeom>
            <a:avLst/>
            <a:gdLst/>
            <a:ahLst/>
            <a:cxnLst/>
            <a:rect r="r" b="b" t="t" l="l"/>
            <a:pathLst>
              <a:path h="3975954" w="11534990">
                <a:moveTo>
                  <a:pt x="0" y="0"/>
                </a:moveTo>
                <a:lnTo>
                  <a:pt x="11534990" y="0"/>
                </a:lnTo>
                <a:lnTo>
                  <a:pt x="11534990" y="3975954"/>
                </a:lnTo>
                <a:lnTo>
                  <a:pt x="0" y="39759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9263" t="-87495" r="-26019" b="-147508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1839885" y="5468905"/>
            <a:ext cx="6232943" cy="39579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en-US" b="true" sz="27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Вивчення</a:t>
            </a:r>
            <a:r>
              <a:rPr lang="en-US" b="true" sz="27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 таких постатей, як Петров, допомагає глибше зрозуміти історію та психологію тогочасного суспільства. У період переосмислення нашої ідентичності важливо не лише ідеалізувати, а й уважно вивчати й неоднозначних осіб.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771" y="1607114"/>
            <a:ext cx="6044904" cy="39579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en-US" b="true" sz="27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Житт</a:t>
            </a:r>
            <a:r>
              <a:rPr lang="en-US" b="true" sz="27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я Віктора Петрова, зокрема його діяльність у 1936–1956 роках, демонструє складність вибору української інтелігенції в умовах репресій, війни та повоєнного періоду й дослідження таких осіб допомагає краще розуміти, яким чином люди виживали.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52" t="0" r="-2052" b="-410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04932" y="357898"/>
            <a:ext cx="6741384" cy="9726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813"/>
              </a:lnSpc>
              <a:spcBef>
                <a:spcPct val="0"/>
              </a:spcBef>
            </a:pPr>
            <a:r>
              <a:rPr lang="en-US" b="true" sz="5580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ДЖЕРЕЛЬНА БАЗА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34241" y="1821637"/>
            <a:ext cx="18019517" cy="7976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367029" indent="-183514" lvl="1">
              <a:lnSpc>
                <a:spcPts val="2379"/>
              </a:lnSpc>
              <a:buAutoNum type="arabicPeriod" startAt="1"/>
            </a:pPr>
            <a:r>
              <a:rPr lang="en-US" b="true" sz="16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Вчений, письменник, український націоналіст, радянський розвідник Віктор Домонтович URL: </a:t>
            </a:r>
            <a:r>
              <a:rPr lang="en-US" b="true" sz="1699" u="sng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  <a:hlinkClick r:id="rId3" tooltip="https://www.libr.dp.ua/?do=ukrainica&amp;lng=1&amp;id=5&amp;idg=148"/>
              </a:rPr>
              <a:t>https://www.libr.dp.ua/?do=ukrainica&amp;lng=1&amp;id=5&amp;idg=148</a:t>
            </a:r>
          </a:p>
          <a:p>
            <a:pPr algn="just" marL="367029" indent="-183514" lvl="1">
              <a:lnSpc>
                <a:spcPts val="2379"/>
              </a:lnSpc>
              <a:buAutoNum type="arabicPeriod" startAt="1"/>
            </a:pPr>
            <a:r>
              <a:rPr lang="en-US" b="true" sz="16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Таємні життя Віктора Петрова (Домонтовича) URL: </a:t>
            </a:r>
            <a:r>
              <a:rPr lang="en-US" b="true" sz="1699" u="sng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  <a:hlinkClick r:id="rId4" tooltip="https://amnesia.in.ua/petrov"/>
              </a:rPr>
              <a:t>https://amnesia.in.ua/petrov</a:t>
            </a:r>
          </a:p>
          <a:p>
            <a:pPr algn="just" marL="367029" indent="-183514" lvl="1">
              <a:lnSpc>
                <a:spcPts val="2379"/>
              </a:lnSpc>
              <a:buAutoNum type="arabicPeriod" startAt="1"/>
            </a:pPr>
            <a:r>
              <a:rPr lang="en-US" b="true" sz="16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Радянський шпигун в українському авангарді. Віктор Петров Домонтович URL: </a:t>
            </a:r>
            <a:r>
              <a:rPr lang="en-US" b="true" sz="1699" u="sng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  <a:hlinkClick r:id="rId5" tooltip="https://localhistory.org.ua/texts/statti/radianskii-shpigun-v-ukrayinskomu-avangardi/"/>
              </a:rPr>
              <a:t>https://localhistory.org.ua/texts/statti/radianskii-shpigun-v-ukrayinskomu-avangardi/</a:t>
            </a:r>
          </a:p>
          <a:p>
            <a:pPr algn="just" marL="367029" indent="-183514" lvl="1">
              <a:lnSpc>
                <a:spcPts val="2379"/>
              </a:lnSpc>
              <a:buAutoNum type="arabicPeriod" startAt="1"/>
            </a:pPr>
            <a:r>
              <a:rPr lang="en-US" b="true" sz="16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Віктор Петров і Софія Зерова: роман, який жив у листах URL: </a:t>
            </a:r>
            <a:r>
              <a:rPr lang="en-US" b="true" sz="1699" u="sng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  <a:hlinkClick r:id="rId6" tooltip="https://chytomo.com/viktor-petrov-i-sofiia-zerova-roman-iakyj-zhyv-u-lystakh/"/>
              </a:rPr>
              <a:t>https://chytomo.com/viktor-petrov-i-sofiia-zerova-roman-iakyj-zhyv-u-lystakh/</a:t>
            </a:r>
          </a:p>
          <a:p>
            <a:pPr algn="just" marL="367029" indent="-183514" lvl="1">
              <a:lnSpc>
                <a:spcPts val="2379"/>
              </a:lnSpc>
              <a:buAutoNum type="arabicPeriod" startAt="1"/>
            </a:pPr>
            <a:r>
              <a:rPr lang="en-US" b="true" sz="16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Віктор Петров. Людина, яка повернулася в холод URL: </a:t>
            </a:r>
            <a:r>
              <a:rPr lang="en-US" b="true" sz="1699" u="sng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  <a:hlinkClick r:id="rId7" tooltip="https://www.istpravda.com.ua/articles/2024/10/10/164370/"/>
              </a:rPr>
              <a:t>https://www.istpravda.com.ua/articles/2024/10/10/164370/</a:t>
            </a:r>
          </a:p>
          <a:p>
            <a:pPr algn="just" marL="367029" indent="-183514" lvl="1">
              <a:lnSpc>
                <a:spcPts val="2379"/>
              </a:lnSpc>
              <a:buAutoNum type="arabicPeriod" startAt="1"/>
            </a:pPr>
            <a:r>
              <a:rPr lang="en-US" b="true" sz="16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Віктор Петров: Науковець Та Розвідник У Післявоєнній Німеччині (1945–1949) URL: </a:t>
            </a:r>
            <a:r>
              <a:rPr lang="en-US" b="true" sz="1699" u="sng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  <a:hlinkClick r:id="rId8" tooltip="https://old.istznu.org/dc/file.php?host_id=1&amp;path=/page/issues/41/41.pdf"/>
              </a:rPr>
              <a:t>https://old.istznu.org/dc/file.php?host_id=1&amp;path=/page/issues/41/41.pdf</a:t>
            </a:r>
          </a:p>
          <a:p>
            <a:pPr algn="just" marL="367029" indent="-183514" lvl="1">
              <a:lnSpc>
                <a:spcPts val="2379"/>
              </a:lnSpc>
              <a:buAutoNum type="arabicPeriod" startAt="1"/>
            </a:pPr>
            <a:r>
              <a:rPr lang="en-US" b="true" sz="16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Енциклопедія історія України URL: </a:t>
            </a:r>
            <a:r>
              <a:rPr lang="en-US" b="true" sz="1699" u="sng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  <a:hlinkClick r:id="rId9" tooltip="http://resource.history.org.ua/cgi-bin/eiu/history.exe?&amp;I21DBN=EIU&amp;P21DBN=EIU&amp;S21STN=1&amp;S21REF=10&amp;S21FMT=eiu_all&amp;C21COM=S&amp;S21CNR=20&amp;S21P01=0&amp;S21P02=0&amp;S21P03=TRN=&amp;S21COLORTERMS=0&amp;S21STR=Azbuka_tov"/>
              </a:rPr>
              <a:t><![CDATA[http://resource.history.org.ua/cgi-bin/eiu/history.exe?&I21DBN=EIU&P21DBN=EIU&S21STN=1&S21REF=10&S21FMT=eiu_all&C21COM=S&S21CNR=20&S21P01=0&S21P02=0&S21P03=TRN=&S21COLORTERMS=0&S21STR=Azbuka_tov]]></a:t>
            </a:r>
            <a:r>
              <a:rPr lang="en-US" b="true" sz="16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 </a:t>
            </a:r>
          </a:p>
          <a:p>
            <a:pPr algn="just" marL="367029" indent="-183514" lvl="1">
              <a:lnSpc>
                <a:spcPts val="2379"/>
              </a:lnSpc>
              <a:buAutoNum type="arabicPeriod" startAt="1"/>
            </a:pPr>
            <a:r>
              <a:rPr lang="en-US" b="true" sz="16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В’ячеслав Брюховецький про Віктора Петрова (Open Lecture in Ukrainian Studies)  URL: </a:t>
            </a:r>
            <a:r>
              <a:rPr lang="en-US" b="true" sz="1699" u="sng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  <a:hlinkClick r:id="rId10" tooltip="https://youtu.be/atKK5f655YQ?si=IZ35FdY_o4jKGOWf"/>
              </a:rPr>
              <a:t>https://youtu.be/atKK5f655YQ?si=IZ35FdY_o4jKGOWf</a:t>
            </a:r>
          </a:p>
          <a:p>
            <a:pPr algn="just" marL="367029" indent="-183514" lvl="1">
              <a:lnSpc>
                <a:spcPts val="2379"/>
              </a:lnSpc>
              <a:buAutoNum type="arabicPeriod" startAt="1"/>
            </a:pPr>
            <a:r>
              <a:rPr lang="en-US" b="true" sz="16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1894 – народився Віктор Петров (В.Домонтович), письменник URL: </a:t>
            </a:r>
            <a:r>
              <a:rPr lang="en-US" b="true" sz="1699" u="sng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  <a:hlinkClick r:id="rId11" tooltip="https://uinp.gov.ua/istorychnyy-kalendar/zhovten/22/1894-narodyvsya-viktor-petrov-vdomontovych-pysmennyk"/>
              </a:rPr>
              <a:t>https://uinp.gov.ua/istorychnyy-kalendar/zhovten/22/1894-narodyvsya-viktor-petrov-vdomontovych-pysmennyk</a:t>
            </a:r>
            <a:r>
              <a:rPr lang="en-US" b="true" sz="16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 </a:t>
            </a:r>
          </a:p>
          <a:p>
            <a:pPr algn="just" marL="367029" indent="-183514" lvl="1">
              <a:lnSpc>
                <a:spcPts val="2379"/>
              </a:lnSpc>
              <a:buAutoNum type="arabicPeriod" startAt="1"/>
            </a:pPr>
            <a:r>
              <a:rPr lang="en-US" b="true" sz="16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Філософська думка в Україні: Біобібліографічний словник. — К., 2002. — С. 156-158 URL: </a:t>
            </a:r>
            <a:r>
              <a:rPr lang="en-US" b="true" sz="1699" u="sng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  <a:hlinkClick r:id="rId12" tooltip="http://litopys.org.ua/fdm/fdm129.htm"/>
              </a:rPr>
              <a:t>http://litopys.org.ua/fdm/fdm129.htm</a:t>
            </a:r>
          </a:p>
          <a:p>
            <a:pPr algn="just" marL="367029" indent="-183514" lvl="1">
              <a:lnSpc>
                <a:spcPts val="2379"/>
              </a:lnSpc>
              <a:buAutoNum type="arabicPeriod" startAt="1"/>
            </a:pPr>
            <a:r>
              <a:rPr lang="en-US" b="true" sz="16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Шостий у ґроні. в. домонтович в історії української прози URL: </a:t>
            </a:r>
            <a:r>
              <a:rPr lang="en-US" b="true" sz="1699" u="sng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  <a:hlinkClick r:id="rId13" tooltip="https://shron1.chtyvo.org.ua/Sheveliov_Yurii/Shostyi_u_groni_V_Domontovych_v_istorii_ukrainskoi_prozy.pdf?PHPSESSID=v2vk5dn7tmfegomnarabj0f6q6"/>
              </a:rPr>
              <a:t>https://shron1.chtyvo.org.ua/Sheveliov_Yurii/Shostyi_u_groni_V_Domontovych_v_istorii_ukrainskoi_prozy.pdf?PHPSESSID=v2vk5dn7tmfegomnarabj0f6q6</a:t>
            </a:r>
          </a:p>
          <a:p>
            <a:pPr algn="just" marL="367029" indent="-183514" lvl="1">
              <a:lnSpc>
                <a:spcPts val="2379"/>
              </a:lnSpc>
              <a:buAutoNum type="arabicPeriod" startAt="1"/>
            </a:pPr>
            <a:r>
              <a:rPr lang="en-US" b="true" sz="16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 Верхи долі- верхи і долі URL: </a:t>
            </a:r>
            <a:r>
              <a:rPr lang="en-US" b="true" sz="1699" u="sng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  <a:hlinkClick r:id="rId14" tooltip="https://shron1.chtyvo.org.ua/Briukhovetskyi_Viacheslav/Viktor_Petrov_verkhy_doli__verkhy_i_doli.pdf"/>
              </a:rPr>
              <a:t>https://shron1.chtyvo.org.ua/Briukhovetskyi_Viacheslav/Viktor_Petrov_verkhy_doli__verkhy_i_doli.pdf</a:t>
            </a:r>
          </a:p>
          <a:p>
            <a:pPr algn="just" marL="367029" indent="-183514" lvl="1">
              <a:lnSpc>
                <a:spcPts val="2379"/>
              </a:lnSpc>
              <a:buAutoNum type="arabicPeriod" startAt="1"/>
            </a:pPr>
            <a:r>
              <a:rPr lang="en-US" b="true" sz="16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Історії істориків. Обличчя й образи української історіографії ХХ століття </a:t>
            </a:r>
            <a:r>
              <a:rPr lang="en-US" b="true" sz="1699" u="sng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  <a:hlinkClick r:id="rId15" tooltip="https://shron1.chtyvo.org.ua/Portnov_Andrii/Viktor_Petrov_i_ioho_krytyky.pdf"/>
              </a:rPr>
              <a:t>https://shron1.chtyvo.org.ua/Portnov_Andrii/Viktor_Petrov_i_ioho_krytyky.pdf</a:t>
            </a:r>
          </a:p>
          <a:p>
            <a:pPr algn="just" marL="367029" indent="-183514" lvl="1">
              <a:lnSpc>
                <a:spcPts val="2379"/>
              </a:lnSpc>
              <a:buAutoNum type="arabicPeriod" startAt="1"/>
            </a:pPr>
            <a:r>
              <a:rPr lang="en-US" b="true" sz="16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В. Бер. Проблеми епохи </a:t>
            </a:r>
            <a:r>
              <a:rPr lang="en-US" b="true" sz="1699" u="sng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  <a:hlinkClick r:id="rId16" tooltip="https://shron2.chtyvo.org.ua/Petrov/Problemy_epokhy.pdf"/>
              </a:rPr>
              <a:t>https://shron2.chtyvo.org.ua/Petrov/Problemy_epokhy.pdf</a:t>
            </a:r>
          </a:p>
          <a:p>
            <a:pPr algn="just" marL="367029" indent="-183514" lvl="1">
              <a:lnSpc>
                <a:spcPts val="2379"/>
              </a:lnSpc>
              <a:buAutoNum type="arabicPeriod" startAt="1"/>
            </a:pPr>
            <a:r>
              <a:rPr lang="en-US" b="true" sz="16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Інтелектуальна проза в. петрова: жанрово-стильові особливості </a:t>
            </a:r>
            <a:r>
              <a:rPr lang="en-US" b="true" sz="1699" u="sng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  <a:hlinkClick r:id="rId17" tooltip="https://shron1.chtyvo.org.ua/Marynenko_Natalia/Intelektualna_proza_VPetrova_zhanrovo-stylovi_osoblyvosti.pdf"/>
              </a:rPr>
              <a:t>https://shron1.chtyvo.org.ua/Marynenko_Natalia/Intelektualna_proza_VPetrova_zhanrovo-stylovi_osoblyvosti.pdf</a:t>
            </a:r>
          </a:p>
          <a:p>
            <a:pPr algn="just" marL="367029" indent="-183514" lvl="1">
              <a:lnSpc>
                <a:spcPts val="2379"/>
              </a:lnSpc>
              <a:buAutoNum type="arabicPeriod" startAt="1"/>
            </a:pPr>
            <a:r>
              <a:rPr lang="en-US" b="true" sz="16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Г. Дончика. Історія української літератури ХХ століття </a:t>
            </a:r>
            <a:r>
              <a:rPr lang="en-US" b="true" sz="1699" u="sng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  <a:hlinkClick r:id="rId18" tooltip="https://library.udpu.edu.ua/library_files/379042.pdf"/>
              </a:rPr>
              <a:t>https://library.udpu.edu.ua/library_files/379042.pdf</a:t>
            </a:r>
            <a:r>
              <a:rPr lang="en-US" b="true" sz="16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 (ст. 75 - 77), (ст 250) (ст. 347 - 351) (ст. , 431)</a:t>
            </a:r>
          </a:p>
          <a:p>
            <a:pPr algn="just" marL="367029" indent="-183514" lvl="1">
              <a:lnSpc>
                <a:spcPts val="2379"/>
              </a:lnSpc>
              <a:buAutoNum type="arabicPeriod" startAt="1"/>
            </a:pPr>
            <a:r>
              <a:rPr lang="en-US" b="true" sz="16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Ушневич-Штанько Соломія Едуардівна. Романи Віктора Домонтовича в контексті української інтелектуально психологічної прози: особливості художнього мислення URL: </a:t>
            </a:r>
            <a:r>
              <a:rPr lang="en-US" b="true" sz="1699" u="sng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  <a:hlinkClick r:id="rId19" tooltip="https://shron1.chtyvo.org.ua/Ushnevych-Shtanko_Solomiia/Romany_Viktora_Domontovycha_v_konteksti_ukrainskoi_intelektualno-psykholohichnoi_prozy_osoblyvosti_k.pdf?PHPSESSID=0ofvr8s38p5b95ns1cv2cuahm3"/>
              </a:rPr>
              <a:t>https://shron1.chtyvo.org.ua/Ushnevych-Shtanko_Solomiia/Romany_Viktora_Domontovycha_v_konteksti_ukrainskoi_intelektualno-psykholohichnoi_prozy_osoblyvosti_k.pdf?PHPSESSID=0ofvr8s38p5b95ns1cv2cuahm3</a:t>
            </a:r>
          </a:p>
          <a:p>
            <a:pPr algn="just" marL="367029" indent="-183514" lvl="1">
              <a:lnSpc>
                <a:spcPts val="2379"/>
              </a:lnSpc>
              <a:buAutoNum type="arabicPeriod" startAt="1"/>
            </a:pPr>
            <a:r>
              <a:rPr lang="en-US" b="true" sz="16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Наумова Олена Олександрівна Ігровий Чинник романістики В. Петрова-Домонтовича URL: </a:t>
            </a:r>
            <a:r>
              <a:rPr lang="en-US" b="true" sz="1699" u="sng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  <a:hlinkClick r:id="rId20" tooltip="https://ekhnuir.karazin.ua/server/api/core/bitstreams/ce05b64b-1ebb-48f3-ba4c-28238ee3b0b5/content"/>
              </a:rPr>
              <a:t>https://ekhnuir.karazin.ua/server/api/core/bitstreams/ce05b64b-1ebb-48f3-ba4c-28238ee3b0b5/content</a:t>
            </a:r>
          </a:p>
          <a:p>
            <a:pPr algn="just" marL="367029" indent="-183514" lvl="1">
              <a:lnSpc>
                <a:spcPts val="2379"/>
              </a:lnSpc>
              <a:buAutoNum type="arabicPeriod" startAt="1"/>
            </a:pPr>
            <a:r>
              <a:rPr lang="en-US" b="true" sz="16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Григорій Грабович. До історії української літератури. </a:t>
            </a:r>
            <a:r>
              <a:rPr lang="en-US" b="true" sz="1699" u="sng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  <a:hlinkClick r:id="rId21" tooltip="https://irbis-nbuv.gov.ua/cgi-bin/ua/elib.exe?Z21ID=&amp;I21DBN=UKRLIB&amp;P21DBN=UKRLIB&amp;S21STN=1&amp;S21REF=10&amp;S21FMT=online_book&amp;C21COM=S&amp;S21CNR=20&amp;S21P01=0&amp;S21P02=0&amp;S21P03=FF=&amp;S21STR=ukr0001995"/>
              </a:rPr>
              <a:t><![CDATA[https://irbis-nbuv.gov.ua/cgi-bin/ua/elib.exe?Z21ID=&I21DBN=UKRLIB&P21DBN=UKRLIB&S21STN=1&S21REF=10&S21FMT=online_book&C21COM=S&S21CNR=20&S21P01=0&S21P02=0&S21P03=FF=&S21STR=ukr0001995]]></a:t>
            </a:r>
            <a:r>
              <a:rPr lang="en-US" b="true" sz="1699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04932" y="1397242"/>
            <a:ext cx="3462064" cy="3534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48"/>
              </a:lnSpc>
              <a:spcBef>
                <a:spcPct val="0"/>
              </a:spcBef>
            </a:pPr>
            <a:r>
              <a:rPr lang="en-US" sz="2034" i="true">
                <a:solidFill>
                  <a:srgbClr val="E5A85C"/>
                </a:solidFill>
                <a:latin typeface="Malik Italics"/>
                <a:ea typeface="Malik Italics"/>
                <a:cs typeface="Malik Italics"/>
                <a:sym typeface="Malik Italics"/>
              </a:rPr>
              <a:t>наукова література: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52" t="0" r="-2052" b="-41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87821" y="5143500"/>
            <a:ext cx="3470387" cy="4975465"/>
          </a:xfrm>
          <a:custGeom>
            <a:avLst/>
            <a:gdLst/>
            <a:ahLst/>
            <a:cxnLst/>
            <a:rect r="r" b="b" t="t" l="l"/>
            <a:pathLst>
              <a:path h="4975465" w="3470387">
                <a:moveTo>
                  <a:pt x="0" y="0"/>
                </a:moveTo>
                <a:lnTo>
                  <a:pt x="3470387" y="0"/>
                </a:lnTo>
                <a:lnTo>
                  <a:pt x="3470387" y="4975465"/>
                </a:lnTo>
                <a:lnTo>
                  <a:pt x="0" y="49754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064099" y="5143500"/>
            <a:ext cx="3078569" cy="4975465"/>
          </a:xfrm>
          <a:custGeom>
            <a:avLst/>
            <a:gdLst/>
            <a:ahLst/>
            <a:cxnLst/>
            <a:rect r="r" b="b" t="t" l="l"/>
            <a:pathLst>
              <a:path h="4975465" w="3078569">
                <a:moveTo>
                  <a:pt x="0" y="0"/>
                </a:moveTo>
                <a:lnTo>
                  <a:pt x="3078569" y="0"/>
                </a:lnTo>
                <a:lnTo>
                  <a:pt x="3078569" y="4975465"/>
                </a:lnTo>
                <a:lnTo>
                  <a:pt x="0" y="49754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447468" y="5143500"/>
            <a:ext cx="3290026" cy="4975465"/>
          </a:xfrm>
          <a:custGeom>
            <a:avLst/>
            <a:gdLst/>
            <a:ahLst/>
            <a:cxnLst/>
            <a:rect r="r" b="b" t="t" l="l"/>
            <a:pathLst>
              <a:path h="4975465" w="3290026">
                <a:moveTo>
                  <a:pt x="0" y="0"/>
                </a:moveTo>
                <a:lnTo>
                  <a:pt x="3290026" y="0"/>
                </a:lnTo>
                <a:lnTo>
                  <a:pt x="3290026" y="4975465"/>
                </a:lnTo>
                <a:lnTo>
                  <a:pt x="0" y="49754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064099" y="2944828"/>
            <a:ext cx="3078569" cy="1998771"/>
          </a:xfrm>
          <a:custGeom>
            <a:avLst/>
            <a:gdLst/>
            <a:ahLst/>
            <a:cxnLst/>
            <a:rect r="r" b="b" t="t" l="l"/>
            <a:pathLst>
              <a:path h="1998771" w="3078569">
                <a:moveTo>
                  <a:pt x="0" y="0"/>
                </a:moveTo>
                <a:lnTo>
                  <a:pt x="3078569" y="0"/>
                </a:lnTo>
                <a:lnTo>
                  <a:pt x="3078569" y="1998771"/>
                </a:lnTo>
                <a:lnTo>
                  <a:pt x="0" y="19987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128" t="0" r="-877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047144" y="2944828"/>
            <a:ext cx="3501253" cy="1998771"/>
          </a:xfrm>
          <a:custGeom>
            <a:avLst/>
            <a:gdLst/>
            <a:ahLst/>
            <a:cxnLst/>
            <a:rect r="r" b="b" t="t" l="l"/>
            <a:pathLst>
              <a:path h="1998771" w="3501253">
                <a:moveTo>
                  <a:pt x="0" y="0"/>
                </a:moveTo>
                <a:lnTo>
                  <a:pt x="3501253" y="0"/>
                </a:lnTo>
                <a:lnTo>
                  <a:pt x="3501253" y="1998771"/>
                </a:lnTo>
                <a:lnTo>
                  <a:pt x="0" y="19987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1850" r="0" b="-3072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853197" y="5143500"/>
            <a:ext cx="3146982" cy="4975465"/>
          </a:xfrm>
          <a:custGeom>
            <a:avLst/>
            <a:gdLst/>
            <a:ahLst/>
            <a:cxnLst/>
            <a:rect r="r" b="b" t="t" l="l"/>
            <a:pathLst>
              <a:path h="4975465" w="3146982">
                <a:moveTo>
                  <a:pt x="0" y="0"/>
                </a:moveTo>
                <a:lnTo>
                  <a:pt x="3146982" y="0"/>
                </a:lnTo>
                <a:lnTo>
                  <a:pt x="3146982" y="4975465"/>
                </a:lnTo>
                <a:lnTo>
                  <a:pt x="0" y="49754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34248" y="234597"/>
            <a:ext cx="3423960" cy="4709002"/>
          </a:xfrm>
          <a:custGeom>
            <a:avLst/>
            <a:gdLst/>
            <a:ahLst/>
            <a:cxnLst/>
            <a:rect r="r" b="b" t="t" l="l"/>
            <a:pathLst>
              <a:path h="4709002" w="3423960">
                <a:moveTo>
                  <a:pt x="0" y="0"/>
                </a:moveTo>
                <a:lnTo>
                  <a:pt x="3423960" y="0"/>
                </a:lnTo>
                <a:lnTo>
                  <a:pt x="3423960" y="4709002"/>
                </a:lnTo>
                <a:lnTo>
                  <a:pt x="0" y="470900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-4245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047144" y="5143500"/>
            <a:ext cx="3501253" cy="4983990"/>
          </a:xfrm>
          <a:custGeom>
            <a:avLst/>
            <a:gdLst/>
            <a:ahLst/>
            <a:cxnLst/>
            <a:rect r="r" b="b" t="t" l="l"/>
            <a:pathLst>
              <a:path h="4983990" w="3501253">
                <a:moveTo>
                  <a:pt x="0" y="0"/>
                </a:moveTo>
                <a:lnTo>
                  <a:pt x="3501253" y="0"/>
                </a:lnTo>
                <a:lnTo>
                  <a:pt x="3501253" y="4983990"/>
                </a:lnTo>
                <a:lnTo>
                  <a:pt x="0" y="498399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853197" y="234597"/>
            <a:ext cx="3146982" cy="4709002"/>
          </a:xfrm>
          <a:custGeom>
            <a:avLst/>
            <a:gdLst/>
            <a:ahLst/>
            <a:cxnLst/>
            <a:rect r="r" b="b" t="t" l="l"/>
            <a:pathLst>
              <a:path h="4709002" w="3146982">
                <a:moveTo>
                  <a:pt x="0" y="0"/>
                </a:moveTo>
                <a:lnTo>
                  <a:pt x="3146982" y="0"/>
                </a:lnTo>
                <a:lnTo>
                  <a:pt x="3146982" y="4709002"/>
                </a:lnTo>
                <a:lnTo>
                  <a:pt x="0" y="470900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-2029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689992" y="847725"/>
            <a:ext cx="8908017" cy="15666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98"/>
              </a:lnSpc>
              <a:spcBef>
                <a:spcPct val="0"/>
              </a:spcBef>
            </a:pPr>
            <a:r>
              <a:rPr lang="en-US" b="true" sz="9070">
                <a:solidFill>
                  <a:srgbClr val="E5A85C"/>
                </a:solidFill>
                <a:latin typeface="Malik Bold"/>
                <a:ea typeface="Malik Bold"/>
                <a:cs typeface="Malik Bold"/>
                <a:sym typeface="Malik Bold"/>
              </a:rPr>
              <a:t>ДОДАТКИ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DAGWWjKjuBg</dc:identifier>
  <dcterms:modified xsi:type="dcterms:W3CDTF">2011-08-01T06:04:30Z</dcterms:modified>
  <cp:revision>1</cp:revision>
  <dc:title>В. Домонтович: між рядками архівних джерел</dc:title>
</cp:coreProperties>
</file>