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Evolventa" panose="020B0604020202020204" charset="0"/>
      <p:regular r:id="rId21"/>
    </p:embeddedFont>
    <p:embeddedFont>
      <p:font typeface="Poppins" panose="020B0604020202020204" charset="0"/>
      <p:regular r:id="rId22"/>
    </p:embeddedFont>
    <p:embeddedFont>
      <p:font typeface="Poppins Bold" panose="020B0604020202020204" charset="0"/>
      <p:regular r:id="rId23"/>
    </p:embeddedFont>
    <p:embeddedFont>
      <p:font typeface="Roca Two" panose="020B0604020202020204" charset="-52"/>
      <p:regular r:id="rId24"/>
    </p:embeddedFont>
    <p:embeddedFont>
      <p:font typeface="Roca Two Bold" panose="020B0604020202020204" charset="-52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268" autoAdjust="0"/>
  </p:normalViewPr>
  <p:slideViewPr>
    <p:cSldViewPr>
      <p:cViewPr varScale="1">
        <p:scale>
          <a:sx n="55" d="100"/>
          <a:sy n="55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896085"/>
            <a:ext cx="10642430" cy="6390915"/>
            <a:chOff x="0" y="0"/>
            <a:chExt cx="1453693" cy="8729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3693" cy="872961"/>
            </a:xfrm>
            <a:custGeom>
              <a:avLst/>
              <a:gdLst/>
              <a:ahLst/>
              <a:cxnLst/>
              <a:rect l="l" t="t" r="r" b="b"/>
              <a:pathLst>
                <a:path w="1453693" h="872961">
                  <a:moveTo>
                    <a:pt x="0" y="0"/>
                  </a:moveTo>
                  <a:lnTo>
                    <a:pt x="1453693" y="0"/>
                  </a:lnTo>
                  <a:lnTo>
                    <a:pt x="1453693" y="872961"/>
                  </a:lnTo>
                  <a:lnTo>
                    <a:pt x="0" y="872961"/>
                  </a:lnTo>
                  <a:close/>
                </a:path>
              </a:pathLst>
            </a:custGeom>
            <a:blipFill>
              <a:blip r:embed="rId2"/>
              <a:stretch>
                <a:fillRect l="-24984" r="-8732"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 flipV="1">
            <a:off x="7609931" y="3374658"/>
            <a:ext cx="10855257" cy="952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4943366" y="793629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14773" y="875638"/>
            <a:ext cx="4224861" cy="566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9"/>
              </a:lnSpc>
              <a:spcBef>
                <a:spcPct val="0"/>
              </a:spcBef>
            </a:pPr>
            <a:r>
              <a:rPr lang="en-US" sz="2835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МАН-Юніор Дослідник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5496" y="2369961"/>
            <a:ext cx="16597007" cy="100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04"/>
              </a:lnSpc>
            </a:pPr>
            <a:r>
              <a:rPr lang="en-US" sz="7200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Архітектурна спадщина Харкова: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496" y="3153762"/>
            <a:ext cx="676443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4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вплив Бекетова на міський ландшафт  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spc="456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902415"/>
            <a:ext cx="3818106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Харківське територіальне відділення МАН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221651" y="911939"/>
            <a:ext cx="1759365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09749" y="6432550"/>
            <a:ext cx="6492170" cy="282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Авторка: Назаренко Валерія В'ячеславівна, учениця 8 класу, комунального закладу "Харківський ліцей №138 Харківської міської ради".</a:t>
            </a:r>
          </a:p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Науковий керівник: Тесленко Олена Володимирівна, вчитель історії, комунального закладу "Харківський ліцей №138 Харківської міської ради", спеціаліст вищої категорії, старший учитель.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19587" y="8937350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943366" y="1588613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221651" y="1746755"/>
            <a:ext cx="1759365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📎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</a:t>
            </a: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21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49516" y="1821223"/>
            <a:ext cx="10641610" cy="100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Мета роботи: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1764073"/>
            <a:ext cx="4234771" cy="7494227"/>
            <a:chOff x="0" y="0"/>
            <a:chExt cx="790552" cy="13990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90552" cy="1399031"/>
            </a:xfrm>
            <a:custGeom>
              <a:avLst/>
              <a:gdLst/>
              <a:ahLst/>
              <a:cxnLst/>
              <a:rect l="l" t="t" r="r" b="b"/>
              <a:pathLst>
                <a:path w="790552" h="1399031">
                  <a:moveTo>
                    <a:pt x="0" y="0"/>
                  </a:moveTo>
                  <a:lnTo>
                    <a:pt x="790552" y="0"/>
                  </a:lnTo>
                  <a:lnTo>
                    <a:pt x="790552" y="1399031"/>
                  </a:lnTo>
                  <a:lnTo>
                    <a:pt x="0" y="1399031"/>
                  </a:lnTo>
                  <a:close/>
                </a:path>
              </a:pathLst>
            </a:custGeom>
            <a:blipFill>
              <a:blip r:embed="rId2"/>
              <a:stretch>
                <a:fillRect t="-816" b="-13444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5949516" y="2701968"/>
            <a:ext cx="9235255" cy="171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Привернути увагу до архітектурної спадщини вулиці Дарвіна, дослідити внесок О.М. Бекетова у її забудову, створити екскурсійний маршрут і популяризувати цю місцевість серед мешканців та туристів.</a:t>
            </a:r>
          </a:p>
          <a:p>
            <a:pPr algn="just">
              <a:lnSpc>
                <a:spcPts val="3400"/>
              </a:lnSpc>
            </a:pPr>
            <a:endParaRPr lang="en-US"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AutoShape 13"/>
          <p:cNvSpPr/>
          <p:nvPr/>
        </p:nvSpPr>
        <p:spPr>
          <a:xfrm flipV="1">
            <a:off x="5949516" y="4307724"/>
            <a:ext cx="9235252" cy="4763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5949516" y="4631690"/>
            <a:ext cx="10151817" cy="2035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2"/>
              </a:lnSpc>
            </a:pPr>
            <a:r>
              <a:rPr lang="en-US" sz="3600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Для досягнення основної мети було визначено такі завдання:</a:t>
            </a:r>
          </a:p>
          <a:p>
            <a:pPr algn="l">
              <a:lnSpc>
                <a:spcPts val="7839"/>
              </a:lnSpc>
            </a:pPr>
            <a:endParaRPr lang="en-US" sz="3600" b="1">
              <a:solidFill>
                <a:srgbClr val="FFFFFF"/>
              </a:solidFill>
              <a:latin typeface="Roca Two Bold"/>
              <a:ea typeface="Roca Two Bold"/>
              <a:cs typeface="Roca Two Bold"/>
              <a:sym typeface="Roca Tw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986396" y="5731381"/>
            <a:ext cx="9235255" cy="385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1. Дослідити біографію та творчий шлях О.М. Бекетова.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2. Визначити його вплив на архітектурний вигляд міста Харкова.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3. Опрацювати літературу, історичні довідки та архівні матеріали, що допоможуть дізнатися про історію забудови вулиці Дарвіна.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4. Проаналізувати, як змінився вигляд будівель Бекетова на вулиці Дарвіна з 24.02.2022, порівняти сучасний стан із історичними фотографіями та описами.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5. Створити екскурсійний маршрут вулицею Дарвіна.</a:t>
            </a:r>
          </a:p>
          <a:p>
            <a:pPr algn="just">
              <a:lnSpc>
                <a:spcPts val="3400"/>
              </a:lnSpc>
            </a:pPr>
            <a:endParaRPr lang="en-US"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6959300" y="8985326"/>
            <a:ext cx="147770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2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17259300" y="1588613"/>
            <a:ext cx="0" cy="7759386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98461" y="877887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9988" y="5317856"/>
            <a:ext cx="5215894" cy="4448945"/>
            <a:chOff x="0" y="0"/>
            <a:chExt cx="1588101" cy="13545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88101" cy="1354585"/>
            </a:xfrm>
            <a:custGeom>
              <a:avLst/>
              <a:gdLst/>
              <a:ahLst/>
              <a:cxnLst/>
              <a:rect l="l" t="t" r="r" b="b"/>
              <a:pathLst>
                <a:path w="1588101" h="1354585">
                  <a:moveTo>
                    <a:pt x="0" y="0"/>
                  </a:moveTo>
                  <a:lnTo>
                    <a:pt x="1588101" y="0"/>
                  </a:lnTo>
                  <a:lnTo>
                    <a:pt x="1588101" y="1354585"/>
                  </a:lnTo>
                  <a:lnTo>
                    <a:pt x="0" y="1354585"/>
                  </a:lnTo>
                  <a:close/>
                </a:path>
              </a:pathLst>
            </a:custGeom>
            <a:blipFill>
              <a:blip r:embed="rId2"/>
              <a:stretch>
                <a:fillRect t="-23469" b="-23469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9148762" y="793740"/>
            <a:ext cx="2315934" cy="637331"/>
            <a:chOff x="0" y="0"/>
            <a:chExt cx="609958" cy="1678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09958" cy="167857"/>
            </a:xfrm>
            <a:custGeom>
              <a:avLst/>
              <a:gdLst/>
              <a:ahLst/>
              <a:cxnLst/>
              <a:rect l="l" t="t" r="r" b="b"/>
              <a:pathLst>
                <a:path w="609958" h="167857">
                  <a:moveTo>
                    <a:pt x="0" y="0"/>
                  </a:moveTo>
                  <a:lnTo>
                    <a:pt x="609958" y="0"/>
                  </a:lnTo>
                  <a:lnTo>
                    <a:pt x="609958" y="167857"/>
                  </a:lnTo>
                  <a:lnTo>
                    <a:pt x="0" y="16785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609958" cy="225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 dirty="0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9148762" y="769074"/>
            <a:ext cx="0" cy="9517926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9522263" y="1738973"/>
            <a:ext cx="8215911" cy="4607106"/>
          </a:xfrm>
          <a:custGeom>
            <a:avLst/>
            <a:gdLst/>
            <a:ahLst/>
            <a:cxnLst/>
            <a:rect l="l" t="t" r="r" b="b"/>
            <a:pathLst>
              <a:path w="8215911" h="4607106">
                <a:moveTo>
                  <a:pt x="0" y="0"/>
                </a:moveTo>
                <a:lnTo>
                  <a:pt x="8215911" y="0"/>
                </a:lnTo>
                <a:lnTo>
                  <a:pt x="8215911" y="4607106"/>
                </a:lnTo>
                <a:lnTo>
                  <a:pt x="0" y="46071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49" b="-13664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672638" y="6728326"/>
            <a:ext cx="8187706" cy="303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60"/>
              </a:lnSpc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Характерними для нього стилями  були неоренесанс , неокласицизм та модерн. Один із найцікавіших фактів - його проєкти враховували не тільки естетику, а й комфорт для мешканців - просторі двори, зручне планування квартир та природне освітлення приміщень.</a:t>
            </a:r>
          </a:p>
          <a:p>
            <a:pPr algn="just">
              <a:lnSpc>
                <a:spcPts val="3060"/>
              </a:lnSpc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Згодом, Олексій починає педагогічну діяльсть в Харківському технологічному інституті з 1 вересня 1889 року. </a:t>
            </a:r>
          </a:p>
          <a:p>
            <a:pPr algn="just">
              <a:lnSpc>
                <a:spcPts val="3060"/>
              </a:lnSpc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Він був дуже скромною людиною, але надзвичайно працьовитою. Останні роки життя провів у Харкові, де й помер у 1941 році.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9988" y="826224"/>
            <a:ext cx="7934162" cy="91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68"/>
              </a:lnSpc>
            </a:pPr>
            <a:r>
              <a:rPr lang="en-US" sz="6400">
                <a:solidFill>
                  <a:srgbClr val="FFFFFF"/>
                </a:solidFill>
                <a:latin typeface="Roca Two"/>
                <a:ea typeface="Roca Two"/>
                <a:cs typeface="Roca Two"/>
                <a:sym typeface="Roca Two"/>
              </a:rPr>
              <a:t>Олексій Бекетов –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9988" y="1562720"/>
            <a:ext cx="8238398" cy="384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60"/>
              </a:lnSpc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архітектор, що мав важливу роль у формуванні архітектурного середовища міста. Народився 3 березня 1862 року в Харкові у родині видатного вченого-хіміка Миколи Миколайовича Бекетова. У 1888 році закінчив Імператорську академію мистецтв у Петербурзі із золотою медаллю. Повернувшись до Харкова, активно проєктував будівлі, створивши понад 40 споруд – від особняків до громадських установ. Серед його робіт: бібліотека Короленка,  будівлі судових установ, церква Різдва Богородиці, будівлі чотирьох банків та особняки на вулиці Дарвіна.</a:t>
            </a:r>
          </a:p>
          <a:p>
            <a:pPr algn="just">
              <a:lnSpc>
                <a:spcPts val="3400"/>
              </a:lnSpc>
            </a:pPr>
            <a:endParaRPr lang="en-US"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372212" y="934026"/>
            <a:ext cx="1759365" cy="325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📎 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біографія</a:t>
            </a:r>
            <a:endParaRPr lang="en-US" sz="1999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7444432" y="933816"/>
            <a:ext cx="147770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43366" y="793629"/>
            <a:ext cx="2315934" cy="652545"/>
            <a:chOff x="0" y="0"/>
            <a:chExt cx="609958" cy="171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409822" y="793629"/>
            <a:ext cx="15353188" cy="476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9517748" y="1538916"/>
            <a:ext cx="7521696" cy="4510846"/>
            <a:chOff x="0" y="0"/>
            <a:chExt cx="2159827" cy="12952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59826" cy="1295272"/>
            </a:xfrm>
            <a:custGeom>
              <a:avLst/>
              <a:gdLst/>
              <a:ahLst/>
              <a:cxnLst/>
              <a:rect l="l" t="t" r="r" b="b"/>
              <a:pathLst>
                <a:path w="2159826" h="1295272">
                  <a:moveTo>
                    <a:pt x="0" y="0"/>
                  </a:moveTo>
                  <a:lnTo>
                    <a:pt x="2159826" y="0"/>
                  </a:lnTo>
                  <a:lnTo>
                    <a:pt x="2159826" y="1295272"/>
                  </a:lnTo>
                  <a:lnTo>
                    <a:pt x="0" y="1295272"/>
                  </a:lnTo>
                  <a:close/>
                </a:path>
              </a:pathLst>
            </a:custGeom>
            <a:blipFill>
              <a:blip r:embed="rId2"/>
              <a:stretch>
                <a:fillRect t="-5481" b="-548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4708715" y="6325133"/>
            <a:ext cx="2330728" cy="2933167"/>
            <a:chOff x="0" y="0"/>
            <a:chExt cx="2721761" cy="34252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21761" cy="3425273"/>
            </a:xfrm>
            <a:custGeom>
              <a:avLst/>
              <a:gdLst/>
              <a:ahLst/>
              <a:cxnLst/>
              <a:rect l="l" t="t" r="r" b="b"/>
              <a:pathLst>
                <a:path w="2721761" h="3425273">
                  <a:moveTo>
                    <a:pt x="0" y="0"/>
                  </a:moveTo>
                  <a:lnTo>
                    <a:pt x="2721761" y="0"/>
                  </a:lnTo>
                  <a:lnTo>
                    <a:pt x="2721761" y="3425273"/>
                  </a:lnTo>
                  <a:lnTo>
                    <a:pt x="0" y="3425273"/>
                  </a:lnTo>
                  <a:close/>
                </a:path>
              </a:pathLst>
            </a:custGeom>
            <a:blipFill>
              <a:blip r:embed="rId3"/>
              <a:stretch>
                <a:fillRect t="-2298" b="-229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7505441" y="9046699"/>
            <a:ext cx="439713" cy="439713"/>
            <a:chOff x="0" y="0"/>
            <a:chExt cx="102352" cy="10235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3" name="AutoShape 13"/>
          <p:cNvSpPr/>
          <p:nvPr/>
        </p:nvSpPr>
        <p:spPr>
          <a:xfrm flipH="1">
            <a:off x="9517748" y="6196545"/>
            <a:ext cx="9646632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12072315" y="6325133"/>
            <a:ext cx="2412562" cy="2933167"/>
          </a:xfrm>
          <a:custGeom>
            <a:avLst/>
            <a:gdLst/>
            <a:ahLst/>
            <a:cxnLst/>
            <a:rect l="l" t="t" r="r" b="b"/>
            <a:pathLst>
              <a:path w="2412562" h="2933167">
                <a:moveTo>
                  <a:pt x="0" y="0"/>
                </a:moveTo>
                <a:lnTo>
                  <a:pt x="2412561" y="0"/>
                </a:lnTo>
                <a:lnTo>
                  <a:pt x="2412561" y="2933167"/>
                </a:lnTo>
                <a:lnTo>
                  <a:pt x="0" y="29331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 flipV="1">
            <a:off x="11967592" y="6196545"/>
            <a:ext cx="0" cy="409045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V="1">
            <a:off x="14614448" y="6196545"/>
            <a:ext cx="0" cy="409045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>
            <a:off x="12235872" y="9825716"/>
            <a:ext cx="2149327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14890116" y="9830479"/>
            <a:ext cx="2149327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TextBox 19"/>
          <p:cNvSpPr txBox="1"/>
          <p:nvPr/>
        </p:nvSpPr>
        <p:spPr>
          <a:xfrm>
            <a:off x="9656628" y="9228384"/>
            <a:ext cx="2080507" cy="91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2"/>
              </a:lnSpc>
              <a:spcBef>
                <a:spcPct val="0"/>
              </a:spcBef>
            </a:pPr>
            <a:r>
              <a:rPr lang="en-US" sz="171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Величко Віктор Валеріанович</a:t>
            </a:r>
          </a:p>
          <a:p>
            <a:pPr algn="ctr">
              <a:lnSpc>
                <a:spcPts val="2402"/>
              </a:lnSpc>
              <a:spcBef>
                <a:spcPct val="0"/>
              </a:spcBef>
            </a:pPr>
            <a:endParaRPr lang="en-US" sz="1716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AutoShape 20"/>
          <p:cNvSpPr/>
          <p:nvPr/>
        </p:nvSpPr>
        <p:spPr>
          <a:xfrm flipH="1">
            <a:off x="9584902" y="9835241"/>
            <a:ext cx="2149327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Freeform 21"/>
          <p:cNvSpPr/>
          <p:nvPr/>
        </p:nvSpPr>
        <p:spPr>
          <a:xfrm>
            <a:off x="9540524" y="6325133"/>
            <a:ext cx="2312716" cy="2933167"/>
          </a:xfrm>
          <a:custGeom>
            <a:avLst/>
            <a:gdLst/>
            <a:ahLst/>
            <a:cxnLst/>
            <a:rect l="l" t="t" r="r" b="b"/>
            <a:pathLst>
              <a:path w="2312716" h="2933167">
                <a:moveTo>
                  <a:pt x="0" y="0"/>
                </a:moveTo>
                <a:lnTo>
                  <a:pt x="2312716" y="0"/>
                </a:lnTo>
                <a:lnTo>
                  <a:pt x="2312716" y="2933167"/>
                </a:lnTo>
                <a:lnTo>
                  <a:pt x="0" y="29331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32" t="-4990" b="-2990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4996380" y="911939"/>
            <a:ext cx="2209906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📎 </a:t>
            </a: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вул</a:t>
            </a: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Дарвіна</a:t>
            </a:r>
            <a:endParaRPr lang="en-US" sz="199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8700" y="1318340"/>
            <a:ext cx="8389604" cy="9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67"/>
              </a:lnSpc>
            </a:pPr>
            <a:r>
              <a:rPr lang="en-US" sz="6399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Вулиця Дарвіна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28144" y="2062680"/>
            <a:ext cx="8015856" cy="245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9"/>
              </a:lnSpc>
            </a:pPr>
            <a:r>
              <a:rPr lang="en-US" sz="18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Вулиця Дарвіна, до 1920-х Садово-Куликівська - виникла наприкінці XIX століття й швидко стала районом елітної забудови. Вулиця Дарвіна починається від вулиці Пушкінської поруч зі станцією метро Бекетова і далі йде в бік річки Харків. Протяжність вулиці становить близько 700 метрів. Вулиця Дарвіна закінчується поворотом на вулицю Куликівську (раніше Мельникова).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28144" y="4577861"/>
            <a:ext cx="8015856" cy="490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9"/>
              </a:lnSpc>
            </a:pPr>
            <a:r>
              <a:rPr lang="en-US" sz="18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Тут жили відомі вчені, промисловці й митці, а багато будинків зводили видатні архітектори, зокрема Олексій Бекетов. На цій вулиці мешкав поет, байкар і ректор Харківського університету Петро Петрович Гулак-Артемовський. Він був одним із перших її жителів, оселившись тут ще у 1836 році.</a:t>
            </a:r>
          </a:p>
          <a:p>
            <a:pPr algn="just">
              <a:lnSpc>
                <a:spcPts val="3229"/>
              </a:lnSpc>
            </a:pPr>
            <a:r>
              <a:rPr lang="en-US" sz="18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Також на цій вулиці жив визначний вчений, історик і археограф Дмитро Іванович Багалій. Окрім того, з нею пов'язане ім’я    Віктора Величка – архітектора, який доклався до розбудови Харкова та залишив по собі унікальні зразки архітектурної спадщини. Попри численні перебудови, вулиця Дарвіна частково зберегла свій історичний вигляд і залишається важливою архітектурною пам’яткою міста.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651412" y="9100318"/>
            <a:ext cx="147770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4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281917" y="9218930"/>
            <a:ext cx="2103283" cy="92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8"/>
              </a:lnSpc>
              <a:spcBef>
                <a:spcPct val="0"/>
              </a:spcBef>
            </a:pPr>
            <a:r>
              <a:rPr lang="en-US" sz="173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Багалій Дмитро Іванович</a:t>
            </a:r>
          </a:p>
          <a:p>
            <a:pPr algn="ctr">
              <a:lnSpc>
                <a:spcPts val="2428"/>
              </a:lnSpc>
              <a:spcBef>
                <a:spcPct val="0"/>
              </a:spcBef>
            </a:pPr>
            <a:endParaRPr lang="en-US" sz="1734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4930075" y="9218930"/>
            <a:ext cx="2030490" cy="91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2"/>
              </a:lnSpc>
              <a:spcBef>
                <a:spcPct val="0"/>
              </a:spcBef>
            </a:pPr>
            <a:r>
              <a:rPr lang="en-US" sz="171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Петро Гулак-</a:t>
            </a:r>
          </a:p>
          <a:p>
            <a:pPr algn="ctr">
              <a:lnSpc>
                <a:spcPts val="2402"/>
              </a:lnSpc>
              <a:spcBef>
                <a:spcPct val="0"/>
              </a:spcBef>
            </a:pPr>
            <a:r>
              <a:rPr lang="en-US" sz="171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Артемовський</a:t>
            </a:r>
          </a:p>
          <a:p>
            <a:pPr algn="ctr">
              <a:lnSpc>
                <a:spcPts val="2402"/>
              </a:lnSpc>
              <a:spcBef>
                <a:spcPct val="0"/>
              </a:spcBef>
            </a:pPr>
            <a:endParaRPr lang="en-US" sz="1716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25197" y="9038444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943393" y="616053"/>
            <a:ext cx="2221516" cy="835815"/>
            <a:chOff x="0" y="0"/>
            <a:chExt cx="585091" cy="2201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85091" cy="220132"/>
            </a:xfrm>
            <a:custGeom>
              <a:avLst/>
              <a:gdLst/>
              <a:ahLst/>
              <a:cxnLst/>
              <a:rect l="l" t="t" r="r" b="b"/>
              <a:pathLst>
                <a:path w="585091" h="220132">
                  <a:moveTo>
                    <a:pt x="0" y="0"/>
                  </a:moveTo>
                  <a:lnTo>
                    <a:pt x="585091" y="0"/>
                  </a:lnTo>
                  <a:lnTo>
                    <a:pt x="585091" y="220132"/>
                  </a:lnTo>
                  <a:lnTo>
                    <a:pt x="0" y="2201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585091" cy="277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-1080796" y="9251156"/>
            <a:ext cx="17805986" cy="14287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788120" y="2032597"/>
            <a:ext cx="11874580" cy="1577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04"/>
              </a:lnSpc>
            </a:pPr>
            <a:r>
              <a:rPr lang="en-US" sz="10897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БУДИНКИ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94155" y="3610161"/>
            <a:ext cx="3263718" cy="3990076"/>
            <a:chOff x="0" y="0"/>
            <a:chExt cx="1170202" cy="1430636"/>
          </a:xfrm>
        </p:grpSpPr>
        <p:sp>
          <p:nvSpPr>
            <p:cNvPr id="11" name="Freeform 11"/>
            <p:cNvSpPr/>
            <p:nvPr/>
          </p:nvSpPr>
          <p:spPr>
            <a:xfrm rot="270000">
              <a:off x="-54320" y="-43701"/>
              <a:ext cx="1278841" cy="1518039"/>
            </a:xfrm>
            <a:custGeom>
              <a:avLst/>
              <a:gdLst/>
              <a:ahLst/>
              <a:cxnLst/>
              <a:rect l="l" t="t" r="r" b="b"/>
              <a:pathLst>
                <a:path w="1278841" h="1518039">
                  <a:moveTo>
                    <a:pt x="0" y="91813"/>
                  </a:moveTo>
                  <a:lnTo>
                    <a:pt x="1166595" y="0"/>
                  </a:lnTo>
                  <a:lnTo>
                    <a:pt x="1278841" y="1426226"/>
                  </a:lnTo>
                  <a:lnTo>
                    <a:pt x="112247" y="1518039"/>
                  </a:lnTo>
                  <a:close/>
                </a:path>
              </a:pathLst>
            </a:custGeom>
            <a:blipFill>
              <a:blip r:embed="rId2"/>
              <a:stretch>
                <a:fillRect l="-152673" t="-1389" r="-35681" b="-7923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3953149" y="3603500"/>
            <a:ext cx="3263718" cy="3990076"/>
            <a:chOff x="0" y="0"/>
            <a:chExt cx="1170202" cy="14306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70202" cy="1430636"/>
            </a:xfrm>
            <a:custGeom>
              <a:avLst/>
              <a:gdLst/>
              <a:ahLst/>
              <a:cxnLst/>
              <a:rect l="l" t="t" r="r" b="b"/>
              <a:pathLst>
                <a:path w="1170202" h="1430636">
                  <a:moveTo>
                    <a:pt x="0" y="0"/>
                  </a:moveTo>
                  <a:lnTo>
                    <a:pt x="1170202" y="0"/>
                  </a:lnTo>
                  <a:lnTo>
                    <a:pt x="1170202" y="1430636"/>
                  </a:lnTo>
                  <a:lnTo>
                    <a:pt x="0" y="1430636"/>
                  </a:lnTo>
                  <a:close/>
                </a:path>
              </a:pathLst>
            </a:custGeom>
            <a:blipFill>
              <a:blip r:embed="rId3"/>
              <a:stretch>
                <a:fillRect l="-57124" r="-11455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7512141" y="3603500"/>
            <a:ext cx="3263718" cy="3990076"/>
            <a:chOff x="0" y="0"/>
            <a:chExt cx="1170202" cy="14306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70202" cy="1430636"/>
            </a:xfrm>
            <a:custGeom>
              <a:avLst/>
              <a:gdLst/>
              <a:ahLst/>
              <a:cxnLst/>
              <a:rect l="l" t="t" r="r" b="b"/>
              <a:pathLst>
                <a:path w="1170202" h="1430636">
                  <a:moveTo>
                    <a:pt x="0" y="0"/>
                  </a:moveTo>
                  <a:lnTo>
                    <a:pt x="1170202" y="0"/>
                  </a:lnTo>
                  <a:lnTo>
                    <a:pt x="1170202" y="1430636"/>
                  </a:lnTo>
                  <a:lnTo>
                    <a:pt x="0" y="1430636"/>
                  </a:lnTo>
                  <a:close/>
                </a:path>
              </a:pathLst>
            </a:custGeom>
            <a:blipFill>
              <a:blip r:embed="rId4"/>
              <a:stretch>
                <a:fillRect t="-34875" b="-46892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1071134" y="3603500"/>
            <a:ext cx="3263718" cy="3990076"/>
            <a:chOff x="0" y="0"/>
            <a:chExt cx="1170202" cy="14306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70202" cy="1430636"/>
            </a:xfrm>
            <a:custGeom>
              <a:avLst/>
              <a:gdLst/>
              <a:ahLst/>
              <a:cxnLst/>
              <a:rect l="l" t="t" r="r" b="b"/>
              <a:pathLst>
                <a:path w="1170202" h="1430636">
                  <a:moveTo>
                    <a:pt x="0" y="0"/>
                  </a:moveTo>
                  <a:lnTo>
                    <a:pt x="1170202" y="0"/>
                  </a:lnTo>
                  <a:lnTo>
                    <a:pt x="1170202" y="1430636"/>
                  </a:lnTo>
                  <a:lnTo>
                    <a:pt x="0" y="1430636"/>
                  </a:lnTo>
                  <a:close/>
                </a:path>
              </a:pathLst>
            </a:custGeom>
            <a:blipFill>
              <a:blip r:embed="rId5"/>
              <a:stretch>
                <a:fillRect l="-8171" t="-45800" b="-50821"/>
              </a:stretch>
            </a:blipFill>
          </p:spPr>
        </p:sp>
      </p:grpSp>
      <p:sp>
        <p:nvSpPr>
          <p:cNvPr id="18" name="AutoShape 18"/>
          <p:cNvSpPr/>
          <p:nvPr/>
        </p:nvSpPr>
        <p:spPr>
          <a:xfrm>
            <a:off x="7512141" y="7741820"/>
            <a:ext cx="3263718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11030841" y="7756108"/>
            <a:ext cx="3263718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3953149" y="7732295"/>
            <a:ext cx="3263718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394155" y="7727533"/>
            <a:ext cx="3263718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28" y="855886"/>
            <a:ext cx="14943366" cy="178074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3" name="Group 23"/>
          <p:cNvGrpSpPr/>
          <p:nvPr/>
        </p:nvGrpSpPr>
        <p:grpSpPr>
          <a:xfrm>
            <a:off x="14630128" y="3610161"/>
            <a:ext cx="3263718" cy="3990076"/>
            <a:chOff x="0" y="0"/>
            <a:chExt cx="1170202" cy="143063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70202" cy="1430636"/>
            </a:xfrm>
            <a:custGeom>
              <a:avLst/>
              <a:gdLst/>
              <a:ahLst/>
              <a:cxnLst/>
              <a:rect l="l" t="t" r="r" b="b"/>
              <a:pathLst>
                <a:path w="1170202" h="1430636">
                  <a:moveTo>
                    <a:pt x="0" y="0"/>
                  </a:moveTo>
                  <a:lnTo>
                    <a:pt x="1170202" y="0"/>
                  </a:lnTo>
                  <a:lnTo>
                    <a:pt x="1170202" y="1430636"/>
                  </a:lnTo>
                  <a:lnTo>
                    <a:pt x="0" y="1430636"/>
                  </a:lnTo>
                  <a:close/>
                </a:path>
              </a:pathLst>
            </a:custGeom>
            <a:blipFill>
              <a:blip r:embed="rId6"/>
              <a:stretch>
                <a:fillRect l="-96523" r="-75154"/>
              </a:stretch>
            </a:blipFill>
          </p:spPr>
        </p:sp>
      </p:grpSp>
      <p:sp>
        <p:nvSpPr>
          <p:cNvPr id="25" name="AutoShape 25"/>
          <p:cNvSpPr/>
          <p:nvPr/>
        </p:nvSpPr>
        <p:spPr>
          <a:xfrm>
            <a:off x="14630128" y="7737058"/>
            <a:ext cx="3263718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4515437" y="7933209"/>
            <a:ext cx="2228459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📍 будинок 17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341696" y="1911225"/>
            <a:ext cx="8603358" cy="128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на вулиці Дарвіна, які спроєктував видатний архітектор Олексій Бекетов. Саме вони стали справжніми архітектурними перлинами міста, і наша екскурсія буде присвячена їм.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29771" y="7933209"/>
            <a:ext cx="2228459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📍 будинок 21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529145" y="7933209"/>
            <a:ext cx="2228459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📍 будинок 23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69060" y="7933209"/>
            <a:ext cx="2228459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📍 будинок  13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010082" y="733509"/>
            <a:ext cx="2088138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Екскурсійний</a:t>
            </a:r>
            <a:r>
              <a:rPr lang="en-US" sz="18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маршрут</a:t>
            </a:r>
            <a:endParaRPr lang="en-US" sz="1800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5147757" y="7933209"/>
            <a:ext cx="2228459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📍 будинок 37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867500" y="9104367"/>
            <a:ext cx="147770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39444" y="9319200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8867" y="834365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10187638" y="1852695"/>
            <a:ext cx="1949437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3324801" y="804319"/>
            <a:ext cx="8187846" cy="34808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2" y="9758913"/>
            <a:ext cx="14135822" cy="4918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1219794" y="6083248"/>
            <a:ext cx="0" cy="194946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H="1">
            <a:off x="14310814" y="908171"/>
            <a:ext cx="0" cy="253800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8889471" y="804319"/>
            <a:ext cx="5246353" cy="3834730"/>
            <a:chOff x="0" y="0"/>
            <a:chExt cx="853255" cy="6236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53255" cy="623672"/>
            </a:xfrm>
            <a:custGeom>
              <a:avLst/>
              <a:gdLst/>
              <a:ahLst/>
              <a:cxnLst/>
              <a:rect l="l" t="t" r="r" b="b"/>
              <a:pathLst>
                <a:path w="853255" h="623672">
                  <a:moveTo>
                    <a:pt x="33941" y="0"/>
                  </a:moveTo>
                  <a:lnTo>
                    <a:pt x="819315" y="0"/>
                  </a:lnTo>
                  <a:cubicBezTo>
                    <a:pt x="838060" y="0"/>
                    <a:pt x="853255" y="15196"/>
                    <a:pt x="853255" y="33941"/>
                  </a:cubicBezTo>
                  <a:lnTo>
                    <a:pt x="853255" y="589731"/>
                  </a:lnTo>
                  <a:cubicBezTo>
                    <a:pt x="853255" y="598733"/>
                    <a:pt x="849680" y="607366"/>
                    <a:pt x="843314" y="613731"/>
                  </a:cubicBezTo>
                  <a:cubicBezTo>
                    <a:pt x="836949" y="620096"/>
                    <a:pt x="828316" y="623672"/>
                    <a:pt x="819315" y="623672"/>
                  </a:cubicBezTo>
                  <a:lnTo>
                    <a:pt x="33941" y="623672"/>
                  </a:lnTo>
                  <a:cubicBezTo>
                    <a:pt x="24939" y="623672"/>
                    <a:pt x="16306" y="620096"/>
                    <a:pt x="9941" y="613731"/>
                  </a:cubicBezTo>
                  <a:cubicBezTo>
                    <a:pt x="3576" y="607366"/>
                    <a:pt x="0" y="598733"/>
                    <a:pt x="0" y="589731"/>
                  </a:cubicBezTo>
                  <a:lnTo>
                    <a:pt x="0" y="33941"/>
                  </a:lnTo>
                  <a:cubicBezTo>
                    <a:pt x="0" y="24939"/>
                    <a:pt x="3576" y="16306"/>
                    <a:pt x="9941" y="9941"/>
                  </a:cubicBezTo>
                  <a:cubicBezTo>
                    <a:pt x="16306" y="3576"/>
                    <a:pt x="24939" y="0"/>
                    <a:pt x="33941" y="0"/>
                  </a:cubicBezTo>
                  <a:close/>
                </a:path>
              </a:pathLst>
            </a:custGeom>
            <a:blipFill>
              <a:blip r:embed="rId2"/>
              <a:stretch>
                <a:fillRect l="-33753" r="-29004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1407855" y="5820170"/>
            <a:ext cx="5455938" cy="3987922"/>
            <a:chOff x="0" y="0"/>
            <a:chExt cx="853255" cy="62367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53255" cy="623672"/>
            </a:xfrm>
            <a:custGeom>
              <a:avLst/>
              <a:gdLst/>
              <a:ahLst/>
              <a:cxnLst/>
              <a:rect l="l" t="t" r="r" b="b"/>
              <a:pathLst>
                <a:path w="853255" h="623672">
                  <a:moveTo>
                    <a:pt x="32637" y="0"/>
                  </a:moveTo>
                  <a:lnTo>
                    <a:pt x="820619" y="0"/>
                  </a:lnTo>
                  <a:cubicBezTo>
                    <a:pt x="838643" y="0"/>
                    <a:pt x="853255" y="14612"/>
                    <a:pt x="853255" y="32637"/>
                  </a:cubicBezTo>
                  <a:lnTo>
                    <a:pt x="853255" y="591035"/>
                  </a:lnTo>
                  <a:cubicBezTo>
                    <a:pt x="853255" y="599691"/>
                    <a:pt x="849817" y="607992"/>
                    <a:pt x="843696" y="614113"/>
                  </a:cubicBezTo>
                  <a:cubicBezTo>
                    <a:pt x="837576" y="620234"/>
                    <a:pt x="829274" y="623672"/>
                    <a:pt x="820619" y="623672"/>
                  </a:cubicBezTo>
                  <a:lnTo>
                    <a:pt x="32637" y="623672"/>
                  </a:lnTo>
                  <a:cubicBezTo>
                    <a:pt x="14612" y="623672"/>
                    <a:pt x="0" y="609060"/>
                    <a:pt x="0" y="591035"/>
                  </a:cubicBezTo>
                  <a:lnTo>
                    <a:pt x="0" y="32637"/>
                  </a:lnTo>
                  <a:cubicBezTo>
                    <a:pt x="0" y="23981"/>
                    <a:pt x="3439" y="15680"/>
                    <a:pt x="9559" y="9559"/>
                  </a:cubicBezTo>
                  <a:cubicBezTo>
                    <a:pt x="15680" y="3439"/>
                    <a:pt x="23981" y="0"/>
                    <a:pt x="32637" y="0"/>
                  </a:cubicBezTo>
                  <a:close/>
                </a:path>
              </a:pathLst>
            </a:custGeom>
            <a:blipFill>
              <a:blip r:embed="rId3"/>
              <a:stretch>
                <a:fillRect l="-6502" r="-3336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15228624" y="834365"/>
            <a:ext cx="2310400" cy="3520610"/>
          </a:xfrm>
          <a:custGeom>
            <a:avLst/>
            <a:gdLst/>
            <a:ahLst/>
            <a:cxnLst/>
            <a:rect l="l" t="t" r="r" b="b"/>
            <a:pathLst>
              <a:path w="2310400" h="3520610">
                <a:moveTo>
                  <a:pt x="0" y="0"/>
                </a:moveTo>
                <a:lnTo>
                  <a:pt x="2310400" y="0"/>
                </a:lnTo>
                <a:lnTo>
                  <a:pt x="2310400" y="3520609"/>
                </a:lnTo>
                <a:lnTo>
                  <a:pt x="0" y="3520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287152" y="971550"/>
            <a:ext cx="1759365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📎 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</a:t>
            </a: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13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8867" y="1725035"/>
            <a:ext cx="8058813" cy="100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Будинок №13 </a:t>
            </a:r>
          </a:p>
        </p:txBody>
      </p:sp>
      <p:sp>
        <p:nvSpPr>
          <p:cNvPr id="20" name="TextBox 20"/>
          <p:cNvSpPr txBox="1"/>
          <p:nvPr/>
        </p:nvSpPr>
        <p:spPr>
          <a:xfrm rot="5400000">
            <a:off x="12618465" y="2561982"/>
            <a:ext cx="3704103" cy="31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після 24.02.2022</a:t>
            </a:r>
          </a:p>
        </p:txBody>
      </p:sp>
      <p:sp>
        <p:nvSpPr>
          <p:cNvPr id="21" name="TextBox 21"/>
          <p:cNvSpPr txBox="1"/>
          <p:nvPr/>
        </p:nvSpPr>
        <p:spPr>
          <a:xfrm rot="5400000">
            <a:off x="10204412" y="6798275"/>
            <a:ext cx="1749458" cy="31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до 24.02.2022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184376" y="9385182"/>
            <a:ext cx="147638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2628180"/>
            <a:ext cx="7695305" cy="307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8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 №13 на вулиці Дарвіна – це одна з найцікавіших архітектурних пам’яток Харкова, зведена у 1896 році за проєктом Олексія Бекетова. Він побудований у неоготичному стилі з елементами мавританської архітектури, що надає йому загадкового та величного вигляду.</a:t>
            </a:r>
          </a:p>
          <a:p>
            <a:pPr algn="l">
              <a:lnSpc>
                <a:spcPts val="2128"/>
              </a:lnSpc>
            </a:pPr>
            <a:endParaRPr lang="en-US" sz="1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128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Власники та використання будівлі:</a:t>
            </a:r>
          </a:p>
          <a:p>
            <a:pPr algn="l">
              <a:lnSpc>
                <a:spcPts val="2352"/>
              </a:lnSpc>
            </a:pPr>
            <a:endParaRPr lang="en-US" sz="1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352"/>
              </a:lnSpc>
            </a:pPr>
            <a:endParaRPr lang="en-US" sz="1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352"/>
              </a:lnSpc>
            </a:pPr>
            <a:endParaRPr lang="en-US" sz="1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352"/>
              </a:lnSpc>
            </a:pPr>
            <a:endParaRPr lang="en-US" sz="1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57503" y="6868075"/>
            <a:ext cx="9360682" cy="2972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8"/>
              </a:lnSpc>
            </a:pPr>
            <a:r>
              <a:rPr lang="en-US" sz="19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✧  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має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незвичайну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форму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та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розкішне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декоративне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оздоблення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–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арки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                    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ліпнину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та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башточки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>
              <a:lnSpc>
                <a:spcPts val="2128"/>
              </a:lnSpc>
            </a:pP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✧   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Алчевський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якому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він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належав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був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відомим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меценатом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підтримував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 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розвиток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освіти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та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науки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>
              <a:lnSpc>
                <a:spcPts val="2128"/>
              </a:lnSpc>
            </a:pP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✧    В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радянські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часи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будівля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виконувала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різні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освітні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функції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а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сьогодні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вона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залишається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частиною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культурної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спадщини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міста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128"/>
              </a:lnSpc>
            </a:pPr>
            <a:endParaRPr lang="en-US" sz="19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128"/>
              </a:lnSpc>
            </a:pP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Цей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особняк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–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не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просто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архітектурний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шедевр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а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справжній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символ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інтелектуального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та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культурного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розвитку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Харкова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кінця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XIX –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початку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XX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століття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240"/>
              </a:lnSpc>
            </a:pPr>
            <a:endParaRPr lang="en-US" sz="19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008867" y="4534237"/>
            <a:ext cx="8545603" cy="2162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9342" lvl="1" indent="-204671" algn="l">
              <a:lnSpc>
                <a:spcPts val="2123"/>
              </a:lnSpc>
              <a:buFont typeface="Arial"/>
              <a:buChar char="•"/>
            </a:pPr>
            <a:r>
              <a:rPr lang="en-US" sz="189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Спочатку будинок належав Дмитру Алчевському,</a:t>
            </a:r>
          </a:p>
          <a:p>
            <a:pPr algn="l">
              <a:lnSpc>
                <a:spcPts val="2123"/>
              </a:lnSpc>
            </a:pPr>
            <a:r>
              <a:rPr lang="en-US" sz="18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      відомому підприємцю та професору Харківського </a:t>
            </a:r>
          </a:p>
          <a:p>
            <a:pPr algn="l">
              <a:lnSpc>
                <a:spcPts val="2123"/>
              </a:lnSpc>
            </a:pPr>
            <a:r>
              <a:rPr lang="en-US" sz="18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      університету.</a:t>
            </a:r>
          </a:p>
          <a:p>
            <a:pPr marL="409342" lvl="1" indent="-204671" algn="l">
              <a:lnSpc>
                <a:spcPts val="2123"/>
              </a:lnSpc>
              <a:buFont typeface="Arial"/>
              <a:buChar char="•"/>
            </a:pPr>
            <a:r>
              <a:rPr lang="en-US" sz="18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Через фінансові труднощі у 1903 році будівлю придбало Товариство трудящих жінок, і тут відкрили дитячий садок.</a:t>
            </a:r>
          </a:p>
          <a:p>
            <a:pPr marL="409342" lvl="1" indent="-204671" algn="l">
              <a:lnSpc>
                <a:spcPts val="2123"/>
              </a:lnSpc>
              <a:buFont typeface="Arial"/>
              <a:buChar char="•"/>
            </a:pPr>
            <a:r>
              <a:rPr lang="en-US" sz="18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У 1911–1912 роках до будинку добудували північний корпус (архітектор Михайло Піскунов), і тут почала працювати жіноча гімназія.</a:t>
            </a:r>
          </a:p>
        </p:txBody>
      </p:sp>
      <p:sp>
        <p:nvSpPr>
          <p:cNvPr id="26" name="AutoShape 26"/>
          <p:cNvSpPr/>
          <p:nvPr/>
        </p:nvSpPr>
        <p:spPr>
          <a:xfrm>
            <a:off x="15108889" y="5274220"/>
            <a:ext cx="243013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TextBox 27"/>
          <p:cNvSpPr txBox="1"/>
          <p:nvPr/>
        </p:nvSpPr>
        <p:spPr>
          <a:xfrm>
            <a:off x="14986631" y="4619999"/>
            <a:ext cx="2794385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Алчевський Дмитро Олексійович</a:t>
            </a:r>
          </a:p>
          <a:p>
            <a:pPr algn="ctr">
              <a:lnSpc>
                <a:spcPts val="2360"/>
              </a:lnSpc>
            </a:pPr>
            <a:endParaRPr lang="en-US"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1154" y="9146629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943366" y="793629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4819203" y="2009297"/>
            <a:ext cx="13621895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0" y="788867"/>
            <a:ext cx="17259300" cy="4763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11155642" y="4607980"/>
            <a:ext cx="6103680" cy="4973598"/>
            <a:chOff x="0" y="0"/>
            <a:chExt cx="2874912" cy="234262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74912" cy="2342629"/>
            </a:xfrm>
            <a:custGeom>
              <a:avLst/>
              <a:gdLst/>
              <a:ahLst/>
              <a:cxnLst/>
              <a:rect l="l" t="t" r="r" b="b"/>
              <a:pathLst>
                <a:path w="2874912" h="2342629">
                  <a:moveTo>
                    <a:pt x="0" y="0"/>
                  </a:moveTo>
                  <a:lnTo>
                    <a:pt x="2874912" y="0"/>
                  </a:lnTo>
                  <a:lnTo>
                    <a:pt x="2874912" y="2342629"/>
                  </a:lnTo>
                  <a:lnTo>
                    <a:pt x="0" y="2342629"/>
                  </a:lnTo>
                  <a:close/>
                </a:path>
              </a:pathLst>
            </a:custGeom>
            <a:blipFill>
              <a:blip r:embed="rId2"/>
              <a:stretch>
                <a:fillRect l="-36505" r="-44572"/>
              </a:stretch>
            </a:blipFill>
          </p:spPr>
        </p:sp>
      </p:grpSp>
      <p:sp>
        <p:nvSpPr>
          <p:cNvPr id="12" name="AutoShape 12"/>
          <p:cNvSpPr/>
          <p:nvPr/>
        </p:nvSpPr>
        <p:spPr>
          <a:xfrm flipV="1">
            <a:off x="521154" y="9581578"/>
            <a:ext cx="16738146" cy="1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5429985" y="1980722"/>
            <a:ext cx="12400331" cy="256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 №17 на вулиці Дарвіна в Харкові є важливою архітектурною пам'яткою міста. Споруджений він у 1903 році за проєктом  Олексія Миколайовича Бекетова. Цей будинок архітектор побудував для себе, проте не жив у ньому, так як одразу побудував будинок №37.  Первісно це був одноповерховий особняк, виконаний у стилі модерн із елементами класицизму, що відображало характерні риси архітектури початку XX століття.</a:t>
            </a:r>
          </a:p>
          <a:p>
            <a:pPr algn="just">
              <a:lnSpc>
                <a:spcPts val="3400"/>
              </a:lnSpc>
            </a:pPr>
            <a:endParaRPr lang="en-US"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98762" y="1028700"/>
            <a:ext cx="4343825" cy="6102381"/>
            <a:chOff x="0" y="0"/>
            <a:chExt cx="1210449" cy="170048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10448" cy="1700487"/>
            </a:xfrm>
            <a:custGeom>
              <a:avLst/>
              <a:gdLst/>
              <a:ahLst/>
              <a:cxnLst/>
              <a:rect l="l" t="t" r="r" b="b"/>
              <a:pathLst>
                <a:path w="1210448" h="1700487">
                  <a:moveTo>
                    <a:pt x="0" y="0"/>
                  </a:moveTo>
                  <a:lnTo>
                    <a:pt x="1210448" y="0"/>
                  </a:lnTo>
                  <a:lnTo>
                    <a:pt x="1210448" y="1700487"/>
                  </a:lnTo>
                  <a:lnTo>
                    <a:pt x="0" y="1700487"/>
                  </a:lnTo>
                  <a:close/>
                </a:path>
              </a:pathLst>
            </a:custGeom>
            <a:blipFill>
              <a:blip r:embed="rId3"/>
              <a:stretch>
                <a:fillRect b="-2053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15221651" y="911939"/>
            <a:ext cx="1759365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📎 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</a:t>
            </a: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17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42587" y="1106073"/>
            <a:ext cx="5007585" cy="9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67"/>
              </a:lnSpc>
            </a:pPr>
            <a:r>
              <a:rPr lang="en-US" sz="6399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 Будинок 17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98762" y="7069798"/>
            <a:ext cx="9988827" cy="171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Під час Другої світової війни будівля зазнала значних пошкоджень. У післявоєнний період, приблизно в 1944–1945 роках, під час відновлення міста, до будинку було надбудовано два додаткові поверхи. Ця реконструкція суттєво змінила первісний вигляд споруди, надавши їй сучасного вигляду.</a:t>
            </a:r>
          </a:p>
        </p:txBody>
      </p:sp>
      <p:sp>
        <p:nvSpPr>
          <p:cNvPr id="19" name="TextBox 19"/>
          <p:cNvSpPr txBox="1"/>
          <p:nvPr/>
        </p:nvSpPr>
        <p:spPr>
          <a:xfrm rot="-5400000">
            <a:off x="15809256" y="7746072"/>
            <a:ext cx="3219595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після</a:t>
            </a:r>
            <a:r>
              <a:rPr lang="en-US" sz="19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24.02.2022</a:t>
            </a:r>
          </a:p>
        </p:txBody>
      </p:sp>
      <p:sp>
        <p:nvSpPr>
          <p:cNvPr id="20" name="TextBox 20"/>
          <p:cNvSpPr txBox="1"/>
          <p:nvPr/>
        </p:nvSpPr>
        <p:spPr>
          <a:xfrm rot="-5400000">
            <a:off x="-868810" y="5220620"/>
            <a:ext cx="3219595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до</a:t>
            </a:r>
            <a:r>
              <a:rPr lang="en-US" sz="19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 24.02.2022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29985" y="4152634"/>
            <a:ext cx="5457605" cy="299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У 1930-х роках будинок зазнав реконструкції, яка змінила його первісний вигляд. Ця перебудова, ймовірно, була пов'язана з адаптацією будівлі до нових функціональних потреб або архітектурних тенденцій того часу.</a:t>
            </a:r>
          </a:p>
          <a:p>
            <a:pPr algn="just">
              <a:lnSpc>
                <a:spcPts val="3400"/>
              </a:lnSpc>
            </a:pPr>
            <a:endParaRPr lang="en-US"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67168" y="9222943"/>
            <a:ext cx="147638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9038444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8200" y="376155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17450698" y="0"/>
            <a:ext cx="28459" cy="90384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1772690" y="1430372"/>
            <a:ext cx="6684535" cy="3981848"/>
            <a:chOff x="0" y="0"/>
            <a:chExt cx="2045220" cy="12182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45220" cy="1218298"/>
            </a:xfrm>
            <a:custGeom>
              <a:avLst/>
              <a:gdLst/>
              <a:ahLst/>
              <a:cxnLst/>
              <a:rect l="l" t="t" r="r" b="b"/>
              <a:pathLst>
                <a:path w="2045220" h="1218298">
                  <a:moveTo>
                    <a:pt x="0" y="0"/>
                  </a:moveTo>
                  <a:lnTo>
                    <a:pt x="2045220" y="0"/>
                  </a:lnTo>
                  <a:lnTo>
                    <a:pt x="2045220" y="1218298"/>
                  </a:lnTo>
                  <a:lnTo>
                    <a:pt x="0" y="1218298"/>
                  </a:lnTo>
                  <a:close/>
                </a:path>
              </a:pathLst>
            </a:custGeom>
            <a:blipFill>
              <a:blip r:embed="rId2"/>
              <a:stretch>
                <a:fillRect l="-9339" r="-23033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950501" y="1430372"/>
            <a:ext cx="6684535" cy="4014253"/>
            <a:chOff x="0" y="0"/>
            <a:chExt cx="1598443" cy="9599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98443" cy="959911"/>
            </a:xfrm>
            <a:custGeom>
              <a:avLst/>
              <a:gdLst/>
              <a:ahLst/>
              <a:cxnLst/>
              <a:rect l="l" t="t" r="r" b="b"/>
              <a:pathLst>
                <a:path w="1598443" h="959911">
                  <a:moveTo>
                    <a:pt x="0" y="0"/>
                  </a:moveTo>
                  <a:lnTo>
                    <a:pt x="1598443" y="0"/>
                  </a:lnTo>
                  <a:lnTo>
                    <a:pt x="1598443" y="959911"/>
                  </a:lnTo>
                  <a:lnTo>
                    <a:pt x="0" y="959911"/>
                  </a:lnTo>
                  <a:close/>
                </a:path>
              </a:pathLst>
            </a:custGeom>
            <a:blipFill>
              <a:blip r:embed="rId3"/>
              <a:stretch>
                <a:fillRect t="-17331" b="-7558"/>
              </a:stretch>
            </a:blipFill>
          </p:spPr>
        </p:sp>
      </p:grpSp>
      <p:sp>
        <p:nvSpPr>
          <p:cNvPr id="13" name="AutoShape 13"/>
          <p:cNvSpPr/>
          <p:nvPr/>
        </p:nvSpPr>
        <p:spPr>
          <a:xfrm flipV="1">
            <a:off x="838200" y="376155"/>
            <a:ext cx="0" cy="1071568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6422805" y="971550"/>
            <a:ext cx="2034420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після 24.02.2024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6485" y="494465"/>
            <a:ext cx="1759365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📎 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</a:t>
            </a: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21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72690" y="5555094"/>
            <a:ext cx="6684535" cy="84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3"/>
              </a:lnSpc>
            </a:pPr>
            <a:r>
              <a:rPr lang="en-US" sz="5806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Будинок 21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72690" y="6271311"/>
            <a:ext cx="6684535" cy="342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 №21 на вулиці Дарвіна в Харкові є визначною архітектурною пам'яткою, зведеною у 1903 році за проєктом відомого архітектора Олексія Миколайовича Бекетова. Замовники не встановлювали чітких вимог до стилю, тому архітектор отримав повну свободу творчості. У результаті будівля поєднала елементи еклектики, модерну та класицизму.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50501" y="6271311"/>
            <a:ext cx="6684535" cy="342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Вона має всього два поверхи, але вирізняється багатим декоративним оформленням фасаду.Віконні та дверні прорізи мають вишукане оформлення, а балкони підкреслюють елегантність будівлі. Під час Другої світової війни будинок частково постраждав, але був відновлений у післявоєнні роки, зберігши свій автентичний вигляд.</a:t>
            </a:r>
          </a:p>
          <a:p>
            <a:pPr algn="just">
              <a:lnSpc>
                <a:spcPts val="3400"/>
              </a:lnSpc>
            </a:pPr>
            <a:endParaRPr lang="en-US" sz="2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950501" y="971550"/>
            <a:ext cx="1707503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до 24.02.2024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391042" y="9072510"/>
            <a:ext cx="147770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83271" y="588987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480" y="376155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3130414" y="376155"/>
            <a:ext cx="15418448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814480" y="1284877"/>
            <a:ext cx="4753419" cy="4104147"/>
            <a:chOff x="0" y="0"/>
            <a:chExt cx="1170202" cy="10103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70202" cy="1010363"/>
            </a:xfrm>
            <a:custGeom>
              <a:avLst/>
              <a:gdLst/>
              <a:ahLst/>
              <a:cxnLst/>
              <a:rect l="l" t="t" r="r" b="b"/>
              <a:pathLst>
                <a:path w="1170202" h="1010363">
                  <a:moveTo>
                    <a:pt x="0" y="0"/>
                  </a:moveTo>
                  <a:lnTo>
                    <a:pt x="1170202" y="0"/>
                  </a:lnTo>
                  <a:lnTo>
                    <a:pt x="1170202" y="1010363"/>
                  </a:lnTo>
                  <a:lnTo>
                    <a:pt x="0" y="1010363"/>
                  </a:lnTo>
                  <a:close/>
                </a:path>
              </a:pathLst>
            </a:custGeom>
            <a:blipFill>
              <a:blip r:embed="rId2"/>
              <a:stretch>
                <a:fillRect l="-43641" r="-4822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5873245" y="1976120"/>
            <a:ext cx="6438706" cy="654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30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Продовжуючи нашу прогулянку вулицею Дарвіна, звернемо увагу на колишній особняк Петра Васильовича Маркова, розташований за адресою вулиця Дарвіна, 23.</a:t>
            </a:r>
          </a:p>
          <a:p>
            <a:pPr algn="just">
              <a:lnSpc>
                <a:spcPts val="3230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Ця будівля була спроектована 1900 року і побудована після 1901 року  архітектором Олексієм Миколайовичем Бекетовим у стилі неоренесанс. У 1910-х роках особняк належав Олександрі Едуардівні Шидловській, дружині титулярного радника. Після революції будівлю націоналізували і передали Спілці працівників комунального господарства, вона отримала назву «Будинок Комуна № 78». Сьогодні колишній маєток П.В. Маркова продовжує залишатися частиною історичної спадщини Харкова, незважаючи на зміни та випробування, що випали на його долю.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2616751" y="1284877"/>
            <a:ext cx="4906233" cy="8464470"/>
          </a:xfrm>
          <a:custGeom>
            <a:avLst/>
            <a:gdLst/>
            <a:ahLst/>
            <a:cxnLst/>
            <a:rect l="l" t="t" r="r" b="b"/>
            <a:pathLst>
              <a:path w="4906233" h="8464470">
                <a:moveTo>
                  <a:pt x="0" y="0"/>
                </a:moveTo>
                <a:lnTo>
                  <a:pt x="4906233" y="0"/>
                </a:lnTo>
                <a:lnTo>
                  <a:pt x="4906233" y="8464470"/>
                </a:lnTo>
                <a:lnTo>
                  <a:pt x="0" y="84644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882" b="-1024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13934" y="5645200"/>
            <a:ext cx="4753965" cy="4104147"/>
          </a:xfrm>
          <a:custGeom>
            <a:avLst/>
            <a:gdLst/>
            <a:ahLst/>
            <a:cxnLst/>
            <a:rect l="l" t="t" r="r" b="b"/>
            <a:pathLst>
              <a:path w="4753965" h="4104147">
                <a:moveTo>
                  <a:pt x="0" y="0"/>
                </a:moveTo>
                <a:lnTo>
                  <a:pt x="4753965" y="0"/>
                </a:lnTo>
                <a:lnTo>
                  <a:pt x="4753965" y="4104147"/>
                </a:lnTo>
                <a:lnTo>
                  <a:pt x="0" y="41041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036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494465"/>
            <a:ext cx="1759365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📎 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</a:t>
            </a: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23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73245" y="1255304"/>
            <a:ext cx="7438490" cy="100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Будинок 23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229308" y="635363"/>
            <a:ext cx="147638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9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-214435" y="8720978"/>
            <a:ext cx="1697964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до 24.02.2024</a:t>
            </a:r>
          </a:p>
        </p:txBody>
      </p:sp>
      <p:sp>
        <p:nvSpPr>
          <p:cNvPr id="18" name="TextBox 18"/>
          <p:cNvSpPr txBox="1"/>
          <p:nvPr/>
        </p:nvSpPr>
        <p:spPr>
          <a:xfrm rot="-5400000">
            <a:off x="-642315" y="2126173"/>
            <a:ext cx="255372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після 24.02.2024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8370" y="9356579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0415" y="672522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3046516" y="672522"/>
            <a:ext cx="11310162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11182872" y="672522"/>
            <a:ext cx="6347613" cy="4809212"/>
            <a:chOff x="0" y="0"/>
            <a:chExt cx="823176" cy="6236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23176" cy="623672"/>
            </a:xfrm>
            <a:custGeom>
              <a:avLst/>
              <a:gdLst/>
              <a:ahLst/>
              <a:cxnLst/>
              <a:rect l="l" t="t" r="r" b="b"/>
              <a:pathLst>
                <a:path w="823176" h="623672">
                  <a:moveTo>
                    <a:pt x="28052" y="0"/>
                  </a:moveTo>
                  <a:lnTo>
                    <a:pt x="795124" y="0"/>
                  </a:lnTo>
                  <a:cubicBezTo>
                    <a:pt x="810617" y="0"/>
                    <a:pt x="823176" y="12559"/>
                    <a:pt x="823176" y="28052"/>
                  </a:cubicBezTo>
                  <a:lnTo>
                    <a:pt x="823176" y="595620"/>
                  </a:lnTo>
                  <a:cubicBezTo>
                    <a:pt x="823176" y="603060"/>
                    <a:pt x="820221" y="610195"/>
                    <a:pt x="814960" y="615456"/>
                  </a:cubicBezTo>
                  <a:cubicBezTo>
                    <a:pt x="809699" y="620717"/>
                    <a:pt x="802564" y="623672"/>
                    <a:pt x="795124" y="623672"/>
                  </a:cubicBezTo>
                  <a:lnTo>
                    <a:pt x="28052" y="623672"/>
                  </a:lnTo>
                  <a:cubicBezTo>
                    <a:pt x="12559" y="623672"/>
                    <a:pt x="0" y="611113"/>
                    <a:pt x="0" y="595620"/>
                  </a:cubicBezTo>
                  <a:lnTo>
                    <a:pt x="0" y="28052"/>
                  </a:lnTo>
                  <a:cubicBezTo>
                    <a:pt x="0" y="20612"/>
                    <a:pt x="2955" y="13477"/>
                    <a:pt x="8216" y="8216"/>
                  </a:cubicBezTo>
                  <a:cubicBezTo>
                    <a:pt x="13477" y="2955"/>
                    <a:pt x="20612" y="0"/>
                    <a:pt x="28052" y="0"/>
                  </a:cubicBezTo>
                  <a:close/>
                </a:path>
              </a:pathLst>
            </a:custGeom>
            <a:blipFill>
              <a:blip r:embed="rId2"/>
              <a:stretch>
                <a:fillRect l="-32757" r="-35607"/>
              </a:stretch>
            </a:blipFill>
          </p:spPr>
        </p:sp>
      </p:grpSp>
      <p:sp>
        <p:nvSpPr>
          <p:cNvPr id="11" name="AutoShape 11"/>
          <p:cNvSpPr/>
          <p:nvPr/>
        </p:nvSpPr>
        <p:spPr>
          <a:xfrm flipH="1">
            <a:off x="575318" y="-184376"/>
            <a:ext cx="0" cy="11208203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1431464" y="5687018"/>
            <a:ext cx="2652695" cy="3669561"/>
          </a:xfrm>
          <a:custGeom>
            <a:avLst/>
            <a:gdLst/>
            <a:ahLst/>
            <a:cxnLst/>
            <a:rect l="l" t="t" r="r" b="b"/>
            <a:pathLst>
              <a:path w="2652695" h="3669561">
                <a:moveTo>
                  <a:pt x="0" y="0"/>
                </a:moveTo>
                <a:lnTo>
                  <a:pt x="2652694" y="0"/>
                </a:lnTo>
                <a:lnTo>
                  <a:pt x="2652694" y="3669561"/>
                </a:lnTo>
                <a:lnTo>
                  <a:pt x="0" y="36695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606605" y="5687018"/>
            <a:ext cx="2652695" cy="3669561"/>
          </a:xfrm>
          <a:custGeom>
            <a:avLst/>
            <a:gdLst/>
            <a:ahLst/>
            <a:cxnLst/>
            <a:rect l="l" t="t" r="r" b="b"/>
            <a:pathLst>
              <a:path w="2652695" h="3669561">
                <a:moveTo>
                  <a:pt x="0" y="0"/>
                </a:moveTo>
                <a:lnTo>
                  <a:pt x="2652695" y="0"/>
                </a:lnTo>
                <a:lnTo>
                  <a:pt x="2652695" y="3669561"/>
                </a:lnTo>
                <a:lnTo>
                  <a:pt x="0" y="36695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254" b="-2254"/>
            </a:stretch>
          </a:blipFill>
        </p:spPr>
      </p:sp>
      <p:sp>
        <p:nvSpPr>
          <p:cNvPr id="14" name="AutoShape 14"/>
          <p:cNvSpPr/>
          <p:nvPr/>
        </p:nvSpPr>
        <p:spPr>
          <a:xfrm flipH="1">
            <a:off x="11517764" y="9801054"/>
            <a:ext cx="2480094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H="1">
            <a:off x="14692906" y="9791529"/>
            <a:ext cx="2480094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1562883" y="7829804"/>
            <a:ext cx="9074948" cy="1971250"/>
          </a:xfrm>
          <a:custGeom>
            <a:avLst/>
            <a:gdLst/>
            <a:ahLst/>
            <a:cxnLst/>
            <a:rect l="l" t="t" r="r" b="b"/>
            <a:pathLst>
              <a:path w="9074948" h="1971250">
                <a:moveTo>
                  <a:pt x="0" y="0"/>
                </a:moveTo>
                <a:lnTo>
                  <a:pt x="9074948" y="0"/>
                </a:lnTo>
                <a:lnTo>
                  <a:pt x="9074948" y="1971250"/>
                </a:lnTo>
                <a:lnTo>
                  <a:pt x="0" y="1971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673" t="-186050" r="-26405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028700" y="790832"/>
            <a:ext cx="1759365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📎 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</a:t>
            </a: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37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8370" y="1544143"/>
            <a:ext cx="8058813" cy="983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16"/>
              </a:lnSpc>
            </a:pPr>
            <a:r>
              <a:rPr lang="en-US" sz="6800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Будинок 37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1062" y="9373381"/>
            <a:ext cx="295275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10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18370" y="2284183"/>
            <a:ext cx="10233556" cy="296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8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Серед історичних перлин Харкова особливе місце займає особняк самого Олексія Миколайовича Бекетова, розташований на нинішній вулиці Дарвіна, 37. Цей будинок, побудований у 1912 році у стилі неокласицизму, став не лише родинним гніздом великого архітектора, а й осередком культурного життя тогочасного Харкова.</a:t>
            </a:r>
          </a:p>
          <a:p>
            <a:pPr algn="l">
              <a:lnSpc>
                <a:spcPts val="2128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Бекетов свідомо обрав для будівництва менш престижне, але живописне місце над Журавлівськими схилами. Другий поверх особняка він відвів під власне помешкання, тоді як перший здавав в оренду. Будинок вражав своєю продуманою архітектурою. Його планування повторювало стиль Будинку вчених на Жон Мироносиць, 10: просторі коридори, анфілада кімнат, стриманий, але вишуканий декор.</a:t>
            </a:r>
          </a:p>
          <a:p>
            <a:pPr algn="l">
              <a:lnSpc>
                <a:spcPts val="2128"/>
              </a:lnSpc>
            </a:pPr>
            <a:endParaRPr lang="en-US" sz="1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18370" y="5133975"/>
            <a:ext cx="9819461" cy="2695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8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Тут бували видатні особистості — педагог Христина Алчевська, співак Іван </a:t>
            </a:r>
          </a:p>
          <a:p>
            <a:pPr algn="l">
              <a:lnSpc>
                <a:spcPts val="2128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Алчевський, художник Михайло Ткаченко, архітектори Юрій Цауне та Віктор </a:t>
            </a:r>
          </a:p>
          <a:p>
            <a:pPr algn="l">
              <a:lnSpc>
                <a:spcPts val="2128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Покровський. Навіть у радянські часи будинок не втратив своєї значущості: у 1970-х його відвідували дослідники мистецтва, науковці, музикознавці. Після смерті Бекетова в 1941 році будинок продовжував жити своїм життям. Сьогодні на першому поверсі розмістилися приватні контори, а другий поверх досі зберігає сімейну пам’ять — тут мешкають нащадки родини Бекетових-Алчевських.</a:t>
            </a:r>
          </a:p>
          <a:p>
            <a:pPr algn="l">
              <a:lnSpc>
                <a:spcPts val="2128"/>
              </a:lnSpc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Цей будинок — не просто архітектурний шедевр, а справжня книга історії, яку можна читати в кожній його деталі.</a:t>
            </a:r>
          </a:p>
          <a:p>
            <a:pPr algn="l">
              <a:lnSpc>
                <a:spcPts val="2128"/>
              </a:lnSpc>
            </a:pPr>
            <a:endParaRPr lang="en-US" sz="19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968412" y="9468631"/>
            <a:ext cx="2234978" cy="2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8"/>
              </a:lnSpc>
            </a:pP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Іван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Олексійович</a:t>
            </a:r>
            <a:endParaRPr lang="en-US" sz="19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599510" y="9483045"/>
            <a:ext cx="2716357" cy="56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8"/>
              </a:lnSpc>
            </a:pP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Алчевська</a:t>
            </a:r>
            <a:r>
              <a:rPr lang="en-US" sz="1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Христина</a:t>
            </a:r>
            <a:endParaRPr lang="en-US" sz="19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128"/>
              </a:lnSpc>
            </a:pPr>
            <a:endParaRPr lang="en-US" sz="19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19587" y="9258300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20757" y="1446175"/>
            <a:ext cx="5738543" cy="7410550"/>
            <a:chOff x="0" y="0"/>
            <a:chExt cx="1723094" cy="22251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3094" cy="2225142"/>
            </a:xfrm>
            <a:custGeom>
              <a:avLst/>
              <a:gdLst/>
              <a:ahLst/>
              <a:cxnLst/>
              <a:rect l="l" t="t" r="r" b="b"/>
              <a:pathLst>
                <a:path w="1723094" h="2225142">
                  <a:moveTo>
                    <a:pt x="0" y="0"/>
                  </a:moveTo>
                  <a:lnTo>
                    <a:pt x="1723094" y="0"/>
                  </a:lnTo>
                  <a:lnTo>
                    <a:pt x="1723094" y="2225142"/>
                  </a:lnTo>
                  <a:lnTo>
                    <a:pt x="0" y="2225142"/>
                  </a:lnTo>
                  <a:close/>
                </a:path>
              </a:pathLst>
            </a:custGeom>
            <a:blipFill>
              <a:blip r:embed="rId2"/>
              <a:stretch>
                <a:fillRect l="-46497" r="-47328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flipV="1">
            <a:off x="0" y="3683269"/>
            <a:ext cx="11520755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684831" y="6682299"/>
            <a:ext cx="3996849" cy="2795857"/>
          </a:xfrm>
          <a:custGeom>
            <a:avLst/>
            <a:gdLst/>
            <a:ahLst/>
            <a:cxnLst/>
            <a:rect l="l" t="t" r="r" b="b"/>
            <a:pathLst>
              <a:path w="3996849" h="2795857">
                <a:moveTo>
                  <a:pt x="0" y="0"/>
                </a:moveTo>
                <a:lnTo>
                  <a:pt x="3996849" y="0"/>
                </a:lnTo>
                <a:lnTo>
                  <a:pt x="3996849" y="2795857"/>
                </a:lnTo>
                <a:lnTo>
                  <a:pt x="0" y="27958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23937" y="6682299"/>
            <a:ext cx="4554564" cy="2795857"/>
          </a:xfrm>
          <a:custGeom>
            <a:avLst/>
            <a:gdLst/>
            <a:ahLst/>
            <a:cxnLst/>
            <a:rect l="l" t="t" r="r" b="b"/>
            <a:pathLst>
              <a:path w="4554564" h="2795857">
                <a:moveTo>
                  <a:pt x="0" y="0"/>
                </a:moveTo>
                <a:lnTo>
                  <a:pt x="4554564" y="0"/>
                </a:lnTo>
                <a:lnTo>
                  <a:pt x="4554564" y="2795857"/>
                </a:lnTo>
                <a:lnTo>
                  <a:pt x="0" y="27958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8534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84831" y="3846271"/>
            <a:ext cx="9226016" cy="42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У Харкові вшанування Олексія Бекетова відображається в таких формах: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4831" y="4490795"/>
            <a:ext cx="1046426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4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Пам’ятники – встановлені біля ХНУМГ імені Бекетова.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4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Станція метро – названа «Архітектора Бекетова».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4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Вулиця – носить його ім’я.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4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Університет – ХНУМГ імені О. М. Бекетова.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4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Меморіальні дошки – на його архітектурних об'єктах.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spc="456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4831" y="1322350"/>
            <a:ext cx="10163179" cy="213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У Харкові глибоко шанують спадщину Олексія Бекетова, адже його архітектурні творіння стали невід’ємною частиною міста. Його внесок у формування унікального стилю Харкова визнають і сучасні покоління. На його честь названі важливі міські об’єкти, а пам’ять про нього зберігається в культурному просторі міста.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891806" y="9275103"/>
            <a:ext cx="295275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11</a:t>
            </a:r>
          </a:p>
        </p:txBody>
      </p:sp>
      <p:sp>
        <p:nvSpPr>
          <p:cNvPr id="14" name="AutoShape 14"/>
          <p:cNvSpPr/>
          <p:nvPr/>
        </p:nvSpPr>
        <p:spPr>
          <a:xfrm flipV="1">
            <a:off x="17635538" y="-924948"/>
            <a:ext cx="0" cy="1152075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5783" y="8984233"/>
            <a:ext cx="534103" cy="493293"/>
            <a:chOff x="0" y="0"/>
            <a:chExt cx="124323" cy="1148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323" cy="114824"/>
            </a:xfrm>
            <a:custGeom>
              <a:avLst/>
              <a:gdLst/>
              <a:ahLst/>
              <a:cxnLst/>
              <a:rect l="l" t="t" r="r" b="b"/>
              <a:pathLst>
                <a:path w="124323" h="114824">
                  <a:moveTo>
                    <a:pt x="0" y="0"/>
                  </a:moveTo>
                  <a:lnTo>
                    <a:pt x="124323" y="0"/>
                  </a:lnTo>
                  <a:lnTo>
                    <a:pt x="124323" y="114824"/>
                  </a:lnTo>
                  <a:lnTo>
                    <a:pt x="0" y="1148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4323" cy="17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943393" y="616053"/>
            <a:ext cx="2221516" cy="579270"/>
            <a:chOff x="0" y="0"/>
            <a:chExt cx="585091" cy="1525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85091" cy="152565"/>
            </a:xfrm>
            <a:custGeom>
              <a:avLst/>
              <a:gdLst/>
              <a:ahLst/>
              <a:cxnLst/>
              <a:rect l="l" t="t" r="r" b="b"/>
              <a:pathLst>
                <a:path w="585091" h="152565">
                  <a:moveTo>
                    <a:pt x="0" y="0"/>
                  </a:moveTo>
                  <a:lnTo>
                    <a:pt x="585091" y="0"/>
                  </a:lnTo>
                  <a:lnTo>
                    <a:pt x="585091" y="152565"/>
                  </a:lnTo>
                  <a:lnTo>
                    <a:pt x="0" y="1525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585091" cy="2097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-1200210" y="9251156"/>
            <a:ext cx="17805986" cy="14287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13004761" y="1642998"/>
            <a:ext cx="4135125" cy="7150735"/>
            <a:chOff x="0" y="0"/>
            <a:chExt cx="1170202" cy="20235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70202" cy="2023591"/>
            </a:xfrm>
            <a:custGeom>
              <a:avLst/>
              <a:gdLst/>
              <a:ahLst/>
              <a:cxnLst/>
              <a:rect l="l" t="t" r="r" b="b"/>
              <a:pathLst>
                <a:path w="1170202" h="2023591">
                  <a:moveTo>
                    <a:pt x="0" y="0"/>
                  </a:moveTo>
                  <a:lnTo>
                    <a:pt x="1170202" y="0"/>
                  </a:lnTo>
                  <a:lnTo>
                    <a:pt x="1170202" y="2023591"/>
                  </a:lnTo>
                  <a:lnTo>
                    <a:pt x="0" y="2023591"/>
                  </a:lnTo>
                  <a:close/>
                </a:path>
              </a:pathLst>
            </a:custGeom>
            <a:blipFill>
              <a:blip r:embed="rId2"/>
              <a:stretch>
                <a:fillRect b="-2850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480867" y="3254156"/>
            <a:ext cx="4608403" cy="5634028"/>
            <a:chOff x="0" y="0"/>
            <a:chExt cx="1170202" cy="14306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70202" cy="1430636"/>
            </a:xfrm>
            <a:custGeom>
              <a:avLst/>
              <a:gdLst/>
              <a:ahLst/>
              <a:cxnLst/>
              <a:rect l="l" t="t" r="r" b="b"/>
              <a:pathLst>
                <a:path w="1170202" h="1430636">
                  <a:moveTo>
                    <a:pt x="0" y="0"/>
                  </a:moveTo>
                  <a:lnTo>
                    <a:pt x="1170202" y="0"/>
                  </a:lnTo>
                  <a:lnTo>
                    <a:pt x="1170202" y="1430636"/>
                  </a:lnTo>
                  <a:lnTo>
                    <a:pt x="0" y="1430636"/>
                  </a:lnTo>
                  <a:close/>
                </a:path>
              </a:pathLst>
            </a:custGeom>
            <a:blipFill>
              <a:blip r:embed="rId3"/>
              <a:stretch>
                <a:fillRect l="-64557" r="-107121"/>
              </a:stretch>
            </a:blipFill>
          </p:spPr>
        </p:sp>
      </p:grpSp>
      <p:sp>
        <p:nvSpPr>
          <p:cNvPr id="13" name="AutoShape 13"/>
          <p:cNvSpPr/>
          <p:nvPr/>
        </p:nvSpPr>
        <p:spPr>
          <a:xfrm>
            <a:off x="28" y="855886"/>
            <a:ext cx="14943366" cy="4980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5355582" y="3224783"/>
            <a:ext cx="7382866" cy="556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Будинок №13 на вулиці Дарвіна зазнав найбільшихх пошкоджень внаслідок російських обстрілів, які розпочалися 24 лютого 2022 року. Зокрема, весною та влітку 2022 року будівля постраждала від  влучань, що призвело до тріщин у стінах. Ці пошкодження погіршили стан історичної споруди, яка вже потребувала реставрації. ​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Збереження та відновлення цього будинку є надзвичайно важливим для Харкова, оскільки він є частиною історичної спадщини міста та відображає архітектурні традиції кінця XIX століття. Реставрація сприятиме збереженню культурної ідентичності Харкова та підкреслить його багату історію.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943392" y="741112"/>
            <a:ext cx="2088138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стан</a:t>
            </a:r>
            <a:r>
              <a:rPr lang="en-US" sz="18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будівель</a:t>
            </a:r>
            <a:endParaRPr lang="en-US" sz="1800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6720398" y="9054616"/>
            <a:ext cx="295275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12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0867" y="1547748"/>
            <a:ext cx="12019231" cy="166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Roca Two"/>
                <a:ea typeface="Roca Two"/>
                <a:cs typeface="Roca Two"/>
                <a:sym typeface="Roca Two"/>
              </a:rPr>
              <a:t>Будинок №13 на Дарвіна: руйнування та потреба в реставрації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9038444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8200" y="376155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17450698" y="0"/>
            <a:ext cx="28459" cy="90384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1772690" y="1281923"/>
            <a:ext cx="6684535" cy="3981848"/>
            <a:chOff x="0" y="0"/>
            <a:chExt cx="2045220" cy="12182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45220" cy="1218298"/>
            </a:xfrm>
            <a:custGeom>
              <a:avLst/>
              <a:gdLst/>
              <a:ahLst/>
              <a:cxnLst/>
              <a:rect l="l" t="t" r="r" b="b"/>
              <a:pathLst>
                <a:path w="2045220" h="1218298">
                  <a:moveTo>
                    <a:pt x="0" y="0"/>
                  </a:moveTo>
                  <a:lnTo>
                    <a:pt x="2045220" y="0"/>
                  </a:lnTo>
                  <a:lnTo>
                    <a:pt x="2045220" y="1218298"/>
                  </a:lnTo>
                  <a:lnTo>
                    <a:pt x="0" y="1218298"/>
                  </a:lnTo>
                  <a:close/>
                </a:path>
              </a:pathLst>
            </a:custGeom>
            <a:blipFill>
              <a:blip r:embed="rId2"/>
              <a:stretch>
                <a:fillRect l="-8803" r="-23570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950501" y="1281923"/>
            <a:ext cx="6684535" cy="4014253"/>
            <a:chOff x="0" y="0"/>
            <a:chExt cx="1598443" cy="9599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98443" cy="959911"/>
            </a:xfrm>
            <a:custGeom>
              <a:avLst/>
              <a:gdLst/>
              <a:ahLst/>
              <a:cxnLst/>
              <a:rect l="l" t="t" r="r" b="b"/>
              <a:pathLst>
                <a:path w="1598443" h="959911">
                  <a:moveTo>
                    <a:pt x="0" y="0"/>
                  </a:moveTo>
                  <a:lnTo>
                    <a:pt x="1598443" y="0"/>
                  </a:lnTo>
                  <a:lnTo>
                    <a:pt x="1598443" y="959911"/>
                  </a:lnTo>
                  <a:lnTo>
                    <a:pt x="0" y="959911"/>
                  </a:lnTo>
                  <a:close/>
                </a:path>
              </a:pathLst>
            </a:custGeom>
            <a:blipFill>
              <a:blip r:embed="rId3"/>
              <a:stretch>
                <a:fillRect t="-144252" b="-125792"/>
              </a:stretch>
            </a:blipFill>
          </p:spPr>
        </p:sp>
      </p:grpSp>
      <p:sp>
        <p:nvSpPr>
          <p:cNvPr id="13" name="AutoShape 13"/>
          <p:cNvSpPr/>
          <p:nvPr/>
        </p:nvSpPr>
        <p:spPr>
          <a:xfrm flipV="1">
            <a:off x="838200" y="376155"/>
            <a:ext cx="0" cy="1071568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1116485" y="494465"/>
            <a:ext cx="1759365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📎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висновки</a:t>
            </a:r>
            <a:endParaRPr lang="en-US" sz="199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772690" y="5555094"/>
            <a:ext cx="6684535" cy="84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3"/>
              </a:lnSpc>
            </a:pPr>
            <a:r>
              <a:rPr lang="en-US" sz="5806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Висновок: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72690" y="6280836"/>
            <a:ext cx="15053619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69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У ході дослідження було підтверджено, що вулиця Дарвіна є важливим історико-архітектурним об'єктом міста, значний внесок у її забудову зробив О.М. Бекетов. Розроблений екскурсійний маршрут дозволяє зануритися в атмосферу тогочасного Харкова, показує взаємозв’язок між архітектурою та суспільно-культурним життям міста. Наразі головним завданням для нас є відновлення та збереження внеску архітектора в наше місто, аби передати ці цінні будівлі майбутнім поколінням.</a:t>
            </a:r>
          </a:p>
          <a:p>
            <a:pPr algn="just">
              <a:lnSpc>
                <a:spcPts val="3569"/>
              </a:lnSpc>
            </a:pPr>
            <a:endParaRPr lang="en-US" sz="21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7331452" y="9072510"/>
            <a:ext cx="295407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13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72690" y="8575993"/>
            <a:ext cx="15053619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69"/>
              </a:lnSpc>
            </a:pPr>
            <a:r>
              <a:rPr lang="en-US" sz="21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Особистий внесок автора: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проведено огляд літературних джерел, візуальне дослідження будівель, складено екскурсійний маршрут, узагальнено отримані дані та зроблено висновки щодо значення спадщини Бекетова.</a:t>
            </a:r>
          </a:p>
          <a:p>
            <a:pPr algn="just">
              <a:lnSpc>
                <a:spcPts val="3060"/>
              </a:lnSpc>
            </a:pPr>
            <a:endParaRPr lang="en-US" sz="21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19587" y="8937350"/>
            <a:ext cx="439713" cy="439713"/>
            <a:chOff x="0" y="0"/>
            <a:chExt cx="102352" cy="102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352" cy="102352"/>
            </a:xfrm>
            <a:custGeom>
              <a:avLst/>
              <a:gdLst/>
              <a:ahLst/>
              <a:cxnLst/>
              <a:rect l="l" t="t" r="r" b="b"/>
              <a:pathLst>
                <a:path w="102352" h="102352">
                  <a:moveTo>
                    <a:pt x="0" y="0"/>
                  </a:moveTo>
                  <a:lnTo>
                    <a:pt x="102352" y="0"/>
                  </a:lnTo>
                  <a:lnTo>
                    <a:pt x="102352" y="102352"/>
                  </a:lnTo>
                  <a:lnTo>
                    <a:pt x="0" y="1023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2352" cy="159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943366" y="1588613"/>
            <a:ext cx="2315934" cy="652545"/>
            <a:chOff x="0" y="0"/>
            <a:chExt cx="609958" cy="1718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958" cy="171864"/>
            </a:xfrm>
            <a:custGeom>
              <a:avLst/>
              <a:gdLst/>
              <a:ahLst/>
              <a:cxnLst/>
              <a:rect l="l" t="t" r="r" b="b"/>
              <a:pathLst>
                <a:path w="609958" h="171864">
                  <a:moveTo>
                    <a:pt x="0" y="0"/>
                  </a:moveTo>
                  <a:lnTo>
                    <a:pt x="609958" y="0"/>
                  </a:lnTo>
                  <a:lnTo>
                    <a:pt x="609958" y="171864"/>
                  </a:lnTo>
                  <a:lnTo>
                    <a:pt x="0" y="171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09958" cy="229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459723" y="1645763"/>
            <a:ext cx="8157038" cy="1620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84"/>
              </a:lnSpc>
            </a:pPr>
            <a:r>
              <a:rPr lang="en-US" sz="5700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Використані джерела інформації: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24143" y="1588613"/>
            <a:ext cx="4234771" cy="7788450"/>
            <a:chOff x="0" y="0"/>
            <a:chExt cx="790552" cy="14539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0552" cy="1453957"/>
            </a:xfrm>
            <a:custGeom>
              <a:avLst/>
              <a:gdLst/>
              <a:ahLst/>
              <a:cxnLst/>
              <a:rect l="l" t="t" r="r" b="b"/>
              <a:pathLst>
                <a:path w="790552" h="1453957">
                  <a:moveTo>
                    <a:pt x="0" y="0"/>
                  </a:moveTo>
                  <a:lnTo>
                    <a:pt x="790552" y="0"/>
                  </a:lnTo>
                  <a:lnTo>
                    <a:pt x="790552" y="1453957"/>
                  </a:lnTo>
                  <a:lnTo>
                    <a:pt x="0" y="1453957"/>
                  </a:lnTo>
                  <a:close/>
                </a:path>
              </a:pathLst>
            </a:custGeom>
            <a:blipFill>
              <a:blip r:embed="rId2"/>
              <a:stretch>
                <a:fillRect l="-759" t="-2860" r="-16740" b="-39112"/>
              </a:stretch>
            </a:blipFill>
          </p:spPr>
        </p:sp>
      </p:grpSp>
      <p:sp>
        <p:nvSpPr>
          <p:cNvPr id="11" name="AutoShape 11"/>
          <p:cNvSpPr/>
          <p:nvPr/>
        </p:nvSpPr>
        <p:spPr>
          <a:xfrm>
            <a:off x="5235141" y="3261012"/>
            <a:ext cx="12024159" cy="476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17259300" y="1588613"/>
            <a:ext cx="0" cy="7759386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5459723" y="3484832"/>
            <a:ext cx="11579720" cy="4002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34"/>
              </a:lnSpc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Інтернет-ресурси: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https://www.kname.edu.ua/holovna/pro-khnumh-im-o-m-beketova 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https://24tv.ua/kharkiv/oleksiy-beketov-arhitektor-harkiv-biografiya-shho-vidomo_n1375274.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https://kh.depo.ua/ukr/kh/istoriya-na-pagorbi-de-u-harkovi-shovalasya-vulicya-arhitektoriv-dvoryan-ta-hudozhnikiv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https://ua-travels.in.ua/2017/08/08/vulicya-darvina-xarkiv-kupeckij-bogemnij-ta-burzhuaznij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https://kharkovgo.com/places/arhitektura/osobnyak-professora-professora-biologa-dmitriya-a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https://w.wiki/Dagv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https://ukrmandry.com.ua/harkivska-oblast/harkiv/vulyczya-darvina/ https://kharkovgo.com/places/arhitektura/byvshij-osobnyak-p-v-markova-v-harkove/ 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https://w.wiki/Dagz</a:t>
            </a:r>
          </a:p>
          <a:p>
            <a:pPr algn="just">
              <a:lnSpc>
                <a:spcPts val="2134"/>
              </a:lnSpc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Література: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Багалій, Д. І., Історія Слобідської Укарїни . Харків «Дельта»1993 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Дяченко Н.Т. Вулиці і площі Харкова, Харків «ПРАПОР» 1977 </a:t>
            </a:r>
          </a:p>
          <a:p>
            <a:pPr marL="329150" lvl="1" indent="-164575" algn="just">
              <a:lnSpc>
                <a:spcPts val="2134"/>
              </a:lnSpc>
              <a:buFont typeface="Arial"/>
              <a:buChar char="•"/>
            </a:pPr>
            <a:r>
              <a:rPr lang="en-US" sz="152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Орленко І.А. Туристу про Харків. Харків «ПРАПОР» 1986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252357" y="6528087"/>
            <a:ext cx="2848976" cy="284897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933" b="-4762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 rot="9653255" flipH="1">
            <a:off x="11290185" y="7109468"/>
            <a:ext cx="1823741" cy="502647"/>
          </a:xfrm>
          <a:custGeom>
            <a:avLst/>
            <a:gdLst/>
            <a:ahLst/>
            <a:cxnLst/>
            <a:rect l="l" t="t" r="r" b="b"/>
            <a:pathLst>
              <a:path w="1781710" h="503333">
                <a:moveTo>
                  <a:pt x="1781710" y="0"/>
                </a:moveTo>
                <a:lnTo>
                  <a:pt x="0" y="0"/>
                </a:lnTo>
                <a:lnTo>
                  <a:pt x="0" y="503333"/>
                </a:lnTo>
                <a:lnTo>
                  <a:pt x="1781710" y="503333"/>
                </a:lnTo>
                <a:lnTo>
                  <a:pt x="17817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5221651" y="1706923"/>
            <a:ext cx="1759365" cy="33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📎  </a:t>
            </a:r>
            <a:r>
              <a:rPr lang="en-US" sz="19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джерела</a:t>
            </a:r>
            <a:endParaRPr lang="en-US" sz="199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6891740" y="8945751"/>
            <a:ext cx="295407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00691" y="7943112"/>
            <a:ext cx="5433412" cy="110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Просканувавши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QR-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код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ви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побачите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таблицю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з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додатковою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інформацією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та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посиланнями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на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джерела</a:t>
            </a:r>
            <a:r>
              <a:rPr lang="en-US" sz="1999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-1080796" y="9258300"/>
            <a:ext cx="19368796" cy="71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>
            <a:off x="18036152" y="-5758409"/>
            <a:ext cx="0" cy="1828800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9050" y="-16014"/>
            <a:ext cx="18268950" cy="10303014"/>
          </a:xfrm>
          <a:custGeom>
            <a:avLst/>
            <a:gdLst/>
            <a:ahLst/>
            <a:cxnLst/>
            <a:rect l="l" t="t" r="r" b="b"/>
            <a:pathLst>
              <a:path w="18268950" h="10303014">
                <a:moveTo>
                  <a:pt x="0" y="0"/>
                </a:moveTo>
                <a:lnTo>
                  <a:pt x="18268950" y="0"/>
                </a:lnTo>
                <a:lnTo>
                  <a:pt x="18268950" y="10303014"/>
                </a:lnTo>
                <a:lnTo>
                  <a:pt x="0" y="103030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24" t="-10733" r="-2795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63922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81659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-928396" y="9410700"/>
            <a:ext cx="19368796" cy="71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-775996" y="9563100"/>
            <a:ext cx="19368796" cy="71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-623596" y="9715500"/>
            <a:ext cx="19368796" cy="71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V="1">
            <a:off x="-471196" y="9867900"/>
            <a:ext cx="19368796" cy="71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-318796" y="10020300"/>
            <a:ext cx="19368796" cy="71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V="1">
            <a:off x="-166396" y="10172700"/>
            <a:ext cx="19368796" cy="714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>
            <a:off x="17254538" y="-5322842"/>
            <a:ext cx="0" cy="1828800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H="1">
            <a:off x="17453836" y="-5039675"/>
            <a:ext cx="0" cy="1828800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H="1">
            <a:off x="17653135" y="-4756508"/>
            <a:ext cx="0" cy="1828800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>
            <a:off x="17852434" y="-4473341"/>
            <a:ext cx="0" cy="1828800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18157234" y="-4168541"/>
            <a:ext cx="0" cy="1828800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TextBox 19"/>
          <p:cNvSpPr txBox="1"/>
          <p:nvPr/>
        </p:nvSpPr>
        <p:spPr>
          <a:xfrm>
            <a:off x="3631703" y="4392818"/>
            <a:ext cx="11024595" cy="1577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04"/>
              </a:lnSpc>
            </a:pPr>
            <a:r>
              <a:rPr lang="en-US" sz="10897" b="1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Дякую за увагу!</a:t>
            </a:r>
          </a:p>
        </p:txBody>
      </p:sp>
      <p:sp>
        <p:nvSpPr>
          <p:cNvPr id="20" name="AutoShape 20"/>
          <p:cNvSpPr/>
          <p:nvPr/>
        </p:nvSpPr>
        <p:spPr>
          <a:xfrm flipH="1">
            <a:off x="18004834" y="-4320941"/>
            <a:ext cx="0" cy="1828800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1850</Words>
  <Application>Microsoft Office PowerPoint</Application>
  <PresentationFormat>Довільний</PresentationFormat>
  <Paragraphs>133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Roca Two</vt:lpstr>
      <vt:lpstr>Roca Two Bold</vt:lpstr>
      <vt:lpstr>Evolventa</vt:lpstr>
      <vt:lpstr>Poppins</vt:lpstr>
      <vt:lpstr>Calibri</vt:lpstr>
      <vt:lpstr>Arial</vt:lpstr>
      <vt:lpstr>Poppins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Architecture</dc:title>
  <cp:lastModifiedBy>Вячеслав</cp:lastModifiedBy>
  <cp:revision>8</cp:revision>
  <dcterms:created xsi:type="dcterms:W3CDTF">2006-08-16T00:00:00Z</dcterms:created>
  <dcterms:modified xsi:type="dcterms:W3CDTF">2025-04-13T16:08:39Z</dcterms:modified>
  <dc:identifier>DAGh957bVsc</dc:identifier>
</cp:coreProperties>
</file>