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9" r:id="rId3"/>
    <p:sldId id="261" r:id="rId4"/>
    <p:sldId id="260" r:id="rId5"/>
    <p:sldId id="265" r:id="rId6"/>
    <p:sldId id="271" r:id="rId7"/>
    <p:sldId id="275" r:id="rId8"/>
    <p:sldId id="269" r:id="rId9"/>
    <p:sldId id="276" r:id="rId10"/>
    <p:sldId id="274" r:id="rId11"/>
    <p:sldId id="264" r:id="rId12"/>
    <p:sldId id="272" r:id="rId13"/>
    <p:sldId id="273" r:id="rId14"/>
    <p:sldId id="257" r:id="rId15"/>
    <p:sldId id="268" r:id="rId16"/>
    <p:sldId id="270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C0618D-3979-4046-9B32-D0F96EC263C6}">
          <p14:sldIdLst>
            <p14:sldId id="259"/>
            <p14:sldId id="261"/>
            <p14:sldId id="260"/>
            <p14:sldId id="265"/>
            <p14:sldId id="271"/>
            <p14:sldId id="275"/>
            <p14:sldId id="269"/>
            <p14:sldId id="276"/>
            <p14:sldId id="274"/>
            <p14:sldId id="264"/>
            <p14:sldId id="272"/>
            <p14:sldId id="273"/>
            <p14:sldId id="257"/>
            <p14:sldId id="268"/>
            <p14:sldId id="270"/>
          </p14:sldIdLst>
        </p14:section>
        <p14:section name="Раздел без заголовка" id="{06391840-EF8F-4226-A454-003159A40CD6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3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2203F-4456-49F8-AED8-8260243C38FA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AC251-779E-4FBD-87D4-ADA0E7F9D7C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9111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AC251-779E-4FBD-87D4-ADA0E7F9D7C2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8508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AC251-779E-4FBD-87D4-ADA0E7F9D7C2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286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500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031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116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634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2320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268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664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52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842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6782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128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52794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3204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4635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8135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8448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8191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8335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2465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65856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6383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448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73F54-8075-4E02-8AC0-8AD4AB9ED7A7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A51D-1E6B-4FCE-8A06-B44820BFC8F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863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ABCE318-4A5E-1048-AE34-6DFD8A00FF2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644931B-4D22-6F47-9834-AA66CF13ED58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103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usakiv.blogspot.com/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Yl967u_cC8lxCC_nt-rVuLxEh53MMCdA/view?usp=sharing" TargetMode="External"/><Relationship Id="rId13" Type="http://schemas.openxmlformats.org/officeDocument/2006/relationships/hyperlink" Target="https://drive.google.com/file/d/1JhdUYU9nvhSB0o3aWMiUOCN9CL1kw0uV/view?usp=sharing" TargetMode="External"/><Relationship Id="rId18" Type="http://schemas.openxmlformats.org/officeDocument/2006/relationships/image" Target="../media/image25.png"/><Relationship Id="rId3" Type="http://schemas.openxmlformats.org/officeDocument/2006/relationships/image" Target="../media/image19.jpeg"/><Relationship Id="rId21" Type="http://schemas.openxmlformats.org/officeDocument/2006/relationships/image" Target="../media/image28.png"/><Relationship Id="rId7" Type="http://schemas.openxmlformats.org/officeDocument/2006/relationships/hyperlink" Target="https://drive.google.com/file/d/1kN1PHm2hgy9E45LBJ1KOvL45fvA3VA8N/view?usp=sharing" TargetMode="External"/><Relationship Id="rId12" Type="http://schemas.openxmlformats.org/officeDocument/2006/relationships/hyperlink" Target="https://docs.google.com/document/d/1xwGzXRU4kMGFx_Y_bJRo_ETGNaGTtjZ5/edit?usp=sharing&amp;ouid=103841534966558840276&amp;rtpof=true&amp;sd=true" TargetMode="External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hyperlink" Target="https://drive.google.com/file/d/12YOoSB4JMWNtLM2x5Cg4wZgZqn2GsKGE/view?usp=sharing" TargetMode="External"/><Relationship Id="rId5" Type="http://schemas.openxmlformats.org/officeDocument/2006/relationships/image" Target="../media/image21.png"/><Relationship Id="rId15" Type="http://schemas.openxmlformats.org/officeDocument/2006/relationships/image" Target="../media/image22.png"/><Relationship Id="rId10" Type="http://schemas.openxmlformats.org/officeDocument/2006/relationships/hyperlink" Target="https://drive.google.com/file/d/1Hq81h_fFpxafd6U7xzP4wqq9zs7Qfkfc/view?usp=sharing" TargetMode="External"/><Relationship Id="rId19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hyperlink" Target="https://drive.google.com/file/d/1Zy519rVdpiKKvj0mtHeeSZ7iDFpferL1/view?usp=sharing" TargetMode="External"/><Relationship Id="rId14" Type="http://schemas.openxmlformats.org/officeDocument/2006/relationships/hyperlink" Target="https://docs.google.com/document/d/1XURinmKKcqRC-nIW5qqrfPbYzHOh9bKU/edit?usp=sharing&amp;ouid=103841534966558840276&amp;rtpof=true&amp;sd=true" TargetMode="External"/><Relationship Id="rId2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31E995-9D40-E94A-8918-594E96F8E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071" y="939452"/>
            <a:ext cx="8798545" cy="2379945"/>
          </a:xfrm>
        </p:spPr>
        <p:txBody>
          <a:bodyPr>
            <a:normAutofit fontScale="90000"/>
          </a:bodyPr>
          <a:lstStyle/>
          <a:p>
            <a:pPr>
              <a:lnSpc>
                <a:spcPct val="93000"/>
              </a:lnSpc>
              <a:defRPr/>
            </a:pPr>
            <a:r>
              <a:rPr lang="uk-UA" sz="5400" b="1" dirty="0" smtClean="0">
                <a:ln/>
                <a:solidFill>
                  <a:srgbClr val="540000"/>
                </a:solidFill>
                <a:effectLst/>
                <a:latin typeface="Franklin Gothic Demi" panose="020B0703020102020204" pitchFamily="34" charset="0"/>
              </a:rPr>
              <a:t>Віртуальна екскурсія </a:t>
            </a:r>
            <a:br>
              <a:rPr lang="uk-UA" sz="5400" b="1" dirty="0" smtClean="0">
                <a:ln/>
                <a:solidFill>
                  <a:srgbClr val="540000"/>
                </a:solidFill>
                <a:effectLst/>
                <a:latin typeface="Franklin Gothic Demi" panose="020B0703020102020204" pitchFamily="34" charset="0"/>
              </a:rPr>
            </a:br>
            <a:r>
              <a:rPr lang="uk-UA" sz="5400" b="1" dirty="0" smtClean="0">
                <a:ln/>
                <a:solidFill>
                  <a:srgbClr val="540000"/>
                </a:solidFill>
                <a:effectLst/>
                <a:latin typeface="Franklin Gothic Demi" panose="020B0703020102020204" pitchFamily="34" charset="0"/>
              </a:rPr>
              <a:t>«У пошуках сліду…»</a:t>
            </a:r>
            <a:r>
              <a:rPr lang="uk-UA" sz="5400" b="1" dirty="0">
                <a:ln/>
                <a:solidFill>
                  <a:srgbClr val="540000"/>
                </a:solidFill>
                <a:latin typeface="Franklin Gothic Demi" panose="020B0703020102020204" pitchFamily="34" charset="0"/>
              </a:rPr>
              <a:t/>
            </a:r>
            <a:br>
              <a:rPr lang="uk-UA" sz="5400" b="1" dirty="0">
                <a:ln/>
                <a:solidFill>
                  <a:srgbClr val="540000"/>
                </a:solidFill>
                <a:latin typeface="Franklin Gothic Demi" panose="020B0703020102020204" pitchFamily="34" charset="0"/>
              </a:rPr>
            </a:br>
            <a:r>
              <a:rPr lang="uk-UA" sz="2000" b="1" dirty="0" smtClean="0">
                <a:ln/>
                <a:solidFill>
                  <a:srgbClr val="002060"/>
                </a:solidFill>
                <a:effectLst/>
                <a:latin typeface="GEOMETRIA-EXTRABOLD" panose="020B0503020204020204" pitchFamily="34" charset="77"/>
              </a:rPr>
              <a:t>Хто </a:t>
            </a:r>
            <a:r>
              <a:rPr lang="uk-UA" sz="2000" b="1" dirty="0">
                <a:ln/>
                <a:solidFill>
                  <a:srgbClr val="002060"/>
                </a:solidFill>
                <a:effectLst/>
                <a:latin typeface="GEOMETRIA-EXTRABOLD" panose="020B0503020204020204" pitchFamily="34" charset="77"/>
              </a:rPr>
              <a:t>не знає минулого , той </a:t>
            </a:r>
            <a:br>
              <a:rPr lang="uk-UA" sz="2000" b="1" dirty="0">
                <a:ln/>
                <a:solidFill>
                  <a:srgbClr val="002060"/>
                </a:solidFill>
                <a:effectLst/>
                <a:latin typeface="GEOMETRIA-EXTRABOLD" panose="020B0503020204020204" pitchFamily="34" charset="77"/>
              </a:rPr>
            </a:br>
            <a:r>
              <a:rPr lang="uk-UA" sz="2000" b="1" dirty="0">
                <a:ln/>
                <a:solidFill>
                  <a:srgbClr val="002060"/>
                </a:solidFill>
                <a:effectLst/>
                <a:latin typeface="GEOMETRIA-EXTRABOLD" panose="020B0503020204020204" pitchFamily="34" charset="77"/>
              </a:rPr>
              <a:t>Не  вартий </a:t>
            </a:r>
            <a:r>
              <a:rPr lang="uk-UA" sz="2000" b="1" dirty="0" smtClean="0">
                <a:ln/>
                <a:solidFill>
                  <a:srgbClr val="002060"/>
                </a:solidFill>
                <a:effectLst/>
                <a:latin typeface="GEOMETRIA-EXTRABOLD" panose="020B0503020204020204" pitchFamily="34" charset="77"/>
              </a:rPr>
              <a:t>  майбутнього</a:t>
            </a:r>
            <a:r>
              <a:rPr lang="uk-UA" sz="2000" b="1" dirty="0">
                <a:ln/>
                <a:solidFill>
                  <a:srgbClr val="540000"/>
                </a:solidFill>
                <a:effectLst/>
                <a:latin typeface="GEOMETRIA-EXTRABOLD" panose="020B0503020204020204" pitchFamily="34" charset="77"/>
              </a:rPr>
              <a:t>!</a:t>
            </a:r>
            <a:br>
              <a:rPr lang="uk-UA" sz="2000" b="1" dirty="0">
                <a:ln/>
                <a:solidFill>
                  <a:srgbClr val="540000"/>
                </a:solidFill>
                <a:effectLst/>
                <a:latin typeface="GEOMETRIA-EXTRABOLD" panose="020B0503020204020204" pitchFamily="34" charset="77"/>
              </a:rPr>
            </a:br>
            <a:endParaRPr lang="uk-UA" sz="2000" b="1" dirty="0">
              <a:effectLst/>
              <a:latin typeface="GEOMETRIA-EXTRABOLD" panose="020B0503020204020204" pitchFamily="34" charset="7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18849" y="2553379"/>
            <a:ext cx="4823011" cy="175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uk-UA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2" y="4374776"/>
            <a:ext cx="20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1458" y="5160722"/>
            <a:ext cx="3970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https://gusakiv.blogspot.com/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6" name="Прямокутник 5"/>
          <p:cNvSpPr/>
          <p:nvPr/>
        </p:nvSpPr>
        <p:spPr>
          <a:xfrm>
            <a:off x="3495015" y="3144033"/>
            <a:ext cx="7540415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  </a:t>
            </a:r>
            <a:r>
              <a:rPr lang="uk-UA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Міськевич</a:t>
            </a:r>
            <a:r>
              <a:rPr lang="uk-UA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Семеніхіна</a:t>
            </a: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Єлизавета </a:t>
            </a: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Олександрівна-</a:t>
            </a: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lang="uk-UA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</a:t>
            </a:r>
            <a:endParaRPr lang="uk-UA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</a:t>
            </a: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Федаш</a:t>
            </a: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Христина Михайлівна -  10Аклас</a:t>
            </a:r>
          </a:p>
          <a:p>
            <a:pPr algn="just">
              <a:spcAft>
                <a:spcPts val="600"/>
              </a:spcAft>
            </a:pP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Гусаківський</a:t>
            </a: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НВК  </a:t>
            </a: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Шегинівської</a:t>
            </a: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сільської ради Яворівського району</a:t>
            </a:r>
            <a:endParaRPr lang="uk-UA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 </a:t>
            </a:r>
            <a:r>
              <a:rPr lang="uk-UA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територіального відділення МАНУ - історія</a:t>
            </a:r>
            <a:endParaRPr lang="uk-UA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Львівська обл., Яворівський район, </a:t>
            </a:r>
            <a:r>
              <a:rPr lang="uk-UA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с.Гусаків</a:t>
            </a:r>
            <a:endParaRPr lang="uk-UA" sz="1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Дуда Ольга Миколаївна - </a:t>
            </a:r>
            <a:r>
              <a:rPr lang="uk-UA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вчитель </a:t>
            </a:r>
            <a:r>
              <a:rPr lang="uk-UA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географії</a:t>
            </a:r>
            <a:endParaRPr lang="uk-UA" sz="1600" b="1" dirty="0"/>
          </a:p>
        </p:txBody>
      </p:sp>
    </p:spTree>
    <p:extLst>
      <p:ext uri="{BB962C8B-B14F-4D97-AF65-F5344CB8AC3E}">
        <p14:creationId xmlns:p14="http://schemas.microsoft.com/office/powerpoint/2010/main" val="161899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143" y="5420265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926278" y="1"/>
            <a:ext cx="7055025" cy="1122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6279" y="213840"/>
            <a:ext cx="109985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Segoe Script" pitchFamily="66" charset="0"/>
              </a:rPr>
              <a:t>Мета </a:t>
            </a:r>
            <a:r>
              <a:rPr lang="uk-UA" sz="2800" b="1" dirty="0" err="1" smtClean="0">
                <a:latin typeface="Segoe Script" pitchFamily="66" charset="0"/>
              </a:rPr>
              <a:t>проєкту</a:t>
            </a:r>
            <a:r>
              <a:rPr lang="uk-UA" sz="2800" b="1" dirty="0">
                <a:latin typeface="Segoe Script" pitchFamily="66" charset="0"/>
              </a:rPr>
              <a:t> </a:t>
            </a:r>
            <a:r>
              <a:rPr lang="uk-UA" sz="2800" dirty="0">
                <a:latin typeface="Segoe Script" pitchFamily="66" charset="0"/>
              </a:rPr>
              <a:t>:</a:t>
            </a:r>
            <a:r>
              <a:rPr lang="uk-UA" sz="2800" b="1" dirty="0" smtClean="0">
                <a:latin typeface="Segoe Script" pitchFamily="66" charset="0"/>
              </a:rPr>
              <a:t>   створити візуалізацію села Гусаків, дослідити   </a:t>
            </a:r>
            <a:r>
              <a:rPr lang="uk-UA" sz="2800" b="1" dirty="0">
                <a:latin typeface="Segoe Script" pitchFamily="66" charset="0"/>
              </a:rPr>
              <a:t>загадкові і трагічні сторінки </a:t>
            </a:r>
            <a:r>
              <a:rPr lang="uk-UA" sz="2800" b="1" dirty="0" smtClean="0">
                <a:latin typeface="Segoe Script" pitchFamily="66" charset="0"/>
              </a:rPr>
              <a:t>історії життя українців, євреїв та поляків, ознайомити  </a:t>
            </a:r>
            <a:r>
              <a:rPr lang="uk-UA" sz="2800" b="1" dirty="0">
                <a:latin typeface="Segoe Script" pitchFamily="66" charset="0"/>
              </a:rPr>
              <a:t>з  місцем розташування єврейського кладовища , сприяти  залученню молоді </a:t>
            </a:r>
            <a:r>
              <a:rPr lang="uk-UA" sz="2800" b="1" dirty="0" smtClean="0">
                <a:latin typeface="Segoe Script" pitchFamily="66" charset="0"/>
              </a:rPr>
              <a:t>до збору архівних матеріалів та свідчень очевидців та вивчення історичної  спадщини  як невід’ємної </a:t>
            </a:r>
            <a:r>
              <a:rPr lang="uk-UA" sz="2800" b="1" dirty="0">
                <a:latin typeface="Segoe Script" pitchFamily="66" charset="0"/>
              </a:rPr>
              <a:t>частини локального культурного пласту</a:t>
            </a:r>
            <a:r>
              <a:rPr lang="uk-UA" sz="2800" b="1" dirty="0" smtClean="0">
                <a:latin typeface="Segoe Script" pitchFamily="66" charset="0"/>
              </a:rPr>
              <a:t>.</a:t>
            </a:r>
          </a:p>
          <a:p>
            <a:endParaRPr lang="uk-UA" sz="2800" b="1" dirty="0" smtClean="0">
              <a:latin typeface="Segoe Script" pitchFamily="66" charset="0"/>
            </a:endParaRPr>
          </a:p>
          <a:p>
            <a:r>
              <a:rPr lang="uk-UA" sz="2800" b="1" dirty="0" smtClean="0">
                <a:latin typeface="Segoe Script" pitchFamily="66" charset="0"/>
              </a:rPr>
              <a:t>Даний </a:t>
            </a:r>
            <a:r>
              <a:rPr lang="uk-UA" sz="2800" b="1" dirty="0" err="1" smtClean="0">
                <a:latin typeface="Segoe Script" pitchFamily="66" charset="0"/>
              </a:rPr>
              <a:t>проєкт</a:t>
            </a:r>
            <a:r>
              <a:rPr lang="uk-UA" sz="2800" b="1" dirty="0" smtClean="0">
                <a:latin typeface="Segoe Script" pitchFamily="66" charset="0"/>
              </a:rPr>
              <a:t> - соціальний . Після  завершення </a:t>
            </a:r>
            <a:r>
              <a:rPr lang="uk-UA" sz="2800" b="1" dirty="0" err="1" smtClean="0">
                <a:latin typeface="Segoe Script" pitchFamily="66" charset="0"/>
              </a:rPr>
              <a:t>проєкту</a:t>
            </a:r>
            <a:r>
              <a:rPr lang="uk-UA" sz="2800" b="1" dirty="0" smtClean="0">
                <a:latin typeface="Segoe Script" pitchFamily="66" charset="0"/>
              </a:rPr>
              <a:t> жителі села Гусаків, вихідці з </a:t>
            </a:r>
            <a:r>
              <a:rPr lang="uk-UA" sz="2800" b="1" dirty="0" err="1" smtClean="0">
                <a:latin typeface="Segoe Script" pitchFamily="66" charset="0"/>
              </a:rPr>
              <a:t>Гусакова</a:t>
            </a:r>
            <a:r>
              <a:rPr lang="uk-UA" sz="2800" b="1" dirty="0" smtClean="0">
                <a:latin typeface="Segoe Script" pitchFamily="66" charset="0"/>
              </a:rPr>
              <a:t> зможуть візуально відтворити сторінки історії, а також відвідати край де народилися.</a:t>
            </a:r>
            <a:endParaRPr lang="uk-UA" sz="2800" dirty="0">
              <a:latin typeface="Sego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8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778" y="5361391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926278" y="1"/>
            <a:ext cx="7055025" cy="779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02780" y="176813"/>
            <a:ext cx="981726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: </a:t>
            </a:r>
          </a:p>
          <a:p>
            <a:pPr lvl="0"/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виховувати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свідомого громадянина України, повагу до історичного минулого свого народу і толерантне ставлення до культурних і національних здобутків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проживали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Гусакові ;</a:t>
            </a:r>
          </a:p>
          <a:p>
            <a:pPr lvl="0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створити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сприятливі умови для пошукової роботи і позитивно-емоційної атмосфери, загальної зацікавленості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практико-орієнтованій дослідницькій діяльності;</a:t>
            </a:r>
          </a:p>
          <a:p>
            <a:pPr lvl="0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привернути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наших  однолітків,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 села до історії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дослідити життя видатних людей, зберегти історичну пам’ять 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єврейської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громади;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дослідити єврейське кладовище 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локальної історії  та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заохотити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 до знайомства із багатою , але часто забутою національною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спадщиною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4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926278" y="1"/>
            <a:ext cx="7055025" cy="779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6278" y="1"/>
            <a:ext cx="1107522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Цільова 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аудиторія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>
              <a:buFont typeface="Wingdings" pitchFamily="2" charset="2"/>
              <a:buChar char="Ø"/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Учні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1-11 класів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Гусаківського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НВК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,  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Жителі села Гусаків, вихідці з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Гусакова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Культурні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працівники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Підприємці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071110" y="2104374"/>
            <a:ext cx="107855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стосуватиметься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3200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проєкту</a:t>
            </a:r>
            <a:r>
              <a:rPr lang="uk-UA" sz="32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(короткотривале)1-6 місяців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запустити сайт;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створити віртуальну карту с.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Гусаків, 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встановити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стенд з картою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 центрі села 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роздрукувати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коди на визначних будівлях;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підготувати навчання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гідів і проведення  екскурсійних турів;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привернути  увагу інвесторів; 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відновити межі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єврейського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кладовища.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6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663850" y="52089"/>
            <a:ext cx="513570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457200" algn="l"/>
              </a:tabLst>
            </a:pPr>
            <a:endParaRPr lang="uk-UA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000404" y="52089"/>
            <a:ext cx="43857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1525р.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власником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Гусаковичів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хорунжий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перемишльський і староста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рогатинський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Він отримав королівський привілей від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Зигмунда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перетворення свого села в місто й надання йому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Магдебурського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права.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Гусаковичі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називатися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Гусаковом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нього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явився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герб родини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Топір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отримання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Магдебурії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Гусаків користувався печаткою з написом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SIGIL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CIVIT HUSAKOVIENSIS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1552» й зображенням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собачої голови на мисці (різновид герба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«Корчак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фундаторів міста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r>
              <a:rPr lang="uk-UA" dirty="0"/>
              <a:t> </a:t>
            </a:r>
          </a:p>
          <a:p>
            <a:r>
              <a:rPr lang="uk-UA" dirty="0"/>
              <a:t> </a:t>
            </a:r>
          </a:p>
          <a:p>
            <a:r>
              <a:rPr lang="uk-UA" dirty="0"/>
              <a:t> </a:t>
            </a:r>
          </a:p>
          <a:p>
            <a:r>
              <a:rPr lang="uk-UA" dirty="0"/>
              <a:t> </a:t>
            </a:r>
          </a:p>
          <a:p>
            <a:r>
              <a:rPr lang="uk-UA" dirty="0"/>
              <a:t> 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Ось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виглядала печатка роду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Боратинських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/>
              <a:t> </a:t>
            </a:r>
          </a:p>
          <a:p>
            <a:endParaRPr lang="uk-UA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1" y="4577593"/>
            <a:ext cx="1438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4935255" y="0"/>
            <a:ext cx="7256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n/>
                <a:solidFill>
                  <a:srgbClr val="540000"/>
                </a:solidFill>
                <a:latin typeface="Franklin Gothic Demi" panose="020B0703020102020204" pitchFamily="34" charset="0"/>
              </a:rPr>
              <a:t>   ВЛАСНИКИ   І  МЕЦЕНАТИ  ГУСАКОВА </a:t>
            </a:r>
            <a:endParaRPr lang="uk-UA" sz="2800" dirty="0"/>
          </a:p>
        </p:txBody>
      </p:sp>
      <p:sp>
        <p:nvSpPr>
          <p:cNvPr id="7" name="Прямокутник 6"/>
          <p:cNvSpPr/>
          <p:nvPr/>
        </p:nvSpPr>
        <p:spPr>
          <a:xfrm>
            <a:off x="4688909" y="3380492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Найбільшим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меценатом був королівський митник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Костянтин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Корнякт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у 1579 році відкупив місто Гусаків з великою кількістю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 у Яна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Боратинського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ГЕРБ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311" y="976606"/>
            <a:ext cx="2400316" cy="24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кутник 8"/>
          <p:cNvSpPr/>
          <p:nvPr/>
        </p:nvSpPr>
        <p:spPr>
          <a:xfrm>
            <a:off x="8899499" y="3156560"/>
            <a:ext cx="31254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                            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 Гусаків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D:\ЖИДИ ГУСАКОВА\250px-Konstanty_Korniakt_(1517-1603)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1557" y="523220"/>
            <a:ext cx="2968668" cy="442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26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705114" y="907941"/>
            <a:ext cx="1060789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457200" algn="l"/>
              </a:tabLst>
            </a:pPr>
            <a:endParaRPr lang="uk-UA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457200" algn="l"/>
              </a:tabLst>
            </a:pP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3074" name="Picture 2" descr="D:\ПЕРЕНЕСЕНЕ\ЖИДИ ГУСАКОВА\11111гусаків історія\14572419_1584200288293610_165005310794511924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899" y="684436"/>
            <a:ext cx="5160723" cy="399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ПЕРЕНЕСЕНЕ\ЖИДИ ГУСАКОВА\11111гусаків історія\14731317_1584194601627512_665546912424956809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96" y="438989"/>
            <a:ext cx="5240055" cy="329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ПЕРЕНЕСЕНЕ\ЖИДИ ГУСАКОВА\11111гусаків історія\14925565_1585303904849915_2570198128848406425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71" y="3833725"/>
            <a:ext cx="2697727" cy="278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964504" y="0"/>
            <a:ext cx="10997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Arial Black" panose="020B0A04020102020204" pitchFamily="34" charset="0"/>
              </a:rPr>
              <a:t>ЯК КОЖНЕ МІСТЕЧКО, ГУСАКІВ МАВ  ПЛОЩУ РИНОК</a:t>
            </a:r>
            <a:endParaRPr lang="uk-UA" sz="2800" b="1" dirty="0">
              <a:latin typeface="Arial Black" panose="020B0A040201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 rot="10800000" flipV="1">
            <a:off x="4910202" y="2841038"/>
            <a:ext cx="64028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uk-UA" b="1" dirty="0" smtClean="0"/>
          </a:p>
          <a:p>
            <a:pPr lvl="0"/>
            <a:endParaRPr lang="uk-UA" b="1" dirty="0"/>
          </a:p>
          <a:p>
            <a:pPr lvl="0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Такий  вигляд  мала площа Ринок (фото листівок )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945699" y="5711868"/>
            <a:ext cx="15031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Печатка</a:t>
            </a:r>
          </a:p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1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r>
              <a:rPr lang="uk-UA" b="1" dirty="0" smtClean="0"/>
              <a:t>Такий  </a:t>
            </a:r>
            <a:r>
              <a:rPr lang="uk-UA" b="1" dirty="0"/>
              <a:t>вигляд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0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862617" y="52089"/>
            <a:ext cx="10607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400" dirty="0" smtClean="0">
                <a:latin typeface="Arial Black" pitchFamily="34" charset="0"/>
                <a:cs typeface="Arial" pitchFamily="34" charset="0"/>
              </a:rPr>
              <a:t>КОСТЕЛ СВ. СТАНІСЛАВА</a:t>
            </a: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9" name="Рисунок 8" descr="D:\ПЕРЕНЕСЕНЕ\фото памяток\IMG_027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7831" y="1251001"/>
            <a:ext cx="5380203" cy="43106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кутник 1"/>
          <p:cNvSpPr/>
          <p:nvPr/>
        </p:nvSpPr>
        <p:spPr>
          <a:xfrm>
            <a:off x="5260932" y="513754"/>
            <a:ext cx="63506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/>
              <a:t>Найвищою</a:t>
            </a:r>
            <a:r>
              <a:rPr lang="ru-RU" sz="2400" b="1" dirty="0"/>
              <a:t> церковною  </a:t>
            </a:r>
            <a:r>
              <a:rPr lang="ru-RU" sz="2400" b="1" dirty="0" err="1"/>
              <a:t>спорудою</a:t>
            </a:r>
            <a:r>
              <a:rPr lang="ru-RU" sz="2400" b="1" dirty="0"/>
              <a:t> є </a:t>
            </a:r>
            <a:r>
              <a:rPr lang="ru-RU" sz="2400" b="1" dirty="0" err="1"/>
              <a:t>місцевий</a:t>
            </a:r>
            <a:r>
              <a:rPr lang="ru-RU" sz="2400" b="1" dirty="0"/>
              <a:t> костел Святого </a:t>
            </a:r>
            <a:r>
              <a:rPr lang="ru-RU" sz="2400" b="1" dirty="0" err="1" smtClean="0"/>
              <a:t>Станіслава</a:t>
            </a:r>
            <a:r>
              <a:rPr lang="ru-RU" sz="2400" b="1" dirty="0" smtClean="0"/>
              <a:t>, </a:t>
            </a:r>
            <a:r>
              <a:rPr lang="ru-RU" sz="2400" b="1" dirty="0" err="1"/>
              <a:t>збудований</a:t>
            </a:r>
            <a:r>
              <a:rPr lang="ru-RU" sz="2400" b="1" dirty="0"/>
              <a:t> у 1719 </a:t>
            </a:r>
            <a:r>
              <a:rPr lang="ru-RU" sz="2400" b="1" dirty="0" err="1"/>
              <a:t>році</a:t>
            </a:r>
            <a:r>
              <a:rPr lang="ru-RU" sz="2400" b="1" dirty="0"/>
              <a:t>. 17 </a:t>
            </a:r>
            <a:r>
              <a:rPr lang="ru-RU" sz="2400" b="1" dirty="0" err="1"/>
              <a:t>вересня</a:t>
            </a:r>
            <a:r>
              <a:rPr lang="ru-RU" sz="2400" b="1" dirty="0"/>
              <a:t> 1724 року костел </a:t>
            </a:r>
            <a:r>
              <a:rPr lang="ru-RU" sz="2400" b="1" dirty="0" err="1"/>
              <a:t>був</a:t>
            </a:r>
            <a:r>
              <a:rPr lang="ru-RU" sz="2400" b="1" dirty="0"/>
              <a:t> </a:t>
            </a:r>
            <a:r>
              <a:rPr lang="ru-RU" sz="2400" b="1" dirty="0" err="1"/>
              <a:t>посвячений</a:t>
            </a:r>
            <a:r>
              <a:rPr lang="ru-RU" sz="2400" b="1" dirty="0"/>
              <a:t> і </a:t>
            </a:r>
            <a:r>
              <a:rPr lang="ru-RU" sz="2400" b="1" dirty="0" err="1"/>
              <a:t>відкритий</a:t>
            </a:r>
            <a:r>
              <a:rPr lang="ru-RU" sz="2400" b="1" dirty="0" smtClean="0"/>
              <a:t>.</a:t>
            </a:r>
          </a:p>
          <a:p>
            <a:pPr algn="just"/>
            <a:r>
              <a:rPr lang="ru-RU" sz="2400" b="1" dirty="0" smtClean="0"/>
              <a:t>У  </a:t>
            </a:r>
            <a:r>
              <a:rPr lang="ru-RU" sz="2400" b="1" dirty="0"/>
              <a:t>1720 - 1740 </a:t>
            </a:r>
            <a:r>
              <a:rPr lang="ru-RU" sz="2400" b="1" dirty="0" smtClean="0"/>
              <a:t>роках  </a:t>
            </a:r>
            <a:r>
              <a:rPr lang="ru-RU" sz="2400" b="1" dirty="0"/>
              <a:t>костел </a:t>
            </a:r>
            <a:r>
              <a:rPr lang="ru-RU" sz="2400" b="1" dirty="0" err="1"/>
              <a:t>був</a:t>
            </a:r>
            <a:r>
              <a:rPr lang="ru-RU" sz="2400" b="1" dirty="0"/>
              <a:t> </a:t>
            </a:r>
            <a:r>
              <a:rPr lang="ru-RU" sz="2400" b="1" dirty="0" err="1"/>
              <a:t>мальований</a:t>
            </a:r>
            <a:r>
              <a:rPr lang="ru-RU" sz="2400" b="1" dirty="0"/>
              <a:t>. </a:t>
            </a:r>
            <a:r>
              <a:rPr lang="ru-RU" sz="2400" b="1" dirty="0" err="1"/>
              <a:t>Фресковий</a:t>
            </a:r>
            <a:r>
              <a:rPr lang="ru-RU" sz="2400" b="1" dirty="0"/>
              <a:t> </a:t>
            </a:r>
            <a:r>
              <a:rPr lang="ru-RU" sz="2400" b="1" dirty="0" err="1"/>
              <a:t>живопис</a:t>
            </a:r>
            <a:r>
              <a:rPr lang="ru-RU" sz="2400" b="1" dirty="0"/>
              <a:t> </a:t>
            </a:r>
            <a:r>
              <a:rPr lang="ru-RU" sz="2400" b="1" dirty="0" err="1"/>
              <a:t>належить</a:t>
            </a:r>
            <a:r>
              <a:rPr lang="ru-RU" sz="2400" b="1" dirty="0"/>
              <a:t> </a:t>
            </a:r>
            <a:r>
              <a:rPr lang="ru-RU" sz="2400" b="1" dirty="0" err="1"/>
              <a:t>львівському</a:t>
            </a:r>
            <a:r>
              <a:rPr lang="ru-RU" sz="2400" b="1" dirty="0"/>
              <a:t> </a:t>
            </a:r>
            <a:r>
              <a:rPr lang="ru-RU" sz="2400" b="1" dirty="0" err="1"/>
              <a:t>художникові</a:t>
            </a:r>
            <a:r>
              <a:rPr lang="ru-RU" sz="2400" b="1" dirty="0"/>
              <a:t> </a:t>
            </a:r>
            <a:r>
              <a:rPr lang="ru-RU" sz="2400" b="1" dirty="0" err="1"/>
              <a:t>Станіславу</a:t>
            </a:r>
            <a:r>
              <a:rPr lang="ru-RU" sz="2400" b="1" dirty="0"/>
              <a:t> </a:t>
            </a:r>
            <a:r>
              <a:rPr lang="ru-RU" sz="2400" b="1" dirty="0" err="1"/>
              <a:t>Строїнському</a:t>
            </a:r>
            <a:r>
              <a:rPr lang="ru-RU" sz="2400" b="1" dirty="0"/>
              <a:t> і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учневі</a:t>
            </a:r>
            <a:r>
              <a:rPr lang="ru-RU" sz="2400" b="1" dirty="0"/>
              <a:t> </a:t>
            </a:r>
            <a:r>
              <a:rPr lang="ru-RU" sz="2400" b="1" dirty="0" err="1"/>
              <a:t>Томашу</a:t>
            </a:r>
            <a:r>
              <a:rPr lang="ru-RU" sz="2400" b="1" dirty="0"/>
              <a:t> </a:t>
            </a:r>
            <a:r>
              <a:rPr lang="ru-RU" sz="2400" b="1" dirty="0" err="1"/>
              <a:t>Гертнеру</a:t>
            </a:r>
            <a:r>
              <a:rPr lang="ru-RU" sz="2400" b="1" dirty="0"/>
              <a:t>. </a:t>
            </a:r>
            <a:r>
              <a:rPr lang="ru-RU" sz="2400" b="1" dirty="0" err="1"/>
              <a:t>Пензлем</a:t>
            </a:r>
            <a:r>
              <a:rPr lang="ru-RU" sz="2400" b="1" dirty="0"/>
              <a:t> </a:t>
            </a:r>
            <a:r>
              <a:rPr lang="ru-RU" sz="2400" b="1" dirty="0" err="1"/>
              <a:t>цього</a:t>
            </a:r>
            <a:r>
              <a:rPr lang="ru-RU" sz="2400" b="1" dirty="0"/>
              <a:t> художника </a:t>
            </a:r>
            <a:r>
              <a:rPr lang="ru-RU" sz="2400" b="1" dirty="0" err="1"/>
              <a:t>був</a:t>
            </a:r>
            <a:r>
              <a:rPr lang="ru-RU" sz="2400" b="1" dirty="0"/>
              <a:t> </a:t>
            </a:r>
            <a:r>
              <a:rPr lang="ru-RU" sz="2400" b="1" dirty="0" err="1"/>
              <a:t>мальований</a:t>
            </a:r>
            <a:r>
              <a:rPr lang="ru-RU" sz="2400" b="1" dirty="0"/>
              <a:t> </a:t>
            </a:r>
            <a:r>
              <a:rPr lang="ru-RU" sz="2400" b="1" dirty="0" err="1"/>
              <a:t>Латинський</a:t>
            </a:r>
            <a:r>
              <a:rPr lang="ru-RU" sz="2400" b="1" dirty="0"/>
              <a:t> собор у </a:t>
            </a:r>
            <a:r>
              <a:rPr lang="ru-RU" sz="2400" b="1" dirty="0" err="1"/>
              <a:t>місті</a:t>
            </a:r>
            <a:r>
              <a:rPr lang="ru-RU" sz="2400" b="1" dirty="0"/>
              <a:t> 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Львові</a:t>
            </a:r>
            <a:r>
              <a:rPr lang="ru-RU" sz="2400" b="1" dirty="0" smtClean="0"/>
              <a:t>.</a:t>
            </a:r>
          </a:p>
          <a:p>
            <a:pPr algn="just"/>
            <a:r>
              <a:rPr lang="ru-RU" sz="2400" b="1" dirty="0" smtClean="0"/>
              <a:t>За </a:t>
            </a:r>
            <a:r>
              <a:rPr lang="ru-RU" sz="2400" b="1" dirty="0" err="1" smtClean="0"/>
              <a:t>радянської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влади</a:t>
            </a:r>
            <a:r>
              <a:rPr lang="ru-RU" sz="2400" b="1" dirty="0" smtClean="0"/>
              <a:t>  фрески </a:t>
            </a:r>
            <a:r>
              <a:rPr lang="ru-RU" sz="2400" b="1" dirty="0" err="1" smtClean="0"/>
              <a:t>було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забілено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вапном</a:t>
            </a:r>
            <a:r>
              <a:rPr lang="ru-RU" sz="2400" b="1" dirty="0" smtClean="0"/>
              <a:t>, а  костел  </a:t>
            </a:r>
            <a:r>
              <a:rPr lang="ru-RU" sz="2400" b="1" dirty="0" err="1" smtClean="0"/>
              <a:t>було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перетворено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зерновий</a:t>
            </a:r>
            <a:r>
              <a:rPr lang="ru-RU" sz="2400" b="1" dirty="0" smtClean="0"/>
              <a:t> склад. У </a:t>
            </a:r>
            <a:r>
              <a:rPr lang="ru-RU" sz="2400" b="1" dirty="0" err="1" smtClean="0"/>
              <a:t>даний</a:t>
            </a:r>
            <a:r>
              <a:rPr lang="ru-RU" sz="2400" b="1" dirty="0" smtClean="0"/>
              <a:t> час у </a:t>
            </a:r>
            <a:r>
              <a:rPr lang="ru-RU" sz="2400" b="1" dirty="0" err="1" smtClean="0"/>
              <a:t>костелі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реставрують</a:t>
            </a:r>
            <a:r>
              <a:rPr lang="ru-RU" sz="2400" b="1" dirty="0" smtClean="0"/>
              <a:t>  фрески, </a:t>
            </a:r>
            <a:r>
              <a:rPr lang="ru-RU" sz="2400" b="1" dirty="0" err="1" smtClean="0"/>
              <a:t>мальовані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Станіславом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Стоїнським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1481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4985360" y="52089"/>
            <a:ext cx="648515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000" dirty="0" smtClean="0">
                <a:latin typeface="Arial Black" panose="020B0A04020102020204" pitchFamily="34" charset="0"/>
                <a:cs typeface="Arial" pitchFamily="34" charset="0"/>
              </a:rPr>
              <a:t>                  ЦЕРКВА УСПІННЯ ПРЕСВЯТОЇ БОГОРОДИЦІ</a:t>
            </a:r>
            <a:endParaRPr lang="uk-UA" sz="2000" dirty="0">
              <a:latin typeface="Arial Black" panose="020B0A04020102020204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Рисунок 4" descr="D:\ПЕРЕНЕСЕНЕ\фото памяток\IMG_02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10" y="0"/>
            <a:ext cx="4258850" cy="4174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D:\ПЕРЕНЕСЕНЕ\ЖИДИ ГУСАКОВА\11111гусаків історія\14910338_1584190301627942_3572690967586379800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26" y="4024082"/>
            <a:ext cx="4670132" cy="28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5384116" y="675113"/>
            <a:ext cx="62241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Давня парафіяльна церква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Успення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Пресвятої Богородиці була збудована 1629 року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(фундація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Юрія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Мнішека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прекрасні будови епохи відродження постали завдяки цьому фундатору), мала 6 вікон; у 1839 році була оцінена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злотих. Ця церква була розібрана при побудові у 1894р на цьому ж місці нової мурованої церкви під тією ж назвою. Архітектором і головним будівничим був Василь Нагірний, учень Івана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Левицького,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професора Львівської політехніки. Хоча сам політехнічну освіту здобув у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Цюріху (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Швейцарія). Вони стали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першими,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хто почав широко застосовувати при художньому оформленні інтер`єрів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храмів,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іконостасів бетон,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кераміку, метал,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своєрідне дерев`яне різьблення, почали брати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форми,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запозичені з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</a:t>
            </a: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дерев`яного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стародавньої архітектури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Галича.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6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122" name="Picture 2" descr="D:\ПЕРЕНЕСЕНЕ\ЖИДИ ГУСАКОВА\папка основна\Школа Верхалівка\FB_IMG_16122965747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604" y="3775905"/>
            <a:ext cx="4388817" cy="289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ПЕРЕНЕСЕНЕ\ЖИДИ ГУСАКОВА\папка основна\Школа Верхалівка\завантаженн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110" y="139572"/>
            <a:ext cx="8920107" cy="491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2893513" y="-100208"/>
            <a:ext cx="3885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uk-UA" dirty="0" smtClean="0">
                <a:latin typeface="Arial Black" panose="020B0A04020102020204" pitchFamily="34" charset="0"/>
                <a:cs typeface="Arial" pitchFamily="34" charset="0"/>
              </a:rPr>
              <a:t>ШКОЛА ВЕРХАЛІВКА</a:t>
            </a:r>
            <a:endParaRPr lang="uk-UA" dirty="0"/>
          </a:p>
        </p:txBody>
      </p:sp>
      <p:pic>
        <p:nvPicPr>
          <p:cNvPr id="2050" name="Picture 2" descr="Копия (3) Изображение 0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21" y="3883069"/>
            <a:ext cx="3720231" cy="262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735766" y="447493"/>
            <a:ext cx="80449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свідчать архівні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документи, у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1789 році на місці кляштору в Гусакові була організована перша двокласна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школа. Але вона була зруйнована грибом.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 як діти не мали приміщення школи, на кошти громадян містечка була побудована нова школа на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Верхалівці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1897 році.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1897 по 1907 рр.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Гусаківська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належала до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Мостиського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шкільного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округу. У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 час проводилося реформування народної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Цікаво, що в 1875 р. школа носила назву однокласної, а вчилися по 2 роки в 1 класі і 2 роки в другому. А в 1903 році вона була реорганізована у двокласну. </a:t>
            </a:r>
          </a:p>
        </p:txBody>
      </p:sp>
    </p:spTree>
    <p:extLst>
      <p:ext uri="{BB962C8B-B14F-4D97-AF65-F5344CB8AC3E}">
        <p14:creationId xmlns:p14="http://schemas.microsoft.com/office/powerpoint/2010/main" val="116887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ЖИДИ ГУСАКОВА\папка основна\Карти\Синагога Гусакова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736" y="751459"/>
            <a:ext cx="41433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48654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951978" y="112734"/>
            <a:ext cx="6563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СИНАГОГА    ГУСАКОВА</a:t>
            </a:r>
            <a:endParaRPr lang="uk-UA" sz="2400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4722376" y="0"/>
            <a:ext cx="7469623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ХVIII столітті в Гусакові зростала єврейська громада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усіма її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інституціями.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років тут служив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равин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Меєр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син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равина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Моше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Замостя. Перед будівництвом синагоги в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приватному  будинку в Гусакові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(як згадується в газеті «Перемишльський Край») був так званий Дім Молитви. У другій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половині 18 століття  юдеї отримали привілеї на побудову власної синагоги в 1743 році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1753 вже триває будова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синагоги, кількість вірних -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396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1765 році утворено Кагал (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Гміну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На карті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позначено.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Гусакові в 1880 році мешкало 564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євреїв, 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1900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 їх було близько 630,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становило 40% мешканців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містечка.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Гусакові була окрема єврейська громада (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метрикальний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 та місце окружного суду), у склад якої, 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входили і довколишні села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 могли мешкати по декілька чи 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 єврейських родин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87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862617" y="52089"/>
            <a:ext cx="106078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457200" algn="l"/>
              </a:tabLst>
            </a:pPr>
            <a:endParaRPr lang="uk-UA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Picture 2" descr="D:\ЖИДИ ГУСАКОВА\папка основна\Євреї , які жили у Гусакові\1780178_10200821405532153_97362192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607" y="2454061"/>
            <a:ext cx="2480155" cy="364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862617" y="3517133"/>
            <a:ext cx="38287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uk-UA" b="1" dirty="0" smtClean="0"/>
          </a:p>
          <a:p>
            <a:endParaRPr lang="ru-RU" altLang="uk-UA" b="1" dirty="0"/>
          </a:p>
          <a:p>
            <a:endParaRPr lang="ru-RU" altLang="uk-UA" b="1" dirty="0" smtClean="0"/>
          </a:p>
          <a:p>
            <a:endParaRPr lang="ru-RU" altLang="uk-UA" b="1" dirty="0"/>
          </a:p>
          <a:p>
            <a:endParaRPr lang="ru-RU" altLang="uk-UA" b="1" dirty="0" smtClean="0"/>
          </a:p>
          <a:p>
            <a:endParaRPr lang="ru-RU" altLang="uk-UA" b="1" dirty="0"/>
          </a:p>
          <a:p>
            <a:endParaRPr lang="ru-RU" altLang="uk-UA" b="1" dirty="0" smtClean="0"/>
          </a:p>
          <a:p>
            <a:endParaRPr lang="ru-RU" altLang="uk-UA" b="1" dirty="0"/>
          </a:p>
          <a:p>
            <a:endParaRPr lang="ru-RU" altLang="uk-UA" b="1" dirty="0" smtClean="0"/>
          </a:p>
          <a:p>
            <a:r>
              <a:rPr lang="ru-RU" altLang="uk-UA" b="1" dirty="0" err="1" smtClean="0"/>
              <a:t>Нащадок</a:t>
            </a:r>
            <a:r>
              <a:rPr lang="ru-RU" altLang="uk-UA" b="1" dirty="0" smtClean="0"/>
              <a:t> </a:t>
            </a:r>
            <a:r>
              <a:rPr lang="ru-RU" altLang="uk-UA" b="1" dirty="0" err="1"/>
              <a:t>євреїв</a:t>
            </a:r>
            <a:r>
              <a:rPr lang="ru-RU" altLang="uk-UA" b="1" dirty="0"/>
              <a:t> </a:t>
            </a:r>
            <a:r>
              <a:rPr lang="ru-RU" altLang="uk-UA" b="1" dirty="0" err="1"/>
              <a:t>біля</a:t>
            </a:r>
            <a:r>
              <a:rPr lang="ru-RU" altLang="uk-UA" b="1" dirty="0"/>
              <a:t> </a:t>
            </a:r>
            <a:r>
              <a:rPr lang="ru-RU" altLang="uk-UA" b="1" dirty="0" err="1"/>
              <a:t>встановленого</a:t>
            </a:r>
            <a:r>
              <a:rPr lang="ru-RU" altLang="uk-UA" b="1" dirty="0"/>
              <a:t>  надгробного  </a:t>
            </a:r>
            <a:r>
              <a:rPr lang="ru-RU" altLang="uk-UA" b="1" dirty="0" err="1"/>
              <a:t>каміня</a:t>
            </a:r>
            <a:r>
              <a:rPr lang="ru-RU" altLang="uk-UA" b="1" dirty="0"/>
              <a:t> на </a:t>
            </a:r>
            <a:r>
              <a:rPr lang="ru-RU" altLang="uk-UA" b="1" dirty="0" err="1"/>
              <a:t>Єврейському</a:t>
            </a:r>
            <a:r>
              <a:rPr lang="ru-RU" altLang="uk-UA" b="1" dirty="0"/>
              <a:t>  </a:t>
            </a:r>
            <a:r>
              <a:rPr lang="ru-RU" altLang="uk-UA" b="1" dirty="0" err="1"/>
              <a:t>цвинтарі</a:t>
            </a:r>
            <a:r>
              <a:rPr lang="ru-RU" altLang="uk-UA" b="1" dirty="0"/>
              <a:t> в </a:t>
            </a:r>
            <a:r>
              <a:rPr lang="ru-RU" altLang="uk-UA" b="1" dirty="0" err="1"/>
              <a:t>Гусакові</a:t>
            </a:r>
            <a:r>
              <a:rPr lang="ru-RU" altLang="uk-UA" b="1" dirty="0"/>
              <a:t> </a:t>
            </a:r>
            <a:endParaRPr lang="uk-UA" altLang="uk-UA" b="1" dirty="0"/>
          </a:p>
        </p:txBody>
      </p:sp>
      <p:sp>
        <p:nvSpPr>
          <p:cNvPr id="3" name="Прямокутник 2"/>
          <p:cNvSpPr/>
          <p:nvPr/>
        </p:nvSpPr>
        <p:spPr>
          <a:xfrm>
            <a:off x="5198301" y="300625"/>
            <a:ext cx="5098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ЄВРЕЙСЬКЕ КЛАДОВИЩЕ (КІРКУТ) 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5073040" y="759975"/>
            <a:ext cx="70516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Залишився в Гусакові лише німий свідок тих часів -  Єврейське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кладовище, яке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існувало на цьому місці принаймні з 18 століття, оскільки воно показано як єврейське кладовище на Першій військовій оглядовій карті імперії Габсбургів у 1780-х роках.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малюнку – карта 1855 року,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якій позначено Гусаків,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єврейський цвинтар .  </a:t>
            </a:r>
          </a:p>
        </p:txBody>
      </p:sp>
      <p:pic>
        <p:nvPicPr>
          <p:cNvPr id="9" name="Рисунок 8" descr="D:\ЖИДИ ГУСАКОВА\папка основна\Карти\мапа 1855року позначено юден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4607" y="52089"/>
            <a:ext cx="4083342" cy="283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кутник 6"/>
          <p:cNvSpPr/>
          <p:nvPr/>
        </p:nvSpPr>
        <p:spPr>
          <a:xfrm>
            <a:off x="3920647" y="2211211"/>
            <a:ext cx="80166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Гусаківський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єврейський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кіркут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з найстаріших в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Яворівському районі.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Гусакові хоронили євреїв із навколишніх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територій,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також з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Мостиськ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Ось  в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«Локальній  історії» описано  Гусаків,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Мостиська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«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Квартальнику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 досліджує минуле галицьких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Юдеїв,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виданому в 1912 році 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Варшаві, читаємо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спір між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перемишльськими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мостиськими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юдеями, у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 спору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мостиські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юдеї хоронять своїх померлих в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Гусакові. А потім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дістають дозвіл на будівництво свого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кіркуту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кладовищі була  величезна кількість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мацев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кожна з них – надзвичайно цінна пам’ятка, дуже суттєва сторінка єврейської матеріальної культури. Юдейський цвинтар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кіркут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був знищений у роки радянської влади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частині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кіркуту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був побудований  склад.  Місцеве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розкрало 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мацеви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них  почали будувати мостики, доріжки,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городити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городи . </a:t>
            </a:r>
          </a:p>
        </p:txBody>
      </p:sp>
    </p:spTree>
    <p:extLst>
      <p:ext uri="{BB962C8B-B14F-4D97-AF65-F5344CB8AC3E}">
        <p14:creationId xmlns:p14="http://schemas.microsoft.com/office/powerpoint/2010/main" val="38541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926925" y="4421689"/>
            <a:ext cx="56492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Равин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Леві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Іцек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Дербаремдікер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народжений в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Мостиському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повіті  в Гусакові 17 вересня 1740 року</a:t>
            </a:r>
            <a:r>
              <a:rPr lang="uk-UA" alt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відомий 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 за кличкою Бердичівський </a:t>
            </a:r>
            <a:r>
              <a:rPr lang="uk-UA" alt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</a:t>
            </a:r>
            <a:r>
              <a:rPr lang="uk-UA" alt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Помер 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жовтня 1809 року у віці 69  і похований в Бердичеві. Батьками його були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равин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Меєр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Сара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Шоша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Дербаремдікер</a:t>
            </a:r>
            <a:r>
              <a:rPr lang="uk-UA" alt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alt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endParaRPr lang="uk-UA" alt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77" y="544696"/>
            <a:ext cx="3155188" cy="371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7615825" y="1979113"/>
            <a:ext cx="392064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Брилинський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виходець із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Гусакова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Український підприємець, власник єдиної в Галичині української «Ливарні дзвонів і артистичних відливів» у Львові.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Виготовляв церковні дзвони, художні й ужиткові речі.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Серед виробів фірми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Брилинського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дзвін для собору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Св. Юра у Львові, барельєфи Тараса Шевченка, Маркіяна Шашкевича, меморіальні таблиці, свічники, статуї.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Загинув від рук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енкаведистів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1941 році. 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870542" y="175364"/>
            <a:ext cx="2925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ВОНИ РОДОМ З ГУСАКОВА</a:t>
            </a:r>
            <a:endParaRPr lang="uk-UA" b="1" dirty="0"/>
          </a:p>
        </p:txBody>
      </p:sp>
      <p:pic>
        <p:nvPicPr>
          <p:cNvPr id="1028" name="Picture 4" descr="undefin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105" y="652648"/>
            <a:ext cx="2880986" cy="361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50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Литературный фон (61 фото) | Презентация, Старая бумага, Литерату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-4064"/>
            <a:ext cx="12191999" cy="686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2455521" y="123093"/>
            <a:ext cx="9392320" cy="6506308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27" y="2020674"/>
            <a:ext cx="439599" cy="404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178" y="2857441"/>
            <a:ext cx="439599" cy="4048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519" y="2479018"/>
            <a:ext cx="439599" cy="404892"/>
          </a:xfrm>
          <a:prstGeom prst="rect">
            <a:avLst/>
          </a:prstGeom>
        </p:spPr>
      </p:pic>
      <p:pic>
        <p:nvPicPr>
          <p:cNvPr id="8" name="Рисунок 7">
            <a:hlinkClick r:id="rId7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419" y="3703744"/>
            <a:ext cx="439599" cy="4048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550" y="2479018"/>
            <a:ext cx="439599" cy="4048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719" y="3113339"/>
            <a:ext cx="439599" cy="4048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581" y="3059887"/>
            <a:ext cx="439599" cy="4048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839" y="4855927"/>
            <a:ext cx="439599" cy="4048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22547" y="4596712"/>
            <a:ext cx="956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>
                <a:hlinkClick r:id="rId8"/>
              </a:rPr>
              <a:t>Єврейський цвинтар</a:t>
            </a:r>
            <a:endParaRPr lang="uk-UA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7328381" y="2739513"/>
            <a:ext cx="953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>
                <a:hlinkClick r:id="rId9"/>
              </a:rPr>
              <a:t>Школа </a:t>
            </a:r>
            <a:r>
              <a:rPr lang="uk-UA" sz="1200" dirty="0" err="1" smtClean="0">
                <a:hlinkClick r:id="rId9"/>
              </a:rPr>
              <a:t>Верхалівка</a:t>
            </a:r>
            <a:endParaRPr lang="uk-UA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665179" y="2194737"/>
            <a:ext cx="88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>
                <a:hlinkClick r:id="rId10"/>
              </a:rPr>
              <a:t>Єврейська синагога</a:t>
            </a:r>
            <a:endParaRPr lang="uk-UA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499517" y="2347100"/>
            <a:ext cx="66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>
                <a:hlinkClick r:id="rId11"/>
              </a:rPr>
              <a:t>Площа ринок</a:t>
            </a:r>
            <a:endParaRPr lang="uk-UA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5192848" y="2884586"/>
            <a:ext cx="87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>
                <a:hlinkClick r:id="rId12"/>
              </a:rPr>
              <a:t>Костел </a:t>
            </a:r>
            <a:r>
              <a:rPr lang="uk-UA" sz="1200" dirty="0" err="1" smtClean="0">
                <a:hlinkClick r:id="rId12"/>
              </a:rPr>
              <a:t>св</a:t>
            </a:r>
            <a:r>
              <a:rPr lang="uk-UA" sz="1200" dirty="0" smtClean="0">
                <a:hlinkClick r:id="rId12"/>
              </a:rPr>
              <a:t>. Станіслава</a:t>
            </a:r>
            <a:endParaRPr lang="uk-UA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6374395" y="3278933"/>
            <a:ext cx="1040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>
                <a:hlinkClick r:id="rId13"/>
              </a:rPr>
              <a:t>Вони родом з </a:t>
            </a:r>
            <a:r>
              <a:rPr lang="uk-UA" sz="1200" dirty="0" err="1" smtClean="0">
                <a:hlinkClick r:id="rId13"/>
              </a:rPr>
              <a:t>Гусакова</a:t>
            </a:r>
            <a:endParaRPr lang="uk-UA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056995" y="1490508"/>
            <a:ext cx="1318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 smtClean="0">
                <a:hlinkClick r:id="rId14"/>
              </a:rPr>
              <a:t>Церква Успіння Пресвятої Богородиці</a:t>
            </a:r>
            <a:endParaRPr lang="uk-UA" sz="12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61" y="123093"/>
            <a:ext cx="752795" cy="7681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10785" y="192039"/>
            <a:ext cx="106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Історія </a:t>
            </a:r>
            <a:r>
              <a:rPr lang="uk-UA" dirty="0" err="1" smtClean="0"/>
              <a:t>Гусакова</a:t>
            </a:r>
            <a:endParaRPr lang="uk-UA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3" y="915662"/>
            <a:ext cx="769723" cy="70335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92559" y="932471"/>
            <a:ext cx="1292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Єврейська синагога</a:t>
            </a:r>
            <a:endParaRPr lang="uk-UA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" y="1698854"/>
            <a:ext cx="798757" cy="72671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36736" y="1688029"/>
            <a:ext cx="1294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Школа </a:t>
            </a:r>
            <a:r>
              <a:rPr lang="uk-UA" dirty="0" err="1" smtClean="0"/>
              <a:t>Верхалівка</a:t>
            </a:r>
            <a:endParaRPr lang="uk-UA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9" y="2451443"/>
            <a:ext cx="801467" cy="74973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41028" y="2523791"/>
            <a:ext cx="1368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Єврейський цвинтар</a:t>
            </a:r>
            <a:endParaRPr lang="uk-UA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87" y="3253217"/>
            <a:ext cx="796871" cy="84018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1774" y="3351568"/>
            <a:ext cx="898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Площа ринок</a:t>
            </a:r>
            <a:endParaRPr lang="uk-UA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" y="4133172"/>
            <a:ext cx="790943" cy="76442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71063" y="4013100"/>
            <a:ext cx="1028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Вони родом з </a:t>
            </a:r>
            <a:r>
              <a:rPr lang="uk-UA" dirty="0" err="1" smtClean="0"/>
              <a:t>Гусакова</a:t>
            </a:r>
            <a:endParaRPr lang="uk-UA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6" y="4932318"/>
            <a:ext cx="821223" cy="82122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10785" y="4873587"/>
            <a:ext cx="1925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Церква Успіння Пресвятої Богородиці</a:t>
            </a:r>
            <a:endParaRPr lang="uk-UA" dirty="0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8" y="5779414"/>
            <a:ext cx="825161" cy="82516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34859" y="5859436"/>
            <a:ext cx="1494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Костел </a:t>
            </a:r>
            <a:r>
              <a:rPr lang="uk-UA" dirty="0" err="1" smtClean="0"/>
              <a:t>св</a:t>
            </a:r>
            <a:r>
              <a:rPr lang="uk-UA" dirty="0" smtClean="0"/>
              <a:t>. Станіслава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211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16960" y="389038"/>
            <a:ext cx="10732662" cy="6324808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ВИСНОВОК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сьогодні  віртуальний туризм в умовах війни, що панує на теренах України в результаті загарбницького нападу Російської Федерації - це єдиний телепорт, що дозволяє, не виходячи з дому, бомбосховища або укриття, потрапити до музею, відвідати видатні історичні місця або подивитися виставу.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також вихідцям, які народилися в Гусакові, можна переглянути відео з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візуалізацію.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результаті реалізації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село Гусаків отримає новий 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об’єкт </a:t>
            </a:r>
            <a:r>
              <a:rPr lang="uk-UA" sz="20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 екскурсійним 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туром, </a:t>
            </a:r>
            <a:r>
              <a:rPr lang="uk-UA" sz="20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який забезпечить привабливість 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села, </a:t>
            </a:r>
            <a:endParaRPr lang="uk-UA" sz="2000" b="1" dirty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0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Можливо, </a:t>
            </a:r>
            <a:r>
              <a:rPr lang="uk-UA" sz="20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вихідці села Гусаків після запуску сайту і перегляду 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відеороликів </a:t>
            </a:r>
            <a:r>
              <a:rPr lang="uk-UA" sz="20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захочуть побувати на своїй малій Батьківщині.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 віртуальним туризмом слід розуміти такий вид туризму, який використовує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 програми та сферичні панорами, щоб допомогти подорожувати тим, хто не може дозволити реальну подорож з тих чи інших причин.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наш погляд, можна виділити такі цілі створення віртуальних турів: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інформування та ознайомлення 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 та культурно-просвітницькі цілі (надають можливість розширити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 візуального ознайомлення з об’єктами екскурсійно-туристського показу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 та психологічна реабілітація (дозволяє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відволіктись від негативних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новин та подій та краще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комунікувати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учасникам віртуального туру між собою).</a:t>
            </a:r>
          </a:p>
        </p:txBody>
      </p:sp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1528174" y="389038"/>
            <a:ext cx="7828767" cy="779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uk-UA" altLang="x-none" sz="2400" b="0" i="0" u="none" strike="noStrike" kern="1200" cap="none" spc="0" normalizeH="0" baseline="0" noProof="0" dirty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Geometria" panose="020B0503020204020204" pitchFamily="34" charset="77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319516" y="4312055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6960" y="284196"/>
            <a:ext cx="1008733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latin typeface="Arial" pitchFamily="34" charset="0"/>
                <a:cs typeface="Arial" pitchFamily="34" charset="0"/>
              </a:rPr>
              <a:t/>
            </a:r>
            <a:br>
              <a:rPr lang="uk-UA" sz="1600" dirty="0">
                <a:latin typeface="Arial" pitchFamily="34" charset="0"/>
                <a:cs typeface="Arial" pitchFamily="34" charset="0"/>
              </a:rPr>
            </a:br>
            <a:endParaRPr lang="uk-UA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489931" y="2116899"/>
            <a:ext cx="9104442" cy="40475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0858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рок-презентація до Дня історії в навчальному закладі">
            <a:extLst>
              <a:ext uri="{FF2B5EF4-FFF2-40B4-BE49-F238E27FC236}">
                <a16:creationId xmlns="" xmlns:a16="http://schemas.microsoft.com/office/drawing/2014/main" id="{EBE3B94A-8BA0-1744-BC12-A5B34EC9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54" y="5361392"/>
            <a:ext cx="1947553" cy="1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37431E-19DE-054E-94E9-8D0DEA1CA915}"/>
              </a:ext>
            </a:extLst>
          </p:cNvPr>
          <p:cNvSpPr txBox="1"/>
          <p:nvPr/>
        </p:nvSpPr>
        <p:spPr>
          <a:xfrm>
            <a:off x="862617" y="179616"/>
            <a:ext cx="106078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457200" algn="l"/>
              </a:tabLst>
            </a:pPr>
            <a:endParaRPr lang="uk-UA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  І ВИКОРИСТАНІ МАТЕРІАЛИ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5069E-4E12-FF44-8CE2-E56BAC0B83D4}"/>
              </a:ext>
            </a:extLst>
          </p:cNvPr>
          <p:cNvSpPr txBox="1"/>
          <p:nvPr/>
        </p:nvSpPr>
        <p:spPr>
          <a:xfrm>
            <a:off x="1882591" y="4675014"/>
            <a:ext cx="8170415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uk-UA" altLang="x-none" sz="3200" b="1" i="0" u="none" strike="noStrike" kern="1200" cap="none" spc="0" normalizeH="0" baseline="0" noProof="0" dirty="0">
                <a:ln>
                  <a:noFill/>
                </a:ln>
                <a:solidFill>
                  <a:srgbClr val="540000"/>
                </a:solidFill>
                <a:effectLst/>
                <a:uLnTx/>
                <a:uFillTx/>
                <a:latin typeface="Geometria" panose="020B0503020204020204" pitchFamily="34" charset="77"/>
                <a:ea typeface="+mn-ea"/>
                <a:cs typeface="+mn-cs"/>
              </a:rPr>
              <a:t> </a:t>
            </a: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862617" y="1002083"/>
            <a:ext cx="99097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1.М. Козак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–Дзядик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Віхи життя , віхи історії Дрогобич» Відродження» , 1993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2.І.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Саган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Історія міст і сіл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Мостицини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.Мостиська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,1999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Інформація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взята з архівів  Перемишля , Кракова,  ДАЛО Львів 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Документи надав краєзнавець п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Олега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Магдзяка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Проживає Польща)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Спогади записані :від Галун Даниїли( з дому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Цетвінська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, жительки с. Гусаків 1930 року народження ;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Логін Марії 1929 року народження (з дому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Геманович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нині покійна) жительки с. Гусаків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Дуди Ольги 1929 року народження  з дому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Геманович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нині покійна) жительки с. Гусаків</a:t>
            </a:r>
          </a:p>
        </p:txBody>
      </p:sp>
    </p:spTree>
    <p:extLst>
      <p:ext uri="{BB962C8B-B14F-4D97-AF65-F5344CB8AC3E}">
        <p14:creationId xmlns:p14="http://schemas.microsoft.com/office/powerpoint/2010/main" val="170817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</TotalTime>
  <Words>1313</Words>
  <Application>Microsoft Office PowerPoint</Application>
  <PresentationFormat>Довільний</PresentationFormat>
  <Paragraphs>174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17" baseType="lpstr">
      <vt:lpstr>Тема Office</vt:lpstr>
      <vt:lpstr>Crop</vt:lpstr>
      <vt:lpstr>Віртуальна екскурсія  «У пошуках сліду…» Хто не знає минулого , той  Не  вартий   майбутнього!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</vt:lpstr>
      <vt:lpstr>Презентація PowerPoint</vt:lpstr>
    </vt:vector>
  </TitlesOfParts>
  <Company>Інститут Модернізації та Змісту освіти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Гусаківський НВК</dc:creator>
  <cp:lastModifiedBy>RePack by Diakov</cp:lastModifiedBy>
  <cp:revision>59</cp:revision>
  <dcterms:created xsi:type="dcterms:W3CDTF">2024-05-02T06:12:32Z</dcterms:created>
  <dcterms:modified xsi:type="dcterms:W3CDTF">2025-04-14T18:11:32Z</dcterms:modified>
</cp:coreProperties>
</file>