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sldIdLst>
    <p:sldId id="256" r:id="rId3"/>
    <p:sldId id="292" r:id="rId4"/>
    <p:sldId id="293" r:id="rId5"/>
    <p:sldId id="295" r:id="rId6"/>
    <p:sldId id="296" r:id="rId7"/>
    <p:sldId id="297" r:id="rId8"/>
    <p:sldId id="298" r:id="rId9"/>
    <p:sldId id="299" r:id="rId10"/>
    <p:sldId id="300" r:id="rId11"/>
    <p:sldId id="301" r:id="rId12"/>
    <p:sldId id="308" r:id="rId13"/>
    <p:sldId id="302" r:id="rId14"/>
    <p:sldId id="303" r:id="rId15"/>
    <p:sldId id="306" r:id="rId16"/>
    <p:sldId id="307" r:id="rId17"/>
  </p:sldIdLst>
  <p:sldSz cx="10801350" cy="7200900"/>
  <p:notesSz cx="6858000" cy="9144000"/>
  <p:defaultTextStyle>
    <a:defPPr>
      <a:defRPr lang="ko-KR"/>
    </a:defPPr>
    <a:lvl1pPr marL="0" algn="l" defTabSz="102870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14350" algn="l" defTabSz="102870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28700" algn="l" defTabSz="102870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43050" algn="l" defTabSz="102870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57400" algn="l" defTabSz="102870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71750" algn="l" defTabSz="102870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086100" algn="l" defTabSz="102870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600450" algn="l" defTabSz="102870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114800" algn="l" defTabSz="102870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68" userDrawn="1">
          <p15:clr>
            <a:srgbClr val="A4A3A4"/>
          </p15:clr>
        </p15:guide>
        <p15:guide id="2" pos="34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2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ітлий стиль 1 –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332" autoAdjust="0"/>
  </p:normalViewPr>
  <p:slideViewPr>
    <p:cSldViewPr>
      <p:cViewPr varScale="1">
        <p:scale>
          <a:sx n="80" d="100"/>
          <a:sy n="80" d="100"/>
        </p:scale>
        <p:origin x="221" y="67"/>
      </p:cViewPr>
      <p:guideLst>
        <p:guide orient="horz" pos="2268"/>
        <p:guide pos="34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_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t" anchorCtr="0"/>
          <a:lstStyle/>
          <a:p>
            <a:pPr>
              <a:defRPr sz="2000" b="0" i="0" u="none" strike="noStrike" kern="1200" cap="none" spc="0" normalizeH="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pPr>
            <a:r>
              <a:rPr lang="uk-UA" sz="2400" b="0" dirty="0">
                <a:solidFill>
                  <a:sysClr val="windowText" lastClr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 мінералізація проб води до та після фільтрації, мг/дм</a:t>
            </a:r>
            <a:r>
              <a:rPr lang="uk-UA" sz="2400" b="0" baseline="30000" dirty="0">
                <a:solidFill>
                  <a:sysClr val="windowText" lastClr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t" anchorCtr="0"/>
        <a:lstStyle/>
        <a:p>
          <a:pPr>
            <a:defRPr sz="2000" b="0" i="0" u="none" strike="noStrike" kern="1200" cap="none" spc="0" normalizeH="0" baseline="0">
              <a:solidFill>
                <a:sysClr val="windowText" lastClr="00000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defRPr>
          </a:pPr>
          <a:endParaRPr lang="uk-UA"/>
        </a:p>
      </c:txPr>
    </c:title>
    <c:autoTitleDeleted val="0"/>
    <c:plotArea>
      <c:layout>
        <c:manualLayout>
          <c:layoutTarget val="inner"/>
          <c:xMode val="edge"/>
          <c:yMode val="edge"/>
          <c:x val="6.3387497174643426E-2"/>
          <c:y val="0.20015778585936528"/>
          <c:w val="0.92323276340942961"/>
          <c:h val="0.5550381148665691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Аркуш6!$A$3</c:f>
              <c:strCache>
                <c:ptCount val="1"/>
                <c:pt idx="0">
                  <c:v>Старе місто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Аркуш6!$B$1:$D$2</c:f>
              <c:strCache>
                <c:ptCount val="3"/>
                <c:pt idx="1">
                  <c:v>Фільтр-глечик</c:v>
                </c:pt>
                <c:pt idx="2">
                  <c:v>Портативний пристрій для очищення води</c:v>
                </c:pt>
              </c:strCache>
            </c:strRef>
          </c:cat>
          <c:val>
            <c:numRef>
              <c:f>Аркуш6!$B$3:$D$3</c:f>
              <c:numCache>
                <c:formatCode>General</c:formatCode>
                <c:ptCount val="3"/>
                <c:pt idx="0">
                  <c:v>894</c:v>
                </c:pt>
                <c:pt idx="1">
                  <c:v>731</c:v>
                </c:pt>
                <c:pt idx="2">
                  <c:v>545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4E-4E5A-B67D-32BD18ECEE31}"/>
            </c:ext>
          </c:extLst>
        </c:ser>
        <c:ser>
          <c:idx val="1"/>
          <c:order val="1"/>
          <c:tx>
            <c:strRef>
              <c:f>Аркуш6!$A$4</c:f>
              <c:strCache>
                <c:ptCount val="1"/>
                <c:pt idx="0">
                  <c:v>с. Довжок (криниця)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Аркуш6!$B$1:$D$2</c:f>
              <c:strCache>
                <c:ptCount val="3"/>
                <c:pt idx="1">
                  <c:v>Фільтр-глечик</c:v>
                </c:pt>
                <c:pt idx="2">
                  <c:v>Портативний пристрій для очищення води</c:v>
                </c:pt>
              </c:strCache>
            </c:strRef>
          </c:cat>
          <c:val>
            <c:numRef>
              <c:f>Аркуш6!$B$4:$D$4</c:f>
              <c:numCache>
                <c:formatCode>General</c:formatCode>
                <c:ptCount val="3"/>
                <c:pt idx="0">
                  <c:v>1768</c:v>
                </c:pt>
                <c:pt idx="1">
                  <c:v>1053</c:v>
                </c:pt>
                <c:pt idx="2">
                  <c:v>732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34E-4E5A-B67D-32BD18ECEE31}"/>
            </c:ext>
          </c:extLst>
        </c:ser>
        <c:ser>
          <c:idx val="2"/>
          <c:order val="2"/>
          <c:tx>
            <c:strRef>
              <c:f>Аркуш6!$A$5</c:f>
              <c:strCache>
                <c:ptCount val="1"/>
                <c:pt idx="0">
                  <c:v>р. Смотрич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Аркуш6!$B$1:$D$2</c:f>
              <c:strCache>
                <c:ptCount val="3"/>
                <c:pt idx="1">
                  <c:v>Фільтр-глечик</c:v>
                </c:pt>
                <c:pt idx="2">
                  <c:v>Портативний пристрій для очищення води</c:v>
                </c:pt>
              </c:strCache>
            </c:strRef>
          </c:cat>
          <c:val>
            <c:numRef>
              <c:f>Аркуш6!$B$5:$D$5</c:f>
              <c:numCache>
                <c:formatCode>General</c:formatCode>
                <c:ptCount val="3"/>
                <c:pt idx="0">
                  <c:v>1296</c:v>
                </c:pt>
                <c:pt idx="1">
                  <c:v>878</c:v>
                </c:pt>
                <c:pt idx="2">
                  <c:v>624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34E-4E5A-B67D-32BD18ECEE3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67"/>
        <c:overlap val="-43"/>
        <c:axId val="1958088544"/>
        <c:axId val="1958091872"/>
      </c:barChart>
      <c:catAx>
        <c:axId val="195808854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cap="none" spc="0" normalizeH="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1958091872"/>
        <c:crosses val="autoZero"/>
        <c:auto val="1"/>
        <c:lblAlgn val="ctr"/>
        <c:lblOffset val="100"/>
        <c:noMultiLvlLbl val="0"/>
      </c:catAx>
      <c:valAx>
        <c:axId val="1958091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1958088544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uk-UA"/>
        </a:p>
      </c:txPr>
    </c:legend>
    <c:plotVisOnly val="1"/>
    <c:dispBlanksAs val="gap"/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r>
              <a:rPr lang="uk-UA" sz="2400" b="0" i="0" baseline="0" dirty="0">
                <a:solidFill>
                  <a:sysClr val="windowText" lastClr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 експериментальних досліджень</a:t>
            </a:r>
            <a:endParaRPr lang="uk-UA" sz="2400" dirty="0">
              <a:solidFill>
                <a:sysClr val="windowText" lastClr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plotArea>
      <c:layout>
        <c:manualLayout>
          <c:layoutTarget val="inner"/>
          <c:xMode val="edge"/>
          <c:yMode val="edge"/>
          <c:x val="0.26973975823679391"/>
          <c:y val="0.11206994261067436"/>
          <c:w val="0.69626536441598341"/>
          <c:h val="0.65042847089814637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Аркуш5!$B$32</c:f>
              <c:strCache>
                <c:ptCount val="1"/>
                <c:pt idx="0">
                  <c:v>Фільтр-глечик</c:v>
                </c:pt>
              </c:strCache>
            </c:strRef>
          </c:tx>
          <c:spPr>
            <a:solidFill>
              <a:srgbClr val="F79646">
                <a:lumMod val="75000"/>
              </a:srgbClr>
            </a:solidFill>
            <a:ln>
              <a:noFill/>
            </a:ln>
            <a:effectLst/>
          </c:spPr>
          <c:invertIfNegative val="0"/>
          <c:cat>
            <c:strRef>
              <c:f>Аркуш5!$C$31:$D$31</c:f>
              <c:strCache>
                <c:ptCount val="2"/>
                <c:pt idx="0">
                  <c:v>Швидкість фільтрації</c:v>
                </c:pt>
                <c:pt idx="1">
                  <c:v>Показник мінералізації
</c:v>
                </c:pt>
              </c:strCache>
            </c:strRef>
          </c:cat>
          <c:val>
            <c:numRef>
              <c:f>Аркуш5!$C$32:$D$32</c:f>
              <c:numCache>
                <c:formatCode>General</c:formatCode>
                <c:ptCount val="2"/>
                <c:pt idx="0">
                  <c:v>8.6999999999999994E-2</c:v>
                </c:pt>
                <c:pt idx="1">
                  <c:v>633.70000000000005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AE-4ED3-8BC7-A1795C1EE502}"/>
            </c:ext>
          </c:extLst>
        </c:ser>
        <c:ser>
          <c:idx val="1"/>
          <c:order val="1"/>
          <c:tx>
            <c:strRef>
              <c:f>Аркуш5!$B$33</c:f>
              <c:strCache>
                <c:ptCount val="1"/>
                <c:pt idx="0">
                  <c:v>Портативний пристрій для очищення води</c:v>
                </c:pt>
              </c:strCache>
            </c:strRef>
          </c:tx>
          <c:spPr>
            <a:solidFill>
              <a:srgbClr val="4BACC6">
                <a:lumMod val="75000"/>
              </a:srgbClr>
            </a:solidFill>
            <a:ln>
              <a:noFill/>
            </a:ln>
            <a:effectLst/>
          </c:spPr>
          <c:invertIfNegative val="0"/>
          <c:cat>
            <c:strRef>
              <c:f>Аркуш5!$C$31:$D$31</c:f>
              <c:strCache>
                <c:ptCount val="2"/>
                <c:pt idx="0">
                  <c:v>Швидкість фільтрації</c:v>
                </c:pt>
                <c:pt idx="1">
                  <c:v>Показник мінералізації
</c:v>
                </c:pt>
              </c:strCache>
            </c:strRef>
          </c:cat>
          <c:val>
            <c:numRef>
              <c:f>Аркуш5!$C$33:$D$33</c:f>
              <c:numCache>
                <c:formatCode>General</c:formatCode>
                <c:ptCount val="2"/>
                <c:pt idx="0">
                  <c:v>0.31</c:v>
                </c:pt>
                <c:pt idx="1">
                  <c:v>887.3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7AE-4ED3-8BC7-A1795C1EE5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16443312"/>
        <c:axId val="1716449552"/>
      </c:barChart>
      <c:catAx>
        <c:axId val="17164433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1716449552"/>
        <c:crosses val="autoZero"/>
        <c:auto val="1"/>
        <c:lblAlgn val="ctr"/>
        <c:lblOffset val="100"/>
        <c:noMultiLvlLbl val="0"/>
      </c:catAx>
      <c:valAx>
        <c:axId val="17164495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1716443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3192889631254015"/>
          <c:y val="0.87782152858346585"/>
          <c:w val="0.73614204067616351"/>
          <c:h val="0.1066777413745428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uk-UA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8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6991B98-B925-4E18-8AC9-0F55F632D009}" type="doc">
      <dgm:prSet loTypeId="urn:microsoft.com/office/officeart/2008/layout/PictureAccentList" loCatId="list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uk-UA"/>
        </a:p>
      </dgm:t>
    </dgm:pt>
    <dgm:pt modelId="{64DDF1C7-3258-44B3-96EE-90A11E633F94}">
      <dgm:prSet phldrT="[Текст]" custT="1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>
        <a:solidFill>
          <a:srgbClr val="0070C0">
            <a:alpha val="50000"/>
          </a:srgbClr>
        </a:solidFill>
        <a:ln/>
      </dgm:spPr>
      <dgm:t>
        <a:bodyPr/>
        <a:lstStyle/>
        <a:p>
          <a:endParaRPr lang="uk-UA" sz="3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182DCFCD-3FFB-4C5C-8277-24F0096829BD}" type="parTrans" cxnId="{75B0B0C9-1C68-43DE-98D3-697BC79EEEE4}">
      <dgm:prSet/>
      <dgm:spPr/>
      <dgm:t>
        <a:bodyPr/>
        <a:lstStyle/>
        <a:p>
          <a:endParaRPr lang="uk-UA"/>
        </a:p>
      </dgm:t>
    </dgm:pt>
    <dgm:pt modelId="{41E717D9-5B20-4C29-856F-2D4B31FA9D70}" type="sibTrans" cxnId="{75B0B0C9-1C68-43DE-98D3-697BC79EEEE4}">
      <dgm:prSet/>
      <dgm:spPr/>
      <dgm:t>
        <a:bodyPr/>
        <a:lstStyle/>
        <a:p>
          <a:endParaRPr lang="uk-UA"/>
        </a:p>
      </dgm:t>
    </dgm:pt>
    <dgm:pt modelId="{31821020-932A-48CA-883C-164253049D38}" type="pres">
      <dgm:prSet presAssocID="{46991B98-B925-4E18-8AC9-0F55F632D009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37F53FF6-DEE4-40C2-ABA4-F558916E0976}" type="pres">
      <dgm:prSet presAssocID="{64DDF1C7-3258-44B3-96EE-90A11E633F94}" presName="root" presStyleCnt="0">
        <dgm:presLayoutVars>
          <dgm:chMax/>
          <dgm:chPref val="4"/>
        </dgm:presLayoutVars>
      </dgm:prSet>
      <dgm:spPr/>
    </dgm:pt>
    <dgm:pt modelId="{5A1BE448-91A8-4543-8EC8-DC02213B63C8}" type="pres">
      <dgm:prSet presAssocID="{64DDF1C7-3258-44B3-96EE-90A11E633F94}" presName="rootComposite" presStyleCnt="0">
        <dgm:presLayoutVars/>
      </dgm:prSet>
      <dgm:spPr/>
    </dgm:pt>
    <dgm:pt modelId="{39AC0C36-3335-4C2B-8B1C-CD9884476A9C}" type="pres">
      <dgm:prSet presAssocID="{64DDF1C7-3258-44B3-96EE-90A11E633F94}" presName="rootText" presStyleLbl="node0" presStyleIdx="0" presStyleCnt="1" custScaleY="400000" custLinFactNeighborX="57">
        <dgm:presLayoutVars>
          <dgm:chMax/>
          <dgm:chPref val="4"/>
        </dgm:presLayoutVars>
      </dgm:prSet>
      <dgm:spPr/>
      <dgm:t>
        <a:bodyPr/>
        <a:lstStyle/>
        <a:p>
          <a:endParaRPr lang="uk-UA"/>
        </a:p>
      </dgm:t>
    </dgm:pt>
    <dgm:pt modelId="{38FEBD84-6110-4E96-B619-1EE88E6EB2F7}" type="pres">
      <dgm:prSet presAssocID="{64DDF1C7-3258-44B3-96EE-90A11E633F94}" presName="childShape" presStyleCnt="0">
        <dgm:presLayoutVars>
          <dgm:chMax val="0"/>
          <dgm:chPref val="0"/>
        </dgm:presLayoutVars>
      </dgm:prSet>
      <dgm:spPr/>
    </dgm:pt>
  </dgm:ptLst>
  <dgm:cxnLst>
    <dgm:cxn modelId="{75B0B0C9-1C68-43DE-98D3-697BC79EEEE4}" srcId="{46991B98-B925-4E18-8AC9-0F55F632D009}" destId="{64DDF1C7-3258-44B3-96EE-90A11E633F94}" srcOrd="0" destOrd="0" parTransId="{182DCFCD-3FFB-4C5C-8277-24F0096829BD}" sibTransId="{41E717D9-5B20-4C29-856F-2D4B31FA9D70}"/>
    <dgm:cxn modelId="{D1752B03-EFED-4D1E-B835-DCDA4E2F48F4}" type="presOf" srcId="{64DDF1C7-3258-44B3-96EE-90A11E633F94}" destId="{39AC0C36-3335-4C2B-8B1C-CD9884476A9C}" srcOrd="0" destOrd="0" presId="urn:microsoft.com/office/officeart/2008/layout/PictureAccentList"/>
    <dgm:cxn modelId="{E862F39D-70DA-4DA2-8E9C-BC3E1040BFFC}" type="presOf" srcId="{46991B98-B925-4E18-8AC9-0F55F632D009}" destId="{31821020-932A-48CA-883C-164253049D38}" srcOrd="0" destOrd="0" presId="urn:microsoft.com/office/officeart/2008/layout/PictureAccentList"/>
    <dgm:cxn modelId="{4BE8125C-460B-46B0-A273-50737CB3DFAC}" type="presParOf" srcId="{31821020-932A-48CA-883C-164253049D38}" destId="{37F53FF6-DEE4-40C2-ABA4-F558916E0976}" srcOrd="0" destOrd="0" presId="urn:microsoft.com/office/officeart/2008/layout/PictureAccentList"/>
    <dgm:cxn modelId="{DF64220D-F95D-4D54-BCA2-B6186696F20D}" type="presParOf" srcId="{37F53FF6-DEE4-40C2-ABA4-F558916E0976}" destId="{5A1BE448-91A8-4543-8EC8-DC02213B63C8}" srcOrd="0" destOrd="0" presId="urn:microsoft.com/office/officeart/2008/layout/PictureAccentList"/>
    <dgm:cxn modelId="{6174905C-3EB1-4945-86BF-28F649F39694}" type="presParOf" srcId="{5A1BE448-91A8-4543-8EC8-DC02213B63C8}" destId="{39AC0C36-3335-4C2B-8B1C-CD9884476A9C}" srcOrd="0" destOrd="0" presId="urn:microsoft.com/office/officeart/2008/layout/PictureAccentList"/>
    <dgm:cxn modelId="{E9B58C79-B499-4E19-9015-9D49BEB374CF}" type="presParOf" srcId="{37F53FF6-DEE4-40C2-ABA4-F558916E0976}" destId="{38FEBD84-6110-4E96-B619-1EE88E6EB2F7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AC0C36-3335-4C2B-8B1C-CD9884476A9C}">
      <dsp:nvSpPr>
        <dsp:cNvPr id="0" name=""/>
        <dsp:cNvSpPr/>
      </dsp:nvSpPr>
      <dsp:spPr>
        <a:xfrm>
          <a:off x="0" y="0"/>
          <a:ext cx="10009112" cy="2088232"/>
        </a:xfrm>
        <a:prstGeom prst="roundRect">
          <a:avLst>
            <a:gd name="adj" fmla="val 10000"/>
          </a:avLst>
        </a:prstGeom>
        <a:solidFill>
          <a:srgbClr val="0070C0">
            <a:alpha val="50000"/>
          </a:srgbClr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68580" tIns="45720" rIns="6858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3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61162" y="61162"/>
        <a:ext cx="9886788" cy="19659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7617"/>
            <a:ext cx="10801350" cy="1122990"/>
          </a:xfrm>
          <a:prstGeom prst="rect">
            <a:avLst/>
          </a:prstGeom>
        </p:spPr>
        <p:txBody>
          <a:bodyPr lIns="102870" tIns="51435" rIns="102870" bIns="51435" anchor="ctr"/>
          <a:lstStyle>
            <a:lvl1pPr>
              <a:defRPr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 smtClean="0"/>
              <a:t> Click to add title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0068" y="1680211"/>
            <a:ext cx="9721215" cy="483680"/>
          </a:xfrm>
          <a:prstGeom prst="rect">
            <a:avLst/>
          </a:prstGeom>
        </p:spPr>
        <p:txBody>
          <a:bodyPr lIns="102870" tIns="51435" rIns="102870" bIns="51435" anchor="ctr"/>
          <a:lstStyle>
            <a:lvl1pPr marL="0" indent="0">
              <a:buNone/>
              <a:defRPr sz="23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552286" y="2390716"/>
            <a:ext cx="9721215" cy="3780420"/>
          </a:xfrm>
          <a:prstGeom prst="rect">
            <a:avLst/>
          </a:prstGeom>
        </p:spPr>
        <p:txBody>
          <a:bodyPr lIns="445500" tIns="51435" rIns="102870" bIns="51435" anchor="t"/>
          <a:lstStyle>
            <a:lvl1pPr marL="0" indent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913238" y="0"/>
            <a:ext cx="8888112" cy="1122990"/>
          </a:xfrm>
          <a:prstGeom prst="rect">
            <a:avLst/>
          </a:prstGeom>
        </p:spPr>
        <p:txBody>
          <a:bodyPr lIns="102870" tIns="51435" rIns="102870" bIns="51435" anchor="ctr"/>
          <a:lstStyle>
            <a:lvl1pPr>
              <a:defRPr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 smtClean="0"/>
              <a:t>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508654" y="1332198"/>
            <a:ext cx="7752629" cy="483680"/>
          </a:xfrm>
          <a:prstGeom prst="rect">
            <a:avLst/>
          </a:prstGeom>
        </p:spPr>
        <p:txBody>
          <a:bodyPr lIns="102870" tIns="51435" rIns="102870" bIns="51435" anchor="ctr"/>
          <a:lstStyle>
            <a:lvl1pPr marL="0" indent="0">
              <a:buNone/>
              <a:defRPr sz="23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2520872" y="1937066"/>
            <a:ext cx="7752629" cy="4355258"/>
          </a:xfrm>
          <a:prstGeom prst="rect">
            <a:avLst/>
          </a:prstGeom>
        </p:spPr>
        <p:txBody>
          <a:bodyPr lIns="445500" tIns="51435" rIns="102870" bIns="51435" anchor="t"/>
          <a:lstStyle>
            <a:lvl1pPr marL="0" indent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26818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101" y="2236947"/>
            <a:ext cx="9181148" cy="154352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0203" y="4080510"/>
            <a:ext cx="7560945" cy="184023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71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861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004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14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086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4286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3232" y="4627245"/>
            <a:ext cx="9181148" cy="1430179"/>
          </a:xfrm>
        </p:spPr>
        <p:txBody>
          <a:bodyPr anchor="t"/>
          <a:lstStyle>
            <a:lvl1pPr algn="l">
              <a:defRPr sz="45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232" y="3052049"/>
            <a:ext cx="9181148" cy="1575196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1435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287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4305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57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57175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0861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0045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14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933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0068" y="1680211"/>
            <a:ext cx="4770596" cy="4752261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0686" y="1680211"/>
            <a:ext cx="4770596" cy="4752261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8790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0068" y="1611869"/>
            <a:ext cx="4772472" cy="671750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4350" indent="0">
              <a:buNone/>
              <a:defRPr sz="2300" b="1"/>
            </a:lvl2pPr>
            <a:lvl3pPr marL="1028700" indent="0">
              <a:buNone/>
              <a:defRPr sz="2000" b="1"/>
            </a:lvl3pPr>
            <a:lvl4pPr marL="1543050" indent="0">
              <a:buNone/>
              <a:defRPr sz="1800" b="1"/>
            </a:lvl4pPr>
            <a:lvl5pPr marL="2057400" indent="0">
              <a:buNone/>
              <a:defRPr sz="1800" b="1"/>
            </a:lvl5pPr>
            <a:lvl6pPr marL="2571750" indent="0">
              <a:buNone/>
              <a:defRPr sz="1800" b="1"/>
            </a:lvl6pPr>
            <a:lvl7pPr marL="3086100" indent="0">
              <a:buNone/>
              <a:defRPr sz="1800" b="1"/>
            </a:lvl7pPr>
            <a:lvl8pPr marL="3600450" indent="0">
              <a:buNone/>
              <a:defRPr sz="1800" b="1"/>
            </a:lvl8pPr>
            <a:lvl9pPr marL="4114800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0068" y="2283619"/>
            <a:ext cx="4772472" cy="4148852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86936" y="1611869"/>
            <a:ext cx="4774347" cy="671750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4350" indent="0">
              <a:buNone/>
              <a:defRPr sz="2300" b="1"/>
            </a:lvl2pPr>
            <a:lvl3pPr marL="1028700" indent="0">
              <a:buNone/>
              <a:defRPr sz="2000" b="1"/>
            </a:lvl3pPr>
            <a:lvl4pPr marL="1543050" indent="0">
              <a:buNone/>
              <a:defRPr sz="1800" b="1"/>
            </a:lvl4pPr>
            <a:lvl5pPr marL="2057400" indent="0">
              <a:buNone/>
              <a:defRPr sz="1800" b="1"/>
            </a:lvl5pPr>
            <a:lvl6pPr marL="2571750" indent="0">
              <a:buNone/>
              <a:defRPr sz="1800" b="1"/>
            </a:lvl6pPr>
            <a:lvl7pPr marL="3086100" indent="0">
              <a:buNone/>
              <a:defRPr sz="1800" b="1"/>
            </a:lvl7pPr>
            <a:lvl8pPr marL="3600450" indent="0">
              <a:buNone/>
              <a:defRPr sz="1800" b="1"/>
            </a:lvl8pPr>
            <a:lvl9pPr marL="4114800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86936" y="2283619"/>
            <a:ext cx="4774347" cy="4148852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811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8119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91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068" y="286702"/>
            <a:ext cx="3553570" cy="1220153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23028" y="286703"/>
            <a:ext cx="6038255" cy="6145769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0068" y="1506856"/>
            <a:ext cx="3553570" cy="4925616"/>
          </a:xfrm>
        </p:spPr>
        <p:txBody>
          <a:bodyPr/>
          <a:lstStyle>
            <a:lvl1pPr marL="0" indent="0">
              <a:buNone/>
              <a:defRPr sz="1600"/>
            </a:lvl1pPr>
            <a:lvl2pPr marL="514350" indent="0">
              <a:buNone/>
              <a:defRPr sz="1400"/>
            </a:lvl2pPr>
            <a:lvl3pPr marL="1028700" indent="0">
              <a:buNone/>
              <a:defRPr sz="1100"/>
            </a:lvl3pPr>
            <a:lvl4pPr marL="1543050" indent="0">
              <a:buNone/>
              <a:defRPr sz="1000"/>
            </a:lvl4pPr>
            <a:lvl5pPr marL="2057400" indent="0">
              <a:buNone/>
              <a:defRPr sz="1000"/>
            </a:lvl5pPr>
            <a:lvl6pPr marL="2571750" indent="0">
              <a:buNone/>
              <a:defRPr sz="1000"/>
            </a:lvl6pPr>
            <a:lvl7pPr marL="3086100" indent="0">
              <a:buNone/>
              <a:defRPr sz="1000"/>
            </a:lvl7pPr>
            <a:lvl8pPr marL="3600450" indent="0">
              <a:buNone/>
              <a:defRPr sz="1000"/>
            </a:lvl8pPr>
            <a:lvl9pPr marL="41148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6884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7140" y="5040630"/>
            <a:ext cx="6480810" cy="595075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117140" y="643414"/>
            <a:ext cx="6480810" cy="4320540"/>
          </a:xfrm>
        </p:spPr>
        <p:txBody>
          <a:bodyPr/>
          <a:lstStyle>
            <a:lvl1pPr marL="0" indent="0">
              <a:buNone/>
              <a:defRPr sz="3600"/>
            </a:lvl1pPr>
            <a:lvl2pPr marL="514350" indent="0">
              <a:buNone/>
              <a:defRPr sz="3200"/>
            </a:lvl2pPr>
            <a:lvl3pPr marL="1028700" indent="0">
              <a:buNone/>
              <a:defRPr sz="2700"/>
            </a:lvl3pPr>
            <a:lvl4pPr marL="1543050" indent="0">
              <a:buNone/>
              <a:defRPr sz="2300"/>
            </a:lvl4pPr>
            <a:lvl5pPr marL="2057400" indent="0">
              <a:buNone/>
              <a:defRPr sz="2300"/>
            </a:lvl5pPr>
            <a:lvl6pPr marL="2571750" indent="0">
              <a:buNone/>
              <a:defRPr sz="2300"/>
            </a:lvl6pPr>
            <a:lvl7pPr marL="3086100" indent="0">
              <a:buNone/>
              <a:defRPr sz="2300"/>
            </a:lvl7pPr>
            <a:lvl8pPr marL="3600450" indent="0">
              <a:buNone/>
              <a:defRPr sz="2300"/>
            </a:lvl8pPr>
            <a:lvl9pPr marL="4114800" indent="0">
              <a:buNone/>
              <a:defRPr sz="23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17140" y="5635705"/>
            <a:ext cx="6480810" cy="845105"/>
          </a:xfrm>
        </p:spPr>
        <p:txBody>
          <a:bodyPr/>
          <a:lstStyle>
            <a:lvl1pPr marL="0" indent="0">
              <a:buNone/>
              <a:defRPr sz="1600"/>
            </a:lvl1pPr>
            <a:lvl2pPr marL="514350" indent="0">
              <a:buNone/>
              <a:defRPr sz="1400"/>
            </a:lvl2pPr>
            <a:lvl3pPr marL="1028700" indent="0">
              <a:buNone/>
              <a:defRPr sz="1100"/>
            </a:lvl3pPr>
            <a:lvl4pPr marL="1543050" indent="0">
              <a:buNone/>
              <a:defRPr sz="1000"/>
            </a:lvl4pPr>
            <a:lvl5pPr marL="2057400" indent="0">
              <a:buNone/>
              <a:defRPr sz="1000"/>
            </a:lvl5pPr>
            <a:lvl6pPr marL="2571750" indent="0">
              <a:buNone/>
              <a:defRPr sz="1000"/>
            </a:lvl6pPr>
            <a:lvl7pPr marL="3086100" indent="0">
              <a:buNone/>
              <a:defRPr sz="1000"/>
            </a:lvl7pPr>
            <a:lvl8pPr marL="3600450" indent="0">
              <a:buNone/>
              <a:defRPr sz="1000"/>
            </a:lvl8pPr>
            <a:lvl9pPr marL="41148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70350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374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30979" y="288371"/>
            <a:ext cx="2430304" cy="61441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0067" y="288371"/>
            <a:ext cx="7110889" cy="61441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2857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</p:sldLayoutIdLst>
  <p:txStyles>
    <p:titleStyle>
      <a:lvl1pPr algn="l" defTabSz="1028700" rtl="0" eaLnBrk="1" latinLnBrk="1" hangingPunct="1">
        <a:spcBef>
          <a:spcPct val="0"/>
        </a:spcBef>
        <a:buNone/>
        <a:defRPr sz="45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85763" indent="-385763" algn="l" defTabSz="1028700" rtl="0" eaLnBrk="1" latinLnBrk="1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35819" indent="-321469" algn="l" defTabSz="102870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285875" indent="-257175" algn="l" defTabSz="1028700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00225" indent="-257175" algn="l" defTabSz="1028700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14575" indent="-257175" algn="l" defTabSz="1028700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28925" indent="-257175" algn="l" defTabSz="1028700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43275" indent="-257175" algn="l" defTabSz="1028700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857625" indent="-257175" algn="l" defTabSz="1028700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371975" indent="-257175" algn="l" defTabSz="1028700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2870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algn="l" defTabSz="102870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algn="l" defTabSz="102870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43050" algn="l" defTabSz="102870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algn="l" defTabSz="102870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71750" algn="l" defTabSz="102870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86100" algn="l" defTabSz="102870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algn="l" defTabSz="102870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114800" algn="l" defTabSz="102870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0068" y="288370"/>
            <a:ext cx="9721215" cy="1200150"/>
          </a:xfrm>
          <a:prstGeom prst="rect">
            <a:avLst/>
          </a:prstGeom>
        </p:spPr>
        <p:txBody>
          <a:bodyPr vert="horz" lIns="102870" tIns="51435" rIns="102870" bIns="51435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0068" y="1680211"/>
            <a:ext cx="9721215" cy="4752261"/>
          </a:xfrm>
          <a:prstGeom prst="rect">
            <a:avLst/>
          </a:prstGeom>
        </p:spPr>
        <p:txBody>
          <a:bodyPr vert="horz" lIns="102870" tIns="51435" rIns="102870" bIns="51435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068" y="6674168"/>
            <a:ext cx="2520315" cy="383381"/>
          </a:xfrm>
          <a:prstGeom prst="rect">
            <a:avLst/>
          </a:prstGeom>
        </p:spPr>
        <p:txBody>
          <a:bodyPr vert="horz" lIns="102870" tIns="51435" rIns="102870" bIns="51435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DCCD61-643D-44A5-A450-3A42A50CBC1E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90461" y="6674168"/>
            <a:ext cx="3420428" cy="383381"/>
          </a:xfrm>
          <a:prstGeom prst="rect">
            <a:avLst/>
          </a:prstGeom>
        </p:spPr>
        <p:txBody>
          <a:bodyPr vert="horz" lIns="102870" tIns="51435" rIns="102870" bIns="51435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40968" y="6674168"/>
            <a:ext cx="2520315" cy="383381"/>
          </a:xfrm>
          <a:prstGeom prst="rect">
            <a:avLst/>
          </a:prstGeom>
        </p:spPr>
        <p:txBody>
          <a:bodyPr vert="horz" lIns="102870" tIns="51435" rIns="102870" bIns="51435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F0832-F084-422D-97D1-AF848F4F2C34}" type="slidenum">
              <a:rPr lang="en-US" smtClean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6357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1028700" rtl="0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63" indent="-385763" algn="l" defTabSz="1028700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35819" indent="-321469" algn="l" defTabSz="1028700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285875" indent="-257175" algn="l" defTabSz="102870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00225" indent="-257175" algn="l" defTabSz="1028700" rtl="0" eaLnBrk="1" latinLnBrk="0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14575" indent="-257175" algn="l" defTabSz="1028700" rtl="0" eaLnBrk="1" latinLnBrk="0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28925" indent="-257175" algn="l" defTabSz="1028700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43275" indent="-257175" algn="l" defTabSz="1028700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857625" indent="-257175" algn="l" defTabSz="1028700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371975" indent="-257175" algn="l" defTabSz="1028700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287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algn="l" defTabSz="10287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algn="l" defTabSz="10287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43050" algn="l" defTabSz="10287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algn="l" defTabSz="10287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71750" algn="l" defTabSz="10287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86100" algn="l" defTabSz="10287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algn="l" defTabSz="10287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114800" algn="l" defTabSz="10287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5.pn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9.pn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44090" y="144066"/>
            <a:ext cx="10513169" cy="657872"/>
          </a:xfrm>
          <a:prstGeom prst="rect">
            <a:avLst/>
          </a:prstGeom>
          <a:noFill/>
        </p:spPr>
        <p:txBody>
          <a:bodyPr wrap="square" lIns="102870" tIns="51435" rIns="102870" bIns="51435">
            <a:spAutoFit/>
          </a:bodyPr>
          <a:lstStyle/>
          <a:p>
            <a:pPr algn="ctr" defTabSz="1157230">
              <a:defRPr/>
            </a:pPr>
            <a:r>
              <a:rPr lang="ru-RU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ХМЕЛЬНИЦЬКЕ ТЕРИТОРІАЛЬНЕ ВІДДІЛЕННЯ МАЛОЇ АКАДЕМІЇ НАУК УКРАЇНИ</a:t>
            </a:r>
          </a:p>
          <a:p>
            <a:pPr algn="ctr" defTabSz="1157230">
              <a:defRPr/>
            </a:pPr>
            <a:r>
              <a:rPr lang="ru-RU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КАМ’ЯНЕЦЬ-ПОДІЛЬСЬКЕ МІСЬКЕ НАУКОВЕ ТОВАРИСТВО МАН</a:t>
            </a:r>
            <a:endParaRPr lang="uk-UA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1297972890"/>
              </p:ext>
            </p:extLst>
          </p:nvPr>
        </p:nvGraphicFramePr>
        <p:xfrm>
          <a:off x="396118" y="2095017"/>
          <a:ext cx="10009112" cy="20882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96119" y="2317370"/>
            <a:ext cx="10009112" cy="170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uk-UA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РОЗРОБКА ТА ДОСЛІДЖЕННЯ ЕФЕКТИВНОСТІ</a:t>
            </a:r>
          </a:p>
          <a:p>
            <a:pPr algn="ctr">
              <a:lnSpc>
                <a:spcPct val="120000"/>
              </a:lnSpc>
            </a:pPr>
            <a:r>
              <a:rPr lang="uk-UA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ПОРТАТИВНОГО ФІЛЬТРА ДЛЯ ОЧИЩЕННЯ ВОДИ </a:t>
            </a:r>
          </a:p>
          <a:p>
            <a:pPr algn="ctr">
              <a:lnSpc>
                <a:spcPct val="120000"/>
              </a:lnSpc>
            </a:pPr>
            <a:r>
              <a:rPr lang="uk-UA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УМОВАХ </a:t>
            </a:r>
            <a:r>
              <a:rPr lang="uk-UA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ПОЛЬОВОЇ КУХНІ </a:t>
            </a:r>
            <a:r>
              <a:rPr lang="uk-UA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ТУРИСТА</a:t>
            </a:r>
            <a:endParaRPr lang="uk-UA" sz="3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536579" y="4536554"/>
            <a:ext cx="5868650" cy="2520280"/>
          </a:xfrm>
          <a:prstGeom prst="roundRect">
            <a:avLst>
              <a:gd name="adj" fmla="val 10000"/>
            </a:avLst>
          </a:prstGeom>
          <a:solidFill>
            <a:schemeClr val="accent3">
              <a:lumMod val="75000"/>
              <a:alpha val="50000"/>
            </a:schemeClr>
          </a:solidFill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</p:sp>
      <p:sp>
        <p:nvSpPr>
          <p:cNvPr id="7" name="Прямокутник 6"/>
          <p:cNvSpPr/>
          <p:nvPr/>
        </p:nvSpPr>
        <p:spPr>
          <a:xfrm>
            <a:off x="360115" y="1206988"/>
            <a:ext cx="100811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157230">
              <a:defRPr/>
            </a:pPr>
            <a:r>
              <a:rPr lang="uk-UA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ВСЕУКРАЇНСЬКИЙ ІНТЕРАКТИВНИЙ КОНКУРС «МАН–ЮНІОР ДОСЛІДНИК»</a:t>
            </a:r>
            <a:endParaRPr lang="uk-UA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36579" y="4640323"/>
            <a:ext cx="586865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Роботу </a:t>
            </a:r>
            <a:r>
              <a:rPr lang="uk-UA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виконала:</a:t>
            </a:r>
            <a:endParaRPr lang="uk-UA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Молодчана </a:t>
            </a:r>
            <a:r>
              <a:rPr lang="uk-UA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Марія </a:t>
            </a:r>
            <a:r>
              <a:rPr lang="uk-UA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Володимирівна, </a:t>
            </a:r>
            <a:r>
              <a:rPr lang="uk-UA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здобувачка </a:t>
            </a:r>
            <a:r>
              <a:rPr lang="uk-UA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освіти </a:t>
            </a:r>
            <a:r>
              <a:rPr lang="uk-UA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uk-UA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класу</a:t>
            </a:r>
          </a:p>
          <a:p>
            <a:pPr algn="just"/>
            <a:r>
              <a:rPr lang="uk-UA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Кам’янець-Подільської гімназії №1</a:t>
            </a:r>
          </a:p>
          <a:p>
            <a:pPr algn="just"/>
            <a:r>
              <a:rPr lang="uk-UA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Кам’янець-Подільської </a:t>
            </a:r>
            <a:r>
              <a:rPr lang="uk-UA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міської ради Хмельницької області</a:t>
            </a:r>
          </a:p>
          <a:p>
            <a:pPr algn="just"/>
            <a:endParaRPr lang="uk-UA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Педагогічний керівник:</a:t>
            </a:r>
          </a:p>
          <a:p>
            <a:pPr algn="just"/>
            <a:r>
              <a:rPr lang="uk-UA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Теличко Іван Іванович, вчитель </a:t>
            </a:r>
            <a:r>
              <a:rPr lang="uk-UA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фізики</a:t>
            </a:r>
          </a:p>
          <a:p>
            <a:pPr algn="just"/>
            <a:r>
              <a:rPr lang="uk-UA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Кам’янець-Подільської </a:t>
            </a:r>
            <a:r>
              <a:rPr lang="uk-UA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гімназії №1</a:t>
            </a:r>
          </a:p>
          <a:p>
            <a:pPr algn="just"/>
            <a:r>
              <a:rPr lang="uk-UA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Кам’янець-Подільської міської ради Хмельницької області</a:t>
            </a:r>
          </a:p>
        </p:txBody>
      </p:sp>
    </p:spTree>
    <p:extLst>
      <p:ext uri="{BB962C8B-B14F-4D97-AF65-F5344CB8AC3E}">
        <p14:creationId xmlns:p14="http://schemas.microsoft.com/office/powerpoint/2010/main" val="1941221791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Graphic spid="12" grpId="0">
        <p:bldAsOne/>
      </p:bldGraphic>
      <p:bldP spid="2" grpId="0"/>
      <p:bldP spid="7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0" y="-1"/>
            <a:ext cx="10801350" cy="1112821"/>
          </a:xfrm>
          <a:prstGeom prst="rect">
            <a:avLst/>
          </a:prstGeom>
          <a:solidFill>
            <a:srgbClr val="0070C0">
              <a:alpha val="6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" name="Title 3"/>
          <p:cNvSpPr txBox="1">
            <a:spLocks/>
          </p:cNvSpPr>
          <p:nvPr/>
        </p:nvSpPr>
        <p:spPr>
          <a:xfrm>
            <a:off x="144090" y="16778"/>
            <a:ext cx="8999909" cy="1069514"/>
          </a:xfrm>
          <a:prstGeom prst="rect">
            <a:avLst/>
          </a:prstGeom>
        </p:spPr>
        <p:txBody>
          <a:bodyPr lIns="102870" tIns="51435" rIns="102870" bIns="51435" anchor="ctr"/>
          <a:lstStyle>
            <a:lvl1pPr algn="l" defTabSz="1028700" rtl="0" eaLnBrk="1" latinLnBrk="1" hangingPunct="1">
              <a:spcBef>
                <a:spcPct val="0"/>
              </a:spcBef>
              <a:buNone/>
              <a:defRPr sz="45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uk-UA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Науковий апарат дослідження</a:t>
            </a:r>
            <a:endParaRPr lang="uk-UA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80095" y="1296194"/>
            <a:ext cx="10441160" cy="5904706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361950" algn="just">
              <a:lnSpc>
                <a:spcPct val="100000"/>
              </a:lnSpc>
              <a:spcAft>
                <a:spcPts val="0"/>
              </a:spcAft>
            </a:pPr>
            <a:r>
              <a:rPr lang="uk-UA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Мета роботи </a:t>
            </a: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полягає у створенні та апробації екологічно безпечного пристрою для очищення води, який сприяє поліпшенню її фізико-хімічних властивостей, а також аналізі ефективності його функціонування в екстремальних умовах.</a:t>
            </a:r>
            <a:endParaRPr lang="uk-UA" sz="28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450215" algn="just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</a:pP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досягнення зазначених цілей вирішувалися такі </a:t>
            </a:r>
            <a:r>
              <a:rPr lang="uk-UA" sz="2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завдання дослідження:</a:t>
            </a:r>
            <a:endParaRPr lang="uk-UA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0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uk-UA" sz="2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проаналізувати 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конструкції та особливості існуючих технологій фільтрації з метою виявлення їх недоліків та можливостей покращення ефективності;</a:t>
            </a:r>
          </a:p>
          <a:p>
            <a:pPr marL="342900" lvl="0" indent="-342900" algn="just">
              <a:lnSpc>
                <a:spcPct val="110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uk-UA" sz="2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розробити 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оптимальну багатоступеневу систему очищення, що забезпечує видалення механічних домішок, органічних забруднень, бактерій, вірусів і важких металів;</a:t>
            </a:r>
          </a:p>
          <a:p>
            <a:pPr marL="342900" lvl="0" indent="-342900" algn="just">
              <a:lnSpc>
                <a:spcPct val="110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uk-UA" sz="2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провести 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комплексні експериментальні дослідження та оцінити практичну ефективність пристрою в різних умовах використання;</a:t>
            </a:r>
          </a:p>
          <a:p>
            <a:pPr marL="342900" lvl="0" indent="-342900" algn="just">
              <a:lnSpc>
                <a:spcPct val="110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uk-UA" sz="2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оцінити </a:t>
            </a: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удосконалення конструкції з урахуванням екологічності, довговічності та доступності для широкого використання.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2927" y="61180"/>
            <a:ext cx="979494" cy="98070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59890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 rot="16200000">
            <a:off x="-2931294" y="2931293"/>
            <a:ext cx="7230817" cy="1368225"/>
          </a:xfrm>
          <a:prstGeom prst="rect">
            <a:avLst/>
          </a:prstGeom>
          <a:solidFill>
            <a:srgbClr val="0070C0">
              <a:alpha val="6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84251" y="216073"/>
            <a:ext cx="9073008" cy="4320481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450215" algn="just">
              <a:lnSpc>
                <a:spcPct val="100000"/>
              </a:lnSpc>
              <a:spcAft>
                <a:spcPts val="0"/>
              </a:spcAft>
            </a:pPr>
            <a:r>
              <a:rPr lang="uk-UA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Об’єктом досліджень</a:t>
            </a: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є </a:t>
            </a:r>
            <a:r>
              <a:rPr lang="uk-UA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створення</a:t>
            </a: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екологічно безпечного</a:t>
            </a: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пристрою для </a:t>
            </a:r>
            <a:r>
              <a:rPr lang="uk-UA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очищення води в екстремальних умовах.</a:t>
            </a:r>
          </a:p>
          <a:p>
            <a:pPr indent="450215" algn="just">
              <a:lnSpc>
                <a:spcPct val="100000"/>
              </a:lnSpc>
              <a:spcAft>
                <a:spcPts val="0"/>
              </a:spcAft>
            </a:pPr>
            <a:r>
              <a:rPr lang="uk-UA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Предметом </a:t>
            </a:r>
            <a:r>
              <a:rPr lang="uk-UA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досліджень</a:t>
            </a: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є </a:t>
            </a:r>
            <a:r>
              <a:rPr lang="uk-UA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аналіз даних, отриманих </a:t>
            </a: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шляхом </a:t>
            </a:r>
            <a:r>
              <a:rPr lang="uk-UA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вимірів при дослідженні роботи пристрою</a:t>
            </a: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0000"/>
              </a:lnSpc>
              <a:spcAft>
                <a:spcPts val="0"/>
              </a:spcAft>
            </a:pPr>
            <a:r>
              <a:rPr lang="uk-UA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Наукова новизна</a:t>
            </a: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одержаних результатів – розроблена фізична модель очищувача води та дослідження його працездатності.</a:t>
            </a:r>
            <a:endParaRPr lang="uk-UA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367" y="5793157"/>
            <a:ext cx="979494" cy="98070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2523" y="3643227"/>
            <a:ext cx="3960440" cy="3330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680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0" y="-1"/>
            <a:ext cx="10801350" cy="1112821"/>
          </a:xfrm>
          <a:prstGeom prst="rect">
            <a:avLst/>
          </a:prstGeom>
          <a:solidFill>
            <a:srgbClr val="0070C0">
              <a:alpha val="6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" name="Title 3"/>
          <p:cNvSpPr txBox="1">
            <a:spLocks/>
          </p:cNvSpPr>
          <p:nvPr/>
        </p:nvSpPr>
        <p:spPr>
          <a:xfrm>
            <a:off x="144090" y="16778"/>
            <a:ext cx="8999909" cy="1069514"/>
          </a:xfrm>
          <a:prstGeom prst="rect">
            <a:avLst/>
          </a:prstGeom>
        </p:spPr>
        <p:txBody>
          <a:bodyPr lIns="102870" tIns="51435" rIns="102870" bIns="51435" anchor="ctr"/>
          <a:lstStyle>
            <a:lvl1pPr algn="l" defTabSz="1028700" rtl="0" eaLnBrk="1" latinLnBrk="1" hangingPunct="1">
              <a:spcBef>
                <a:spcPct val="0"/>
              </a:spcBef>
              <a:buNone/>
              <a:defRPr sz="45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uk-UA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Проблеми питної води – основні </a:t>
            </a:r>
            <a:r>
              <a:rPr lang="uk-UA" sz="32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забрудники</a:t>
            </a:r>
            <a:endParaRPr lang="uk-UA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16099" y="1296193"/>
            <a:ext cx="10369152" cy="2592289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361950" algn="just">
              <a:lnSpc>
                <a:spcPct val="100000"/>
              </a:lnSpc>
              <a:spcAft>
                <a:spcPts val="0"/>
              </a:spcAft>
            </a:pPr>
            <a:r>
              <a:rPr lang="uk-UA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Використання в технології підготовки питної води хлору і відсутність вугільних фільтрів призводить до потрапляння до питної води значної кількості неорганічних і органічних забруднювачів, спільна дія яких несприятливо впливає на організм людини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2927" y="61180"/>
            <a:ext cx="979494" cy="98070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0715" y="3744466"/>
            <a:ext cx="4625919" cy="338442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30000"/>
              </a:prst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74" t="8567" r="8569" b="6533"/>
          <a:stretch/>
        </p:blipFill>
        <p:spPr>
          <a:xfrm>
            <a:off x="227931" y="3744466"/>
            <a:ext cx="4946469" cy="3384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924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5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0" y="-1"/>
            <a:ext cx="10801350" cy="1112821"/>
          </a:xfrm>
          <a:prstGeom prst="rect">
            <a:avLst/>
          </a:prstGeom>
          <a:solidFill>
            <a:srgbClr val="0070C0">
              <a:alpha val="6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" name="Title 3"/>
          <p:cNvSpPr txBox="1">
            <a:spLocks/>
          </p:cNvSpPr>
          <p:nvPr/>
        </p:nvSpPr>
        <p:spPr>
          <a:xfrm>
            <a:off x="144090" y="16778"/>
            <a:ext cx="8999909" cy="1069514"/>
          </a:xfrm>
          <a:prstGeom prst="rect">
            <a:avLst/>
          </a:prstGeom>
        </p:spPr>
        <p:txBody>
          <a:bodyPr lIns="102870" tIns="51435" rIns="102870" bIns="51435" anchor="ctr"/>
          <a:lstStyle>
            <a:lvl1pPr algn="l" defTabSz="1028700" rtl="0" eaLnBrk="1" latinLnBrk="1" hangingPunct="1">
              <a:spcBef>
                <a:spcPct val="0"/>
              </a:spcBef>
              <a:buNone/>
              <a:defRPr sz="45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uk-UA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Методи доочищення питної води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16099" y="1296194"/>
            <a:ext cx="10441160" cy="504056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361950" algn="just">
              <a:lnSpc>
                <a:spcPct val="100000"/>
              </a:lnSpc>
              <a:spcAft>
                <a:spcPts val="0"/>
              </a:spcAft>
            </a:pP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Типи систем для побутового доочищення </a:t>
            </a:r>
            <a:r>
              <a:rPr lang="uk-UA" sz="2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води.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2927" y="61180"/>
            <a:ext cx="979494" cy="98070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8" r="3930" b="9297"/>
          <a:stretch/>
        </p:blipFill>
        <p:spPr>
          <a:xfrm>
            <a:off x="5730246" y="2006909"/>
            <a:ext cx="4896544" cy="4934625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graphicFrame>
        <p:nvGraphicFramePr>
          <p:cNvPr id="6" name="Таблиця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7851834"/>
              </p:ext>
            </p:extLst>
          </p:nvPr>
        </p:nvGraphicFramePr>
        <p:xfrm>
          <a:off x="220738" y="2006909"/>
          <a:ext cx="5256583" cy="4934625"/>
        </p:xfrm>
        <a:graphic>
          <a:graphicData uri="http://schemas.openxmlformats.org/drawingml/2006/table">
            <a:tbl>
              <a:tblPr firstRow="1" firstCol="1" bandRow="1"/>
              <a:tblGrid>
                <a:gridCol w="2132332">
                  <a:extLst>
                    <a:ext uri="{9D8B030D-6E8A-4147-A177-3AD203B41FA5}">
                      <a16:colId xmlns:a16="http://schemas.microsoft.com/office/drawing/2014/main" val="2818451804"/>
                    </a:ext>
                  </a:extLst>
                </a:gridCol>
                <a:gridCol w="3124251">
                  <a:extLst>
                    <a:ext uri="{9D8B030D-6E8A-4147-A177-3AD203B41FA5}">
                      <a16:colId xmlns:a16="http://schemas.microsoft.com/office/drawing/2014/main" val="3196953603"/>
                    </a:ext>
                  </a:extLst>
                </a:gridCol>
              </a:tblGrid>
              <a:tr h="6481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Тип системи очищення води</a:t>
                      </a:r>
                      <a:endParaRPr lang="uk-UA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85" marR="603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Принцип дії (стадії очищення води)</a:t>
                      </a:r>
                      <a:endParaRPr lang="uk-UA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85" marR="603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4181533"/>
                  </a:ext>
                </a:extLst>
              </a:tr>
              <a:tr h="17283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Системи зворотного осмосу</a:t>
                      </a:r>
                      <a:endParaRPr lang="uk-U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85" marR="603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uk-UA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Механічне очищення води;</a:t>
                      </a:r>
                      <a:endParaRPr lang="uk-U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uk-UA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Мембранне очищення води;</a:t>
                      </a:r>
                      <a:endParaRPr lang="uk-U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uk-UA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Адсорбційне доочищення води</a:t>
                      </a:r>
                      <a:endParaRPr lang="uk-U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85" marR="603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4389764"/>
                  </a:ext>
                </a:extLst>
              </a:tr>
              <a:tr h="12962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Проточні </a:t>
                      </a:r>
                      <a:r>
                        <a:rPr lang="uk-UA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сорбційні</a:t>
                      </a:r>
                      <a:r>
                        <a:rPr lang="uk-UA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фільтри</a:t>
                      </a:r>
                      <a:endParaRPr lang="uk-U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85" marR="603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uk-UA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Адсорбційне очищення води;</a:t>
                      </a:r>
                      <a:endParaRPr lang="uk-U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uk-UA" sz="1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Іонообмінне </a:t>
                      </a:r>
                      <a:r>
                        <a:rPr lang="uk-UA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очищення води</a:t>
                      </a:r>
                      <a:endParaRPr lang="uk-U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85" marR="603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3967794"/>
                  </a:ext>
                </a:extLst>
              </a:tr>
              <a:tr h="10802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Фільтри-глечики</a:t>
                      </a:r>
                      <a:endParaRPr lang="uk-U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85" marR="603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uk-UA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Адсорбційне очищення води;</a:t>
                      </a:r>
                      <a:endParaRPr lang="uk-U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uk-UA" sz="1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Іонообмінне </a:t>
                      </a:r>
                      <a:r>
                        <a:rPr lang="uk-UA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очищення води</a:t>
                      </a:r>
                      <a:endParaRPr lang="uk-U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85" marR="603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42384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8738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5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0" y="-1"/>
            <a:ext cx="10801350" cy="1112821"/>
          </a:xfrm>
          <a:prstGeom prst="rect">
            <a:avLst/>
          </a:prstGeom>
          <a:solidFill>
            <a:srgbClr val="0070C0">
              <a:alpha val="6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" name="Title 3"/>
          <p:cNvSpPr txBox="1">
            <a:spLocks/>
          </p:cNvSpPr>
          <p:nvPr/>
        </p:nvSpPr>
        <p:spPr>
          <a:xfrm>
            <a:off x="144090" y="16778"/>
            <a:ext cx="8999909" cy="1069514"/>
          </a:xfrm>
          <a:prstGeom prst="rect">
            <a:avLst/>
          </a:prstGeom>
        </p:spPr>
        <p:txBody>
          <a:bodyPr lIns="102870" tIns="51435" rIns="102870" bIns="51435" anchor="ctr"/>
          <a:lstStyle>
            <a:lvl1pPr algn="l" defTabSz="1028700" rtl="0" eaLnBrk="1" latinLnBrk="1" hangingPunct="1">
              <a:spcBef>
                <a:spcPct val="0"/>
              </a:spcBef>
              <a:buNone/>
              <a:defRPr sz="45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uk-UA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Класифікація конструкції картриджа для</a:t>
            </a:r>
          </a:p>
          <a:p>
            <a:r>
              <a:rPr lang="uk-UA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фільтрів-глечиків</a:t>
            </a:r>
            <a:endParaRPr lang="uk-UA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4090" y="1296195"/>
            <a:ext cx="10513169" cy="2390648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361950" algn="just">
              <a:lnSpc>
                <a:spcPct val="100000"/>
              </a:lnSpc>
              <a:spcAft>
                <a:spcPts val="0"/>
              </a:spcAft>
            </a:pP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Конструкція всіх фільтрів-глечиків однакова. Як правило, ці фільтри включають такі конструкційні елементи:</a:t>
            </a:r>
          </a:p>
          <a:p>
            <a:pPr indent="361950" algn="just">
              <a:lnSpc>
                <a:spcPct val="100000"/>
              </a:lnSpc>
              <a:spcAft>
                <a:spcPts val="0"/>
              </a:spcAft>
            </a:pP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•	основна ємність - глечик;</a:t>
            </a:r>
          </a:p>
          <a:p>
            <a:pPr indent="361950" algn="just">
              <a:lnSpc>
                <a:spcPct val="100000"/>
              </a:lnSpc>
              <a:spcAft>
                <a:spcPts val="0"/>
              </a:spcAft>
            </a:pP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•	</a:t>
            </a:r>
            <a:r>
              <a:rPr lang="uk-UA" sz="2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резервуар, </a:t>
            </a: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в який набирають воду;</a:t>
            </a:r>
          </a:p>
          <a:p>
            <a:pPr indent="361950" algn="just">
              <a:lnSpc>
                <a:spcPct val="100000"/>
              </a:lnSpc>
              <a:spcAft>
                <a:spcPts val="0"/>
              </a:spcAft>
            </a:pP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•	фільтруючий елемент, тобто картридж.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2927" y="61180"/>
            <a:ext cx="979494" cy="98070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90" y="3888482"/>
            <a:ext cx="5908858" cy="3093336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6052948" y="3816474"/>
            <a:ext cx="4604311" cy="3024336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361950" algn="just">
              <a:lnSpc>
                <a:spcPct val="100000"/>
              </a:lnSpc>
              <a:spcAft>
                <a:spcPts val="0"/>
              </a:spcAft>
            </a:pPr>
            <a:r>
              <a:rPr lang="uk-UA" sz="2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У зібраному вигляді фільтр являє собою резервуар з двома відсіками, між якими знаходиться картридж.</a:t>
            </a:r>
            <a:endParaRPr lang="uk-UA" sz="2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9715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0" y="-1"/>
            <a:ext cx="10801350" cy="1112821"/>
          </a:xfrm>
          <a:prstGeom prst="rect">
            <a:avLst/>
          </a:prstGeom>
          <a:solidFill>
            <a:srgbClr val="0070C0">
              <a:alpha val="6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" name="Title 3"/>
          <p:cNvSpPr txBox="1">
            <a:spLocks/>
          </p:cNvSpPr>
          <p:nvPr/>
        </p:nvSpPr>
        <p:spPr>
          <a:xfrm>
            <a:off x="144090" y="16778"/>
            <a:ext cx="8999909" cy="1069514"/>
          </a:xfrm>
          <a:prstGeom prst="rect">
            <a:avLst/>
          </a:prstGeom>
        </p:spPr>
        <p:txBody>
          <a:bodyPr lIns="102870" tIns="51435" rIns="102870" bIns="51435" anchor="ctr"/>
          <a:lstStyle>
            <a:lvl1pPr algn="l" defTabSz="1028700" rtl="0" eaLnBrk="1" latinLnBrk="1" hangingPunct="1">
              <a:spcBef>
                <a:spcPct val="0"/>
              </a:spcBef>
              <a:buNone/>
              <a:defRPr sz="45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uk-UA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 картриджа з покращеними</a:t>
            </a:r>
          </a:p>
          <a:p>
            <a:r>
              <a:rPr lang="uk-UA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характеристиками</a:t>
            </a:r>
            <a:endParaRPr lang="uk-UA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16099" y="1296194"/>
            <a:ext cx="10369152" cy="108012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361950" algn="just">
              <a:lnSpc>
                <a:spcPct val="100000"/>
              </a:lnSpc>
              <a:spcAft>
                <a:spcPts val="0"/>
              </a:spcAft>
            </a:pP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В ході проведення експериментальних досліджень були використані наступні матеріали та пристрої</a:t>
            </a:r>
            <a:r>
              <a:rPr lang="uk-UA" sz="2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  <a:endParaRPr lang="uk-UA" sz="2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2927" y="61180"/>
            <a:ext cx="979494" cy="98070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144090" y="2286303"/>
            <a:ext cx="5256585" cy="4806536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269875" indent="-269875" algn="just">
              <a:lnSpc>
                <a:spcPct val="100000"/>
              </a:lnSpc>
              <a:spcAft>
                <a:spcPts val="0"/>
              </a:spcAft>
            </a:pPr>
            <a:r>
              <a:rPr lang="uk-UA" sz="2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•</a:t>
            </a: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	енергетичний </a:t>
            </a:r>
            <a:r>
              <a:rPr lang="uk-UA" sz="2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набір;</a:t>
            </a:r>
            <a:endParaRPr lang="uk-UA" sz="2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69875" indent="-269875" algn="just">
              <a:lnSpc>
                <a:spcPct val="100000"/>
              </a:lnSpc>
              <a:spcAft>
                <a:spcPts val="0"/>
              </a:spcAft>
            </a:pP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•	березове активоване </a:t>
            </a:r>
            <a:r>
              <a:rPr lang="uk-UA" sz="2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вугілля;</a:t>
            </a:r>
            <a:endParaRPr lang="uk-UA" sz="2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69875" indent="-269875" algn="just">
              <a:lnSpc>
                <a:spcPct val="100000"/>
              </a:lnSpc>
              <a:spcAft>
                <a:spcPts val="0"/>
              </a:spcAft>
            </a:pP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•	інертний матеріал на основі поліпропілену з волокнистими </a:t>
            </a:r>
            <a:r>
              <a:rPr lang="uk-UA" sz="2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частинками;</a:t>
            </a:r>
            <a:endParaRPr lang="uk-UA" sz="2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69875" indent="-269875" algn="just">
              <a:lnSpc>
                <a:spcPct val="100000"/>
              </a:lnSpc>
              <a:spcAft>
                <a:spcPts val="0"/>
              </a:spcAft>
            </a:pP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•	корпус </a:t>
            </a:r>
            <a:r>
              <a:rPr lang="uk-UA" sz="2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картриджу.</a:t>
            </a:r>
            <a:endParaRPr lang="uk-UA" sz="2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93" r="8500"/>
          <a:stretch/>
        </p:blipFill>
        <p:spPr>
          <a:xfrm>
            <a:off x="5686554" y="2286303"/>
            <a:ext cx="4898697" cy="4752529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147" y="5040610"/>
            <a:ext cx="4282174" cy="2160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270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5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6048748" y="1282142"/>
            <a:ext cx="4608512" cy="5800838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514350" indent="-514350" algn="just">
              <a:lnSpc>
                <a:spcPct val="100000"/>
              </a:lnSpc>
              <a:spcAft>
                <a:spcPts val="0"/>
              </a:spcAft>
              <a:buAutoNum type="arabicParenR"/>
            </a:pPr>
            <a:r>
              <a:rPr lang="uk-UA" sz="2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керамічний фільтр;</a:t>
            </a:r>
          </a:p>
          <a:p>
            <a:pPr marL="514350" indent="-514350" algn="just">
              <a:lnSpc>
                <a:spcPct val="100000"/>
              </a:lnSpc>
              <a:spcAft>
                <a:spcPts val="0"/>
              </a:spcAft>
              <a:buAutoNum type="arabicParenR"/>
            </a:pPr>
            <a:r>
              <a:rPr lang="uk-UA" sz="2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зворотний </a:t>
            </a: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клапан (вхід</a:t>
            </a:r>
            <a:r>
              <a:rPr lang="uk-UA" sz="2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);</a:t>
            </a:r>
          </a:p>
          <a:p>
            <a:pPr marL="514350" indent="-514350" algn="just">
              <a:lnSpc>
                <a:spcPct val="100000"/>
              </a:lnSpc>
              <a:spcAft>
                <a:spcPts val="0"/>
              </a:spcAft>
              <a:buAutoNum type="arabicParenR"/>
            </a:pPr>
            <a:r>
              <a:rPr lang="uk-UA" sz="2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насос </a:t>
            </a: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механічний ручний (об’єм 60 мл</a:t>
            </a:r>
            <a:r>
              <a:rPr lang="uk-UA" sz="2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);</a:t>
            </a:r>
          </a:p>
          <a:p>
            <a:pPr marL="514350" indent="-514350" algn="just">
              <a:lnSpc>
                <a:spcPct val="100000"/>
              </a:lnSpc>
              <a:spcAft>
                <a:spcPts val="0"/>
              </a:spcAft>
              <a:buAutoNum type="arabicParenR"/>
            </a:pP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зворотний клапан (вихід</a:t>
            </a:r>
            <a:r>
              <a:rPr lang="uk-UA" sz="2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);</a:t>
            </a:r>
          </a:p>
          <a:p>
            <a:pPr marL="514350" indent="-514350" algn="just">
              <a:lnSpc>
                <a:spcPct val="100000"/>
              </a:lnSpc>
              <a:spcAft>
                <a:spcPts val="0"/>
              </a:spcAft>
              <a:buAutoNum type="arabicParenR"/>
            </a:pP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активоване вугілля та </a:t>
            </a:r>
            <a:r>
              <a:rPr lang="uk-UA" sz="2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мінерали;</a:t>
            </a:r>
          </a:p>
          <a:p>
            <a:pPr marL="514350" indent="-514350" algn="just">
              <a:lnSpc>
                <a:spcPct val="100000"/>
              </a:lnSpc>
              <a:spcAft>
                <a:spcPts val="0"/>
              </a:spcAft>
              <a:buAutoNum type="arabicParenR"/>
            </a:pP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поліпропіленовий фільтр (5 </a:t>
            </a:r>
            <a:r>
              <a:rPr lang="uk-UA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мкм</a:t>
            </a:r>
            <a:r>
              <a:rPr lang="uk-UA" sz="2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);</a:t>
            </a:r>
          </a:p>
          <a:p>
            <a:pPr marL="514350" indent="-514350" algn="just">
              <a:lnSpc>
                <a:spcPct val="100000"/>
              </a:lnSpc>
              <a:spcAft>
                <a:spcPts val="0"/>
              </a:spcAft>
              <a:buAutoNum type="arabicParenR"/>
            </a:pP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поліпропіленовий фільтр (1 </a:t>
            </a:r>
            <a:r>
              <a:rPr lang="uk-UA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мкм</a:t>
            </a: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).</a:t>
            </a:r>
          </a:p>
        </p:txBody>
      </p:sp>
      <p:sp>
        <p:nvSpPr>
          <p:cNvPr id="2" name="Прямокутник 1"/>
          <p:cNvSpPr/>
          <p:nvPr/>
        </p:nvSpPr>
        <p:spPr>
          <a:xfrm>
            <a:off x="0" y="-1"/>
            <a:ext cx="10801350" cy="1112821"/>
          </a:xfrm>
          <a:prstGeom prst="rect">
            <a:avLst/>
          </a:prstGeom>
          <a:solidFill>
            <a:srgbClr val="0070C0">
              <a:alpha val="6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" name="Title 3"/>
          <p:cNvSpPr txBox="1">
            <a:spLocks/>
          </p:cNvSpPr>
          <p:nvPr/>
        </p:nvSpPr>
        <p:spPr>
          <a:xfrm>
            <a:off x="144090" y="16778"/>
            <a:ext cx="8999909" cy="1069514"/>
          </a:xfrm>
          <a:prstGeom prst="rect">
            <a:avLst/>
          </a:prstGeom>
        </p:spPr>
        <p:txBody>
          <a:bodyPr lIns="102870" tIns="51435" rIns="102870" bIns="51435" anchor="ctr"/>
          <a:lstStyle>
            <a:lvl1pPr algn="l" defTabSz="1028700" rtl="0" eaLnBrk="1" latinLnBrk="1" hangingPunct="1">
              <a:spcBef>
                <a:spcPct val="0"/>
              </a:spcBef>
              <a:buNone/>
              <a:defRPr sz="45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uk-UA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Розробка пристрою для очищення води</a:t>
            </a:r>
            <a:endParaRPr lang="uk-UA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2927" y="61180"/>
            <a:ext cx="979494" cy="98070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64" y="1282141"/>
            <a:ext cx="6042315" cy="577494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3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94831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 animBg="1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0" y="-1"/>
            <a:ext cx="10801350" cy="1112821"/>
          </a:xfrm>
          <a:prstGeom prst="rect">
            <a:avLst/>
          </a:prstGeom>
          <a:solidFill>
            <a:srgbClr val="0070C0">
              <a:alpha val="6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" name="Title 3"/>
          <p:cNvSpPr txBox="1">
            <a:spLocks/>
          </p:cNvSpPr>
          <p:nvPr/>
        </p:nvSpPr>
        <p:spPr>
          <a:xfrm>
            <a:off x="144090" y="16778"/>
            <a:ext cx="8999909" cy="1069514"/>
          </a:xfrm>
          <a:prstGeom prst="rect">
            <a:avLst/>
          </a:prstGeom>
        </p:spPr>
        <p:txBody>
          <a:bodyPr lIns="102870" tIns="51435" rIns="102870" bIns="51435" anchor="ctr"/>
          <a:lstStyle>
            <a:lvl1pPr algn="l" defTabSz="1028700" rtl="0" eaLnBrk="1" latinLnBrk="1" hangingPunct="1">
              <a:spcBef>
                <a:spcPct val="0"/>
              </a:spcBef>
              <a:buNone/>
              <a:defRPr sz="45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uk-UA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Розробка пристрою для очищення води</a:t>
            </a:r>
            <a:endParaRPr lang="uk-UA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57516" y="1263790"/>
            <a:ext cx="7331391" cy="1041661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452438" algn="just">
              <a:lnSpc>
                <a:spcPct val="100000"/>
              </a:lnSpc>
              <a:spcAft>
                <a:spcPts val="0"/>
              </a:spcAft>
            </a:pPr>
            <a:r>
              <a:rPr lang="uk-UA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Готовий картридж поміщали у пристрій, після чого проводили експеримент.</a:t>
            </a:r>
            <a:endParaRPr lang="uk-UA" sz="28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84" r="12898"/>
          <a:stretch/>
        </p:blipFill>
        <p:spPr>
          <a:xfrm>
            <a:off x="7707413" y="3600449"/>
            <a:ext cx="2873172" cy="3419978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7413" y="1263790"/>
            <a:ext cx="2873172" cy="2229528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3" t="14013" r="3483" b="5732"/>
          <a:stretch/>
        </p:blipFill>
        <p:spPr>
          <a:xfrm>
            <a:off x="288107" y="2305451"/>
            <a:ext cx="7200800" cy="4714975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2927" y="61180"/>
            <a:ext cx="979494" cy="98070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03066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5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0" y="-1"/>
            <a:ext cx="10801350" cy="1112821"/>
          </a:xfrm>
          <a:prstGeom prst="rect">
            <a:avLst/>
          </a:prstGeom>
          <a:solidFill>
            <a:srgbClr val="0070C0">
              <a:alpha val="6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" name="Title 3"/>
          <p:cNvSpPr txBox="1">
            <a:spLocks/>
          </p:cNvSpPr>
          <p:nvPr/>
        </p:nvSpPr>
        <p:spPr>
          <a:xfrm>
            <a:off x="144090" y="16778"/>
            <a:ext cx="8999909" cy="1069514"/>
          </a:xfrm>
          <a:prstGeom prst="rect">
            <a:avLst/>
          </a:prstGeom>
        </p:spPr>
        <p:txBody>
          <a:bodyPr lIns="102870" tIns="51435" rIns="102870" bIns="51435" anchor="ctr"/>
          <a:lstStyle>
            <a:lvl1pPr algn="l" defTabSz="1028700" rtl="0" eaLnBrk="1" latinLnBrk="1" hangingPunct="1">
              <a:spcBef>
                <a:spcPct val="0"/>
              </a:spcBef>
              <a:buNone/>
              <a:defRPr sz="45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uk-UA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 мінералізації води </a:t>
            </a:r>
            <a:r>
              <a:rPr lang="uk-UA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</a:p>
          <a:p>
            <a:r>
              <a:rPr lang="uk-UA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uk-UA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після фільтрації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16098" y="1296193"/>
            <a:ext cx="6408713" cy="3600401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452438" algn="just">
              <a:lnSpc>
                <a:spcPct val="100000"/>
              </a:lnSpc>
              <a:spcAft>
                <a:spcPts val="0"/>
              </a:spcAft>
            </a:pPr>
            <a:r>
              <a:rPr lang="uk-UA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Мінералізація води – це загальна кількість розчинених мінеральних речовин у воді.</a:t>
            </a:r>
          </a:p>
          <a:p>
            <a:pPr indent="452438" algn="just">
              <a:lnSpc>
                <a:spcPct val="100000"/>
              </a:lnSpc>
              <a:spcAft>
                <a:spcPts val="0"/>
              </a:spcAft>
            </a:pPr>
            <a:r>
              <a:rPr lang="uk-UA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Мінералізація впливає на смак і користь води.</a:t>
            </a:r>
          </a:p>
          <a:p>
            <a:pPr indent="452438" algn="just">
              <a:lnSpc>
                <a:spcPct val="100000"/>
              </a:lnSpc>
              <a:spcAft>
                <a:spcPts val="0"/>
              </a:spcAft>
            </a:pPr>
            <a:r>
              <a:rPr lang="uk-UA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Мінералізацію води вимірюють у мг/дм</a:t>
            </a:r>
            <a:r>
              <a:rPr lang="uk-UA" sz="28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uk-UA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(мала концентрація) та г/дм</a:t>
            </a:r>
            <a:r>
              <a:rPr lang="uk-UA" sz="28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uk-UA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(велика концентрація)</a:t>
            </a:r>
            <a:endParaRPr lang="uk-UA" sz="28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2927" y="61180"/>
            <a:ext cx="979494" cy="98070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50" r="12599"/>
          <a:stretch/>
        </p:blipFill>
        <p:spPr>
          <a:xfrm>
            <a:off x="6840835" y="1319223"/>
            <a:ext cx="3744417" cy="5702097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90" y="4896595"/>
            <a:ext cx="6512414" cy="212472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3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49298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5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0" y="-1"/>
            <a:ext cx="10801350" cy="1112821"/>
          </a:xfrm>
          <a:prstGeom prst="rect">
            <a:avLst/>
          </a:prstGeom>
          <a:solidFill>
            <a:srgbClr val="0070C0">
              <a:alpha val="6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" name="Title 3"/>
          <p:cNvSpPr txBox="1">
            <a:spLocks/>
          </p:cNvSpPr>
          <p:nvPr/>
        </p:nvSpPr>
        <p:spPr>
          <a:xfrm>
            <a:off x="144090" y="16778"/>
            <a:ext cx="8999909" cy="1069514"/>
          </a:xfrm>
          <a:prstGeom prst="rect">
            <a:avLst/>
          </a:prstGeom>
        </p:spPr>
        <p:txBody>
          <a:bodyPr lIns="102870" tIns="51435" rIns="102870" bIns="51435" anchor="ctr"/>
          <a:lstStyle>
            <a:lvl1pPr algn="l" defTabSz="1028700" rtl="0" eaLnBrk="1" latinLnBrk="1" hangingPunct="1">
              <a:spcBef>
                <a:spcPct val="0"/>
              </a:spcBef>
              <a:buNone/>
              <a:defRPr sz="45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uk-UA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 мінералізації води </a:t>
            </a:r>
            <a:r>
              <a:rPr lang="uk-UA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</a:p>
          <a:p>
            <a:r>
              <a:rPr lang="uk-UA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uk-UA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після фільтрації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16099" y="1296194"/>
            <a:ext cx="10441160" cy="963176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452438" algn="just">
              <a:lnSpc>
                <a:spcPct val="100000"/>
              </a:lnSpc>
              <a:spcAft>
                <a:spcPts val="0"/>
              </a:spcAft>
            </a:pPr>
            <a:r>
              <a:rPr lang="uk-UA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Мінералізація води – показник загального вмісту мінеральних речовин у воді (розчинених іонів та солей).</a:t>
            </a:r>
            <a:endParaRPr lang="uk-UA" sz="28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2927" y="61180"/>
            <a:ext cx="979494" cy="98070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18" name="Діаграма 17"/>
          <p:cNvGraphicFramePr/>
          <p:nvPr>
            <p:extLst>
              <p:ext uri="{D42A27DB-BD31-4B8C-83A1-F6EECF244321}">
                <p14:modId xmlns:p14="http://schemas.microsoft.com/office/powerpoint/2010/main" val="2594412462"/>
              </p:ext>
            </p:extLst>
          </p:nvPr>
        </p:nvGraphicFramePr>
        <p:xfrm>
          <a:off x="216099" y="2376314"/>
          <a:ext cx="10441160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48097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  <p:bldGraphic spid="18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0" y="-1"/>
            <a:ext cx="10801350" cy="1112821"/>
          </a:xfrm>
          <a:prstGeom prst="rect">
            <a:avLst/>
          </a:prstGeom>
          <a:solidFill>
            <a:srgbClr val="0070C0">
              <a:alpha val="6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" name="Title 3"/>
          <p:cNvSpPr txBox="1">
            <a:spLocks/>
          </p:cNvSpPr>
          <p:nvPr/>
        </p:nvSpPr>
        <p:spPr>
          <a:xfrm>
            <a:off x="144090" y="16778"/>
            <a:ext cx="8999909" cy="1069514"/>
          </a:xfrm>
          <a:prstGeom prst="rect">
            <a:avLst/>
          </a:prstGeom>
        </p:spPr>
        <p:txBody>
          <a:bodyPr lIns="102870" tIns="51435" rIns="102870" bIns="51435" anchor="ctr"/>
          <a:lstStyle>
            <a:lvl1pPr algn="l" defTabSz="1028700" rtl="0" eaLnBrk="1" latinLnBrk="1" hangingPunct="1">
              <a:spcBef>
                <a:spcPct val="0"/>
              </a:spcBef>
              <a:buNone/>
              <a:defRPr sz="45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uk-UA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Аналіз результатів роботи пристрою для</a:t>
            </a:r>
          </a:p>
          <a:p>
            <a:r>
              <a:rPr lang="uk-UA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очищення води</a:t>
            </a:r>
            <a:endParaRPr lang="uk-UA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16099" y="1296194"/>
            <a:ext cx="6840760" cy="2232248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452438" algn="just">
              <a:lnSpc>
                <a:spcPct val="100000"/>
              </a:lnSpc>
              <a:spcAft>
                <a:spcPts val="0"/>
              </a:spcAft>
            </a:pP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Фільтрація води є ключовим процесом очищення, що дозволяє видаляти домішки, тверді частинки та шкідливі речовини. Одним із важливих параметрів роботи фільтрів є швидкість </a:t>
            </a:r>
            <a:r>
              <a:rPr lang="uk-UA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фільтрації.</a:t>
            </a:r>
            <a:endParaRPr lang="uk-UA" sz="28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2927" y="61180"/>
            <a:ext cx="979494" cy="98070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Прямокутник 6"/>
              <p:cNvSpPr/>
              <p:nvPr/>
            </p:nvSpPr>
            <p:spPr>
              <a:xfrm>
                <a:off x="4392563" y="3711816"/>
                <a:ext cx="1872208" cy="96641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uk-UA" sz="40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𝑣</m:t>
                    </m:r>
                    <m:r>
                      <a:rPr lang="uk-UA" sz="40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uk-UA" sz="4000" i="1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𝑉</m:t>
                        </m:r>
                      </m:num>
                      <m:den>
                        <m:r>
                          <a:rPr lang="en-US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𝑡</m:t>
                        </m:r>
                      </m:den>
                    </m:f>
                  </m:oMath>
                </a14:m>
                <a:endParaRPr lang="uk-UA" sz="4000" dirty="0"/>
              </a:p>
            </p:txBody>
          </p:sp>
        </mc:Choice>
        <mc:Fallback xmlns="">
          <p:sp>
            <p:nvSpPr>
              <p:cNvPr id="7" name="Прямокут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2563" y="3711816"/>
                <a:ext cx="1872208" cy="96641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1" r="30500" b="9000"/>
          <a:stretch/>
        </p:blipFill>
        <p:spPr>
          <a:xfrm>
            <a:off x="7200875" y="1296194"/>
            <a:ext cx="3411511" cy="3609882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1" r="17750" b="12001"/>
          <a:stretch/>
        </p:blipFill>
        <p:spPr>
          <a:xfrm>
            <a:off x="216099" y="3605507"/>
            <a:ext cx="3110486" cy="3379320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Таблиця 1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84231521"/>
                  </p:ext>
                </p:extLst>
              </p:nvPr>
            </p:nvGraphicFramePr>
            <p:xfrm>
              <a:off x="3528466" y="5093597"/>
              <a:ext cx="7083920" cy="1889760"/>
            </p:xfrm>
            <a:graphic>
              <a:graphicData uri="http://schemas.openxmlformats.org/drawingml/2006/table">
                <a:tbl>
                  <a:tblPr firstRow="1" bandRow="1">
                    <a:tableStyleId>{3B4B98B0-60AC-42C2-AFA5-B58CD77FA1E5}</a:tableStyleId>
                  </a:tblPr>
                  <a:tblGrid>
                    <a:gridCol w="4680520">
                      <a:extLst>
                        <a:ext uri="{9D8B030D-6E8A-4147-A177-3AD203B41FA5}">
                          <a16:colId xmlns:a16="http://schemas.microsoft.com/office/drawing/2014/main" val="1926655111"/>
                        </a:ext>
                      </a:extLst>
                    </a:gridCol>
                    <a:gridCol w="2403400">
                      <a:extLst>
                        <a:ext uri="{9D8B030D-6E8A-4147-A177-3AD203B41FA5}">
                          <a16:colId xmlns:a16="http://schemas.microsoft.com/office/drawing/2014/main" val="2330588004"/>
                        </a:ext>
                      </a:extLst>
                    </a:gridCol>
                  </a:tblGrid>
                  <a:tr h="944880">
                    <a:tc>
                      <a:txBody>
                        <a:bodyPr/>
                        <a:lstStyle/>
                        <a:p>
                          <a:r>
                            <a:rPr kumimoji="0" lang="uk-UA" sz="28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Фільтр-глечик</a:t>
                          </a:r>
                          <a:endParaRPr lang="uk-UA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uk-UA" sz="28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+mn-cs"/>
                                  </a:rPr>
                                  <m:t>0,087 (л/хв)</m:t>
                                </m:r>
                              </m:oMath>
                            </m:oMathPara>
                          </a14:m>
                          <a:endParaRPr lang="uk-UA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94145945"/>
                      </a:ext>
                    </a:extLst>
                  </a:tr>
                  <a:tr h="944880">
                    <a:tc>
                      <a:txBody>
                        <a:bodyPr/>
                        <a:lstStyle/>
                        <a:p>
                          <a:pPr algn="just"/>
                          <a:r>
                            <a:rPr kumimoji="0" lang="uk-UA" sz="28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Портативний пристрій для очищення води</a:t>
                          </a:r>
                          <a:endParaRPr lang="uk-UA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ru-RU" sz="28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0,31 (л/хв)</m:t>
                                </m:r>
                              </m:oMath>
                            </m:oMathPara>
                          </a14:m>
                          <a:endParaRPr lang="uk-UA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80905584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Таблиця 1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84231521"/>
                  </p:ext>
                </p:extLst>
              </p:nvPr>
            </p:nvGraphicFramePr>
            <p:xfrm>
              <a:off x="3528466" y="5093597"/>
              <a:ext cx="7083920" cy="1889760"/>
            </p:xfrm>
            <a:graphic>
              <a:graphicData uri="http://schemas.openxmlformats.org/drawingml/2006/table">
                <a:tbl>
                  <a:tblPr firstRow="1" bandRow="1">
                    <a:tableStyleId>{3B4B98B0-60AC-42C2-AFA5-B58CD77FA1E5}</a:tableStyleId>
                  </a:tblPr>
                  <a:tblGrid>
                    <a:gridCol w="4680520">
                      <a:extLst>
                        <a:ext uri="{9D8B030D-6E8A-4147-A177-3AD203B41FA5}">
                          <a16:colId xmlns:a16="http://schemas.microsoft.com/office/drawing/2014/main" val="1926655111"/>
                        </a:ext>
                      </a:extLst>
                    </a:gridCol>
                    <a:gridCol w="2403400">
                      <a:extLst>
                        <a:ext uri="{9D8B030D-6E8A-4147-A177-3AD203B41FA5}">
                          <a16:colId xmlns:a16="http://schemas.microsoft.com/office/drawing/2014/main" val="2330588004"/>
                        </a:ext>
                      </a:extLst>
                    </a:gridCol>
                  </a:tblGrid>
                  <a:tr h="944880">
                    <a:tc>
                      <a:txBody>
                        <a:bodyPr/>
                        <a:lstStyle/>
                        <a:p>
                          <a:r>
                            <a:rPr kumimoji="0" lang="uk-UA" sz="28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Фільтр-глечик</a:t>
                          </a:r>
                          <a:endParaRPr lang="uk-UA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194684" t="-641" r="-506" b="-11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4145945"/>
                      </a:ext>
                    </a:extLst>
                  </a:tr>
                  <a:tr h="944880">
                    <a:tc>
                      <a:txBody>
                        <a:bodyPr/>
                        <a:lstStyle/>
                        <a:p>
                          <a:pPr algn="just"/>
                          <a:r>
                            <a:rPr kumimoji="0" lang="uk-UA" sz="28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Портативний пристрій для очищення води</a:t>
                          </a:r>
                          <a:endParaRPr lang="uk-UA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194684" t="-101290" r="-506" b="-1741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09055847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663985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5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5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0" y="-1"/>
            <a:ext cx="10801350" cy="1112821"/>
          </a:xfrm>
          <a:prstGeom prst="rect">
            <a:avLst/>
          </a:prstGeom>
          <a:solidFill>
            <a:srgbClr val="0070C0">
              <a:alpha val="6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" name="Title 3"/>
          <p:cNvSpPr txBox="1">
            <a:spLocks/>
          </p:cNvSpPr>
          <p:nvPr/>
        </p:nvSpPr>
        <p:spPr>
          <a:xfrm>
            <a:off x="144090" y="16778"/>
            <a:ext cx="8999909" cy="1069514"/>
          </a:xfrm>
          <a:prstGeom prst="rect">
            <a:avLst/>
          </a:prstGeom>
        </p:spPr>
        <p:txBody>
          <a:bodyPr lIns="102870" tIns="51435" rIns="102870" bIns="51435" anchor="ctr"/>
          <a:lstStyle>
            <a:lvl1pPr algn="l" defTabSz="1028700" rtl="0" eaLnBrk="1" latinLnBrk="1" hangingPunct="1">
              <a:spcBef>
                <a:spcPct val="0"/>
              </a:spcBef>
              <a:buNone/>
              <a:defRPr sz="45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uk-UA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 </a:t>
            </a:r>
            <a:r>
              <a:rPr lang="uk-UA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експериментальних</a:t>
            </a:r>
          </a:p>
          <a:p>
            <a:r>
              <a:rPr lang="uk-UA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досліджень</a:t>
            </a:r>
            <a:endParaRPr lang="uk-UA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4090" y="1296194"/>
            <a:ext cx="10513169" cy="1012283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452438" algn="just">
              <a:lnSpc>
                <a:spcPct val="100000"/>
              </a:lnSpc>
              <a:spcAft>
                <a:spcPts val="0"/>
              </a:spcAft>
            </a:pPr>
            <a:r>
              <a:rPr lang="uk-UA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Оптимальний баланс між швидкістю та якістю очищення гарантує безпечну та чисту питну воду.</a:t>
            </a:r>
            <a:endParaRPr lang="uk-UA" sz="28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Діаграма 7"/>
          <p:cNvGraphicFramePr/>
          <p:nvPr>
            <p:extLst>
              <p:ext uri="{D42A27DB-BD31-4B8C-83A1-F6EECF244321}">
                <p14:modId xmlns:p14="http://schemas.microsoft.com/office/powerpoint/2010/main" val="1427975452"/>
              </p:ext>
            </p:extLst>
          </p:nvPr>
        </p:nvGraphicFramePr>
        <p:xfrm>
          <a:off x="144090" y="2308477"/>
          <a:ext cx="10513169" cy="47483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2927" y="61180"/>
            <a:ext cx="979494" cy="98070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29969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  <p:bldGraphic spid="8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0" y="-1"/>
            <a:ext cx="10801350" cy="1112821"/>
          </a:xfrm>
          <a:prstGeom prst="rect">
            <a:avLst/>
          </a:prstGeom>
          <a:solidFill>
            <a:srgbClr val="0070C0">
              <a:alpha val="6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" name="Title 3"/>
          <p:cNvSpPr txBox="1">
            <a:spLocks/>
          </p:cNvSpPr>
          <p:nvPr/>
        </p:nvSpPr>
        <p:spPr>
          <a:xfrm>
            <a:off x="144090" y="16778"/>
            <a:ext cx="8999909" cy="1069514"/>
          </a:xfrm>
          <a:prstGeom prst="rect">
            <a:avLst/>
          </a:prstGeom>
        </p:spPr>
        <p:txBody>
          <a:bodyPr lIns="102870" tIns="51435" rIns="102870" bIns="51435" anchor="ctr"/>
          <a:lstStyle>
            <a:lvl1pPr algn="l" defTabSz="1028700" rtl="0" eaLnBrk="1" latinLnBrk="1" hangingPunct="1">
              <a:spcBef>
                <a:spcPct val="0"/>
              </a:spcBef>
              <a:buNone/>
              <a:defRPr sz="45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uk-UA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Висновки</a:t>
            </a:r>
            <a:endParaRPr lang="uk-UA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44090" y="1296194"/>
            <a:ext cx="6840761" cy="4464496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452438" algn="just">
              <a:lnSpc>
                <a:spcPct val="100000"/>
              </a:lnSpc>
              <a:spcAft>
                <a:spcPts val="0"/>
              </a:spcAft>
            </a:pP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Проведено моніторинг мінералізації води, що сприяє збереженню екологічного балансу та здоров’я людини.</a:t>
            </a:r>
          </a:p>
          <a:p>
            <a:pPr indent="452438" algn="just">
              <a:lnSpc>
                <a:spcPct val="100000"/>
              </a:lnSpc>
              <a:spcAft>
                <a:spcPts val="0"/>
              </a:spcAft>
            </a:pP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У ході дослідження було розроблено та оптимізовано екологічно безпечний пристрій для фільтрації води, що дозволяє покращити її фізико-хімічні властивості. Аналіз ефективності функціонування пристрою засвідчив його здатність підвищувати біологічну активність води</a:t>
            </a:r>
            <a:r>
              <a:rPr lang="uk-UA" sz="2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uk-UA" sz="2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883" y="1368201"/>
            <a:ext cx="3303468" cy="5547333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2927" y="61180"/>
            <a:ext cx="979494" cy="98070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40723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 rot="16200000">
            <a:off x="-2931294" y="2931293"/>
            <a:ext cx="7230817" cy="1368225"/>
          </a:xfrm>
          <a:prstGeom prst="rect">
            <a:avLst/>
          </a:prstGeom>
          <a:solidFill>
            <a:srgbClr val="0070C0">
              <a:alpha val="6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440234" y="791946"/>
            <a:ext cx="9291069" cy="1152128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Aft>
                <a:spcPts val="0"/>
              </a:spcAft>
              <a:tabLst>
                <a:tab pos="2250440" algn="l"/>
                <a:tab pos="5671185" algn="l"/>
              </a:tabLst>
            </a:pP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Дякую за увагу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Calibri"/>
              <a:cs typeface="Times New Roman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342" y="1872258"/>
            <a:ext cx="7668852" cy="5112568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367" y="5793157"/>
            <a:ext cx="979494" cy="98070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11420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65000"/>
            <a:alpha val="50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a:style>
    </a:spDef>
  </a:objectDefaults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2894</TotalTime>
  <Words>681</Words>
  <Application>Microsoft Office PowerPoint</Application>
  <PresentationFormat>Довільний</PresentationFormat>
  <Paragraphs>90</Paragraphs>
  <Slides>15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слайдів</vt:lpstr>
      </vt:variant>
      <vt:variant>
        <vt:i4>15</vt:i4>
      </vt:variant>
    </vt:vector>
  </HeadingPairs>
  <TitlesOfParts>
    <vt:vector size="23" baseType="lpstr">
      <vt:lpstr>맑은 고딕</vt:lpstr>
      <vt:lpstr>Arial</vt:lpstr>
      <vt:lpstr>Calibri</vt:lpstr>
      <vt:lpstr>Cambria Math</vt:lpstr>
      <vt:lpstr>Times New Roman</vt:lpstr>
      <vt:lpstr>Wingdings</vt:lpstr>
      <vt:lpstr>Office Theme</vt:lpstr>
      <vt:lpstr>Custom Design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СЗОШ №1</cp:lastModifiedBy>
  <cp:revision>182</cp:revision>
  <dcterms:created xsi:type="dcterms:W3CDTF">2014-04-01T16:35:38Z</dcterms:created>
  <dcterms:modified xsi:type="dcterms:W3CDTF">2025-04-08T18:28:49Z</dcterms:modified>
</cp:coreProperties>
</file>