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sldIdLst>
    <p:sldId id="258" r:id="rId2"/>
    <p:sldId id="260" r:id="rId3"/>
    <p:sldId id="261" r:id="rId4"/>
    <p:sldId id="257" r:id="rId5"/>
    <p:sldId id="259" r:id="rId6"/>
    <p:sldId id="262" r:id="rId7"/>
    <p:sldId id="263" r:id="rId8"/>
    <p:sldId id="267" r:id="rId9"/>
    <p:sldId id="264" r:id="rId10"/>
    <p:sldId id="265" r:id="rId11"/>
    <p:sldId id="266" r:id="rId12"/>
    <p:sldId id="271" r:id="rId13"/>
    <p:sldId id="268" r:id="rId14"/>
    <p:sldId id="272" r:id="rId15"/>
    <p:sldId id="25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299" autoAdjust="0"/>
  </p:normalViewPr>
  <p:slideViewPr>
    <p:cSldViewPr>
      <p:cViewPr>
        <p:scale>
          <a:sx n="95" d="100"/>
          <a:sy n="95" d="100"/>
        </p:scale>
        <p:origin x="-1090" y="5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F48345-B7FC-4176-BF42-4A99510B4EF8}" type="datetimeFigureOut">
              <a:rPr lang="uk-UA" smtClean="0"/>
              <a:pPr/>
              <a:t>22.04.2025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08871-D9D9-4FF3-B3E3-F7356DA4BB98}" type="slidenum">
              <a:rPr lang="uk-UA" smtClean="0"/>
              <a:pPr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08871-D9D9-4FF3-B3E3-F7356DA4BB98}" type="slidenum">
              <a:rPr lang="uk-UA" smtClean="0"/>
              <a:pPr/>
              <a:t>5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17" name="Пі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uk-UA" smtClean="0"/>
              <a:t>Зразок підзаголовка</a:t>
            </a:r>
            <a:endParaRPr kumimoji="0" lang="en-US"/>
          </a:p>
        </p:txBody>
      </p:sp>
      <p:sp>
        <p:nvSpPr>
          <p:cNvPr id="30" name="Місце для дати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19" name="Місце для нижнього колонтитула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Місце для номера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з одним вирізаним округленим кут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кутний трикут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uk-UA" smtClean="0"/>
              <a:t>Клацніть піктограму, щоб додати зображення</a:t>
            </a:r>
            <a:endParaRPr kumimoji="0" lang="en-US" dirty="0"/>
          </a:p>
        </p:txBody>
      </p:sp>
      <p:sp>
        <p:nvSpPr>
          <p:cNvPr id="10" name="Поліліні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іліні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іліні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іліні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Місце для заголовка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0" name="Місце для тексту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uk-UA" smtClean="0"/>
              <a:t>Зразок тексту</a:t>
            </a:r>
          </a:p>
          <a:p>
            <a:pPr lvl="1" eaLnBrk="1" latinLnBrk="0" hangingPunct="1"/>
            <a:r>
              <a:rPr kumimoji="0" lang="uk-UA" smtClean="0"/>
              <a:t>Другий рівень</a:t>
            </a:r>
          </a:p>
          <a:p>
            <a:pPr lvl="2" eaLnBrk="1" latinLnBrk="0" hangingPunct="1"/>
            <a:r>
              <a:rPr kumimoji="0" lang="uk-UA" smtClean="0"/>
              <a:t>Третій рівень</a:t>
            </a:r>
          </a:p>
          <a:p>
            <a:pPr lvl="3" eaLnBrk="1" latinLnBrk="0" hangingPunct="1"/>
            <a:r>
              <a:rPr kumimoji="0" lang="uk-UA" smtClean="0"/>
              <a:t>Четвертий рівень</a:t>
            </a:r>
          </a:p>
          <a:p>
            <a:pPr lvl="4" eaLnBrk="1" latinLnBrk="0" hangingPunct="1"/>
            <a:r>
              <a:rPr kumimoji="0" lang="uk-UA" smtClean="0"/>
              <a:t>П'ятий рівень</a:t>
            </a:r>
            <a:endParaRPr kumimoji="0" lang="en-US"/>
          </a:p>
        </p:txBody>
      </p:sp>
      <p:sp>
        <p:nvSpPr>
          <p:cNvPr id="10" name="Місце для дати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22" name="Місце для нижнього колонтитула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Місце для номера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  <p:grpSp>
        <p:nvGrpSpPr>
          <p:cNvPr id="2" name="Групувати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іліні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іліні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5334000" y="4495800"/>
            <a:ext cx="3810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</a:pP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Виконала роботу:</a:t>
            </a:r>
          </a:p>
          <a:p>
            <a:pPr algn="just">
              <a:spcBef>
                <a:spcPts val="0"/>
              </a:spcBef>
            </a:pP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Михальчук Іванна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, учень 10 класу</a:t>
            </a:r>
          </a:p>
          <a:p>
            <a:pPr algn="just"/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Сокальської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ЗШ І-ІІІ ст. №5,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слухачка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КЗ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Сокальська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Мала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академія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наук 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учнівської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молоді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ім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Ігоря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Богачевського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uk-UA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Науковий керівник: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Царинська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Мар’яна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Орестівна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вчитель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КЗ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Сокальська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Мала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академія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наук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учнівської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молоді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ім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Ігоря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Богачевського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uk-UA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</a:pP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371600"/>
            <a:ext cx="5203767" cy="409011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21223"/>
            <a:ext cx="9144000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Конотопи</a:t>
            </a: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Історичний спадок </a:t>
            </a:r>
            <a:r>
              <a:rPr kumimoji="0" lang="uk-U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Надбужанського</a:t>
            </a: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краю</a:t>
            </a:r>
            <a:endParaRPr kumimoji="0" lang="uk-UA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762000"/>
          </a:xfrm>
        </p:spPr>
        <p:txBody>
          <a:bodyPr>
            <a:normAutofit/>
          </a:bodyPr>
          <a:lstStyle/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Актуальність дослідження: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04800" y="914400"/>
            <a:ext cx="8686800" cy="2971800"/>
          </a:xfrm>
        </p:spPr>
        <p:txBody>
          <a:bodyPr>
            <a:noAutofit/>
          </a:bodyPr>
          <a:lstStyle/>
          <a:p>
            <a:pPr algn="just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Для успішного дослідження туристичного маршруту селом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Конотопи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Львівської області необхідно комплексно підійти до збору та аналізу інформації, включаючи виявлення історико-культурних пам’яток, природних ресурсів та місцевих традицій, з метою розробки детального та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логістично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зручного маршруту. Важливим етапом є оцінка потенційного впливу туризму на розвиток села, включаючи соціально-економічні вигоди та екологічні ризики, для забезпечення сталого розвитку та мінімізації негативних наслідків.</a:t>
            </a:r>
          </a:p>
          <a:p>
            <a:endParaRPr lang="uk-UA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0800000" flipH="1" flipV="1">
            <a:off x="609600" y="3762658"/>
            <a:ext cx="8229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Мета дослідження: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розробка та впровадження туристичного маршруту селом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Конотопи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Львівської області, що дозволить розкрити його унікальний історико-культурний та природний потенціал, сприятиме розвитку місцевої економіки та популяризує село як привабливий туристичний напрямок.</a:t>
            </a:r>
          </a:p>
          <a:p>
            <a:endParaRPr lang="uk-UA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3306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7848600" cy="1295400"/>
          </a:xfrm>
        </p:spPr>
        <p:txBody>
          <a:bodyPr>
            <a:normAutofit/>
          </a:bodyPr>
          <a:lstStyle/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Завдання дослідження: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81241" y="1524001"/>
            <a:ext cx="8334159" cy="2222378"/>
          </a:xfrm>
        </p:spPr>
        <p:txBody>
          <a:bodyPr>
            <a:noAutofit/>
          </a:bodyPr>
          <a:lstStyle/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здійснити збір інформації; </a:t>
            </a: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виявити історико-культурні пам’ятки;</a:t>
            </a: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розробити туристичний маршрут</a:t>
            </a: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створити карту маршруту з позначенням усіх історичних об’єктів; оцінити вплив туризму на розвиток села..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6102" y="4083728"/>
            <a:ext cx="869789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Об’єкт дослідження</a:t>
            </a:r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село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Конотопи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Львівської області</a:t>
            </a:r>
          </a:p>
          <a:p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Предмет дослідження</a:t>
            </a:r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історико-культурна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спадщина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села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Конотопи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7766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Зображення1"/>
          <p:cNvPicPr>
            <a:picLocks noGrp="1"/>
          </p:cNvPicPr>
          <p:nvPr>
            <p:ph idx="1"/>
          </p:nvPr>
        </p:nvPicPr>
        <p:blipFill>
          <a:blip r:embed="rId2" cstate="print"/>
          <a:srcRect l="29463" t="17906" r="20297" b="26811"/>
          <a:stretch>
            <a:fillRect/>
          </a:stretch>
        </p:blipFill>
        <p:spPr>
          <a:xfrm>
            <a:off x="228600" y="1600200"/>
            <a:ext cx="4953000" cy="4852640"/>
          </a:xfrm>
        </p:spPr>
      </p:pic>
      <p:sp>
        <p:nvSpPr>
          <p:cNvPr id="21508" name="TextBox 4"/>
          <p:cNvSpPr txBox="1">
            <a:spLocks noChangeArrowheads="1"/>
          </p:cNvSpPr>
          <p:nvPr/>
        </p:nvSpPr>
        <p:spPr bwMode="auto">
          <a:xfrm>
            <a:off x="4427538" y="5445125"/>
            <a:ext cx="3127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21509" name="TextBox 5"/>
          <p:cNvSpPr txBox="1">
            <a:spLocks noChangeArrowheads="1"/>
          </p:cNvSpPr>
          <p:nvPr/>
        </p:nvSpPr>
        <p:spPr bwMode="auto">
          <a:xfrm>
            <a:off x="2285999" y="3352800"/>
            <a:ext cx="228601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21510" name="TextBox 6"/>
          <p:cNvSpPr txBox="1">
            <a:spLocks noChangeArrowheads="1"/>
          </p:cNvSpPr>
          <p:nvPr/>
        </p:nvSpPr>
        <p:spPr bwMode="auto">
          <a:xfrm>
            <a:off x="2743200" y="4114800"/>
            <a:ext cx="533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1511" name="TextBox 7"/>
          <p:cNvSpPr txBox="1">
            <a:spLocks noChangeArrowheads="1"/>
          </p:cNvSpPr>
          <p:nvPr/>
        </p:nvSpPr>
        <p:spPr bwMode="auto">
          <a:xfrm>
            <a:off x="1295400" y="4648200"/>
            <a:ext cx="233189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1512" name="TextBox 8"/>
          <p:cNvSpPr txBox="1">
            <a:spLocks noChangeArrowheads="1"/>
          </p:cNvSpPr>
          <p:nvPr/>
        </p:nvSpPr>
        <p:spPr bwMode="auto">
          <a:xfrm>
            <a:off x="3708400" y="2636912"/>
            <a:ext cx="3595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6</a:t>
            </a:r>
          </a:p>
        </p:txBody>
      </p:sp>
      <p:cxnSp>
        <p:nvCxnSpPr>
          <p:cNvPr id="13" name="Пряма сполучна лінія 12"/>
          <p:cNvCxnSpPr/>
          <p:nvPr/>
        </p:nvCxnSpPr>
        <p:spPr>
          <a:xfrm>
            <a:off x="2895600" y="4419600"/>
            <a:ext cx="1844675" cy="1145937"/>
          </a:xfrm>
          <a:prstGeom prst="line">
            <a:avLst/>
          </a:prstGeom>
          <a:ln w="28575" cmpd="thickThin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4" name="TextBox 15"/>
          <p:cNvSpPr txBox="1">
            <a:spLocks noChangeArrowheads="1"/>
          </p:cNvSpPr>
          <p:nvPr/>
        </p:nvSpPr>
        <p:spPr bwMode="auto">
          <a:xfrm>
            <a:off x="5334001" y="1600200"/>
            <a:ext cx="3809999" cy="5066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Умовні позначки:</a:t>
            </a:r>
            <a:endParaRPr lang="uk-UA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uk-UA" dirty="0" smtClean="0"/>
              <a:t>-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Автобусна зупинка;</a:t>
            </a:r>
            <a:endParaRPr lang="uk-UA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2)</a:t>
            </a:r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-Храм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святого Йосафата (</a:t>
            </a:r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с.Конотопи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);</a:t>
            </a:r>
            <a:endParaRPr lang="uk-UA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3)- Кладовище  с. </a:t>
            </a:r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Конотопи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uk-UA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4)-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Фігура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Пресвятої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Діви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Марії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1898 р. </a:t>
            </a: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5) - Світлиця с. </a:t>
            </a:r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Конотопи</a:t>
            </a:r>
            <a:endParaRPr lang="uk-UA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(освітній центр);</a:t>
            </a:r>
            <a:endParaRPr lang="uk-UA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6) - Альтанка – місце відпочинку (байдарковий сплав).</a:t>
            </a: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7)- Кам’яний хрест про існування та зруйнування села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Конотопи</a:t>
            </a:r>
            <a:endParaRPr lang="uk-UA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Пряма сполучна лінія 21"/>
          <p:cNvCxnSpPr/>
          <p:nvPr/>
        </p:nvCxnSpPr>
        <p:spPr>
          <a:xfrm flipH="1">
            <a:off x="1600200" y="4419600"/>
            <a:ext cx="1130772" cy="45720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 сполучна лінія 23"/>
          <p:cNvCxnSpPr/>
          <p:nvPr/>
        </p:nvCxnSpPr>
        <p:spPr>
          <a:xfrm flipV="1">
            <a:off x="1371600" y="3657600"/>
            <a:ext cx="1143000" cy="1092696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 сполучна лінія 25"/>
          <p:cNvCxnSpPr/>
          <p:nvPr/>
        </p:nvCxnSpPr>
        <p:spPr>
          <a:xfrm flipV="1">
            <a:off x="2819400" y="2895600"/>
            <a:ext cx="864096" cy="792088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кутник 13"/>
          <p:cNvSpPr/>
          <p:nvPr/>
        </p:nvSpPr>
        <p:spPr>
          <a:xfrm>
            <a:off x="0" y="533401"/>
            <a:ext cx="9220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Туристичний маршрут</a:t>
            </a:r>
            <a:br>
              <a:rPr lang="uk-UA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uk-UA" sz="2800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Конотопи</a:t>
            </a:r>
            <a:r>
              <a:rPr lang="uk-UA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Історичний спадок </a:t>
            </a:r>
            <a:r>
              <a:rPr lang="uk-UA" sz="2800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Надбужанського</a:t>
            </a:r>
            <a:r>
              <a:rPr lang="uk-UA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краю”</a:t>
            </a:r>
            <a:endParaRPr lang="uk-UA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sz="2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Пряма сполучна лінія 15"/>
          <p:cNvCxnSpPr/>
          <p:nvPr/>
        </p:nvCxnSpPr>
        <p:spPr>
          <a:xfrm flipH="1">
            <a:off x="1600200" y="2819400"/>
            <a:ext cx="1828800" cy="38100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524000" y="28956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7</a:t>
            </a:r>
            <a:endParaRPr lang="uk-UA" dirty="0">
              <a:solidFill>
                <a:schemeClr val="bg1"/>
              </a:solidFill>
            </a:endParaRPr>
          </a:p>
        </p:txBody>
      </p:sp>
      <p:cxnSp>
        <p:nvCxnSpPr>
          <p:cNvPr id="21" name="Пряма сполучна лінія 20"/>
          <p:cNvCxnSpPr/>
          <p:nvPr/>
        </p:nvCxnSpPr>
        <p:spPr>
          <a:xfrm>
            <a:off x="2514600" y="3733800"/>
            <a:ext cx="76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 сполучна лінія 24"/>
          <p:cNvCxnSpPr/>
          <p:nvPr/>
        </p:nvCxnSpPr>
        <p:spPr>
          <a:xfrm>
            <a:off x="-838200" y="419100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 сполучна лінія 27"/>
          <p:cNvCxnSpPr/>
          <p:nvPr/>
        </p:nvCxnSpPr>
        <p:spPr>
          <a:xfrm flipV="1">
            <a:off x="2438400" y="3657600"/>
            <a:ext cx="304800" cy="7620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743200" y="36576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5</a:t>
            </a:r>
            <a:endParaRPr lang="uk-UA" dirty="0"/>
          </a:p>
        </p:txBody>
      </p:sp>
      <p:sp>
        <p:nvSpPr>
          <p:cNvPr id="34" name="TextBox 33"/>
          <p:cNvSpPr txBox="1"/>
          <p:nvPr/>
        </p:nvSpPr>
        <p:spPr>
          <a:xfrm>
            <a:off x="2667000" y="35052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5</a:t>
            </a:r>
            <a:endParaRPr lang="uk-UA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sus\Desktop\конотопи\48380185_1834867276643054_8738628198033522688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3121214" cy="4800600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3352800" y="541131"/>
            <a:ext cx="56388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269875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Село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Конотопи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вперше згадується у документах 30 травня 1440 року, коли князь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Казимир ІІ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Белзький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 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передає його старості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буському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Андрієві з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Опольська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надає селу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Магдебурзьке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право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Воно було власністю польських шляхтичів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Карачевської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Комаровського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Назва села пов'язана ще з тими часами, коли поблизу села були непрохідні лугові багнища, трясовини, які були дуже небезпечні. Існують перекази про те, як під назвою «Конотопа».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2" name="Picture 6" descr="C:\Users\Asus\Desktop\конотопи\163310331_882815702279511_29426800715694554_n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3962400"/>
            <a:ext cx="3517900" cy="2209800"/>
          </a:xfrm>
          <a:prstGeom prst="rect">
            <a:avLst/>
          </a:prstGeom>
          <a:noFill/>
        </p:spPr>
      </p:pic>
      <p:sp>
        <p:nvSpPr>
          <p:cNvPr id="7" name="Прямокутник 6"/>
          <p:cNvSpPr/>
          <p:nvPr/>
        </p:nvSpPr>
        <p:spPr>
          <a:xfrm rot="10800000" flipV="1">
            <a:off x="228600" y="5105076"/>
            <a:ext cx="457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Galizien</a:t>
            </a:r>
            <a:r>
              <a:rPr lang="en-US" dirty="0" smtClean="0"/>
              <a:t> und </a:t>
            </a:r>
            <a:r>
              <a:rPr lang="en-US" dirty="0" err="1" smtClean="0"/>
              <a:t>Lodomerien</a:t>
            </a:r>
            <a:r>
              <a:rPr lang="en-US" dirty="0" smtClean="0"/>
              <a:t> (1779–1783) - </a:t>
            </a:r>
            <a:r>
              <a:rPr lang="uk-UA" dirty="0" smtClean="0"/>
              <a:t>Перше військове дослідження     </a:t>
            </a:r>
            <a:r>
              <a:rPr lang="en-US" dirty="0" smtClean="0"/>
              <a:t>https://maps.arcanum.com/</a:t>
            </a:r>
            <a:endParaRPr lang="uk-UA" dirty="0" smtClean="0"/>
          </a:p>
          <a:p>
            <a:endParaRPr lang="uk-UA" dirty="0"/>
          </a:p>
        </p:txBody>
      </p:sp>
      <p:sp>
        <p:nvSpPr>
          <p:cNvPr id="8" name="Прямокутник 7"/>
          <p:cNvSpPr/>
          <p:nvPr/>
        </p:nvSpPr>
        <p:spPr>
          <a:xfrm rot="10800000" flipV="1">
            <a:off x="228600" y="6248400"/>
            <a:ext cx="6248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/>
          </a:p>
        </p:txBody>
      </p:sp>
      <p:sp>
        <p:nvSpPr>
          <p:cNvPr id="11" name="Прямокутник 10"/>
          <p:cNvSpPr/>
          <p:nvPr/>
        </p:nvSpPr>
        <p:spPr>
          <a:xfrm>
            <a:off x="2590800" y="6096000"/>
            <a:ext cx="6324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Перетоки з висоти пташиного польоту </a:t>
            </a:r>
            <a:r>
              <a:rPr lang="en-US" sz="1400" dirty="0" smtClean="0"/>
              <a:t>https://www.facebook.com/groups/157660391437405/</a:t>
            </a:r>
            <a:endParaRPr lang="uk-UA" sz="1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Asus\Desktop\конотопи\62437543_839097679810994_5877243727566602240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14400"/>
            <a:ext cx="4800600" cy="4800600"/>
          </a:xfrm>
          <a:prstGeom prst="rect">
            <a:avLst/>
          </a:prstGeom>
          <a:noFill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243858"/>
            <a:ext cx="9144000" cy="47705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solidFill>
                  <a:srgbClr val="080809"/>
                </a:solidFill>
                <a:latin typeface="Times New Roman" pitchFamily="18" charset="0"/>
                <a:cs typeface="Times New Roman" pitchFamily="18" charset="0"/>
              </a:rPr>
              <a:t>Весною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Times New Roman" pitchFamily="18" charset="0"/>
                <a:cs typeface="Times New Roman" pitchFamily="18" charset="0"/>
              </a:rPr>
              <a:t>2019</a:t>
            </a:r>
            <a:r>
              <a:rPr kumimoji="0" lang="uk-UA" sz="2000" b="0" i="0" u="none" strike="noStrike" cap="none" normalizeH="0" dirty="0" smtClean="0">
                <a:ln>
                  <a:noFill/>
                </a:ln>
                <a:solidFill>
                  <a:srgbClr val="080809"/>
                </a:solidFill>
                <a:effectLst/>
                <a:latin typeface="Times New Roman" pitchFamily="18" charset="0"/>
                <a:cs typeface="Times New Roman" pitchFamily="18" charset="0"/>
              </a:rPr>
              <a:t> р. </a:t>
            </a:r>
            <a:r>
              <a:rPr lang="uk-UA" sz="2000" dirty="0" smtClean="0">
                <a:solidFill>
                  <a:srgbClr val="080809"/>
                </a:solidFill>
                <a:latin typeface="Times New Roman" pitchFamily="18" charset="0"/>
                <a:cs typeface="Times New Roman" pitchFamily="18" charset="0"/>
              </a:rPr>
              <a:t>ж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Times New Roman" pitchFamily="18" charset="0"/>
                <a:cs typeface="Times New Roman" pitchFamily="18" charset="0"/>
              </a:rPr>
              <a:t>ителі села</a:t>
            </a:r>
            <a:r>
              <a:rPr kumimoji="0" lang="uk-UA" sz="2000" b="0" i="0" u="none" strike="noStrike" cap="none" normalizeH="0" dirty="0" smtClean="0">
                <a:ln>
                  <a:noFill/>
                </a:ln>
                <a:solidFill>
                  <a:srgbClr val="08080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Times New Roman" pitchFamily="18" charset="0"/>
                <a:cs typeface="Times New Roman" pitchFamily="18" charset="0"/>
              </a:rPr>
              <a:t>Конотопи</a:t>
            </a:r>
            <a:r>
              <a:rPr kumimoji="0" lang="uk-UA" sz="2000" b="0" i="0" u="none" strike="noStrike" cap="none" normalizeH="0" dirty="0" smtClean="0">
                <a:ln>
                  <a:noFill/>
                </a:ln>
                <a:solidFill>
                  <a:srgbClr val="080809"/>
                </a:solidFill>
                <a:effectLst/>
                <a:latin typeface="Times New Roman" pitchFamily="18" charset="0"/>
                <a:cs typeface="Times New Roman" pitchFamily="18" charset="0"/>
              </a:rPr>
              <a:t> зробили і встановили автобусну зупинку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Times New Roman" pitchFamily="18" charset="0"/>
                <a:cs typeface="Times New Roman" pitchFamily="18" charset="0"/>
              </a:rPr>
              <a:t>!</a:t>
            </a:r>
            <a:endParaRPr kumimoji="0" lang="uk-UA" sz="1100" b="0" i="0" u="none" strike="noStrike" cap="none" normalizeH="0" baseline="0" dirty="0" smtClean="0">
              <a:ln>
                <a:noFill/>
              </a:ln>
              <a:solidFill>
                <a:srgbClr val="080809"/>
              </a:solidFill>
              <a:effectLst/>
              <a:latin typeface="Segoe UI Historic" pitchFamily="34" charset="0"/>
              <a:cs typeface="Segoe UI Historic" pitchFamily="34" charset="0"/>
            </a:endParaRPr>
          </a:p>
          <a:p>
            <a:pPr marL="0" marR="0" lvl="0" indent="0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itchFamily="34" charset="0"/>
              </a:rPr>
              <a:t> </a:t>
            </a:r>
            <a:r>
              <a:rPr kumimoji="0" lang="uk-UA" sz="9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itchFamily="34" charset="0"/>
              </a:rPr>
              <a:t> </a:t>
            </a:r>
            <a:r>
              <a:rPr kumimoji="0" lang="uk-UA" sz="11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inherit"/>
                <a:cs typeface="Segoe UI Historic" pitchFamily="34" charset="0"/>
              </a:rPr>
              <a:t>   </a:t>
            </a:r>
          </a:p>
        </p:txBody>
      </p:sp>
      <p:pic>
        <p:nvPicPr>
          <p:cNvPr id="3075" name="Picture 3" descr="C:\Users\Asus\Desktop\конотопи\54257298_787572908296805_4838490983492485120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3886200"/>
            <a:ext cx="3657600" cy="2069042"/>
          </a:xfrm>
          <a:prstGeom prst="rect">
            <a:avLst/>
          </a:prstGeom>
          <a:noFill/>
        </p:spPr>
      </p:pic>
      <p:pic>
        <p:nvPicPr>
          <p:cNvPr id="3077" name="Picture 5" descr="C:\Users\Asus\Desktop\конотопи\468100704_427742377072233_7327989202138377550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1371600"/>
            <a:ext cx="3691467" cy="2076450"/>
          </a:xfrm>
          <a:prstGeom prst="rect">
            <a:avLst/>
          </a:prstGeom>
          <a:noFill/>
        </p:spPr>
      </p:pic>
      <p:sp>
        <p:nvSpPr>
          <p:cNvPr id="8" name="Прямокутник 7"/>
          <p:cNvSpPr/>
          <p:nvPr/>
        </p:nvSpPr>
        <p:spPr>
          <a:xfrm>
            <a:off x="2286000" y="6159384"/>
            <a:ext cx="5562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https://www.facebook.com/groups/157660391437405/</a:t>
            </a:r>
            <a:endParaRPr lang="uk-U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Asus\Desktop\конотопи\490156096_1247369507290961_8863711548148556327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600"/>
            <a:ext cx="3962400" cy="3019425"/>
          </a:xfrm>
          <a:prstGeom prst="rect">
            <a:avLst/>
          </a:prstGeom>
          <a:noFill/>
        </p:spPr>
      </p:pic>
      <p:pic>
        <p:nvPicPr>
          <p:cNvPr id="20483" name="Picture 3" descr="C:\Users\Asus\Desktop\конотопи\115735213_2623920887856883_6263192632623325004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733800"/>
            <a:ext cx="3886200" cy="2663406"/>
          </a:xfrm>
          <a:prstGeom prst="rect">
            <a:avLst/>
          </a:prstGeom>
          <a:noFill/>
        </p:spPr>
      </p:pic>
      <p:pic>
        <p:nvPicPr>
          <p:cNvPr id="20485" name="Picture 5" descr="C:\Users\Asus\Desktop\конотопи\114608466_2623920921190213_1065913961245741707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3962400"/>
            <a:ext cx="4191000" cy="2362200"/>
          </a:xfrm>
          <a:prstGeom prst="rect">
            <a:avLst/>
          </a:prstGeom>
          <a:noFill/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4114800" y="5224"/>
            <a:ext cx="48768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Дерев’яна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тризрубна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безверха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церква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err="1" smtClean="0">
                <a:solidFill>
                  <a:srgbClr val="08080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Священомученика</a:t>
            </a:r>
            <a:r>
              <a:rPr lang="uk-UA" dirty="0" smtClean="0">
                <a:solidFill>
                  <a:srgbClr val="08080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Йосафата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збудована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1768 року.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У 1781 р. вона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отримала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привілей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власника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села Юзефа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080809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Вирок селу Конотоп було підписано у 1946</a:t>
            </a:r>
            <a:r>
              <a:rPr kumimoji="0" lang="uk-UA" b="0" i="0" u="none" strike="noStrike" cap="none" normalizeH="0" dirty="0" smtClean="0">
                <a:ln>
                  <a:noFill/>
                </a:ln>
                <a:solidFill>
                  <a:srgbClr val="08080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., коли жителів переселили в Тернопільську та Івано-Франківську обл.</a:t>
            </a:r>
            <a:r>
              <a:rPr kumimoji="0" lang="uk-UA" b="0" i="0" u="none" strike="noStrike" cap="none" normalizeH="0" dirty="0" smtClean="0">
                <a:ln>
                  <a:noFill/>
                </a:ln>
                <a:solidFill>
                  <a:srgbClr val="08080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Повернулись жителі до села у 1952-1954 рр. Трагічною сторінкою історії Конотоп стала подія вересневої ночі 1962 р., тоді, з наказу властей, застосувавши трактори, було зруйновано церкву, залишилась лише мурована дзвіниця. 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 1991 р. парафіяни почали роботи з відновлення храму.</a:t>
            </a:r>
            <a:r>
              <a:rPr kumimoji="0" lang="uk-UA" b="0" i="0" u="none" strike="noStrike" cap="none" normalizeH="0" dirty="0" smtClean="0">
                <a:ln>
                  <a:noFill/>
                </a:ln>
                <a:solidFill>
                  <a:srgbClr val="08080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0" y="0"/>
            <a:ext cx="42788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Церква святого Йосафата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381000" y="6330792"/>
            <a:ext cx="7162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https://www.facebook.com/groups/157660391437405/</a:t>
            </a:r>
            <a:endParaRPr lang="uk-U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Asus\Desktop\конотопи\486259834_4001548733435940_660719408166782156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3657600"/>
            <a:ext cx="3475567" cy="2606675"/>
          </a:xfrm>
          <a:prstGeom prst="rect">
            <a:avLst/>
          </a:prstGeom>
          <a:noFill/>
        </p:spPr>
      </p:pic>
      <p:pic>
        <p:nvPicPr>
          <p:cNvPr id="26628" name="Picture 4" descr="C:\Users\Asus\Desktop\конотопи\486283912_4001548780102602_3468474576535441723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3886200"/>
            <a:ext cx="3505200" cy="2343150"/>
          </a:xfrm>
          <a:prstGeom prst="rect">
            <a:avLst/>
          </a:prstGeom>
          <a:noFill/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1066800"/>
            <a:ext cx="35052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990600"/>
            <a:ext cx="35052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кутник 5"/>
          <p:cNvSpPr/>
          <p:nvPr/>
        </p:nvSpPr>
        <p:spPr>
          <a:xfrm>
            <a:off x="609600" y="0"/>
            <a:ext cx="7924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З 1993 -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о.Орест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Рубель.  Молодь с.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Конотопи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“Канікули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з 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Богом”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кутник 7"/>
          <p:cNvSpPr/>
          <p:nvPr/>
        </p:nvSpPr>
        <p:spPr>
          <a:xfrm rot="10800000" flipV="1">
            <a:off x="1345084" y="6335460"/>
            <a:ext cx="7162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https://www.facebook.com/groups/157660391437405/</a:t>
            </a:r>
            <a:endParaRPr lang="uk-U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 descr="C:\Users\Asus\Desktop\конотопи\viber_image_2025-04-21_20-17-23-4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4114800"/>
            <a:ext cx="4191000" cy="2133600"/>
          </a:xfrm>
          <a:prstGeom prst="rect">
            <a:avLst/>
          </a:prstGeom>
          <a:noFill/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2057400"/>
            <a:ext cx="4191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кутник 3"/>
          <p:cNvSpPr/>
          <p:nvPr/>
        </p:nvSpPr>
        <p:spPr>
          <a:xfrm>
            <a:off x="1066800" y="0"/>
            <a:ext cx="5486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Кладовище с.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Конотопи</a:t>
            </a:r>
            <a:endParaRPr lang="uk-UA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sz="3200" dirty="0"/>
          </a:p>
        </p:txBody>
      </p:sp>
      <p:sp>
        <p:nvSpPr>
          <p:cNvPr id="5" name="Прямокутник 4"/>
          <p:cNvSpPr/>
          <p:nvPr/>
        </p:nvSpPr>
        <p:spPr>
          <a:xfrm>
            <a:off x="228600" y="381000"/>
            <a:ext cx="8610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/>
              <a:t>	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У 1990 р. кладовищі була освячена братня могила всім полеглим за волю України. На цій могилі встановлено металічну таблицю з іменами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конотіпців-бійців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УГА виготовлену 1930-ого року. Під час виселення у 1946 році жителі села кинули цю таблицю в криницю, і лише у 1990-му році дістали і встановили на стрілецькій могилі.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2133600"/>
            <a:ext cx="3505200" cy="452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962400" y="6324600"/>
            <a:ext cx="350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Рис. 1, 2, 3 . Фото автора 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40386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кутник 5"/>
          <p:cNvSpPr/>
          <p:nvPr/>
        </p:nvSpPr>
        <p:spPr>
          <a:xfrm>
            <a:off x="4419600" y="228600"/>
            <a:ext cx="472440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Фігура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Пресвятої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Діви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Марії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1898 р.</a:t>
            </a:r>
          </a:p>
          <a:p>
            <a:pPr algn="just"/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Знаходиться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подвір’ї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сім’ї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Перетятко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Збудував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їхній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прадід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п’ятому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поколінні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Кравчук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Дем'ян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дружиною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Феврнонією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3962400" y="6324600"/>
            <a:ext cx="350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Рис. 4 . Фото автора 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381000" y="1"/>
            <a:ext cx="7924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Світлиця с. </a:t>
            </a:r>
            <a:r>
              <a:rPr lang="uk-UA" sz="3200" b="1" dirty="0" err="1" smtClean="0">
                <a:latin typeface="Times New Roman" pitchFamily="18" charset="0"/>
                <a:cs typeface="Times New Roman" pitchFamily="18" charset="0"/>
              </a:rPr>
              <a:t>Конотопи</a:t>
            </a:r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 (освітній центр)</a:t>
            </a:r>
            <a:endParaRPr lang="uk-UA" sz="3200" dirty="0"/>
          </a:p>
        </p:txBody>
      </p:sp>
      <p:pic>
        <p:nvPicPr>
          <p:cNvPr id="3074" name="Picture 2" descr="C:\Users\Asus\Desktop\конотопи\486165786_4002291580028322_1866274608205221861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429000"/>
            <a:ext cx="2812869" cy="2438400"/>
          </a:xfrm>
          <a:prstGeom prst="rect">
            <a:avLst/>
          </a:prstGeom>
          <a:noFill/>
        </p:spPr>
      </p:pic>
      <p:pic>
        <p:nvPicPr>
          <p:cNvPr id="3076" name="Picture 4" descr="C:\Users\Asus\Desktop\конотопи\417412749_3666681100256040_5303390945647449352_n_resize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3505200"/>
            <a:ext cx="2705462" cy="2438400"/>
          </a:xfrm>
          <a:prstGeom prst="rect">
            <a:avLst/>
          </a:prstGeom>
          <a:noFill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1" y="3505199"/>
            <a:ext cx="2895600" cy="2344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838200"/>
            <a:ext cx="215265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 descr="Немає опису світлини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19400" y="838200"/>
            <a:ext cx="2946398" cy="2286000"/>
          </a:xfrm>
          <a:prstGeom prst="rect">
            <a:avLst/>
          </a:prstGeom>
          <a:noFill/>
        </p:spPr>
      </p:pic>
      <p:pic>
        <p:nvPicPr>
          <p:cNvPr id="3084" name="Picture 12" descr="Немає опису світлини.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0" y="762000"/>
            <a:ext cx="2743200" cy="2362200"/>
          </a:xfrm>
          <a:prstGeom prst="rect">
            <a:avLst/>
          </a:prstGeom>
          <a:noFill/>
        </p:spPr>
      </p:pic>
      <p:sp>
        <p:nvSpPr>
          <p:cNvPr id="9" name="Прямокутник 8"/>
          <p:cNvSpPr/>
          <p:nvPr/>
        </p:nvSpPr>
        <p:spPr>
          <a:xfrm>
            <a:off x="1371600" y="6172201"/>
            <a:ext cx="6781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https://www.facebook.com/groups/157660391437405/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3505200"/>
            <a:ext cx="2286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Немає опису світлини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3733800"/>
            <a:ext cx="3810000" cy="2667000"/>
          </a:xfrm>
          <a:prstGeom prst="rect">
            <a:avLst/>
          </a:prstGeom>
          <a:noFill/>
        </p:spPr>
      </p:pic>
      <p:pic>
        <p:nvPicPr>
          <p:cNvPr id="2055" name="Picture 7" descr="🌻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2425" y="-168275"/>
            <a:ext cx="152400" cy="152400"/>
          </a:xfrm>
          <a:prstGeom prst="rect">
            <a:avLst/>
          </a:prstGeom>
          <a:noFill/>
        </p:spPr>
      </p:pic>
      <p:sp>
        <p:nvSpPr>
          <p:cNvPr id="2056" name="Rectangle 8"/>
          <p:cNvSpPr>
            <a:spLocks noChangeArrowheads="1"/>
          </p:cNvSpPr>
          <p:nvPr/>
        </p:nvSpPr>
        <p:spPr bwMode="auto">
          <a:xfrm rot="10800000" flipV="1">
            <a:off x="2209800" y="0"/>
            <a:ext cx="6781800" cy="365299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Times New Roman" pitchFamily="18" charset="0"/>
                <a:cs typeface="Times New Roman" pitchFamily="18" charset="0"/>
              </a:rPr>
              <a:t>Міжнародний проект України та Республіки Польща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Times New Roman" pitchFamily="18" charset="0"/>
                <a:cs typeface="Times New Roman" pitchFamily="18" charset="0"/>
              </a:rPr>
              <a:t>“Єднає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Times New Roman" pitchFamily="18" charset="0"/>
                <a:cs typeface="Times New Roman" pitchFamily="18" charset="0"/>
              </a:rPr>
              <a:t>нас Буг - утворення двох транскордонний байдаркових туристичних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Times New Roman" pitchFamily="18" charset="0"/>
                <a:cs typeface="Times New Roman" pitchFamily="18" charset="0"/>
              </a:rPr>
              <a:t>маршрутів”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lang="uk-UA" sz="2000" dirty="0" smtClean="0">
              <a:solidFill>
                <a:srgbClr val="08080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ctr">
              <a:spcBef>
                <a:spcPct val="0"/>
              </a:spcBef>
              <a:spcAft>
                <a:spcPct val="0"/>
              </a:spcAft>
            </a:pP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80809"/>
                </a:solidFill>
                <a:effectLst/>
                <a:latin typeface="Times New Roman" pitchFamily="18" charset="0"/>
                <a:cs typeface="Times New Roman" pitchFamily="18" charset="0"/>
              </a:rPr>
              <a:t>Сокальська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Times New Roman" pitchFamily="18" charset="0"/>
                <a:cs typeface="Times New Roman" pitchFamily="18" charset="0"/>
              </a:rPr>
              <a:t> районна рада та</a:t>
            </a:r>
            <a:r>
              <a:rPr kumimoji="0" lang="uk-UA" sz="2000" b="0" i="0" u="none" strike="noStrike" cap="none" normalizeH="0" dirty="0" smtClean="0">
                <a:ln>
                  <a:noFill/>
                </a:ln>
                <a:solidFill>
                  <a:srgbClr val="08080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Times New Roman" pitchFamily="18" charset="0"/>
                <a:cs typeface="Times New Roman" pitchFamily="18" charset="0"/>
              </a:rPr>
              <a:t>Червоноградська районна рада, проваджують</a:t>
            </a:r>
            <a:r>
              <a:rPr lang="uk-UA" sz="2000" dirty="0" smtClean="0">
                <a:solidFill>
                  <a:srgbClr val="08080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80809"/>
                </a:solidFill>
                <a:effectLst/>
                <a:latin typeface="Times New Roman" pitchFamily="18" charset="0"/>
                <a:cs typeface="Times New Roman" pitchFamily="18" charset="0"/>
              </a:rPr>
              <a:t>міжнародний проект.</a:t>
            </a:r>
            <a:r>
              <a:rPr lang="uk-UA" sz="2000" dirty="0" smtClean="0"/>
              <a:t> До  повномасштабної війни встигли збудувати байдаркову станцію в </a:t>
            </a:r>
            <a:r>
              <a:rPr lang="uk-UA" sz="2000" dirty="0" err="1" smtClean="0"/>
              <a:t>м.Сокаль</a:t>
            </a:r>
            <a:r>
              <a:rPr lang="uk-UA" sz="2000" dirty="0" smtClean="0"/>
              <a:t>, облаштувати частину території, збудували фундамент для 20-метрової оглядової вежі, поблизу с. </a:t>
            </a:r>
            <a:r>
              <a:rPr lang="uk-UA" sz="2000" dirty="0" err="1" smtClean="0"/>
              <a:t>Конотопи</a:t>
            </a:r>
            <a:r>
              <a:rPr lang="uk-UA" sz="2000" dirty="0" smtClean="0"/>
              <a:t>, закупили байдарки.</a:t>
            </a:r>
            <a:endParaRPr lang="uk-UA" sz="2000" dirty="0" smtClean="0">
              <a:solidFill>
                <a:srgbClr val="08080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7" name="Picture 9" descr="🌻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2425" y="-168275"/>
            <a:ext cx="152400" cy="152400"/>
          </a:xfrm>
          <a:prstGeom prst="rect">
            <a:avLst/>
          </a:prstGeom>
          <a:noFill/>
        </p:spPr>
      </p:pic>
      <p:pic>
        <p:nvPicPr>
          <p:cNvPr id="2063" name="Picture 15" descr="C:\Users\Asus\Desktop\конотопи\138348001_1286552158398875_7408793126875447680_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057400" cy="3397250"/>
          </a:xfrm>
          <a:prstGeom prst="rect">
            <a:avLst/>
          </a:prstGeom>
          <a:noFill/>
        </p:spPr>
      </p:pic>
      <p:pic>
        <p:nvPicPr>
          <p:cNvPr id="2065" name="Picture 17" descr="C:\Users\Asus\Desktop\конотопи\137569616_1286552148398876_5544177123781927666_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581400"/>
            <a:ext cx="2301875" cy="2835275"/>
          </a:xfrm>
          <a:prstGeom prst="rect">
            <a:avLst/>
          </a:prstGeom>
          <a:noFill/>
        </p:spPr>
      </p:pic>
      <p:sp>
        <p:nvSpPr>
          <p:cNvPr id="15" name="Прямокутник 14"/>
          <p:cNvSpPr/>
          <p:nvPr/>
        </p:nvSpPr>
        <p:spPr>
          <a:xfrm>
            <a:off x="1219200" y="6400800"/>
            <a:ext cx="7162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https://www.facebook.com/groups/157660391437405/</a:t>
            </a:r>
            <a:endParaRPr lang="uk-U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828800"/>
            <a:ext cx="333375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828800"/>
            <a:ext cx="32004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кутник 4"/>
          <p:cNvSpPr/>
          <p:nvPr/>
        </p:nvSpPr>
        <p:spPr>
          <a:xfrm>
            <a:off x="228600" y="457201"/>
            <a:ext cx="8610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Кам’яний хрест про існування та зруйнування села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с.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Конотопи</a:t>
            </a:r>
            <a:endParaRPr lang="uk-UA" sz="2800" dirty="0"/>
          </a:p>
        </p:txBody>
      </p:sp>
      <p:sp>
        <p:nvSpPr>
          <p:cNvPr id="6" name="Прямокутник 5"/>
          <p:cNvSpPr/>
          <p:nvPr/>
        </p:nvSpPr>
        <p:spPr>
          <a:xfrm>
            <a:off x="3429000" y="6248400"/>
            <a:ext cx="381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Рис. 5, 6 . Фото автора 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0"/>
            <a:ext cx="8458200" cy="533400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ВИСНОВКИ</a:t>
            </a:r>
            <a:endParaRPr lang="uk-UA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76200" y="533400"/>
            <a:ext cx="9067800" cy="6324600"/>
          </a:xfrm>
        </p:spPr>
        <p:txBody>
          <a:bodyPr>
            <a:noAutofit/>
          </a:bodyPr>
          <a:lstStyle/>
          <a:p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Розвиток туристичного маршруту </a:t>
            </a:r>
            <a:r>
              <a:rPr lang="uk-UA" sz="1800" dirty="0" err="1" smtClean="0">
                <a:latin typeface="Times New Roman" pitchFamily="18" charset="0"/>
                <a:cs typeface="Times New Roman" pitchFamily="18" charset="0"/>
              </a:rPr>
              <a:t>“Конотопи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: Історичний спадок </a:t>
            </a:r>
            <a:r>
              <a:rPr lang="uk-UA" sz="1800" dirty="0" err="1" smtClean="0">
                <a:latin typeface="Times New Roman" pitchFamily="18" charset="0"/>
                <a:cs typeface="Times New Roman" pitchFamily="18" charset="0"/>
              </a:rPr>
              <a:t>Надбужанського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800" dirty="0" err="1" smtClean="0">
                <a:latin typeface="Times New Roman" pitchFamily="18" charset="0"/>
                <a:cs typeface="Times New Roman" pitchFamily="18" charset="0"/>
              </a:rPr>
              <a:t>краю”</a:t>
            </a:r>
            <a:r>
              <a:rPr lang="uk-UA" sz="1800" smtClean="0">
                <a:latin typeface="Times New Roman" pitchFamily="18" charset="0"/>
                <a:cs typeface="Times New Roman" pitchFamily="18" charset="0"/>
              </a:rPr>
              <a:t> може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принести місцевим громадам цілу низку значних вигод:</a:t>
            </a:r>
          </a:p>
          <a:p>
            <a:r>
              <a:rPr lang="uk-UA" sz="1800" b="1" dirty="0" smtClean="0">
                <a:latin typeface="Times New Roman" pitchFamily="18" charset="0"/>
                <a:cs typeface="Times New Roman" pitchFamily="18" charset="0"/>
              </a:rPr>
              <a:t>Створення нових робочих місць: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Обслуговування туристів потребуватиме працівників у готелях, ресторанах, кафе, сувенірних крамницях, транспортних компаніях, екскурсійних бюро тощо.</a:t>
            </a:r>
          </a:p>
          <a:p>
            <a:r>
              <a:rPr lang="uk-UA" sz="1800" b="1" dirty="0" smtClean="0">
                <a:latin typeface="Times New Roman" pitchFamily="18" charset="0"/>
                <a:cs typeface="Times New Roman" pitchFamily="18" charset="0"/>
              </a:rPr>
              <a:t>Збільшення доходів місцевого бізнесу: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Туристи витрачатимуть гроші на проживання, харчування, покупки, розваги та інші послуги, що сприятиме зростанню прибутків місцевих підприємців.</a:t>
            </a:r>
          </a:p>
          <a:p>
            <a:r>
              <a:rPr lang="uk-UA" sz="1800" b="1" dirty="0" smtClean="0">
                <a:latin typeface="Times New Roman" pitchFamily="18" charset="0"/>
                <a:cs typeface="Times New Roman" pitchFamily="18" charset="0"/>
              </a:rPr>
              <a:t>Стимулювання розвитку супутніх галузей: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Туризм може стати каталізатором для розвитку інших галузей, таких як сільське господарство (постачання місцевих продуктів), ремесла (виробництво сувенірів) тощо.</a:t>
            </a:r>
          </a:p>
          <a:p>
            <a:r>
              <a:rPr lang="uk-UA" sz="1800" b="1" dirty="0" smtClean="0">
                <a:latin typeface="Times New Roman" pitchFamily="18" charset="0"/>
                <a:cs typeface="Times New Roman" pitchFamily="18" charset="0"/>
              </a:rPr>
              <a:t>Збереження та популяризація культурної спадщини: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Розвиток туризму спонукатиме до збереження історичних пам'яток, традицій та культурних особливостей регіону, адже вони є головними туристичними атракціями.</a:t>
            </a:r>
          </a:p>
          <a:p>
            <a:r>
              <a:rPr lang="uk-UA" sz="1800" b="1" dirty="0" smtClean="0">
                <a:latin typeface="Times New Roman" pitchFamily="18" charset="0"/>
                <a:cs typeface="Times New Roman" pitchFamily="18" charset="0"/>
              </a:rPr>
              <a:t>Підвищення культурної обізнаності: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Місцеві жителі матимуть більше можливостей дізнатися про історію та культуру свого краю, спілкуючись з туристами та беручи участь у туристичних заходах.</a:t>
            </a:r>
          </a:p>
          <a:p>
            <a:r>
              <a:rPr lang="uk-UA" sz="1800" b="1" dirty="0" smtClean="0">
                <a:latin typeface="Times New Roman" pitchFamily="18" charset="0"/>
                <a:cs typeface="Times New Roman" pitchFamily="18" charset="0"/>
              </a:rPr>
              <a:t>Зміцнення місцевої ідентичності: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Гордість за власну історію та культуру може зрости, коли місцева спадщина стає цікавою для відвідувачів з інших регіонів та країн.</a:t>
            </a:r>
          </a:p>
          <a:p>
            <a:pPr algn="just">
              <a:buNone/>
            </a:pPr>
            <a:endParaRPr lang="uk-UA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uk-UA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915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1397477" y="3244334"/>
            <a:ext cx="634904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uk-UA" sz="6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ік">
  <a:themeElements>
    <a:clrScheme name="Поті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і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і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1063</TotalTime>
  <Words>602</Words>
  <Application>Microsoft Office PowerPoint</Application>
  <PresentationFormat>Екран (4:3)</PresentationFormat>
  <Paragraphs>72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16" baseType="lpstr">
      <vt:lpstr>Потік</vt:lpstr>
      <vt:lpstr>Слайд 1</vt:lpstr>
      <vt:lpstr>Актуальність дослідження:</vt:lpstr>
      <vt:lpstr>Завдання дослідження: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ВИСНОВКИ</vt:lpstr>
      <vt:lpstr>Слайд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Asus</dc:creator>
  <cp:lastModifiedBy>Asus</cp:lastModifiedBy>
  <cp:revision>107</cp:revision>
  <dcterms:created xsi:type="dcterms:W3CDTF">2006-08-16T00:00:00Z</dcterms:created>
  <dcterms:modified xsi:type="dcterms:W3CDTF">2025-04-22T16:10:19Z</dcterms:modified>
</cp:coreProperties>
</file>