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3"/>
    <p:sldId id="262" r:id="rId4"/>
    <p:sldId id="261" r:id="rId5"/>
    <p:sldId id="265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9" Type="http://schemas.openxmlformats.org/officeDocument/2006/relationships/tags" Target="../tags/tag17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4" Type="http://schemas.openxmlformats.org/officeDocument/2006/relationships/image" Target="../media/image3.png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5" Type="http://schemas.openxmlformats.org/officeDocument/2006/relationships/tags" Target="../tags/tag83.xml"/><Relationship Id="rId14" Type="http://schemas.openxmlformats.org/officeDocument/2006/relationships/tags" Target="../tags/tag82.xml"/><Relationship Id="rId13" Type="http://schemas.openxmlformats.org/officeDocument/2006/relationships/tags" Target="../tags/tag81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585597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椭圆 10"/>
          <p:cNvSpPr/>
          <p:nvPr userDrawn="1">
            <p:custDataLst>
              <p:tags r:id="rId4"/>
            </p:custDataLst>
          </p:nvPr>
        </p:nvSpPr>
        <p:spPr>
          <a:xfrm>
            <a:off x="2336800" y="0"/>
            <a:ext cx="6858000" cy="6858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图片 14" descr="G:\美工\2-日常作品\220218（ppt）\主题模板\0915-背包\VCG41N15398154996-[转换].pngVCG41N15398154996-[转换]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rcRect l="53829" t="24028" r="15188" b="10832"/>
          <a:stretch>
            <a:fillRect/>
          </a:stretch>
        </p:blipFill>
        <p:spPr>
          <a:xfrm>
            <a:off x="6979800" y="1471821"/>
            <a:ext cx="4500000" cy="4053317"/>
          </a:xfrm>
          <a:prstGeom prst="rect">
            <a:avLst/>
          </a:prstGeom>
        </p:spPr>
      </p:pic>
      <p:sp>
        <p:nvSpPr>
          <p:cNvPr id="16" name="圆角矩形 13"/>
          <p:cNvSpPr/>
          <p:nvPr userDrawn="1">
            <p:custDataLst>
              <p:tags r:id="rId7"/>
            </p:custDataLst>
          </p:nvPr>
        </p:nvSpPr>
        <p:spPr>
          <a:xfrm>
            <a:off x="949960" y="509220"/>
            <a:ext cx="288000" cy="27792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圆角矩形 14"/>
          <p:cNvSpPr/>
          <p:nvPr userDrawn="1">
            <p:custDataLst>
              <p:tags r:id="rId8"/>
            </p:custDataLst>
          </p:nvPr>
        </p:nvSpPr>
        <p:spPr>
          <a:xfrm>
            <a:off x="949960" y="603324"/>
            <a:ext cx="288000" cy="27792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圆角矩形 15"/>
          <p:cNvSpPr/>
          <p:nvPr userDrawn="1">
            <p:custDataLst>
              <p:tags r:id="rId9"/>
            </p:custDataLst>
          </p:nvPr>
        </p:nvSpPr>
        <p:spPr>
          <a:xfrm>
            <a:off x="949960" y="697428"/>
            <a:ext cx="288000" cy="27792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椭圆 20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1082675" y="6197600"/>
            <a:ext cx="107950" cy="108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椭圆 21"/>
          <p:cNvSpPr>
            <a:spLocks noChangeAspect="1"/>
          </p:cNvSpPr>
          <p:nvPr userDrawn="1">
            <p:custDataLst>
              <p:tags r:id="rId11"/>
            </p:custDataLst>
          </p:nvPr>
        </p:nvSpPr>
        <p:spPr>
          <a:xfrm>
            <a:off x="1300480" y="6197600"/>
            <a:ext cx="107315" cy="108000"/>
          </a:xfrm>
          <a:prstGeom prst="ellips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椭圆 22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>
            <a:off x="1517650" y="6197600"/>
            <a:ext cx="107315" cy="108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788670" y="1735455"/>
            <a:ext cx="6788150" cy="2825115"/>
          </a:xfrm>
          <a:effectLst>
            <a:outerShdw dist="101600" dir="5400000" algn="ctr" rotWithShape="0">
              <a:schemeClr val="accent1">
                <a:lumMod val="50000"/>
                <a:alpha val="5000"/>
              </a:schemeClr>
            </a:outerShdw>
          </a:effectLst>
        </p:spPr>
        <p:txBody>
          <a:bodyPr wrap="square" lIns="90000" tIns="46800" rIns="90000" bIns="46800" anchor="t" anchorCtr="0">
            <a:normAutofit/>
          </a:bodyPr>
          <a:lstStyle>
            <a:lvl1pPr algn="l">
              <a:lnSpc>
                <a:spcPct val="100000"/>
              </a:lnSpc>
              <a:defRPr sz="500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4"/>
            </p:custDataLst>
          </p:nvPr>
        </p:nvSpPr>
        <p:spPr>
          <a:xfrm>
            <a:off x="853200" y="1139955"/>
            <a:ext cx="6231600" cy="468000"/>
          </a:xfrm>
        </p:spPr>
        <p:txBody>
          <a:bodyPr wrap="square" lIns="90000" tIns="46800" rIns="90000" bIns="4680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spc="0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1360800" y="432000"/>
            <a:ext cx="4064400" cy="367200"/>
          </a:xfrm>
        </p:spPr>
        <p:txBody>
          <a:bodyPr wrap="square" lIns="90000" tIns="46800" rIns="90000" bIns="46800"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9"/>
            </p:custDataLst>
          </p:nvPr>
        </p:nvSpPr>
        <p:spPr>
          <a:xfrm>
            <a:off x="914400" y="4866625"/>
            <a:ext cx="3646800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4800000" scaled="0"/>
          </a:gradFill>
          <a:ln w="50800">
            <a:solidFill>
              <a:schemeClr val="accent3">
                <a:lumMod val="20000"/>
                <a:lumOff val="80000"/>
                <a:alpha val="80000"/>
              </a:schemeClr>
            </a:solidFill>
          </a:ln>
          <a:effectLst>
            <a:outerShdw blurRad="101600" dist="101600" dir="5400000" algn="ctr" rotWithShape="0">
              <a:schemeClr val="accent5">
                <a:alpha val="19000"/>
              </a:schemeClr>
            </a:outerShdw>
          </a:effectLst>
        </p:spPr>
        <p:txBody>
          <a:bodyPr wrap="square" lIns="90000" tIns="46800" rIns="90000" bIns="4680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cs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14985" y="644525"/>
            <a:ext cx="5636260" cy="1299845"/>
          </a:xfrm>
          <a:effectLst>
            <a:outerShdw dist="101600" dir="5400000" algn="ctr" rotWithShape="0">
              <a:schemeClr val="accent1">
                <a:lumMod val="50000"/>
                <a:alpha val="5000"/>
              </a:schemeClr>
            </a:outerShdw>
          </a:effectLst>
        </p:spPr>
        <p:txBody>
          <a:bodyPr wrap="square" lIns="90000" tIns="46800" rIns="90000" bIns="46800" anchor="b">
            <a:normAutofit/>
          </a:bodyPr>
          <a:lstStyle>
            <a:lvl1pPr>
              <a:defRPr sz="64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057" y="295603"/>
            <a:ext cx="1895740" cy="19957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73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 flipH="1">
            <a:off x="6145530" y="635"/>
            <a:ext cx="604647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椭圆 9"/>
          <p:cNvSpPr/>
          <p:nvPr userDrawn="1">
            <p:custDataLst>
              <p:tags r:id="rId4"/>
            </p:custDataLst>
          </p:nvPr>
        </p:nvSpPr>
        <p:spPr>
          <a:xfrm flipH="1">
            <a:off x="2806700" y="635"/>
            <a:ext cx="6858000" cy="68567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圆角矩形 13"/>
          <p:cNvSpPr/>
          <p:nvPr userDrawn="1">
            <p:custDataLst>
              <p:tags r:id="rId5"/>
            </p:custDataLst>
          </p:nvPr>
        </p:nvSpPr>
        <p:spPr>
          <a:xfrm>
            <a:off x="10729595" y="637416"/>
            <a:ext cx="288000" cy="4572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圆角矩形 3"/>
          <p:cNvSpPr/>
          <p:nvPr userDrawn="1">
            <p:custDataLst>
              <p:tags r:id="rId6"/>
            </p:custDataLst>
          </p:nvPr>
        </p:nvSpPr>
        <p:spPr>
          <a:xfrm>
            <a:off x="10729595" y="731520"/>
            <a:ext cx="288000" cy="4572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圆角矩形 15"/>
          <p:cNvSpPr/>
          <p:nvPr userDrawn="1">
            <p:custDataLst>
              <p:tags r:id="rId7"/>
            </p:custDataLst>
          </p:nvPr>
        </p:nvSpPr>
        <p:spPr>
          <a:xfrm>
            <a:off x="10729595" y="825624"/>
            <a:ext cx="288000" cy="4572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4385945" y="2755265"/>
            <a:ext cx="6842125" cy="3053080"/>
          </a:xfrm>
        </p:spPr>
        <p:txBody>
          <a:bodyPr wrap="square" lIns="90000" tIns="46800" rIns="90000" bIns="46800" anchor="t" anchorCtr="0">
            <a:normAutofit/>
          </a:bodyPr>
          <a:lstStyle>
            <a:lvl1pPr algn="r">
              <a:defRPr sz="480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5345940" y="1517742"/>
            <a:ext cx="5864400" cy="1203442"/>
          </a:xfrm>
        </p:spPr>
        <p:txBody>
          <a:bodyPr wrap="none" lIns="90000" tIns="46800" rIns="90000" bIns="46800" anchor="b">
            <a:normAutofit/>
          </a:bodyPr>
          <a:lstStyle>
            <a:lvl1pPr marL="0" indent="0" algn="r">
              <a:buNone/>
              <a:defRPr sz="6000" b="1" spc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图片 10" descr="桌子上放着蓝色的球&#10;&#10;中度可信度描述已自动生成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2" y="693385"/>
            <a:ext cx="3712254" cy="51147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标题 9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+mj-lt"/>
                <a:cs typeface="+mj-lt"/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4" name="标题 3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j-lt"/>
                <a:cs typeface="+mj-lt"/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1358900"/>
            <a:ext cx="7502525" cy="4140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椭圆 8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>
            <a:off x="5416550" y="1359000"/>
            <a:ext cx="4140000" cy="414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椭圆 12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>
            <a:off x="1442720" y="567055"/>
            <a:ext cx="107950" cy="108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椭圆 14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>
            <a:off x="1660525" y="567055"/>
            <a:ext cx="107315" cy="108000"/>
          </a:xfrm>
          <a:prstGeom prst="ellips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椭圆 15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>
            <a:off x="1877695" y="567055"/>
            <a:ext cx="107315" cy="108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图片 16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6" t="13097" r="3715" b="10100"/>
          <a:stretch>
            <a:fillRect/>
          </a:stretch>
        </p:blipFill>
        <p:spPr>
          <a:xfrm>
            <a:off x="6838405" y="1962517"/>
            <a:ext cx="4852490" cy="26022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1274445" y="2484120"/>
            <a:ext cx="5911215" cy="1289050"/>
          </a:xfrm>
          <a:effectLst>
            <a:outerShdw dist="101600" dir="5400000" algn="ctr" rotWithShape="0">
              <a:schemeClr val="accent1">
                <a:lumMod val="50000"/>
                <a:alpha val="5000"/>
              </a:schemeClr>
            </a:outerShdw>
          </a:effectLst>
        </p:spPr>
        <p:txBody>
          <a:bodyPr wrap="square" lIns="90000" tIns="46800" rIns="90000" bIns="46800" anchor="b">
            <a:normAutofit/>
          </a:bodyPr>
          <a:lstStyle>
            <a:lvl1pPr algn="l">
              <a:lnSpc>
                <a:spcPct val="100000"/>
              </a:lnSpc>
              <a:defRPr sz="640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1"/>
            </p:custDataLst>
          </p:nvPr>
        </p:nvSpPr>
        <p:spPr>
          <a:xfrm>
            <a:off x="1317600" y="2016050"/>
            <a:ext cx="5911200" cy="468000"/>
          </a:xfrm>
        </p:spPr>
        <p:txBody>
          <a:bodyPr wrap="square" lIns="90000" tIns="46800" rIns="90000" bIns="4680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spc="0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1346400" y="4021200"/>
            <a:ext cx="3402000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4800000" scaled="0"/>
          </a:gradFill>
          <a:ln w="50800">
            <a:solidFill>
              <a:schemeClr val="accent3">
                <a:lumMod val="20000"/>
                <a:lumOff val="80000"/>
                <a:alpha val="80000"/>
              </a:schemeClr>
            </a:solidFill>
          </a:ln>
          <a:effectLst>
            <a:outerShdw blurRad="101600" dist="101600" dir="5400000" algn="ctr" rotWithShape="0">
              <a:schemeClr val="accent5">
                <a:alpha val="19000"/>
              </a:schemeClr>
            </a:outerShdw>
          </a:effectLst>
        </p:spPr>
        <p:txBody>
          <a:bodyPr wrap="square" lIns="90000" tIns="46800" rIns="90000" bIns="4680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tags" Target="../tags/tag93.xml"/><Relationship Id="rId21" Type="http://schemas.openxmlformats.org/officeDocument/2006/relationships/tags" Target="../tags/tag92.xml"/><Relationship Id="rId20" Type="http://schemas.openxmlformats.org/officeDocument/2006/relationships/tags" Target="../tags/tag9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90.xml"/><Relationship Id="rId18" Type="http://schemas.openxmlformats.org/officeDocument/2006/relationships/tags" Target="../tags/tag89.xml"/><Relationship Id="rId17" Type="http://schemas.openxmlformats.org/officeDocument/2006/relationships/tags" Target="../tags/tag88.xml"/><Relationship Id="rId16" Type="http://schemas.openxmlformats.org/officeDocument/2006/relationships/image" Target="../media/image5.png"/><Relationship Id="rId15" Type="http://schemas.openxmlformats.org/officeDocument/2006/relationships/tags" Target="../tags/tag87.xml"/><Relationship Id="rId14" Type="http://schemas.openxmlformats.org/officeDocument/2006/relationships/tags" Target="../tags/tag86.xml"/><Relationship Id="rId13" Type="http://schemas.openxmlformats.org/officeDocument/2006/relationships/tags" Target="../tags/tag85.xml"/><Relationship Id="rId12" Type="http://schemas.openxmlformats.org/officeDocument/2006/relationships/tags" Target="../tags/tag8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13"/>
          <p:cNvSpPr/>
          <p:nvPr userDrawn="1">
            <p:custDataLst>
              <p:tags r:id="rId12"/>
            </p:custDataLst>
          </p:nvPr>
        </p:nvSpPr>
        <p:spPr>
          <a:xfrm>
            <a:off x="11057255" y="636309"/>
            <a:ext cx="288000" cy="27792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" name="圆角矩形 3"/>
          <p:cNvSpPr/>
          <p:nvPr userDrawn="1">
            <p:custDataLst>
              <p:tags r:id="rId13"/>
            </p:custDataLst>
          </p:nvPr>
        </p:nvSpPr>
        <p:spPr>
          <a:xfrm>
            <a:off x="11057255" y="730413"/>
            <a:ext cx="288000" cy="27792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" name="圆角矩形 15"/>
          <p:cNvSpPr/>
          <p:nvPr userDrawn="1">
            <p:custDataLst>
              <p:tags r:id="rId14"/>
            </p:custDataLst>
          </p:nvPr>
        </p:nvSpPr>
        <p:spPr>
          <a:xfrm>
            <a:off x="11057255" y="824517"/>
            <a:ext cx="288000" cy="27792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12" name="图片 11" descr="G:\美工\2-日常作品\220218（ppt）\主题模板\0915-背包\VCG41N1539815496-[转换].pngVCG41N1539815496-[转换]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r:embed="rId16">
            <a:alphaModFix amt="40000"/>
          </a:blip>
          <a:srcRect l="48603" t="8056" r="33477" b="59683"/>
          <a:stretch>
            <a:fillRect/>
          </a:stretch>
        </p:blipFill>
        <p:spPr>
          <a:xfrm>
            <a:off x="10516364" y="5556251"/>
            <a:ext cx="1493177" cy="1151866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7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97.xml"/><Relationship Id="rId5" Type="http://schemas.openxmlformats.org/officeDocument/2006/relationships/image" Target="../media/image6.png"/><Relationship Id="rId4" Type="http://schemas.openxmlformats.org/officeDocument/2006/relationships/hyperlink" Target="mailto:miseckodarina@gmail.com" TargetMode="Externa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tags" Target="../tags/tag94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98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9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00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10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tags" Target="../tags/tag10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3.xml"/><Relationship Id="rId8" Type="http://schemas.openxmlformats.org/officeDocument/2006/relationships/image" Target="../media/image27.png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104.xml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jpeg"/><Relationship Id="rId2" Type="http://schemas.openxmlformats.org/officeDocument/2006/relationships/image" Target="../media/image15.png"/><Relationship Id="rId1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105.xml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microsoft.com/office/2007/relationships/media" Target="../media/media1.mp4"/><Relationship Id="rId3" Type="http://schemas.openxmlformats.org/officeDocument/2006/relationships/video" Target="../media/media1.mp4"/><Relationship Id="rId2" Type="http://schemas.openxmlformats.org/officeDocument/2006/relationships/image" Target="../media/image34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10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png"/><Relationship Id="rId8" Type="http://schemas.openxmlformats.org/officeDocument/2006/relationships/image" Target="../media/image48.png"/><Relationship Id="rId7" Type="http://schemas.openxmlformats.org/officeDocument/2006/relationships/image" Target="../media/image47.png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2" Type="http://schemas.openxmlformats.org/officeDocument/2006/relationships/slideLayout" Target="../slideLayouts/slideLayout5.xml"/><Relationship Id="rId11" Type="http://schemas.openxmlformats.org/officeDocument/2006/relationships/tags" Target="../tags/tag107.xml"/><Relationship Id="rId10" Type="http://schemas.openxmlformats.org/officeDocument/2006/relationships/image" Target="../media/image50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08.xml"/><Relationship Id="rId1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0.xml"/><Relationship Id="rId1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88670" y="1735455"/>
            <a:ext cx="9874885" cy="2825115"/>
          </a:xfrm>
        </p:spPr>
        <p:txBody>
          <a:bodyPr>
            <a:normAutofit/>
          </a:bodyPr>
          <a:lstStyle/>
          <a:p>
            <a:pPr algn="ctr"/>
            <a:r>
              <a:rPr lang="en-US" altLang="en-US" sz="266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“</a:t>
            </a:r>
            <a:r>
              <a:rPr lang="en-US" sz="266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Історико-культурний екскурсійний маршрут </a:t>
            </a:r>
            <a:br>
              <a:rPr lang="en-US" sz="266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</a:br>
            <a:r>
              <a:rPr lang="en-US" sz="266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селом Познань</a:t>
            </a:r>
            <a:r>
              <a:rPr lang="en-US" altLang="en-US" sz="266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”</a:t>
            </a:r>
            <a:endParaRPr lang="en-US" altLang="en-US" sz="2665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360805" y="431800"/>
            <a:ext cx="8860790" cy="854075"/>
          </a:xfrm>
        </p:spPr>
        <p:txBody>
          <a:bodyPr>
            <a:normAutofit fontScale="25000"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altLang="en-US" sz="6400" dirty="0">
                <a:solidFill>
                  <a:schemeClr val="bg2">
                    <a:lumMod val="2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Всеукраїнський інтерактивний конкурс «МАН-Юніор Дослідник-2025»</a:t>
            </a:r>
            <a:endParaRPr lang="en-US" altLang="en-US" sz="6400" b="1" dirty="0">
              <a:solidFill>
                <a:schemeClr val="bg2">
                  <a:lumMod val="2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ctr">
              <a:lnSpc>
                <a:spcPts val="2800"/>
              </a:lnSpc>
              <a:buNone/>
            </a:pPr>
            <a:r>
              <a:rPr lang="en-US" altLang="en-US" sz="6400" dirty="0">
                <a:solidFill>
                  <a:schemeClr val="bg2">
                    <a:lumMod val="2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Номінація «Історик-Юніор»</a:t>
            </a:r>
            <a:endParaRPr lang="en-US" altLang="en-US" sz="6400" dirty="0">
              <a:solidFill>
                <a:schemeClr val="bg2">
                  <a:lumMod val="2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3072765" y="2702560"/>
            <a:ext cx="4724400" cy="4036060"/>
          </a:xfrm>
        </p:spPr>
        <p:txBody>
          <a:bodyPr>
            <a:normAutofit fontScale="25000"/>
          </a:bodyPr>
          <a:lstStyle/>
          <a:p>
            <a:pPr marL="0" indent="0" algn="ctr">
              <a:lnSpc>
                <a:spcPct val="8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Роботу виконала:                                  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                        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Мисечко Дарина Володимирівна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                                     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учениця  8-В класу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                                      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Познанського ліцею   </a:t>
            </a:r>
            <a:endParaRPr lang="en-US" altLang="en-US" sz="6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 algn="ctr">
              <a:lnSpc>
                <a:spcPct val="8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Березівської сільської ради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                                                     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Сарненського району Рівненської області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</a:t>
            </a:r>
            <a:endParaRPr lang="uk-UA" altLang="en-US" sz="6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 algn="ctr">
              <a:lnSpc>
                <a:spcPct val="8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</a:t>
            </a:r>
            <a:r>
              <a:rPr lang="en-US" sz="6000" u="sng" dirty="0" err="1" smtClean="0">
                <a:latin typeface="Times New Roman" panose="02020603050405020304" charset="0"/>
                <a:cs typeface="Times New Roman" panose="02020603050405020304" charset="0"/>
                <a:sym typeface="+mn-ea"/>
                <a:hlinkClick r:id="rId4"/>
              </a:rPr>
              <a:t>miseckodarina</a:t>
            </a:r>
            <a:r>
              <a:rPr lang="ru-RU" sz="6000" u="sng" dirty="0" smtClean="0">
                <a:latin typeface="Times New Roman" panose="02020603050405020304" charset="0"/>
                <a:cs typeface="Times New Roman" panose="02020603050405020304" charset="0"/>
                <a:sym typeface="+mn-ea"/>
                <a:hlinkClick r:id="rId4"/>
              </a:rPr>
              <a:t>@</a:t>
            </a:r>
            <a:r>
              <a:rPr lang="en-US" sz="6000" u="sng" dirty="0" err="1" smtClean="0">
                <a:latin typeface="Times New Roman" panose="02020603050405020304" charset="0"/>
                <a:cs typeface="Times New Roman" panose="02020603050405020304" charset="0"/>
                <a:sym typeface="+mn-ea"/>
                <a:hlinkClick r:id="rId4"/>
              </a:rPr>
              <a:t>gmail</a:t>
            </a:r>
            <a:r>
              <a:rPr lang="ru-RU" sz="6000" u="sng" dirty="0" smtClean="0">
                <a:latin typeface="Times New Roman" panose="02020603050405020304" charset="0"/>
                <a:cs typeface="Times New Roman" panose="02020603050405020304" charset="0"/>
                <a:sym typeface="+mn-ea"/>
                <a:hlinkClick r:id="rId4"/>
              </a:rPr>
              <a:t>.</a:t>
            </a:r>
            <a:r>
              <a:rPr lang="en-US" sz="6000" u="sng" dirty="0" smtClean="0">
                <a:latin typeface="Times New Roman" panose="02020603050405020304" charset="0"/>
                <a:cs typeface="Times New Roman" panose="02020603050405020304" charset="0"/>
                <a:sym typeface="+mn-ea"/>
                <a:hlinkClick r:id="rId4"/>
              </a:rPr>
              <a:t>com</a:t>
            </a:r>
            <a:r>
              <a:rPr lang="en-US" sz="60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uk-UA" sz="60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uk-UA" sz="60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         0970254335 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                               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Науков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і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керівник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:    </a:t>
            </a:r>
            <a:endParaRPr lang="en-US" altLang="en-US" sz="6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 algn="ctr">
              <a:lnSpc>
                <a:spcPct val="8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Мисечко Надія Іванівна педагог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-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організатор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                                   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Таргоня Тетяна Дмитрівна вчитель історії;                                    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                                       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                                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Познанського ліцею  </a:t>
            </a:r>
            <a:endParaRPr lang="en-US" altLang="en-US" sz="6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 algn="ctr">
              <a:lnSpc>
                <a:spcPct val="8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Березівської сільської ради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                                                                             </a:t>
            </a:r>
            <a:r>
              <a:rPr lang="en-US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Сарненського  району Рівненсько</a:t>
            </a:r>
            <a:r>
              <a:rPr lang="uk-UA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ї області</a:t>
            </a:r>
            <a:endParaRPr lang="uk-UA" altLang="en-US" sz="6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rcRect l="-812" r="-812"/>
          <a:stretch>
            <a:fillRect/>
          </a:stretch>
        </p:blipFill>
        <p:spPr>
          <a:xfrm>
            <a:off x="196215" y="2624455"/>
            <a:ext cx="2877185" cy="3836035"/>
          </a:xfrm>
          <a:prstGeom prst="roundRect">
            <a:avLst/>
          </a:prstGeom>
          <a:gradFill>
            <a:gsLst>
              <a:gs pos="77000">
                <a:schemeClr val="accent2"/>
              </a:gs>
              <a:gs pos="100000">
                <a:srgbClr val="838309">
                  <a:alpha val="100000"/>
                </a:srgbClr>
              </a:gs>
              <a:gs pos="15000">
                <a:srgbClr val="838309"/>
              </a:gs>
            </a:gsLst>
            <a:lin ang="5400000" scaled="0"/>
          </a:gradFill>
        </p:spPr>
      </p:pic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960" y="360045"/>
            <a:ext cx="10800080" cy="418465"/>
          </a:xfrm>
        </p:spPr>
        <p:txBody>
          <a:bodyPr>
            <a:normAutofit/>
          </a:bodyPr>
          <a:p>
            <a:pPr algn="ctr"/>
            <a:r>
              <a:rPr lang="uk-UA" altLang="en-US" sz="2400"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ВСТУП</a:t>
            </a:r>
            <a:endParaRPr 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960" y="1073150"/>
            <a:ext cx="8804275" cy="5104765"/>
          </a:xfrm>
        </p:spPr>
        <p:txBody>
          <a:bodyPr>
            <a:noAutofit/>
          </a:bodyPr>
          <a:p>
            <a:pPr marL="0" indent="457200" algn="l">
              <a:lnSpc>
                <a:spcPct val="100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Походження назви села Познань сягає глибини століть, і існує кілька цікавих версій. Одна з них пов'язує назву з родом Познанських, які колись володіли цими землями. Інша версія апелює до географічного розташування – "пізнати"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 або “впізнати”</a:t>
            </a:r>
            <a:endParaRPr lang="uk-UA" altLang="en-US" sz="1500" dirty="0">
              <a:solidFill>
                <a:schemeClr val="tx1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Перша згадка про село датуєтся 1925 року, у Польських документах про сплату податків.</a:t>
            </a:r>
            <a:endParaRPr lang="uk-UA" altLang="en-US" sz="1500" dirty="0">
              <a:solidFill>
                <a:schemeClr val="tx1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</a:endParaRPr>
          </a:p>
          <a:p>
            <a:pPr marL="0" indent="457200" algn="l">
              <a:lnSpc>
                <a:spcPct val="100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У той час Познань була невеликим поселенням, але з часом розросталася і ставала важливим центром  ремесел.  Познань була свідком багатьох історичних подій, які залишили свій слід в її історії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, свідком цього є відео “На берегах древлянської ріки”.</a:t>
            </a:r>
            <a:endParaRPr lang="uk-UA" altLang="en-US" sz="1500" dirty="0">
              <a:solidFill>
                <a:schemeClr val="tx1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  <a:sym typeface="+mn-ea"/>
            </a:endParaRPr>
          </a:p>
          <a:p>
            <a:pPr marL="0" indent="457200" algn="l">
              <a:lnSpc>
                <a:spcPct val="100000"/>
              </a:lnSpc>
              <a:buNone/>
            </a:pP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Село Познань, розташоване в 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Сарненському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районі Рівненської області,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на березі річки “Ствиги”, 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має кілька легенд щодо свого походження. Одна з них розповідає про Івана, який, тікаючи від татар, залишив сокиру в березі. Після 25 років неволі він повернувся і впізнав рідні місця за цією сокирою, тому місцевість назвали Познань. ​Інша версія стверджує, що назва походить від позначок на деревах, які місцеві жителі залишали, щоб знаходити шлях через болота до своїх поселень. Також існує припущення, що ці землі належали переселенцям з польського міста Познань. ​</a:t>
            </a: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457200" algn="l">
              <a:lnSpc>
                <a:spcPct val="100000"/>
              </a:lnSpc>
              <a:buNone/>
            </a:pP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Познань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відоме високим рівнем народжуваності; середньостатистична сім'я має 5-6 дітей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                 найбільші 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сім’ї - це 17-19 дітей.</a:t>
            </a: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 Познані збереглося бортне дерево (сосна) з обхватом стовбура 3,15 м, що свідчить про давні 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традиції бортництва в регіоні. ​</a:t>
            </a: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457200" algn="l">
              <a:lnSpc>
                <a:spcPct val="100000"/>
              </a:lnSpc>
              <a:buNone/>
            </a:pP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Село 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знаходиться у парку “Пуща Радзівіла”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поблизу кордону з Білоруссю, що впливає на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його культурні та соціальні особливості. ​</a:t>
            </a: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algn="just">
              <a:lnSpc>
                <a:spcPct val="100000"/>
              </a:lnSpc>
              <a:buNone/>
            </a:pP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1"/>
          <a:srcRect t="22471" b="22165"/>
          <a:stretch>
            <a:fillRect/>
          </a:stretch>
        </p:blipFill>
        <p:spPr>
          <a:xfrm>
            <a:off x="9608820" y="646430"/>
            <a:ext cx="2311400" cy="38207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610" y="4570730"/>
            <a:ext cx="3303270" cy="21837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960" y="307340"/>
            <a:ext cx="10932795" cy="6368415"/>
          </a:xfrm>
        </p:spPr>
        <p:txBody>
          <a:bodyPr>
            <a:noAutofit/>
          </a:bodyPr>
          <a:p>
            <a:pPr marL="0" indent="0" algn="l">
              <a:lnSpc>
                <a:spcPct val="100000"/>
              </a:lnSpc>
              <a:buNone/>
            </a:pPr>
            <a:r>
              <a:rPr lang="uk-UA" altLang="en-US" sz="15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Мета дослідження: </a:t>
            </a:r>
            <a:endParaRPr lang="uk-UA" altLang="en-US" sz="15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Дослідити історичні пам’ятки села, місця відпочинку та розваг, на основі отриманих результатів р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озробити цікавий маршрут для туристів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школярів,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місцевих жителів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з шести екскурсійних зупинок.</a:t>
            </a:r>
            <a:endParaRPr lang="uk-UA" altLang="en-US" sz="15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altLang="en-US" sz="15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Завдання:</a:t>
            </a: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Дослідити історію та природні особливості села.</a:t>
            </a: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Визначити ключові локації для екскурсії.</a:t>
            </a: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Розробити маршрут та підготувати опис.</a:t>
            </a: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працювати літературу, історичні довідки, свідчення очевидців, що допоможуть як найяскравіше представити рідний край туристам.</a:t>
            </a:r>
            <a:endParaRPr lang="en-US" altLang="en-US" sz="15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altLang="en-US" sz="15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Об’єкт і </a:t>
            </a:r>
            <a:r>
              <a:rPr lang="uk-UA" altLang="en-US" sz="15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</a:t>
            </a:r>
            <a:r>
              <a:rPr lang="en-US" altLang="en-US" sz="15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редмет дослідження</a:t>
            </a:r>
            <a:endParaRPr lang="en-US" altLang="en-US" sz="15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Культурні пам’ятки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історична спадщина, місця відпочинку та розваг 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с. Познань.</a:t>
            </a: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altLang="en-US" sz="15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Актуальність дослідження</a:t>
            </a:r>
            <a:endParaRPr lang="en-US" altLang="en-US" sz="15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Зберегти історію – зберегти Україну. Кожне слово, записане з вуст,  повинне закарбуватися в пам’яті.   </a:t>
            </a: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5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Методи дослідження</a:t>
            </a:r>
            <a:r>
              <a:rPr lang="uk-UA" altLang="en-US" sz="15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: </a:t>
            </a:r>
            <a:endParaRPr lang="uk-UA" altLang="en-US" sz="15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постереження, опис історични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х місць, опитування місцевих жителів.</a:t>
            </a:r>
            <a:endParaRPr lang="uk-UA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altLang="en-US" sz="15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Новизна роботи</a:t>
            </a:r>
            <a:r>
              <a:rPr lang="uk-UA" altLang="en-US" sz="15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: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en-US" alt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</a:t>
            </a:r>
            <a:r>
              <a:rPr lang="en-US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олягає в створенні екскурсійного маршруту історичними об’єктами с. Познань, 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включення маловідомих або забутих історичних фактів і місць.</a:t>
            </a:r>
            <a:r>
              <a:rPr lang="uk-UA" altLang="en-US" sz="15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uk-UA" altLang="en-US" sz="15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Час </a:t>
            </a:r>
            <a:r>
              <a:rPr lang="uk-UA" altLang="en-US" sz="16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проведення екскурсії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: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від 6 до 8 годин</a:t>
            </a:r>
            <a:endParaRPr lang="en-US" altLang="en-US" sz="16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00000"/>
              </a:lnSpc>
            </a:pPr>
            <a:endParaRPr lang="en-US" altLang="en-US" sz="16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Content Placeholder 1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9606280" y="1151890"/>
            <a:ext cx="2183765" cy="19551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ctr"/>
            <a:r>
              <a:rPr lang="uk-UA" altLang="en-US" sz="2400">
                <a:latin typeface="Times New Roman" panose="02020603050405020304" charset="0"/>
                <a:cs typeface="Times New Roman" panose="02020603050405020304" charset="0"/>
              </a:rPr>
              <a:t>Визначні історичні події села</a:t>
            </a:r>
            <a:endParaRPr lang="uk-UA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p>
            <a:pPr marL="0" indent="457200" algn="l">
              <a:buNone/>
            </a:pPr>
            <a:r>
              <a:rPr lang="en-US" sz="1500" dirty="0">
                <a:solidFill>
                  <a:schemeClr val="tx1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Познань була свідком багатьох визначних історичних подій, що вплинули на її розвиток та долю. У козацькі часи село було важливим центром боротьби за незалежність України. Тут відбувалися запеклі бої між козаками та польською шляхтою. </a:t>
            </a:r>
            <a:endParaRPr lang="en-US" sz="1500" dirty="0">
              <a:solidFill>
                <a:schemeClr val="tx1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  <a:sym typeface="+mn-ea"/>
            </a:endParaRPr>
          </a:p>
          <a:p>
            <a:pPr marL="0" indent="457200" algn="l">
              <a:buNone/>
            </a:pPr>
            <a:r>
              <a:rPr lang="en-US" sz="1500" dirty="0">
                <a:solidFill>
                  <a:schemeClr val="tx1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Під час Другої світової війни Познань стала центром партизанського руху, де місцеві жителі відважно боролися проти нацистських окупантів.</a:t>
            </a:r>
            <a:endParaRPr 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457200" algn="l">
              <a:buNone/>
            </a:pPr>
            <a:r>
              <a:rPr lang="en-US" sz="1500" dirty="0">
                <a:solidFill>
                  <a:schemeClr val="tx1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Після війни село почало відновлюватися і розбудовуватися. Були зведені нові школ</a:t>
            </a:r>
            <a:r>
              <a:rPr lang="uk-UA" altLang="en-US" sz="1500" dirty="0">
                <a:solidFill>
                  <a:schemeClr val="tx1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а, церква, ФАП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 та інші об'єкти соціальної інфраструктури. Познань стала сучасним і комфортним місцем для життя. Село гордо зберігає свою історію та традиції, передаючи їх з покоління в покоління.</a:t>
            </a:r>
            <a:endParaRPr 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457200" algn="l">
              <a:buNone/>
            </a:pPr>
            <a:endParaRPr lang="en-US" sz="15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898255" y="2606000"/>
            <a:ext cx="22860" cy="2858095"/>
          </a:xfrm>
          <a:prstGeom prst="roundRect">
            <a:avLst>
              <a:gd name="adj" fmla="val 107173"/>
            </a:avLst>
          </a:prstGeom>
          <a:solidFill>
            <a:srgbClr val="CBC5B8"/>
          </a:solidFill>
        </p:spPr>
      </p:sp>
      <p:sp>
        <p:nvSpPr>
          <p:cNvPr id="7" name="Shape 4"/>
          <p:cNvSpPr/>
          <p:nvPr/>
        </p:nvSpPr>
        <p:spPr>
          <a:xfrm>
            <a:off x="8279844" y="2821662"/>
            <a:ext cx="489942" cy="22860"/>
          </a:xfrm>
          <a:prstGeom prst="roundRect">
            <a:avLst>
              <a:gd name="adj" fmla="val 107173"/>
            </a:avLst>
          </a:prstGeom>
          <a:solidFill>
            <a:srgbClr val="CBC5B8"/>
          </a:solidFill>
        </p:spPr>
      </p:sp>
      <p:sp>
        <p:nvSpPr>
          <p:cNvPr id="17" name="Shape 14"/>
          <p:cNvSpPr/>
          <p:nvPr/>
        </p:nvSpPr>
        <p:spPr>
          <a:xfrm>
            <a:off x="8279844" y="5095042"/>
            <a:ext cx="489942" cy="22860"/>
          </a:xfrm>
          <a:prstGeom prst="roundRect">
            <a:avLst>
              <a:gd name="adj" fmla="val 107173"/>
            </a:avLst>
          </a:prstGeom>
          <a:solidFill>
            <a:srgbClr val="CBC5B8"/>
          </a:solidFill>
        </p:spPr>
      </p:sp>
      <p:sp>
        <p:nvSpPr>
          <p:cNvPr id="12" name="Shape 9"/>
          <p:cNvSpPr/>
          <p:nvPr/>
        </p:nvSpPr>
        <p:spPr>
          <a:xfrm>
            <a:off x="9145468" y="4024273"/>
            <a:ext cx="489942" cy="22860"/>
          </a:xfrm>
          <a:prstGeom prst="roundRect">
            <a:avLst>
              <a:gd name="adj" fmla="val 107173"/>
            </a:avLst>
          </a:prstGeom>
          <a:solidFill>
            <a:srgbClr val="CBC5B8"/>
          </a:solidFill>
        </p:spPr>
      </p:sp>
      <p:sp>
        <p:nvSpPr>
          <p:cNvPr id="9" name="Text 6"/>
          <p:cNvSpPr/>
          <p:nvPr/>
        </p:nvSpPr>
        <p:spPr>
          <a:xfrm>
            <a:off x="8678545" y="2606040"/>
            <a:ext cx="396240" cy="423545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indent="0" algn="ctr">
              <a:lnSpc>
                <a:spcPts val="19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2000" b="1" dirty="0"/>
          </a:p>
        </p:txBody>
      </p:sp>
      <p:sp>
        <p:nvSpPr>
          <p:cNvPr id="5" name="Text 6"/>
          <p:cNvSpPr/>
          <p:nvPr/>
        </p:nvSpPr>
        <p:spPr>
          <a:xfrm>
            <a:off x="8679180" y="3851275"/>
            <a:ext cx="466725" cy="4375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uk-UA" altLang="en-US" sz="2000" b="1" dirty="0"/>
              <a:t>2</a:t>
            </a:r>
            <a:endParaRPr lang="uk-UA" altLang="en-US" sz="2000" b="1" dirty="0"/>
          </a:p>
        </p:txBody>
      </p:sp>
      <p:sp>
        <p:nvSpPr>
          <p:cNvPr id="8" name="Text 6"/>
          <p:cNvSpPr/>
          <p:nvPr/>
        </p:nvSpPr>
        <p:spPr>
          <a:xfrm>
            <a:off x="8769985" y="4899660"/>
            <a:ext cx="304800" cy="34671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uk-UA" altLang="en-US" sz="2000" b="1" dirty="0"/>
              <a:t>3</a:t>
            </a:r>
            <a:endParaRPr lang="uk-UA" altLang="en-US" sz="2000" b="1" dirty="0"/>
          </a:p>
        </p:txBody>
      </p:sp>
      <p:sp>
        <p:nvSpPr>
          <p:cNvPr id="10" name="Text 7"/>
          <p:cNvSpPr/>
          <p:nvPr/>
        </p:nvSpPr>
        <p:spPr>
          <a:xfrm>
            <a:off x="6535420" y="2413635"/>
            <a:ext cx="1616075" cy="408305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indent="0" algn="r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</a:rPr>
              <a:t>Козацькі часи</a:t>
            </a:r>
            <a:endParaRPr lang="en-US" sz="1600" b="1" dirty="0">
              <a:solidFill>
                <a:srgbClr val="4A4A45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6019165" y="2673985"/>
            <a:ext cx="3124835" cy="8966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Боротьба за незалежніст</a:t>
            </a:r>
            <a:r>
              <a:rPr lang="uk-UA" alt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ь</a:t>
            </a:r>
            <a:endParaRPr lang="uk-UA" altLang="en-US" sz="1600" dirty="0">
              <a:solidFill>
                <a:srgbClr val="4A4A45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9111615" y="3629025"/>
            <a:ext cx="2802255" cy="3282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Друга світова війна</a:t>
            </a:r>
            <a:endParaRPr lang="en-US" sz="1600" b="1" dirty="0">
              <a:solidFill>
                <a:srgbClr val="4A4A45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9229725" y="4016375"/>
            <a:ext cx="2760980" cy="4559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Центр партизанського руху</a:t>
            </a:r>
            <a:r>
              <a:rPr lang="en-US" sz="1250" dirty="0">
                <a:solidFill>
                  <a:srgbClr val="4A4A45"/>
                </a:solidFill>
                <a:latin typeface="Lato" charset="0"/>
                <a:ea typeface="Lato" panose="020F0802020204030203" pitchFamily="34" charset="-122"/>
                <a:cs typeface="Lato" panose="020F0802020204030203" pitchFamily="34" charset="-120"/>
                <a:sym typeface="+mn-ea"/>
              </a:rPr>
              <a:t>.</a:t>
            </a:r>
            <a:endParaRPr lang="en-US" sz="1250" dirty="0">
              <a:solidFill>
                <a:srgbClr val="4A4A45"/>
              </a:solidFill>
              <a:latin typeface="Lato" charset="0"/>
              <a:ea typeface="Lato" panose="020F0802020204030203" pitchFamily="34" charset="-122"/>
              <a:cs typeface="Lato" panose="020F0802020204030203" pitchFamily="34" charset="-120"/>
              <a:sym typeface="+mn-ea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3048000" y="4899660"/>
            <a:ext cx="5232400" cy="4362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r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Післявоєнний період</a:t>
            </a:r>
            <a:endParaRPr lang="en-US" sz="1600" b="1" dirty="0">
              <a:solidFill>
                <a:srgbClr val="4A4A45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5794375" y="5294630"/>
            <a:ext cx="2713355" cy="4762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r">
              <a:lnSpc>
                <a:spcPts val="20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Відновлення та розбудова</a:t>
            </a:r>
            <a:r>
              <a:rPr lang="en-US" sz="1250" dirty="0">
                <a:solidFill>
                  <a:srgbClr val="4A4A45"/>
                </a:solidFill>
                <a:latin typeface="Lato" charset="0"/>
                <a:ea typeface="Lato" panose="020F0802020204030203" pitchFamily="34" charset="-122"/>
                <a:cs typeface="Lato" panose="020F0802020204030203" pitchFamily="34" charset="-120"/>
                <a:sym typeface="+mn-ea"/>
              </a:rPr>
              <a:t>.</a:t>
            </a:r>
            <a:endParaRPr lang="en-US" sz="1250" dirty="0">
              <a:solidFill>
                <a:srgbClr val="4A4A45"/>
              </a:solidFill>
              <a:latin typeface="Lato" charset="0"/>
              <a:ea typeface="Lato" panose="020F0802020204030203" pitchFamily="34" charset="-122"/>
              <a:cs typeface="Lato" panose="020F0802020204030203" pitchFamily="34" charset="-120"/>
              <a:sym typeface="+mn-ea"/>
            </a:endParaRPr>
          </a:p>
        </p:txBody>
      </p:sp>
      <p:pic>
        <p:nvPicPr>
          <p:cNvPr id="19" name="Content Placeholder 18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 flipH="1">
            <a:off x="9311640" y="1080135"/>
            <a:ext cx="2268855" cy="22148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960" y="360045"/>
            <a:ext cx="10800080" cy="525780"/>
          </a:xfrm>
        </p:spPr>
        <p:txBody>
          <a:bodyPr>
            <a:normAutofit/>
          </a:bodyPr>
          <a:p>
            <a:pPr algn="ctr"/>
            <a:r>
              <a:rPr lang="uk-UA" altLang="en-US" sz="2400"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Національний природничий парк “Пуща Радзівіла”</a:t>
            </a:r>
            <a:endParaRPr 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1685" y="1065530"/>
            <a:ext cx="7886700" cy="5339080"/>
          </a:xfrm>
        </p:spPr>
        <p:txBody>
          <a:bodyPr>
            <a:normAutofit/>
          </a:bodyPr>
          <a:p>
            <a:pPr marL="332105" lvl="1" indent="457200" algn="l">
              <a:buNone/>
            </a:pPr>
            <a:r>
              <a:rPr 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Природничий парк “Пуща Радзівіла” – це унікальний куточок природи, розташований неподалік села Познань. Тут збереглися рідкісні види рослин і тварин, які занесені до Червоної книги України. Парк вражає своєю красою та різноманітністю ландшафтів. Тут можна зустріти вікові дерева, чисті озера та мальовничі болота.</a:t>
            </a:r>
            <a:endParaRPr lang="en-US" sz="1600" dirty="0">
              <a:solidFill>
                <a:srgbClr val="4A4A45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  <a:sym typeface="+mn-ea"/>
            </a:endParaRPr>
          </a:p>
          <a:p>
            <a:pPr marL="332105" lvl="1" indent="457200" algn="l">
              <a:buNone/>
            </a:pPr>
            <a:r>
              <a:rPr 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“Пуща Радзівіла” є важливим центром екологічного туризму та наукових досліджень. Тут проводяться екскурсії для туристів, а також працюють науковці, які вивчають природу парку. Відвідування парку залишить незабутні враження та подарує гармонію з природою.</a:t>
            </a:r>
            <a:endParaRPr 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1600" dirty="0">
              <a:solidFill>
                <a:srgbClr val="4A4A45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  <a:sym typeface="+mn-ea"/>
            </a:endParaRPr>
          </a:p>
          <a:p>
            <a:r>
              <a:rPr 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 </a:t>
            </a:r>
            <a:r>
              <a:rPr lang="uk-UA" alt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              </a:t>
            </a:r>
            <a:r>
              <a:rPr 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 Рослини та тварини з Червоної книги.</a:t>
            </a:r>
            <a:endParaRPr 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16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5" name="Content Placeholder 14"/>
          <p:cNvPicPr>
            <a:picLocks noChangeAspect="1"/>
          </p:cNvPicPr>
          <p:nvPr>
            <p:ph sz="half" idx="2"/>
          </p:nvPr>
        </p:nvPicPr>
        <p:blipFill>
          <a:blip r:embed="rId1"/>
          <a:srcRect t="14360" b="41983"/>
          <a:stretch>
            <a:fillRect/>
          </a:stretch>
        </p:blipFill>
        <p:spPr>
          <a:xfrm>
            <a:off x="8877300" y="1171575"/>
            <a:ext cx="3067050" cy="451485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675" y="4196080"/>
            <a:ext cx="662940" cy="795020"/>
          </a:xfrm>
          <a:prstGeom prst="rect">
            <a:avLst/>
          </a:prstGeom>
        </p:spPr>
      </p:pic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425" y="4929505"/>
            <a:ext cx="631190" cy="756920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675" y="5686425"/>
            <a:ext cx="662940" cy="7950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77365" y="4196080"/>
            <a:ext cx="2146300" cy="269875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indent="0" algn="l">
              <a:lnSpc>
                <a:spcPts val="215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</a:rPr>
              <a:t>Рідкісні види</a:t>
            </a:r>
            <a:endParaRPr lang="en-US" sz="1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1777365" y="5088255"/>
            <a:ext cx="2916555" cy="337185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indent="0" algn="l">
              <a:lnSpc>
                <a:spcPts val="215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</a:rPr>
              <a:t>Різноманітні ландшафти</a:t>
            </a:r>
            <a:endParaRPr lang="en-US" sz="1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1777365" y="5425440"/>
            <a:ext cx="6744335" cy="420370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</a:rPr>
              <a:t>Вікові дерева, озера та болота.</a:t>
            </a:r>
            <a:endParaRPr lang="en-US" sz="1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Text 7"/>
          <p:cNvSpPr/>
          <p:nvPr/>
        </p:nvSpPr>
        <p:spPr>
          <a:xfrm>
            <a:off x="1777365" y="5761355"/>
            <a:ext cx="2369820" cy="332740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indent="0" algn="l">
              <a:lnSpc>
                <a:spcPts val="215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</a:rPr>
              <a:t>Екологічний туризм</a:t>
            </a:r>
            <a:endParaRPr lang="en-US" sz="1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1777365" y="6047105"/>
            <a:ext cx="6744335" cy="395605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</a:rPr>
              <a:t>Екскурсії та наукові дослідження.</a:t>
            </a:r>
            <a:endParaRPr lang="en-US" sz="1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1045" y="360045"/>
            <a:ext cx="2966085" cy="494665"/>
          </a:xfrm>
        </p:spPr>
        <p:txBody>
          <a:bodyPr>
            <a:noAutofit/>
          </a:bodyPr>
          <a:p>
            <a:pPr algn="ctr"/>
            <a:r>
              <a:rPr lang="uk-UA" altLang="en-US" sz="2400">
                <a:effectLst/>
                <a:latin typeface="Times New Roman" panose="02020603050405020304" charset="0"/>
                <a:cs typeface="Times New Roman" panose="02020603050405020304" charset="0"/>
              </a:rPr>
              <a:t>Смолярня</a:t>
            </a:r>
            <a:endParaRPr lang="uk-UA" altLang="en-US" sz="2400"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8580" y="0"/>
            <a:ext cx="1063625" cy="1063625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62100" y="107950"/>
            <a:ext cx="1250950" cy="95631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302260" y="1278890"/>
            <a:ext cx="8602980" cy="26187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457200" lvl="1" indent="457200" algn="l">
              <a:lnSpc>
                <a:spcPts val="2200"/>
              </a:lnSpc>
              <a:buNone/>
            </a:pPr>
            <a:r>
              <a:rPr lang="en-US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Смолярня — це місце, де видобували та переробляли смолу з деревини, переважно хвойних порід (сосни, ялини).</a:t>
            </a:r>
            <a:endParaRPr lang="en-US" alt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1" indent="0" algn="l">
              <a:lnSpc>
                <a:spcPts val="2200"/>
              </a:lnSpc>
              <a:buNone/>
            </a:pPr>
            <a:r>
              <a:rPr lang="uk-UA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Пам’ятка розташовується в лісовому масиві, просто неба.</a:t>
            </a:r>
            <a:endParaRPr lang="uk-UA" alt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1" indent="0" algn="l">
              <a:lnSpc>
                <a:spcPts val="2200"/>
              </a:lnSpc>
              <a:buNone/>
            </a:pPr>
            <a:r>
              <a:rPr lang="uk-UA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Місце є занедбаним, хоча має свою історію ХХ ст. 60-90 р.</a:t>
            </a:r>
            <a:endParaRPr lang="en-US" alt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1" indent="0" algn="l">
              <a:lnSpc>
                <a:spcPts val="2200"/>
              </a:lnSpc>
              <a:buNone/>
            </a:pPr>
            <a:endParaRPr lang="en-US" alt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1" indent="457200" algn="l">
              <a:lnSpc>
                <a:spcPts val="2200"/>
              </a:lnSpc>
              <a:buNone/>
            </a:pPr>
            <a:r>
              <a:rPr lang="en-US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Процес видобутку смоли в бочках:</a:t>
            </a:r>
            <a:endParaRPr lang="en-US" altLang="en-US" sz="16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lvl="1" indent="0" algn="l">
              <a:lnSpc>
                <a:spcPts val="2200"/>
              </a:lnSpc>
              <a:buNone/>
            </a:pPr>
            <a:r>
              <a:rPr lang="en-US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Заготівля сировини – використовували соснові пеньки, кору або живицю.</a:t>
            </a:r>
            <a:endParaRPr lang="en-US" alt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1" indent="0" algn="l">
              <a:lnSpc>
                <a:spcPts val="2200"/>
              </a:lnSpc>
              <a:buNone/>
            </a:pPr>
            <a:endParaRPr lang="en-US" alt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1" indent="457200" algn="l">
              <a:lnSpc>
                <a:spcPts val="2200"/>
              </a:lnSpc>
              <a:buNone/>
            </a:pPr>
            <a:r>
              <a:rPr lang="en-US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Бочка або спеціальна піч (смолокурня) – </a:t>
            </a:r>
            <a:r>
              <a:rPr lang="uk-UA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в</a:t>
            </a:r>
            <a:r>
              <a:rPr lang="en-US" altLang="en-US" sz="16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ній деревину нагрівали без доступу повітря (сухою перегонкою).</a:t>
            </a:r>
            <a:endParaRPr lang="en-US" alt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1" indent="0" algn="l">
              <a:lnSpc>
                <a:spcPts val="2200"/>
              </a:lnSpc>
              <a:buNone/>
            </a:pPr>
            <a:endParaRPr lang="en-US" alt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1" indent="457200" algn="l">
              <a:lnSpc>
                <a:spcPts val="2200"/>
              </a:lnSpc>
              <a:buNone/>
            </a:pPr>
            <a:r>
              <a:rPr lang="en-US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Витоплення смоли</a:t>
            </a:r>
            <a:r>
              <a:rPr lang="uk-UA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відбувається </a:t>
            </a:r>
            <a:r>
              <a:rPr lang="en-US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під впливом високої температури смола стікала через спеціальні жолоби в приймальні ємності.</a:t>
            </a:r>
            <a:endParaRPr lang="en-US" alt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1" indent="0" algn="l">
              <a:lnSpc>
                <a:spcPts val="2200"/>
              </a:lnSpc>
              <a:buNone/>
            </a:pPr>
            <a:endParaRPr lang="en-US" alt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1" indent="457200" algn="l">
              <a:lnSpc>
                <a:spcPts val="2200"/>
              </a:lnSpc>
              <a:buNone/>
            </a:pPr>
            <a:r>
              <a:rPr lang="en-US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Очищення та використання</a:t>
            </a:r>
            <a:r>
              <a:rPr lang="uk-UA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.О</a:t>
            </a:r>
            <a:r>
              <a:rPr lang="en-US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триману смолу фільтрували та використовували для виробництва дьогтю, лаків, мастил, каніфолі тощо.</a:t>
            </a:r>
            <a:endParaRPr lang="en-US" altLang="en-US" sz="16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lvl="1" indent="457200" algn="l">
              <a:lnSpc>
                <a:spcPts val="2200"/>
              </a:lnSpc>
              <a:buNone/>
            </a:pPr>
            <a:endParaRPr lang="en-US" altLang="en-US" sz="16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965" y="208280"/>
            <a:ext cx="1326515" cy="1769110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9144635" y="2074545"/>
            <a:ext cx="3047365" cy="4038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l">
              <a:lnSpc>
                <a:spcPts val="2200"/>
              </a:lnSpc>
              <a:buNone/>
            </a:pPr>
            <a:r>
              <a:rPr lang="uk-UA" alt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Залишки приміщення Смолярні</a:t>
            </a:r>
            <a:endParaRPr lang="uk-UA" altLang="en-US" sz="1600" dirty="0">
              <a:solidFill>
                <a:srgbClr val="4A4A45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2965" y="2575560"/>
            <a:ext cx="1340485" cy="178816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9593580" y="4365625"/>
            <a:ext cx="2000250" cy="389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l">
              <a:lnSpc>
                <a:spcPts val="2200"/>
              </a:lnSpc>
              <a:buNone/>
            </a:pPr>
            <a:r>
              <a:rPr lang="uk-UA" altLang="en-US" sz="1350" dirty="0">
                <a:sym typeface="+mn-ea"/>
              </a:rPr>
              <a:t> </a:t>
            </a:r>
            <a:r>
              <a:rPr lang="uk-UA" altLang="en-US" sz="16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Піч смолякурня</a:t>
            </a:r>
            <a:endParaRPr lang="uk-UA" altLang="en-US" sz="16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1640" y="4735195"/>
            <a:ext cx="1237615" cy="1533525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9144000" y="6268720"/>
            <a:ext cx="2982595" cy="4267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l">
              <a:lnSpc>
                <a:spcPts val="2200"/>
              </a:lnSpc>
              <a:buNone/>
            </a:pPr>
            <a:r>
              <a:rPr lang="uk-UA" alt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Бочки емності для збору смоли</a:t>
            </a:r>
            <a:endParaRPr lang="uk-UA" altLang="en-US" sz="1600" dirty="0">
              <a:solidFill>
                <a:srgbClr val="4A4A45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3845" y="4804410"/>
            <a:ext cx="1119505" cy="149288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120" y="360045"/>
            <a:ext cx="9900920" cy="445770"/>
          </a:xfrm>
        </p:spPr>
        <p:txBody>
          <a:bodyPr/>
          <a:p>
            <a:pPr algn="ctr"/>
            <a:r>
              <a:rPr lang="uk-UA" altLang="en-US" sz="2400">
                <a:latin typeface="Times New Roman" panose="02020603050405020304" charset="0"/>
                <a:cs typeface="Times New Roman" panose="02020603050405020304" charset="0"/>
              </a:rPr>
              <a:t>Урочище “Жовта Ямка”</a:t>
            </a:r>
            <a:endParaRPr lang="uk-UA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66370" y="210820"/>
            <a:ext cx="1090930" cy="109093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50010" y="210820"/>
            <a:ext cx="1273810" cy="101600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381000" y="1501140"/>
            <a:ext cx="4105275" cy="50539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 algn="l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​Урочище Жовта Ямка розташоване на річці Ствига, яка протікає через Рівненську область України. У цьому місці річка має значні перепади глибини: від мілких ділянок, які можна перейти вбрід, до глибоких ям, що сягають десяти метрів. Береги річки в цій місцевості вкриті густими лісами з могутніми дубами, що додає їй особливого колориту.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 algn="l"/>
            <a:r>
              <a:rPr lang="uk-UA" altLang="en-US" sz="1600">
                <a:latin typeface="Times New Roman" panose="02020603050405020304" charset="0"/>
                <a:cs typeface="Times New Roman" panose="02020603050405020304" charset="0"/>
              </a:rPr>
              <a:t>Місце відпочинку місцевого населення, “Жовта Ямка” має таку назву від того що береги річки покриті жовтим  піском. </a:t>
            </a:r>
            <a:endParaRPr lang="uk-UA" altLang="en-US" sz="16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011200" cy="2147011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105" y="1118235"/>
            <a:ext cx="3968750" cy="19850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5" y="4750435"/>
            <a:ext cx="3865245" cy="19348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9335" y="3686810"/>
            <a:ext cx="3995420" cy="29984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8465" y="3306445"/>
            <a:ext cx="2534285" cy="33788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8050" y="1105535"/>
            <a:ext cx="2965450" cy="222885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9215" y="84455"/>
            <a:ext cx="9701530" cy="792480"/>
          </a:xfrm>
        </p:spPr>
        <p:txBody>
          <a:bodyPr/>
          <a:p>
            <a:pPr algn="ctr"/>
            <a:r>
              <a:rPr lang="uk-UA" altLang="en-US" sz="2400">
                <a:latin typeface="Times New Roman" panose="02020603050405020304" charset="0"/>
                <a:cs typeface="Times New Roman" panose="02020603050405020304" charset="0"/>
              </a:rPr>
              <a:t>Церква</a:t>
            </a:r>
            <a:endParaRPr lang="uk-UA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807845" y="165100"/>
            <a:ext cx="1141095" cy="89535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69875" y="74930"/>
            <a:ext cx="975360" cy="97536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270510" y="1083945"/>
            <a:ext cx="5581015" cy="55333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Село Познань славиться своїми архітектурними пам’ятками, які відображають багату історію та культуру цього краю. Особливу увагу привертає місцева церква та будинок молитви. Вони є справжньою перлиною архітектури та духовним центром села.  Церкви вражають своєю красою та величчю. Вони є символом віри та надії для місцевих жителів.  В селі значну роль відіграє християнство, тому переважно всі сім’ї багатодітні.  Тому наша наша Березівська громада займає перше місце по народжуваності дітей в Європі.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Віряни церков активно займаються благодійною діяльністю. Наприклад, спільно з Рівненським обласним об'єднанням, вони відправии 40 складометрів дров до села Антонівка на Херсонщині для підтримки місцевих жителів, займаються волонтерською діяльністю.</a:t>
            </a:r>
            <a:endParaRPr lang="en-US" sz="16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9" name="Picture 18" descr="img022"/>
          <p:cNvPicPr>
            <a:picLocks noChangeAspect="1"/>
          </p:cNvPicPr>
          <p:nvPr/>
        </p:nvPicPr>
        <p:blipFill>
          <a:blip r:embed="rId3"/>
          <a:srcRect l="15526" t="10756" r="6313" b="22438"/>
          <a:stretch>
            <a:fillRect/>
          </a:stretch>
        </p:blipFill>
        <p:spPr>
          <a:xfrm rot="16200000">
            <a:off x="6198235" y="850900"/>
            <a:ext cx="2240915" cy="27063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705" y="4088130"/>
            <a:ext cx="3022600" cy="19316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9850" y="3948430"/>
            <a:ext cx="2936240" cy="21983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860" y="5067935"/>
            <a:ext cx="5673725" cy="1549400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8045450" y="6238240"/>
            <a:ext cx="3627120" cy="3784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uk-UA" altLang="en-US" sz="1500" dirty="0">
                <a:solidFill>
                  <a:srgbClr val="4A4A45"/>
                </a:solidFill>
                <a:latin typeface="Lato" charset="0"/>
                <a:ea typeface="Lato" panose="020F0802020204030203" pitchFamily="34" charset="-122"/>
                <a:cs typeface="Lato" panose="020F0802020204030203" pitchFamily="34" charset="-120"/>
                <a:sym typeface="+mn-ea"/>
              </a:rPr>
              <a:t>Дім молитви ХВЄ</a:t>
            </a:r>
            <a:endParaRPr lang="uk-UA" altLang="en-US" sz="1500" dirty="0">
              <a:solidFill>
                <a:srgbClr val="4A4A45"/>
              </a:solidFill>
              <a:latin typeface="Lato" charset="0"/>
              <a:ea typeface="Lato" panose="020F0802020204030203" pitchFamily="34" charset="-122"/>
              <a:cs typeface="Lato" panose="020F0802020204030203" pitchFamily="34" charset="-120"/>
              <a:sym typeface="+mn-ea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6447790" y="3408680"/>
            <a:ext cx="5224780" cy="2882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uk-UA" altLang="en-US" sz="1500" dirty="0">
                <a:solidFill>
                  <a:srgbClr val="4A4A45"/>
                </a:solidFill>
                <a:latin typeface="Lato" charset="0"/>
                <a:ea typeface="Lato" panose="020F0802020204030203" pitchFamily="34" charset="-122"/>
                <a:cs typeface="Lato" panose="020F0802020204030203" pitchFamily="34" charset="-120"/>
                <a:sym typeface="+mn-ea"/>
              </a:rPr>
              <a:t>Православна цекрва “Святого пророка Іллі”</a:t>
            </a:r>
            <a:endParaRPr lang="uk-UA" altLang="en-US" sz="1500" dirty="0">
              <a:solidFill>
                <a:srgbClr val="4A4A45"/>
              </a:solidFill>
              <a:latin typeface="Lato" charset="0"/>
              <a:ea typeface="Lato" panose="020F0802020204030203" pitchFamily="34" charset="-122"/>
              <a:cs typeface="Lato" panose="020F0802020204030203" pitchFamily="34" charset="-120"/>
              <a:sym typeface="+mn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rcRect t="7004" b="45660"/>
          <a:stretch>
            <a:fillRect/>
          </a:stretch>
        </p:blipFill>
        <p:spPr>
          <a:xfrm>
            <a:off x="8830310" y="1083945"/>
            <a:ext cx="2184400" cy="224091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7920" y="360045"/>
            <a:ext cx="7818120" cy="720090"/>
          </a:xfrm>
        </p:spPr>
        <p:txBody>
          <a:bodyPr/>
          <a:p>
            <a:r>
              <a:rPr lang="uk-UA" altLang="en-US" sz="2400">
                <a:latin typeface="Times New Roman" panose="02020603050405020304" charset="0"/>
                <a:cs typeface="Times New Roman" panose="02020603050405020304" charset="0"/>
              </a:rPr>
              <a:t>Партизанська могила</a:t>
            </a:r>
            <a:endParaRPr lang="uk-UA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28295" y="114300"/>
            <a:ext cx="1070610" cy="107061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69720" y="145415"/>
            <a:ext cx="1191260" cy="93472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256540" y="1417320"/>
            <a:ext cx="8887460" cy="10756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uk-UA" altLang="en-US" sz="1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оховання партизан у селі Познань Рівненської області. Однак відомо, що під час Другої світової війни в цьому регіоні діяли партизанські загони. Зокрема, згадується, що дядько місцевого жителя Федора Бовкуна був партизаном у загоні Сабурова і попереджав селян про небезпеку, закликаючи їх тікати до лісу. 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9" name="0-02-05-7466277ec2199acf69301d62175749e4a98065be2ec9367e182e808ffcb7ad5f_d5923e96c2821f25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2610" y="2493010"/>
            <a:ext cx="6282055" cy="3211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5380" y="3851910"/>
            <a:ext cx="3689985" cy="27603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1440" y="1011555"/>
            <a:ext cx="2992120" cy="224472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424180" y="6335395"/>
            <a:ext cx="6857365" cy="3676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uk-UA" alt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Свідчення місцевої жительки Колодич Ганни Степанівни</a:t>
            </a:r>
            <a:endParaRPr lang="uk-UA" altLang="en-US" sz="1600" dirty="0">
              <a:solidFill>
                <a:srgbClr val="4A4A45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330690" y="3287395"/>
            <a:ext cx="2642870" cy="2127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uk-UA" alt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Братська могила Партизан</a:t>
            </a:r>
            <a:endParaRPr lang="uk-UA" altLang="en-US" sz="1600" dirty="0">
              <a:solidFill>
                <a:srgbClr val="4A4A45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3860" y="360045"/>
            <a:ext cx="7282180" cy="361950"/>
          </a:xfrm>
        </p:spPr>
        <p:txBody>
          <a:bodyPr>
            <a:normAutofit fontScale="90000"/>
          </a:bodyPr>
          <a:p>
            <a:r>
              <a:rPr lang="uk-UA" altLang="en-US" sz="2400">
                <a:latin typeface="Times New Roman" panose="02020603050405020304" charset="0"/>
                <a:cs typeface="Times New Roman" panose="02020603050405020304" charset="0"/>
              </a:rPr>
              <a:t>“Джерело”</a:t>
            </a:r>
            <a:endParaRPr lang="uk-UA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73355" y="133985"/>
            <a:ext cx="1167765" cy="116776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12875" y="133985"/>
            <a:ext cx="1369060" cy="107378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388620" y="1301750"/>
            <a:ext cx="6322695" cy="45142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У 1962 році в селі Познань, що в Рівненській області, проводилися геологічні дослідження, під час яких на глибині 70 метрів шукали поклади нафти.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Ці роботи, ймовірно, були частиною ширших геологорозвідувальних програм, які проводилися в різних регіонах України для пошуку корисних копалин, зокрема нафти й газу. Однак на такій малій глибині (70 м) зазвичай виявляють лише поверхневі прояви вуглеводнів, тоді як основні нафтові поклади залягають значно глибше.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Витоки мінералізованих підземних вод – такі джерела можуть містити розчинені солі з глибших шарів землі.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Ознаки нафтоносності – у деяких випадках солоні води супроводжують поклади нафти або газу, оскільки вони можуть бути частиною природних сольових розчинів, що залягають разом із вуглеводнями.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До сьогоднішнього часу склад цієї води</a:t>
            </a:r>
            <a:r>
              <a:rPr lang="uk-UA" altLang="en-US" sz="1600">
                <a:latin typeface="Times New Roman" panose="02020603050405020304" charset="0"/>
                <a:cs typeface="Times New Roman" panose="02020603050405020304" charset="0"/>
              </a:rPr>
              <a:t> досі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 є недосліджений.</a:t>
            </a:r>
            <a:endParaRPr lang="en-US" sz="16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172720" y="6123940"/>
            <a:ext cx="8971280" cy="4787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en-US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https://youtu.be/ufV1KWL-PPU?si=BPui3LsaznXjJWA7</a:t>
            </a:r>
            <a:endParaRPr lang="en-US" altLang="en-US">
              <a:solidFill>
                <a:schemeClr val="accent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5875" y="209550"/>
            <a:ext cx="2981325" cy="22288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315" y="1830070"/>
            <a:ext cx="2641600" cy="1981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0" y="3667760"/>
            <a:ext cx="3640455" cy="272478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9440" y="360045"/>
            <a:ext cx="8356600" cy="437515"/>
          </a:xfrm>
        </p:spPr>
        <p:txBody>
          <a:bodyPr/>
          <a:p>
            <a:r>
              <a:rPr lang="uk-UA" altLang="en-US" sz="2400">
                <a:latin typeface="Times New Roman" panose="02020603050405020304" charset="0"/>
                <a:cs typeface="Times New Roman" panose="02020603050405020304" charset="0"/>
              </a:rPr>
              <a:t>Народні ремесла “Бортництво”</a:t>
            </a:r>
            <a:endParaRPr lang="uk-UA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86055" y="202565"/>
            <a:ext cx="1214120" cy="121412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00175" y="202565"/>
            <a:ext cx="1358900" cy="106680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86055" y="1296035"/>
            <a:ext cx="8623935" cy="31000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Бортництво—давній промисел лісового бджільництва, що зберігся в окремих регіонах України, зокрема на Поліссі. Село Познань Рівненської області є одним із осередків цієї традиції.​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Житель села Познань, Іван Іванович Колодич, є спадковим бортником. Ремесло передалося йому від батька Івана та діда Терентія Антоновича. Його прадід, Антон Іванович Колодич, також займався бджільництвом, успадкувавши борті від свого батька Івана. Таким чином, традиція бортництва в родині Колодичів налічує кілька поколінь і, ймовірно, сягає часів Київської Русі.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Бортництво на Поліссі має глибокі історичні корені. Бортники створили специфічні прилади та пристосування, які без істотних змін були відомі на півночі України.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Сьогодні бортництво залишається важливою частиною культурної спадщини Полісся, зокрема в селі Познань, де традиції лісового бджільництва передаються з покоління в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 покоління, зберігаючи унікальні знання та навички предків.​</a:t>
            </a:r>
            <a:endParaRPr lang="en-US" sz="16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55" y="4369435"/>
            <a:ext cx="2443480" cy="22269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0" y="4396105"/>
            <a:ext cx="1003300" cy="22269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3390" y="4369435"/>
            <a:ext cx="1373505" cy="22536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0435" y="4404360"/>
            <a:ext cx="1665605" cy="22193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1590" y="4321175"/>
            <a:ext cx="1193165" cy="222631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0985" y="4396105"/>
            <a:ext cx="1297305" cy="22256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9990" y="554990"/>
            <a:ext cx="1371600" cy="30416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03510" y="1269365"/>
            <a:ext cx="1747520" cy="2327275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90270" y="6622415"/>
            <a:ext cx="1765300" cy="235585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indent="0" algn="l">
              <a:lnSpc>
                <a:spcPts val="2050"/>
              </a:lnSpc>
              <a:buNone/>
            </a:pPr>
            <a:r>
              <a:rPr lang="uk-UA" alt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</a:rPr>
              <a:t>Жень</a:t>
            </a:r>
            <a:endParaRPr lang="en-US" sz="1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6366510" y="6597015"/>
            <a:ext cx="2811145" cy="4432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uk-UA" altLang="en-US" sz="1600" dirty="0">
                <a:latin typeface="Times New Roman" panose="02020603050405020304" charset="0"/>
                <a:cs typeface="Times New Roman" panose="02020603050405020304" charset="0"/>
              </a:rPr>
              <a:t>Мед у вулику, мед у сотах</a:t>
            </a:r>
            <a:endParaRPr lang="uk-UA" altLang="en-US" sz="1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3075305" y="6595745"/>
            <a:ext cx="984885" cy="2628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uk-UA" alt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</a:rPr>
              <a:t>Зубель</a:t>
            </a:r>
            <a:endParaRPr lang="en-US" sz="1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Text Box 18"/>
          <p:cNvSpPr txBox="1"/>
          <p:nvPr/>
        </p:nvSpPr>
        <p:spPr>
          <a:xfrm>
            <a:off x="3879850" y="6547485"/>
            <a:ext cx="2099945" cy="3352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uk-UA" alt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Обкурювання бджіл</a:t>
            </a:r>
            <a:endParaRPr lang="uk-UA" altLang="en-US" sz="1600" dirty="0">
              <a:solidFill>
                <a:srgbClr val="4A4A45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0" name="Text Box 19"/>
          <p:cNvSpPr txBox="1"/>
          <p:nvPr/>
        </p:nvSpPr>
        <p:spPr>
          <a:xfrm>
            <a:off x="8643620" y="3736975"/>
            <a:ext cx="3407410" cy="394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uk-UA" altLang="en-US" sz="1600">
                <a:latin typeface="Times New Roman" panose="02020603050405020304" charset="0"/>
                <a:cs typeface="Times New Roman" panose="02020603050405020304" charset="0"/>
              </a:rPr>
              <a:t>Довбання пешнею, затворений вулик</a:t>
            </a:r>
            <a:r>
              <a:rPr lang="uk-UA" altLang="en-US"/>
              <a:t> </a:t>
            </a:r>
            <a:endParaRPr lang="uk-UA" altLang="en-US"/>
          </a:p>
        </p:txBody>
      </p:sp>
      <p:sp>
        <p:nvSpPr>
          <p:cNvPr id="21" name="Text Box 20"/>
          <p:cNvSpPr txBox="1"/>
          <p:nvPr/>
        </p:nvSpPr>
        <p:spPr>
          <a:xfrm>
            <a:off x="9373870" y="6547485"/>
            <a:ext cx="283972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uk-UA" altLang="en-US" sz="1600" dirty="0">
                <a:solidFill>
                  <a:srgbClr val="4A4A45"/>
                </a:solidFill>
                <a:latin typeface="Times New Roman" panose="02020603050405020304" charset="0"/>
                <a:ea typeface="Lato" panose="020F0802020204030203" pitchFamily="34" charset="-122"/>
                <a:cs typeface="Times New Roman" panose="02020603050405020304" charset="0"/>
                <a:sym typeface="+mn-ea"/>
              </a:rPr>
              <a:t>Малий спадкоємець ремесла</a:t>
            </a:r>
            <a:endParaRPr lang="uk-UA" altLang="en-US" sz="1600" dirty="0">
              <a:solidFill>
                <a:srgbClr val="4A4A45"/>
              </a:solidFill>
              <a:latin typeface="Times New Roman" panose="02020603050405020304" charset="0"/>
              <a:ea typeface="Lato" panose="020F0802020204030203" pitchFamily="3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6096000" y="4046855"/>
            <a:ext cx="4945380" cy="2743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https://www.facebook.com/share/p/1CJPPm7LoZ/</a:t>
            </a:r>
            <a:endParaRPr lang="en-US" altLang="en-US" sz="1600" b="1" dirty="0">
              <a:solidFill>
                <a:schemeClr val="accent2">
                  <a:lumMod val="75000"/>
                </a:schemeClr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960" y="133350"/>
            <a:ext cx="10800080" cy="502920"/>
          </a:xfrm>
        </p:spPr>
        <p:txBody>
          <a:bodyPr>
            <a:normAutofit/>
          </a:bodyPr>
          <a:p>
            <a:pPr algn="ctr"/>
            <a:r>
              <a:rPr lang="uk-UA" altLang="en-US" sz="2400"/>
              <a:t>ВИСНОВОК</a:t>
            </a:r>
            <a:endParaRPr lang="uk-UA" altLang="en-US" sz="24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" y="635635"/>
            <a:ext cx="11664315" cy="1363980"/>
          </a:xfrm>
        </p:spPr>
        <p:txBody>
          <a:bodyPr>
            <a:noAutofit/>
          </a:bodyPr>
          <a:p>
            <a:pPr marL="457200" lvl="1" indent="457200" algn="l">
              <a:lnSpc>
                <a:spcPct val="100000"/>
              </a:lnSpc>
              <a:buNone/>
            </a:pP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В результаті нашого дослідження ми змогли зробити висновок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що село Познань є значним осередком історичного минулого 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Рівненщини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.  </a:t>
            </a:r>
            <a:endParaRPr lang="en-US" altLang="en-US" sz="1600" dirty="0">
              <a:solidFill>
                <a:schemeClr val="tx1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  <a:p>
            <a:pPr indent="457200" algn="l">
              <a:lnSpc>
                <a:spcPct val="100000"/>
              </a:lnSpc>
              <a:buNone/>
            </a:pP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По-перше, цю тезу доводять історичні пам'ятки села, які ми дослідили  при 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дослідженнім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цієї роботи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на території парку “Пуща Радзівіла”,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“Смолярня”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, у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рочище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“Жовта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Ямка”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”Церква”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”Партизанська могила”,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”Джерело”,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”Бортництво” які несуть в собі згадки про історичне минуле .</a:t>
            </a:r>
            <a:endParaRPr lang="en-US" altLang="en-US" sz="1600" dirty="0">
              <a:solidFill>
                <a:schemeClr val="tx1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  <a:p>
            <a:pPr indent="457200" algn="l">
              <a:lnSpc>
                <a:spcPct val="100000"/>
              </a:lnSpc>
              <a:buNone/>
            </a:pPr>
            <a:endParaRPr lang="en-US" altLang="en-US" sz="1600" b="1" dirty="0">
              <a:solidFill>
                <a:schemeClr val="tx1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4" name="Content Placeholder 3" descr="img02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66090" y="1999615"/>
            <a:ext cx="3375025" cy="476885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4211320" y="1999615"/>
            <a:ext cx="7574280" cy="46062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По-друге, на основі цих досліджень ми створили екскурсійний маршрут найцікавішими місцями рідного краю. 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По-третє, при написанні дослідницької роботи ми опрацьовували літературу,  свідчення очевидців, веб ресурси, що допомогли нам найякскравіше представити рідний край туристам.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Результатом цієї роботи є розробка екскурсійного маршруту, який знайомить відвідувачів із ключовими історичними, природними та культурними об’єктами села. Запропонований</a:t>
            </a:r>
            <a:r>
              <a:rPr lang="uk-UA" altLang="en-US" sz="16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маршрут не лише сприятиме популяризації місцевої історії, а й сприятиме розвитку туризму, що позитивно вплине на економічний і соціальний розвиток громади.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Таким чином, історико-культурний екскурсійний маршрут селом Познань є важливим кроком у збереженні та популяризації місцевої спадщини, що допоможе передати унікальні знання наступним поколінням та залучити більше відвідувачів до цього мальовничого куточка Рівненщини.</a:t>
            </a:r>
            <a:endParaRPr lang="en-US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Сподіваємося, що створений нами екскурсійний маршрут історичними околицями с. Познань, западе в душу кожному, хто відвідає місцевість історії рідного краю. </a:t>
            </a:r>
            <a:endParaRPr lang="en-US" sz="16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uk-UA" altLang="en-US" sz="2400">
                <a:latin typeface="Times New Roman" panose="02020603050405020304" charset="0"/>
                <a:cs typeface="Times New Roman" panose="02020603050405020304" charset="0"/>
              </a:rPr>
              <a:t>СПИСОК ВИКОРИСТАНИХ ДЖЕРЕЛ</a:t>
            </a:r>
            <a:endParaRPr lang="uk-UA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63220" y="1309370"/>
            <a:ext cx="11828145" cy="51073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uk-UA" sz="1600" b="1" dirty="0">
                <a:solidFill>
                  <a:srgbClr val="282824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1. Віктор Наумович БЕРЕЗОВ. Село на межі: у 2 кн. Рівне, 2023. Книга ІІ с 44</a:t>
            </a:r>
            <a:endParaRPr lang="uk-UA" sz="1600" b="1" dirty="0">
              <a:solidFill>
                <a:srgbClr val="282824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uk-UA" sz="1600" b="1" dirty="0">
                <a:solidFill>
                  <a:srgbClr val="282824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2. </a:t>
            </a:r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https://youtu.be/wabjgBFJsE0</a:t>
            </a:r>
            <a:endParaRPr lang="en-US" altLang="en-US" sz="1600" b="1" dirty="0">
              <a:solidFill>
                <a:srgbClr val="282824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uk-UA" sz="1600" b="1" dirty="0">
                <a:solidFill>
                  <a:srgbClr val="282824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3. </a:t>
            </a:r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https://youtu.be/Gbtz9XOtBY0</a:t>
            </a:r>
            <a:r>
              <a:rPr lang="uk-UA" altLang="en-US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</a:t>
            </a:r>
            <a:endParaRPr lang="uk-UA" altLang="en-US" sz="1600" b="1" dirty="0">
              <a:solidFill>
                <a:srgbClr val="282824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uk-UA" sz="1600" b="1" dirty="0">
                <a:solidFill>
                  <a:srgbClr val="282824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4. </a:t>
            </a:r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https://www.facebook.com/share/p/1CJPPm7LoZ/</a:t>
            </a:r>
            <a:endParaRPr lang="en-US" altLang="en-US" sz="1600" b="1" dirty="0">
              <a:solidFill>
                <a:srgbClr val="282824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uk-UA" altLang="en-US" sz="1600" b="1" dirty="0">
                <a:solidFill>
                  <a:srgbClr val="282824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</a:t>
            </a:r>
            <a:r>
              <a:rPr lang="uk-UA" sz="1600" b="1" dirty="0">
                <a:solidFill>
                  <a:srgbClr val="282824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5. Євген Шморгун. На берегах древлянської ріки. Газета Червоний прапор. 1982. 25 жовтня. </a:t>
            </a:r>
            <a:endParaRPr lang="uk-UA" sz="1600" b="1" dirty="0">
              <a:solidFill>
                <a:srgbClr val="282824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uk-UA" sz="1600" b="1" dirty="0">
                <a:solidFill>
                  <a:srgbClr val="282824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6. Іван Скаковець. Поріднила на вічно поліська земля. Газета Новини Рокитнівщини.</a:t>
            </a:r>
            <a:r>
              <a:rPr lang="en-US" altLang="en-US" sz="1600" b="1" dirty="0">
                <a:solidFill>
                  <a:srgbClr val="282824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</a:t>
            </a:r>
            <a:r>
              <a:rPr lang="uk-UA" altLang="en-US" sz="1600" b="1" dirty="0">
                <a:solidFill>
                  <a:srgbClr val="282824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2002. Травень.</a:t>
            </a:r>
            <a:endParaRPr lang="en-US" altLang="en-US" sz="1600" b="1" dirty="0">
              <a:solidFill>
                <a:srgbClr val="282824"/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uk-UA" altLang="en-US" sz="1600" b="1" dirty="0">
                <a:solidFill>
                  <a:srgbClr val="282824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7. </a:t>
            </a:r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https://youtu.be/ufV1KWL-PPU?si=BPui3LsaznXjJWA7</a:t>
            </a:r>
            <a:r>
              <a:rPr lang="uk-UA" altLang="en-US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</a:t>
            </a:r>
            <a:endParaRPr lang="uk-UA" altLang="en-US" sz="1600" b="1" dirty="0">
              <a:solidFill>
                <a:schemeClr val="accent2">
                  <a:lumMod val="75000"/>
                </a:schemeClr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uk-UA" altLang="en-US" sz="1600" b="1" dirty="0">
                <a:solidFill>
                  <a:srgbClr val="282824"/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 8. </a:t>
            </a:r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ea typeface="Lato Bold" pitchFamily="34" charset="-122"/>
                <a:cs typeface="Times New Roman" panose="02020603050405020304" charset="0"/>
                <a:sym typeface="+mn-ea"/>
              </a:rPr>
              <a:t>https://youtu.be/k_GEplOlSyA?si=fv1YfXDC8G_eZ0_A</a:t>
            </a:r>
            <a:endParaRPr lang="en-US" altLang="en-US" sz="1600" b="1" dirty="0">
              <a:solidFill>
                <a:schemeClr val="accent2">
                  <a:lumMod val="75000"/>
                </a:schemeClr>
              </a:solidFill>
              <a:latin typeface="Times New Roman" panose="02020603050405020304" charset="0"/>
              <a:ea typeface="Lato Bold" pitchFamily="34" charset="-122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960" y="360045"/>
            <a:ext cx="10800080" cy="2248535"/>
          </a:xfrm>
        </p:spPr>
        <p:txBody>
          <a:bodyPr>
            <a:normAutofit/>
          </a:bodyPr>
          <a:p>
            <a:pPr algn="ctr"/>
            <a:r>
              <a:rPr lang="uk-UA" sz="7335">
                <a:solidFill>
                  <a:schemeClr val="accent2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Дякую за увагу!</a:t>
            </a:r>
            <a:r>
              <a:rPr lang="uk-UA" sz="7335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br>
              <a:rPr lang="uk-UA" sz="7335"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uk-UA" sz="7335">
                <a:solidFill>
                  <a:srgbClr val="FFFF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Все буде Україна!</a:t>
            </a:r>
            <a:endParaRPr lang="uk-UA" sz="7335">
              <a:solidFill>
                <a:srgbClr val="FFFF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>
            <p:ph idx="1"/>
          </p:nvPr>
        </p:nvPicPr>
        <p:blipFill>
          <a:blip r:embed="rId1"/>
          <a:srcRect l="21748" t="15349" r="22391" b="32938"/>
          <a:stretch>
            <a:fillRect/>
          </a:stretch>
        </p:blipFill>
        <p:spPr>
          <a:xfrm>
            <a:off x="3409315" y="2608580"/>
            <a:ext cx="5373370" cy="37198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6"/>
</p:tagLst>
</file>

<file path=ppt/tags/tag1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"/>
</p:tagLst>
</file>

<file path=ppt/tags/tag1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5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40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2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4"/>
</p:tagLst>
</file>

<file path=ppt/tags/tag3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8"/>
</p:tagLst>
</file>

<file path=ppt/tags/tag3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4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4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</p:tagLst>
</file>

<file path=ppt/tags/tag4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5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</p:tagLst>
</file>

<file path=ppt/tags/tag5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Click to add title"/>
  <p:tag name="KSO_WM_UNIT_NOCLEAR" val="0"/>
  <p:tag name="KSO_WM_UNIT_VALUE" val="29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5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</p:tagLst>
</file>

<file path=ppt/tags/tag6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Click to add title"/>
  <p:tag name="KSO_WM_UNIT_NOCLEAR" val="0"/>
  <p:tag name="KSO_WM_UNIT_TYPE" val="a"/>
  <p:tag name="KSO_WM_UNIT_INDEX" val="1"/>
</p:tagLst>
</file>

<file path=ppt/tags/tag7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0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CATEGORY" val="custom"/>
  <p:tag name="KSO_WM_TEMPLATE_INDEX" val="20238097"/>
</p:tagLst>
</file>

<file path=ppt/tags/tag8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50"/>
  <p:tag name="KSO_WM_TEMPLATE_CATEGORY" val="custom"/>
  <p:tag name="KSO_WM_TEMPLATE_INDEX" val="20238097"/>
</p:tagLst>
</file>

<file path=ppt/tags/tag9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8097"/>
  <p:tag name="KSO_WM_TEMPLATE_CATEGORY" val="custom"/>
  <p:tag name="KSO_WM_TEMPLATE_MASTER_TYPE" val="0"/>
  <p:tag name="KSO_WM_SPECIAL_SOURCE" val="bdnull"/>
</p:tagLst>
</file>

<file path=ppt/tags/tag9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8097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097"/>
  <p:tag name="KSO_WM_TEMPLATE_CATEGORY" val="custom"/>
  <p:tag name="KSO_WM_UNIT_ISCONTENTSTITLE" val="0"/>
  <p:tag name="KSO_WM_UNIT_VALUE" val="14"/>
  <p:tag name="KSO_WM_UNIT_PRESET_TEXT" val="The title goes here"/>
</p:tagLst>
</file>

<file path=ppt/tags/tag95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8097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097"/>
  <p:tag name="KSO_WM_TEMPLATE_CATEGORY" val="custom"/>
  <p:tag name="KSO_WM_UNIT_VALUE" val="16"/>
  <p:tag name="KSO_WM_UNIT_PRESET_TEXT" val="Click here to add text"/>
</p:tagLst>
</file>

<file path=ppt/tags/tag9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8097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097"/>
  <p:tag name="KSO_WM_TEMPLATE_CATEGORY" val="custom"/>
  <p:tag name="KSO_WM_UNIT_VALUE" val="15"/>
  <p:tag name="KSO_WM_UNIT_PRESET_TEXT" val="Name"/>
</p:tagLst>
</file>

<file path=ppt/tags/tag97.xml><?xml version="1.0" encoding="utf-8"?>
<p:tagLst xmlns:p="http://schemas.openxmlformats.org/presentationml/2006/main">
  <p:tag name="KSO_WM_TEMPLATE_THUMBS_INDEX" val="1、9"/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8097"/>
  <p:tag name="KSO_WM_TEMPLATE_CATEGORY" val="custom"/>
  <p:tag name="KSO_WM_SLIDE_INDEX" val="1"/>
  <p:tag name="KSO_WM_SLIDE_ID" val="custom20238097_1"/>
  <p:tag name="KSO_WM_TEMPLATE_MASTER_TYPE" val="0"/>
  <p:tag name="KSO_WM_SLIDE_LAYOUT" val="a_b_f"/>
  <p:tag name="KSO_WM_SLIDE_LAYOUT_CNT" val="1_1_2"/>
  <p:tag name="KSO_WM_SPECIAL_SOURCE" val="bdnull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99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100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38097"/>
</p:tagLst>
</file>

<file path=ppt/theme/theme1.xml><?xml version="1.0" encoding="utf-8"?>
<a:theme xmlns:a="http://schemas.openxmlformats.org/drawingml/2006/main" name="4_Office Theme">
  <a:themeElements>
    <a:clrScheme name="">
      <a:dk1>
        <a:srgbClr val="000000"/>
      </a:dk1>
      <a:lt1>
        <a:srgbClr val="FFFFFF"/>
      </a:lt1>
      <a:dk2>
        <a:srgbClr val="211430"/>
      </a:dk2>
      <a:lt2>
        <a:srgbClr val="FFFDF9"/>
      </a:lt2>
      <a:accent1>
        <a:srgbClr val="EA8A42"/>
      </a:accent1>
      <a:accent2>
        <a:srgbClr val="3D8EF1"/>
      </a:accent2>
      <a:accent3>
        <a:srgbClr val="F0B700"/>
      </a:accent3>
      <a:accent4>
        <a:srgbClr val="75BD42"/>
      </a:accent4>
      <a:accent5>
        <a:srgbClr val="986AFE"/>
      </a:accent5>
      <a:accent6>
        <a:srgbClr val="E54C5E"/>
      </a:accent6>
      <a:hlink>
        <a:srgbClr val="0026E5"/>
      </a:hlink>
      <a:folHlink>
        <a:srgbClr val="7E1FAD"/>
      </a:folHlink>
    </a:clrScheme>
    <a:fontScheme name="可爱风组合">
      <a:majorFont>
        <a:latin typeface="Mali SemiBold"/>
        <a:ea typeface="Mali SemiBold"/>
        <a:cs typeface=""/>
      </a:majorFont>
      <a:minorFont>
        <a:latin typeface="Mali"/>
        <a:ea typeface="Mal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12285</Words>
  <Application>WPS Slides</Application>
  <PresentationFormat>Widescreen</PresentationFormat>
  <Paragraphs>190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3" baseType="lpstr">
      <vt:lpstr>Arial</vt:lpstr>
      <vt:lpstr>SimSun</vt:lpstr>
      <vt:lpstr>Wingdings</vt:lpstr>
      <vt:lpstr>Times New Roman</vt:lpstr>
      <vt:lpstr>Lato Bold</vt:lpstr>
      <vt:lpstr>Lato</vt:lpstr>
      <vt:lpstr>Lato Bold</vt:lpstr>
      <vt:lpstr>Lato Bold</vt:lpstr>
      <vt:lpstr>Lato</vt:lpstr>
      <vt:lpstr>Lato</vt:lpstr>
      <vt:lpstr>Liberation Mono</vt:lpstr>
      <vt:lpstr>Mali</vt:lpstr>
      <vt:lpstr>Microsoft YaHei</vt:lpstr>
      <vt:lpstr>Arial Unicode MS</vt:lpstr>
      <vt:lpstr>Mali SemiBold</vt:lpstr>
      <vt:lpstr>Calibri</vt:lpstr>
      <vt:lpstr>MingLiU-ExtB</vt:lpstr>
      <vt:lpstr>PMingLiU-ExtB</vt:lpstr>
      <vt:lpstr>4_Office Theme</vt:lpstr>
      <vt:lpstr>“Історико-культурний екскурсійний маршрут  селом Познань”</vt:lpstr>
      <vt:lpstr>ВСТУП</vt:lpstr>
      <vt:lpstr>PowerPoint 演示文稿</vt:lpstr>
      <vt:lpstr>Визначні історичні події села</vt:lpstr>
      <vt:lpstr>Національний природничий парк “Пуща Радзівіла”</vt:lpstr>
      <vt:lpstr>Смолярня</vt:lpstr>
      <vt:lpstr>Урочище “Жовта Ямка”</vt:lpstr>
      <vt:lpstr>Церква</vt:lpstr>
      <vt:lpstr>Партизанська могила</vt:lpstr>
      <vt:lpstr>“Джерело”</vt:lpstr>
      <vt:lpstr>Народні ремесла “Бортництво”</vt:lpstr>
      <vt:lpstr>ВИСНОВОК</vt:lpstr>
      <vt:lpstr>СПИСОК ВИКОРИСТАНИХ ДЖЕРЕЛ</vt:lpstr>
      <vt:lpstr>Дякую за увагу!  Все буде Україна!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“Історико-культурний екскурсійний маршрут  селом Познань”</dc:title>
  <dc:creator>TPCUser</dc:creator>
  <cp:lastModifiedBy>Надія Іванівна Мисечко</cp:lastModifiedBy>
  <cp:revision>12</cp:revision>
  <dcterms:created xsi:type="dcterms:W3CDTF">2025-04-02T14:30:00Z</dcterms:created>
  <dcterms:modified xsi:type="dcterms:W3CDTF">2025-04-10T15:28:48Z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CE2AE5613332491296F1757E3C4190A2_12</vt:lpwstr>
  </property>
  <property fmtid="{D5CDD505-2E9C-101B-9397-08002B2CF9AE}" pid="3" name="KSOProductBuildVer">
    <vt:lpwstr>1033-12.2.0.20782</vt:lpwstr>
  </property>
</Properties>
</file>