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7" r:id="rId2"/>
    <p:sldId id="267" r:id="rId3"/>
    <p:sldId id="273" r:id="rId4"/>
    <p:sldId id="274" r:id="rId5"/>
    <p:sldId id="275" r:id="rId6"/>
    <p:sldId id="276" r:id="rId7"/>
    <p:sldId id="270" r:id="rId8"/>
    <p:sldId id="269" r:id="rId9"/>
    <p:sldId id="277" r:id="rId10"/>
    <p:sldId id="268" r:id="rId11"/>
    <p:sldId id="278" r:id="rId12"/>
    <p:sldId id="280" r:id="rId13"/>
    <p:sldId id="279" r:id="rId14"/>
    <p:sldId id="266" r:id="rId15"/>
    <p:sldId id="282" r:id="rId16"/>
    <p:sldId id="281" r:id="rId17"/>
  </p:sldIdLst>
  <p:sldSz cx="9144000" cy="6858000" type="screen4x3"/>
  <p:notesSz cx="6858000" cy="9144000"/>
  <p:embeddedFontLst>
    <p:embeddedFont>
      <p:font typeface="Calibri" pitchFamily="34" charset="0"/>
      <p:regular r:id="rId19"/>
      <p:bold r:id="rId20"/>
      <p:italic r:id="rId21"/>
      <p:boldItalic r:id="rId22"/>
    </p:embeddedFont>
    <p:embeddedFont>
      <p:font typeface="Trebuchet MS" pitchFamily="34" charset="0"/>
      <p:regular r:id="rId23"/>
      <p:bold r:id="rId24"/>
      <p:italic r:id="rId25"/>
      <p:boldItalic r:id="rId26"/>
    </p:embeddedFont>
    <p:embeddedFont>
      <p:font typeface="Century Gothic" pitchFamily="34" charset="0"/>
      <p:regular r:id="rId27"/>
      <p:bold r:id="rId28"/>
      <p:italic r:id="rId29"/>
      <p:boldItalic r:id="rId30"/>
    </p:embeddedFont>
    <p:embeddedFont>
      <p:font typeface="Palatino Linotype" pitchFamily="18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3" d="100"/>
          <a:sy n="63" d="100"/>
        </p:scale>
        <p:origin x="-826" y="1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7779295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92" name="Google Shape;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a4ccea567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2a4ccea567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8" name="Google Shape;1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Palatino Linotype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alatino Linotype"/>
              <a:buNone/>
              <a:defRPr sz="48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31" name="Google Shape;31;p4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  <a:defRPr sz="2400"/>
            </a:lvl1pPr>
            <a:lvl2pPr marL="914400" lvl="1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2pPr>
            <a:lvl3pPr marL="1371600" lvl="2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365760" y="1600200"/>
            <a:ext cx="4041648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sz="2400" b="0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417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sz="2400" b="0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dt" idx="10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ftr" idx="11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sldNum" idx="12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3"/>
          </p:nvPr>
        </p:nvSpPr>
        <p:spPr>
          <a:xfrm>
            <a:off x="457200" y="2212848"/>
            <a:ext cx="4041648" cy="3913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4"/>
          </p:nvPr>
        </p:nvSpPr>
        <p:spPr>
          <a:xfrm>
            <a:off x="4672584" y="2212848"/>
            <a:ext cx="4041648" cy="391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dt" idx="10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ftr" idx="11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latino Linotype"/>
              <a:buNone/>
              <a:defRPr sz="28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1"/>
          </p:nvPr>
        </p:nvSpPr>
        <p:spPr>
          <a:xfrm>
            <a:off x="719137" y="273050"/>
            <a:ext cx="4995863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Char char="o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body" idx="2"/>
          </p:nvPr>
        </p:nvSpPr>
        <p:spPr>
          <a:xfrm>
            <a:off x="5907087" y="2438400"/>
            <a:ext cx="3008313" cy="3687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5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dt" idx="10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ftr" idx="11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latino Linotype"/>
              <a:buNone/>
              <a:defRPr sz="28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>
            <a:spLocks noGrp="1"/>
          </p:cNvSpPr>
          <p:nvPr>
            <p:ph type="pic" idx="2"/>
          </p:nvPr>
        </p:nvSpPr>
        <p:spPr>
          <a:xfrm>
            <a:off x="1508126" y="1143000"/>
            <a:ext cx="6054724" cy="4541044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88900" dist="50800" dir="5400000" algn="ctr" rotWithShape="0">
              <a:srgbClr val="000000">
                <a:alpha val="24313"/>
              </a:srgbClr>
            </a:outerShdw>
          </a:effectLst>
        </p:spPr>
      </p:sp>
      <p:sp>
        <p:nvSpPr>
          <p:cNvPr id="69" name="Google Shape;69;p10"/>
          <p:cNvSpPr txBox="1">
            <a:spLocks noGrp="1"/>
          </p:cNvSpPr>
          <p:nvPr>
            <p:ph type="body" idx="1"/>
          </p:nvPr>
        </p:nvSpPr>
        <p:spPr>
          <a:xfrm>
            <a:off x="1679576" y="5810250"/>
            <a:ext cx="5711824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dt" idx="10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ftr" idx="11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dt" idx="10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ftr" idx="11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dt" idx="10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ftr" idx="11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sldNum" idx="12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60000"/>
                <a:lumOff val="40000"/>
              </a:schemeClr>
            </a:gs>
            <a:gs pos="67000">
              <a:schemeClr val="bg1">
                <a:lumMod val="40000"/>
                <a:lumOff val="60000"/>
              </a:schemeClr>
            </a:gs>
            <a:gs pos="76000">
              <a:srgbClr val="FFD606"/>
            </a:gs>
            <a:gs pos="92000">
              <a:srgbClr val="FFCB00"/>
            </a:gs>
            <a:gs pos="100000">
              <a:srgbClr val="FFCB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1" name="Google Shape;11;p1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3"/>
          <a:srcRect l="18593" t="25287" r="50428" b="7610"/>
          <a:stretch/>
        </p:blipFill>
        <p:spPr bwMode="auto">
          <a:xfrm>
            <a:off x="5580991" y="1612400"/>
            <a:ext cx="3359181" cy="46902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 rot="21261519">
            <a:off x="219612" y="2093912"/>
            <a:ext cx="541847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uk-UA" sz="3600" b="1" dirty="0">
                <a:solidFill>
                  <a:srgbClr val="FF0000"/>
                </a:solidFill>
              </a:rPr>
              <a:t>СУЧАСНА КУХНЯ </a:t>
            </a:r>
            <a:r>
              <a:rPr lang="uk-UA" sz="3600" b="1" dirty="0" smtClean="0">
                <a:solidFill>
                  <a:srgbClr val="FF0000"/>
                </a:solidFill>
              </a:rPr>
              <a:t>– ЦЕ </a:t>
            </a:r>
          </a:p>
          <a:p>
            <a:pPr>
              <a:lnSpc>
                <a:spcPct val="200000"/>
              </a:lnSpc>
            </a:pPr>
            <a:r>
              <a:rPr lang="uk-UA" sz="3600" b="1" dirty="0" smtClean="0">
                <a:solidFill>
                  <a:srgbClr val="FF0000"/>
                </a:solidFill>
              </a:rPr>
              <a:t>«</a:t>
            </a:r>
            <a:r>
              <a:rPr lang="uk-UA" sz="3600" b="1" dirty="0">
                <a:solidFill>
                  <a:srgbClr val="FF0000"/>
                </a:solidFill>
              </a:rPr>
              <a:t>МІНІ ЧОРНОБИЛЬ»?</a:t>
            </a:r>
            <a:endParaRPr lang="uk-UA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9074" y="302359"/>
            <a:ext cx="84582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FF0000"/>
                </a:solidFill>
              </a:rPr>
              <a:t>Мета дослідження:</a:t>
            </a:r>
            <a:r>
              <a:rPr lang="uk-UA" sz="2400" i="1" dirty="0">
                <a:solidFill>
                  <a:srgbClr val="FF0000"/>
                </a:solidFill>
              </a:rPr>
              <a:t> </a:t>
            </a:r>
            <a:r>
              <a:rPr lang="uk-UA" sz="2400" dirty="0"/>
              <a:t>експериментально дослідити рівень індукції магнітного поля побутових кухонних приладів.</a:t>
            </a:r>
          </a:p>
          <a:p>
            <a:endParaRPr lang="uk-UA" sz="2400" b="1" dirty="0" smtClean="0"/>
          </a:p>
          <a:p>
            <a:r>
              <a:rPr lang="uk-UA" sz="2400" b="1" dirty="0" smtClean="0">
                <a:solidFill>
                  <a:srgbClr val="FF0000"/>
                </a:solidFill>
              </a:rPr>
              <a:t>Завдання </a:t>
            </a:r>
            <a:r>
              <a:rPr lang="uk-UA" sz="2400" b="1" dirty="0">
                <a:solidFill>
                  <a:srgbClr val="FF0000"/>
                </a:solidFill>
              </a:rPr>
              <a:t>дослідження:</a:t>
            </a:r>
            <a:r>
              <a:rPr lang="uk-UA" sz="2400" dirty="0">
                <a:solidFill>
                  <a:srgbClr val="FF0000"/>
                </a:solidFill>
              </a:rPr>
              <a:t> </a:t>
            </a:r>
            <a:r>
              <a:rPr lang="uk-UA" sz="2400" dirty="0"/>
              <a:t>експериментально дослідити природній магнітний фон, магнітний фон на кухні створюваний електроприладами, порівняти їх; надати рекомендації по їх використанню та збереженню здоров'я.</a:t>
            </a:r>
          </a:p>
          <a:p>
            <a:endParaRPr lang="uk-UA" sz="2400" b="1" dirty="0" smtClean="0"/>
          </a:p>
          <a:p>
            <a:r>
              <a:rPr lang="uk-UA" sz="2400" b="1" dirty="0" smtClean="0">
                <a:solidFill>
                  <a:srgbClr val="FF0000"/>
                </a:solidFill>
              </a:rPr>
              <a:t>Об’єкт </a:t>
            </a:r>
            <a:r>
              <a:rPr lang="uk-UA" sz="2400" b="1" dirty="0">
                <a:solidFill>
                  <a:srgbClr val="FF0000"/>
                </a:solidFill>
              </a:rPr>
              <a:t>дослідження:</a:t>
            </a:r>
            <a:r>
              <a:rPr lang="uk-UA" sz="2400" dirty="0">
                <a:solidFill>
                  <a:srgbClr val="FF0000"/>
                </a:solidFill>
              </a:rPr>
              <a:t> </a:t>
            </a:r>
            <a:r>
              <a:rPr lang="uk-UA" sz="2400" dirty="0"/>
              <a:t>індукція магнітного поля.</a:t>
            </a:r>
          </a:p>
          <a:p>
            <a:endParaRPr lang="uk-UA" sz="2400" b="1" dirty="0" smtClean="0"/>
          </a:p>
          <a:p>
            <a:r>
              <a:rPr lang="uk-UA" sz="2400" b="1" dirty="0" smtClean="0">
                <a:solidFill>
                  <a:srgbClr val="FF0000"/>
                </a:solidFill>
              </a:rPr>
              <a:t>Предмет </a:t>
            </a:r>
            <a:r>
              <a:rPr lang="uk-UA" sz="2400" b="1" dirty="0">
                <a:solidFill>
                  <a:srgbClr val="FF0000"/>
                </a:solidFill>
              </a:rPr>
              <a:t>дослідження</a:t>
            </a:r>
            <a:r>
              <a:rPr lang="uk-UA" sz="2400" b="1" dirty="0"/>
              <a:t>:</a:t>
            </a:r>
            <a:r>
              <a:rPr lang="uk-UA" sz="2400" dirty="0"/>
              <a:t> дослідити потенційний вплив електромагнітного поля  в кухні на людину.</a:t>
            </a:r>
          </a:p>
          <a:p>
            <a:endParaRPr lang="uk-UA" sz="2400" b="1" dirty="0" smtClean="0"/>
          </a:p>
          <a:p>
            <a:r>
              <a:rPr lang="uk-UA" sz="2400" b="1" dirty="0" smtClean="0">
                <a:solidFill>
                  <a:srgbClr val="FF0000"/>
                </a:solidFill>
              </a:rPr>
              <a:t>Актуальність </a:t>
            </a:r>
            <a:r>
              <a:rPr lang="uk-UA" sz="2400" b="1" dirty="0">
                <a:solidFill>
                  <a:srgbClr val="FF0000"/>
                </a:solidFill>
              </a:rPr>
              <a:t>дослідження:</a:t>
            </a:r>
            <a:r>
              <a:rPr lang="uk-UA" sz="2400" dirty="0">
                <a:solidFill>
                  <a:srgbClr val="FF0000"/>
                </a:solidFill>
              </a:rPr>
              <a:t> </a:t>
            </a:r>
            <a:r>
              <a:rPr lang="uk-UA" sz="2400" dirty="0"/>
              <a:t>людина бажає бути здоровою та жити в комфортних умовах. Тому необхідно знати і вміти себе захистити від надмірного впливу ЕМП.  </a:t>
            </a:r>
          </a:p>
        </p:txBody>
      </p:sp>
    </p:spTree>
    <p:extLst>
      <p:ext uri="{BB962C8B-B14F-4D97-AF65-F5344CB8AC3E}">
        <p14:creationId xmlns:p14="http://schemas.microsoft.com/office/powerpoint/2010/main" val="2527498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/>
        </p:nvSpPr>
        <p:spPr>
          <a:xfrm>
            <a:off x="637672" y="336885"/>
            <a:ext cx="8085221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3200" i="0" u="none" strike="noStrike" cap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МАТЕРІАЛЬНО-ТЕХНІЧНА БАЗА ДЛЯ ОРГАНІЗАЦІЇ ДОСЛІДЖЕНЬ</a:t>
            </a:r>
            <a:endParaRPr lang="ru-RU" sz="320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8758" y="2065282"/>
            <a:ext cx="2769752" cy="3626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4218" y="2065282"/>
            <a:ext cx="2654333" cy="351044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7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7"/>
          <p:cNvSpPr/>
          <p:nvPr/>
        </p:nvSpPr>
        <p:spPr>
          <a:xfrm>
            <a:off x="0" y="3001963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-UA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image14.jpg" descr="C:\Users\Людмила\AppData\Local\Temp\Temp1_ФОТО-ПР-ФІЗ-20241230T075951Z-001.zip\ФОТО-ПР-ФІЗ\0-02-05-88ae27d6b913d099ba6f8312bdfdf6d2b53ac6650b35acf6a072ad89571c8bcb_a1b5ea665a57f14f.jpg"/>
          <p:cNvPicPr/>
          <p:nvPr/>
        </p:nvPicPr>
        <p:blipFill rotWithShape="1">
          <a:blip r:embed="rId5"/>
          <a:srcRect t="12268" r="69886" b="25717"/>
          <a:stretch/>
        </p:blipFill>
        <p:spPr bwMode="auto">
          <a:xfrm>
            <a:off x="6544251" y="2097437"/>
            <a:ext cx="2052518" cy="34782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3247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type="body" idx="1"/>
          </p:nvPr>
        </p:nvSpPr>
        <p:spPr>
          <a:xfrm>
            <a:off x="108284" y="289520"/>
            <a:ext cx="9035716" cy="1202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640"/>
              <a:buNone/>
            </a:pPr>
            <a:r>
              <a:rPr lang="uk-UA" sz="320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ПРОГРАМНЕ ЗАБЕЗПЕЧЕННЯ </a:t>
            </a:r>
            <a:endParaRPr lang="uk-UA" sz="3200" dirty="0" smtClean="0">
              <a:solidFill>
                <a:srgbClr val="FF0000"/>
              </a:solidFill>
            </a:endParaRPr>
          </a:p>
          <a:p>
            <a:pPr marL="4572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640"/>
              <a:buNone/>
            </a:pPr>
            <a:r>
              <a:rPr lang="en-US" sz="320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LOGGER</a:t>
            </a:r>
            <a:r>
              <a:rPr lang="uk-UA" sz="320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PRO 3.14.</a:t>
            </a:r>
            <a:endParaRPr lang="en-US" sz="32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18"/>
          <p:cNvPicPr preferRelativeResize="0"/>
          <p:nvPr/>
        </p:nvPicPr>
        <p:blipFill rotWithShape="1">
          <a:blip r:embed="rId3">
            <a:alphaModFix/>
          </a:blip>
          <a:srcRect l="45444" t="54266" r="37731" b="28499"/>
          <a:stretch/>
        </p:blipFill>
        <p:spPr>
          <a:xfrm>
            <a:off x="866274" y="1809164"/>
            <a:ext cx="7808494" cy="46758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5655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ÐÐ¾ÑÐ¾Ð¶ÐµÐµ Ð¸Ð·Ð¾Ð±ÑÐ°Ð¶ÐµÐ½Ð¸Ð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1257062" y="-949793"/>
            <a:ext cx="6642169" cy="876240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/>
          <p:nvPr/>
        </p:nvSpPr>
        <p:spPr>
          <a:xfrm flipH="1">
            <a:off x="196944" y="847997"/>
            <a:ext cx="5795891" cy="5904495"/>
          </a:xfrm>
          <a:custGeom>
            <a:avLst/>
            <a:gdLst/>
            <a:ahLst/>
            <a:cxnLst/>
            <a:rect l="l" t="t" r="r" b="b"/>
            <a:pathLst>
              <a:path w="9321622" h="6857999" extrusionOk="0">
                <a:moveTo>
                  <a:pt x="4548062" y="0"/>
                </a:moveTo>
                <a:lnTo>
                  <a:pt x="9321622" y="0"/>
                </a:lnTo>
                <a:lnTo>
                  <a:pt x="9321622" y="6857999"/>
                </a:lnTo>
                <a:lnTo>
                  <a:pt x="188437" y="6857999"/>
                </a:lnTo>
                <a:lnTo>
                  <a:pt x="185720" y="6844418"/>
                </a:lnTo>
                <a:cubicBezTo>
                  <a:pt x="184659" y="6824365"/>
                  <a:pt x="184996" y="6803923"/>
                  <a:pt x="182538" y="6784258"/>
                </a:cubicBezTo>
                <a:cubicBezTo>
                  <a:pt x="178681" y="6753406"/>
                  <a:pt x="162873" y="6725265"/>
                  <a:pt x="153041" y="6695768"/>
                </a:cubicBezTo>
                <a:cubicBezTo>
                  <a:pt x="123544" y="6690852"/>
                  <a:pt x="93742" y="6687506"/>
                  <a:pt x="64551" y="6681019"/>
                </a:cubicBezTo>
                <a:cubicBezTo>
                  <a:pt x="49375" y="6677647"/>
                  <a:pt x="26080" y="6680705"/>
                  <a:pt x="20306" y="6666271"/>
                </a:cubicBezTo>
                <a:cubicBezTo>
                  <a:pt x="-19364" y="6567096"/>
                  <a:pt x="6487" y="6530746"/>
                  <a:pt x="35054" y="6445045"/>
                </a:cubicBezTo>
                <a:cubicBezTo>
                  <a:pt x="79398" y="6430264"/>
                  <a:pt x="85424" y="6432567"/>
                  <a:pt x="123545" y="6400800"/>
                </a:cubicBezTo>
                <a:cubicBezTo>
                  <a:pt x="139568" y="6387448"/>
                  <a:pt x="151104" y="6369069"/>
                  <a:pt x="167790" y="6356555"/>
                </a:cubicBezTo>
                <a:cubicBezTo>
                  <a:pt x="190723" y="6339356"/>
                  <a:pt x="219767" y="6330965"/>
                  <a:pt x="241532" y="6312310"/>
                </a:cubicBezTo>
                <a:cubicBezTo>
                  <a:pt x="254990" y="6300775"/>
                  <a:pt x="259955" y="6281906"/>
                  <a:pt x="271028" y="6268065"/>
                </a:cubicBezTo>
                <a:cubicBezTo>
                  <a:pt x="299342" y="6232672"/>
                  <a:pt x="330818" y="6199905"/>
                  <a:pt x="359519" y="6164826"/>
                </a:cubicBezTo>
                <a:cubicBezTo>
                  <a:pt x="375084" y="6145802"/>
                  <a:pt x="385101" y="6121829"/>
                  <a:pt x="403764" y="6105832"/>
                </a:cubicBezTo>
                <a:cubicBezTo>
                  <a:pt x="426961" y="6085949"/>
                  <a:pt x="477044" y="6071573"/>
                  <a:pt x="507003" y="6061587"/>
                </a:cubicBezTo>
                <a:cubicBezTo>
                  <a:pt x="507980" y="6061517"/>
                  <a:pt x="871681" y="6036358"/>
                  <a:pt x="890461" y="6032090"/>
                </a:cubicBezTo>
                <a:cubicBezTo>
                  <a:pt x="942093" y="6020356"/>
                  <a:pt x="988784" y="5992761"/>
                  <a:pt x="1037945" y="5973097"/>
                </a:cubicBezTo>
                <a:cubicBezTo>
                  <a:pt x="964710" y="5863245"/>
                  <a:pt x="1058834" y="5998164"/>
                  <a:pt x="964203" y="5884606"/>
                </a:cubicBezTo>
                <a:cubicBezTo>
                  <a:pt x="922093" y="5834073"/>
                  <a:pt x="924044" y="5831845"/>
                  <a:pt x="933586" y="5839452"/>
                </a:cubicBezTo>
                <a:lnTo>
                  <a:pt x="941072" y="5846058"/>
                </a:lnTo>
                <a:lnTo>
                  <a:pt x="948516" y="5853316"/>
                </a:lnTo>
                <a:cubicBezTo>
                  <a:pt x="956346" y="5860775"/>
                  <a:pt x="951342" y="5855508"/>
                  <a:pt x="944308" y="5848914"/>
                </a:cubicBezTo>
                <a:lnTo>
                  <a:pt x="941072" y="5846058"/>
                </a:lnTo>
                <a:lnTo>
                  <a:pt x="925793" y="5831160"/>
                </a:lnTo>
                <a:cubicBezTo>
                  <a:pt x="914109" y="5819644"/>
                  <a:pt x="897866" y="5803521"/>
                  <a:pt x="875712" y="5781368"/>
                </a:cubicBezTo>
                <a:cubicBezTo>
                  <a:pt x="1040037" y="5766429"/>
                  <a:pt x="1028865" y="5773253"/>
                  <a:pt x="1185428" y="5737123"/>
                </a:cubicBezTo>
                <a:cubicBezTo>
                  <a:pt x="1208627" y="5731769"/>
                  <a:pt x="1259907" y="5713895"/>
                  <a:pt x="1273919" y="5692877"/>
                </a:cubicBezTo>
                <a:cubicBezTo>
                  <a:pt x="1320023" y="5623720"/>
                  <a:pt x="1273919" y="5649342"/>
                  <a:pt x="1273919" y="5589639"/>
                </a:cubicBezTo>
                <a:cubicBezTo>
                  <a:pt x="1273919" y="5574093"/>
                  <a:pt x="1283751" y="5560142"/>
                  <a:pt x="1288667" y="5545394"/>
                </a:cubicBezTo>
                <a:cubicBezTo>
                  <a:pt x="1288667" y="5545394"/>
                  <a:pt x="1324316" y="5483583"/>
                  <a:pt x="1347661" y="5456903"/>
                </a:cubicBezTo>
                <a:cubicBezTo>
                  <a:pt x="1359334" y="5443563"/>
                  <a:pt x="1377158" y="5437238"/>
                  <a:pt x="1391906" y="5427406"/>
                </a:cubicBezTo>
                <a:cubicBezTo>
                  <a:pt x="1541815" y="5397425"/>
                  <a:pt x="1404085" y="5428141"/>
                  <a:pt x="1509893" y="5397910"/>
                </a:cubicBezTo>
                <a:cubicBezTo>
                  <a:pt x="1529384" y="5392341"/>
                  <a:pt x="1550434" y="5391549"/>
                  <a:pt x="1568887" y="5383161"/>
                </a:cubicBezTo>
                <a:cubicBezTo>
                  <a:pt x="1604969" y="5366760"/>
                  <a:pt x="1636675" y="5341893"/>
                  <a:pt x="1672125" y="5324168"/>
                </a:cubicBezTo>
                <a:cubicBezTo>
                  <a:pt x="1695804" y="5312328"/>
                  <a:pt x="1721078" y="5303967"/>
                  <a:pt x="1745867" y="5294671"/>
                </a:cubicBezTo>
                <a:cubicBezTo>
                  <a:pt x="1760423" y="5289212"/>
                  <a:pt x="1776207" y="5286875"/>
                  <a:pt x="1790112" y="5279923"/>
                </a:cubicBezTo>
                <a:cubicBezTo>
                  <a:pt x="1805966" y="5271996"/>
                  <a:pt x="1818503" y="5258353"/>
                  <a:pt x="1834357" y="5250426"/>
                </a:cubicBezTo>
                <a:cubicBezTo>
                  <a:pt x="1848262" y="5243473"/>
                  <a:pt x="1865668" y="5244301"/>
                  <a:pt x="1878603" y="5235677"/>
                </a:cubicBezTo>
                <a:cubicBezTo>
                  <a:pt x="1895957" y="5224107"/>
                  <a:pt x="1908101" y="5206180"/>
                  <a:pt x="1922849" y="5191432"/>
                </a:cubicBezTo>
                <a:cubicBezTo>
                  <a:pt x="1922849" y="5191432"/>
                  <a:pt x="1982470" y="5173482"/>
                  <a:pt x="2011338" y="5161935"/>
                </a:cubicBezTo>
                <a:cubicBezTo>
                  <a:pt x="2031751" y="5153770"/>
                  <a:pt x="2050124" y="5141100"/>
                  <a:pt x="2070333" y="5132439"/>
                </a:cubicBezTo>
                <a:cubicBezTo>
                  <a:pt x="2084621" y="5126315"/>
                  <a:pt x="2103585" y="5128683"/>
                  <a:pt x="2114577" y="5117690"/>
                </a:cubicBezTo>
                <a:cubicBezTo>
                  <a:pt x="2130123" y="5102144"/>
                  <a:pt x="2134242" y="5078361"/>
                  <a:pt x="2144074" y="5058697"/>
                </a:cubicBezTo>
                <a:cubicBezTo>
                  <a:pt x="2152001" y="5042843"/>
                  <a:pt x="2163739" y="5029200"/>
                  <a:pt x="2173570" y="5014452"/>
                </a:cubicBezTo>
                <a:lnTo>
                  <a:pt x="2203067" y="4970206"/>
                </a:lnTo>
                <a:cubicBezTo>
                  <a:pt x="2222732" y="4940709"/>
                  <a:pt x="2251487" y="4915553"/>
                  <a:pt x="2262061" y="4881716"/>
                </a:cubicBezTo>
                <a:cubicBezTo>
                  <a:pt x="2296228" y="4772381"/>
                  <a:pt x="2286809" y="4764232"/>
                  <a:pt x="2262061" y="4689987"/>
                </a:cubicBezTo>
                <a:cubicBezTo>
                  <a:pt x="2262061" y="4689987"/>
                  <a:pt x="2214277" y="4635128"/>
                  <a:pt x="2203067" y="4601497"/>
                </a:cubicBezTo>
                <a:cubicBezTo>
                  <a:pt x="2188989" y="4559264"/>
                  <a:pt x="2193235" y="4513006"/>
                  <a:pt x="2188319" y="4468761"/>
                </a:cubicBezTo>
                <a:cubicBezTo>
                  <a:pt x="2193235" y="4454013"/>
                  <a:pt x="2199296" y="4439598"/>
                  <a:pt x="2203067" y="4424516"/>
                </a:cubicBezTo>
                <a:cubicBezTo>
                  <a:pt x="2238662" y="4282138"/>
                  <a:pt x="2198852" y="4407667"/>
                  <a:pt x="2232565" y="4306529"/>
                </a:cubicBezTo>
                <a:cubicBezTo>
                  <a:pt x="2255964" y="4271429"/>
                  <a:pt x="2288517" y="4224122"/>
                  <a:pt x="2306306" y="4188542"/>
                </a:cubicBezTo>
                <a:cubicBezTo>
                  <a:pt x="2316885" y="4167387"/>
                  <a:pt x="2331079" y="4104200"/>
                  <a:pt x="2335803" y="4085303"/>
                </a:cubicBezTo>
                <a:lnTo>
                  <a:pt x="2424293" y="4055806"/>
                </a:lnTo>
                <a:cubicBezTo>
                  <a:pt x="2462752" y="4042986"/>
                  <a:pt x="2503300" y="4037447"/>
                  <a:pt x="2542280" y="4026310"/>
                </a:cubicBezTo>
                <a:cubicBezTo>
                  <a:pt x="2572176" y="4017768"/>
                  <a:pt x="2601053" y="4005957"/>
                  <a:pt x="2630770" y="3996813"/>
                </a:cubicBezTo>
                <a:cubicBezTo>
                  <a:pt x="2664977" y="3986288"/>
                  <a:pt x="2702723" y="3984697"/>
                  <a:pt x="2734009" y="3967316"/>
                </a:cubicBezTo>
                <a:cubicBezTo>
                  <a:pt x="2749504" y="3958708"/>
                  <a:pt x="2752158" y="3936688"/>
                  <a:pt x="2763506" y="3923071"/>
                </a:cubicBezTo>
                <a:cubicBezTo>
                  <a:pt x="2824199" y="3850239"/>
                  <a:pt x="2810832" y="3902161"/>
                  <a:pt x="2866745" y="3790335"/>
                </a:cubicBezTo>
                <a:cubicBezTo>
                  <a:pt x="2875810" y="3772205"/>
                  <a:pt x="2870250" y="3748207"/>
                  <a:pt x="2881493" y="3731342"/>
                </a:cubicBezTo>
                <a:cubicBezTo>
                  <a:pt x="2891325" y="3716594"/>
                  <a:pt x="2922824" y="3719329"/>
                  <a:pt x="2925739" y="3701845"/>
                </a:cubicBezTo>
                <a:cubicBezTo>
                  <a:pt x="2943537" y="3595052"/>
                  <a:pt x="2935571" y="3485536"/>
                  <a:pt x="2940487" y="3377381"/>
                </a:cubicBezTo>
                <a:cubicBezTo>
                  <a:pt x="2945403" y="3342968"/>
                  <a:pt x="2948418" y="3308229"/>
                  <a:pt x="2955235" y="3274142"/>
                </a:cubicBezTo>
                <a:cubicBezTo>
                  <a:pt x="2958284" y="3258898"/>
                  <a:pt x="2969983" y="3245443"/>
                  <a:pt x="2969983" y="3229897"/>
                </a:cubicBezTo>
                <a:cubicBezTo>
                  <a:pt x="2969983" y="3214351"/>
                  <a:pt x="2960151" y="3200400"/>
                  <a:pt x="2955235" y="3185652"/>
                </a:cubicBezTo>
                <a:lnTo>
                  <a:pt x="2910990" y="3156155"/>
                </a:lnTo>
                <a:cubicBezTo>
                  <a:pt x="2896242" y="3146323"/>
                  <a:pt x="2891325" y="3126658"/>
                  <a:pt x="2881493" y="3111910"/>
                </a:cubicBezTo>
                <a:lnTo>
                  <a:pt x="2822500" y="3023419"/>
                </a:lnTo>
                <a:cubicBezTo>
                  <a:pt x="2813876" y="3010484"/>
                  <a:pt x="2812667" y="2993922"/>
                  <a:pt x="2807751" y="2979174"/>
                </a:cubicBezTo>
                <a:lnTo>
                  <a:pt x="2763506" y="2846439"/>
                </a:lnTo>
                <a:cubicBezTo>
                  <a:pt x="2752295" y="2812807"/>
                  <a:pt x="2724177" y="2787445"/>
                  <a:pt x="2704512" y="2757948"/>
                </a:cubicBezTo>
                <a:cubicBezTo>
                  <a:pt x="2670002" y="2746445"/>
                  <a:pt x="2638618" y="2746044"/>
                  <a:pt x="2630770" y="2698955"/>
                </a:cubicBezTo>
                <a:cubicBezTo>
                  <a:pt x="2628214" y="2683620"/>
                  <a:pt x="2640603" y="2669458"/>
                  <a:pt x="2645519" y="2654710"/>
                </a:cubicBezTo>
                <a:cubicBezTo>
                  <a:pt x="2660267" y="2644878"/>
                  <a:pt x="2678691" y="2639054"/>
                  <a:pt x="2689764" y="2625213"/>
                </a:cubicBezTo>
                <a:cubicBezTo>
                  <a:pt x="2699475" y="2613074"/>
                  <a:pt x="2702457" y="2596378"/>
                  <a:pt x="2704512" y="2580968"/>
                </a:cubicBezTo>
                <a:cubicBezTo>
                  <a:pt x="2714057" y="2509380"/>
                  <a:pt x="2735978" y="2418414"/>
                  <a:pt x="2704512" y="2344994"/>
                </a:cubicBezTo>
                <a:cubicBezTo>
                  <a:pt x="2697530" y="2328702"/>
                  <a:pt x="2684848" y="2315497"/>
                  <a:pt x="2675016" y="2300748"/>
                </a:cubicBezTo>
                <a:lnTo>
                  <a:pt x="2630770" y="2286000"/>
                </a:lnTo>
                <a:cubicBezTo>
                  <a:pt x="2569820" y="2265684"/>
                  <a:pt x="2541111" y="2207580"/>
                  <a:pt x="2527532" y="2153265"/>
                </a:cubicBezTo>
                <a:cubicBezTo>
                  <a:pt x="2521452" y="2128946"/>
                  <a:pt x="2516328" y="2104339"/>
                  <a:pt x="2512783" y="2079523"/>
                </a:cubicBezTo>
                <a:cubicBezTo>
                  <a:pt x="2506487" y="2035453"/>
                  <a:pt x="2502951" y="1991032"/>
                  <a:pt x="2498035" y="1946787"/>
                </a:cubicBezTo>
                <a:cubicBezTo>
                  <a:pt x="2498035" y="1946787"/>
                  <a:pt x="2559846" y="1911138"/>
                  <a:pt x="2586525" y="1887794"/>
                </a:cubicBezTo>
                <a:cubicBezTo>
                  <a:pt x="2599865" y="1876122"/>
                  <a:pt x="2606190" y="1858297"/>
                  <a:pt x="2616022" y="1843548"/>
                </a:cubicBezTo>
                <a:cubicBezTo>
                  <a:pt x="2673201" y="1805430"/>
                  <a:pt x="2643453" y="1819656"/>
                  <a:pt x="2704512" y="1799303"/>
                </a:cubicBezTo>
                <a:cubicBezTo>
                  <a:pt x="2734009" y="1789471"/>
                  <a:pt x="2762514" y="1763708"/>
                  <a:pt x="2793003" y="1769806"/>
                </a:cubicBezTo>
                <a:cubicBezTo>
                  <a:pt x="2808248" y="1772855"/>
                  <a:pt x="2779728" y="1798576"/>
                  <a:pt x="2778254" y="1814052"/>
                </a:cubicBezTo>
                <a:cubicBezTo>
                  <a:pt x="2769851" y="1902280"/>
                  <a:pt x="2768422" y="1991033"/>
                  <a:pt x="2763506" y="2079523"/>
                </a:cubicBezTo>
                <a:cubicBezTo>
                  <a:pt x="2763506" y="2079523"/>
                  <a:pt x="2822215" y="2058960"/>
                  <a:pt x="2851996" y="2050026"/>
                </a:cubicBezTo>
                <a:cubicBezTo>
                  <a:pt x="2871411" y="2044201"/>
                  <a:pt x="2891325" y="2040193"/>
                  <a:pt x="2910990" y="2035277"/>
                </a:cubicBezTo>
                <a:cubicBezTo>
                  <a:pt x="2941154" y="2027736"/>
                  <a:pt x="2969699" y="2014715"/>
                  <a:pt x="2999481" y="2005781"/>
                </a:cubicBezTo>
                <a:cubicBezTo>
                  <a:pt x="3018895" y="1999957"/>
                  <a:pt x="3040876" y="2001089"/>
                  <a:pt x="3058474" y="1991032"/>
                </a:cubicBezTo>
                <a:cubicBezTo>
                  <a:pt x="3076584" y="1980684"/>
                  <a:pt x="3086696" y="1960140"/>
                  <a:pt x="3102719" y="1946787"/>
                </a:cubicBezTo>
                <a:cubicBezTo>
                  <a:pt x="3116336" y="1935439"/>
                  <a:pt x="3132216" y="1927122"/>
                  <a:pt x="3146965" y="1917290"/>
                </a:cubicBezTo>
                <a:cubicBezTo>
                  <a:pt x="3201539" y="1880906"/>
                  <a:pt x="3262441" y="1797923"/>
                  <a:pt x="3294449" y="1740310"/>
                </a:cubicBezTo>
                <a:cubicBezTo>
                  <a:pt x="3308619" y="1714803"/>
                  <a:pt x="3319860" y="1642749"/>
                  <a:pt x="3323945" y="1622323"/>
                </a:cubicBezTo>
                <a:cubicBezTo>
                  <a:pt x="3333777" y="1607574"/>
                  <a:pt x="3339600" y="1589150"/>
                  <a:pt x="3353441" y="1578077"/>
                </a:cubicBezTo>
                <a:cubicBezTo>
                  <a:pt x="3365581" y="1568365"/>
                  <a:pt x="3383782" y="1570281"/>
                  <a:pt x="3397687" y="1563329"/>
                </a:cubicBezTo>
                <a:cubicBezTo>
                  <a:pt x="3413541" y="1555402"/>
                  <a:pt x="3427184" y="1543664"/>
                  <a:pt x="3441932" y="1533832"/>
                </a:cubicBezTo>
                <a:cubicBezTo>
                  <a:pt x="3441932" y="1533832"/>
                  <a:pt x="3502010" y="1516963"/>
                  <a:pt x="3530422" y="1504335"/>
                </a:cubicBezTo>
                <a:cubicBezTo>
                  <a:pt x="3568346" y="1487480"/>
                  <a:pt x="3585904" y="1467114"/>
                  <a:pt x="3604164" y="1430594"/>
                </a:cubicBezTo>
                <a:cubicBezTo>
                  <a:pt x="3619371" y="1400179"/>
                  <a:pt x="3633661" y="1320511"/>
                  <a:pt x="3633661" y="1297858"/>
                </a:cubicBezTo>
                <a:cubicBezTo>
                  <a:pt x="3633661" y="1282312"/>
                  <a:pt x="3621961" y="1268857"/>
                  <a:pt x="3618912" y="1253613"/>
                </a:cubicBezTo>
                <a:cubicBezTo>
                  <a:pt x="3612095" y="1219526"/>
                  <a:pt x="3609080" y="1184787"/>
                  <a:pt x="3604164" y="1150374"/>
                </a:cubicBezTo>
                <a:cubicBezTo>
                  <a:pt x="3604164" y="1150374"/>
                  <a:pt x="3555744" y="1095721"/>
                  <a:pt x="3545170" y="1061884"/>
                </a:cubicBezTo>
                <a:cubicBezTo>
                  <a:pt x="3530433" y="1014726"/>
                  <a:pt x="3535338" y="963561"/>
                  <a:pt x="3530422" y="914400"/>
                </a:cubicBezTo>
                <a:cubicBezTo>
                  <a:pt x="3606934" y="863392"/>
                  <a:pt x="3596578" y="860132"/>
                  <a:pt x="3736899" y="870155"/>
                </a:cubicBezTo>
                <a:cubicBezTo>
                  <a:pt x="3754580" y="871418"/>
                  <a:pt x="3766396" y="889820"/>
                  <a:pt x="3781145" y="899652"/>
                </a:cubicBezTo>
                <a:cubicBezTo>
                  <a:pt x="3884907" y="934239"/>
                  <a:pt x="3756812" y="889223"/>
                  <a:pt x="3884383" y="943897"/>
                </a:cubicBezTo>
                <a:cubicBezTo>
                  <a:pt x="3898672" y="950021"/>
                  <a:pt x="3913880" y="953729"/>
                  <a:pt x="3928628" y="958645"/>
                </a:cubicBezTo>
                <a:lnTo>
                  <a:pt x="3958125" y="914400"/>
                </a:lnTo>
                <a:cubicBezTo>
                  <a:pt x="4025742" y="812975"/>
                  <a:pt x="4005909" y="859542"/>
                  <a:pt x="4031867" y="781665"/>
                </a:cubicBezTo>
                <a:cubicBezTo>
                  <a:pt x="4031867" y="781665"/>
                  <a:pt x="4073645" y="724164"/>
                  <a:pt x="4090861" y="693174"/>
                </a:cubicBezTo>
                <a:cubicBezTo>
                  <a:pt x="4110661" y="657533"/>
                  <a:pt x="4116693" y="571336"/>
                  <a:pt x="4120357" y="545690"/>
                </a:cubicBezTo>
                <a:cubicBezTo>
                  <a:pt x="4087362" y="446702"/>
                  <a:pt x="4090861" y="469384"/>
                  <a:pt x="4090861" y="294968"/>
                </a:cubicBezTo>
                <a:cubicBezTo>
                  <a:pt x="4090861" y="279422"/>
                  <a:pt x="4098657" y="264628"/>
                  <a:pt x="4105609" y="250723"/>
                </a:cubicBezTo>
                <a:cubicBezTo>
                  <a:pt x="4113536" y="234869"/>
                  <a:pt x="4125274" y="221226"/>
                  <a:pt x="4135106" y="206477"/>
                </a:cubicBezTo>
                <a:cubicBezTo>
                  <a:pt x="4135106" y="206477"/>
                  <a:pt x="4196917" y="170828"/>
                  <a:pt x="4223596" y="147484"/>
                </a:cubicBezTo>
                <a:cubicBezTo>
                  <a:pt x="4236936" y="135812"/>
                  <a:pt x="4243261" y="117987"/>
                  <a:pt x="4253093" y="103239"/>
                </a:cubicBezTo>
                <a:cubicBezTo>
                  <a:pt x="4253093" y="103239"/>
                  <a:pt x="4282665" y="93626"/>
                  <a:pt x="4297338" y="88490"/>
                </a:cubicBezTo>
                <a:close/>
              </a:path>
            </a:pathLst>
          </a:cu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>
            <a:spLocks noGrp="1"/>
          </p:cNvSpPr>
          <p:nvPr>
            <p:ph type="title"/>
          </p:nvPr>
        </p:nvSpPr>
        <p:spPr>
          <a:xfrm>
            <a:off x="406350" y="0"/>
            <a:ext cx="8331300" cy="1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4400"/>
              <a:buFont typeface="Calibri"/>
              <a:buNone/>
            </a:pPr>
            <a:r>
              <a:rPr lang="uk-UA" sz="3200" dirty="0" smtClean="0">
                <a:solidFill>
                  <a:srgbClr val="CC0000"/>
                </a:solidFill>
                <a:latin typeface="+mj-lt"/>
                <a:ea typeface="Trebuchet MS"/>
                <a:cs typeface="Trebuchet MS"/>
                <a:sym typeface="Trebuchet MS"/>
              </a:rPr>
              <a:t>ПРИРОДНІ ТА ШТУЧНІ ДЖЕРЕЛА</a:t>
            </a:r>
            <a:r>
              <a:rPr lang="uk-UA" sz="3200" dirty="0" smtClean="0">
                <a:solidFill>
                  <a:srgbClr val="B55475"/>
                </a:solidFill>
                <a:latin typeface="+mj-lt"/>
                <a:ea typeface="Times New Roman"/>
                <a:cs typeface="Times New Roman"/>
                <a:sym typeface="Times New Roman"/>
              </a:rPr>
              <a:t> </a:t>
            </a:r>
            <a:endParaRPr lang="uk-UA" sz="3200" dirty="0">
              <a:solidFill>
                <a:srgbClr val="B55475"/>
              </a:solidFill>
              <a:latin typeface="+mj-lt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40932" y="847997"/>
            <a:ext cx="3207434" cy="3639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55475"/>
              </a:buClr>
              <a:buSzPts val="1800"/>
              <a:buFont typeface="Calibri"/>
              <a:buNone/>
            </a:pPr>
            <a:r>
              <a:rPr lang="uk-UA" sz="1800" i="0" u="none" strike="noStrike" cap="none" dirty="0">
                <a:solidFill>
                  <a:schemeClr val="dk1"/>
                </a:solidFill>
                <a:latin typeface="Times New Roman" pitchFamily="18" charset="0"/>
                <a:ea typeface="Trebuchet MS"/>
                <a:cs typeface="Times New Roman" pitchFamily="18" charset="0"/>
                <a:sym typeface="Trebuchet MS"/>
              </a:rPr>
              <a:t>До природних джерел належать:</a:t>
            </a:r>
            <a:endParaRPr sz="1800" i="0" u="none" strike="noStrike" cap="none" dirty="0">
              <a:solidFill>
                <a:schemeClr val="dk1"/>
              </a:solidFill>
              <a:latin typeface="Times New Roman" pitchFamily="18" charset="0"/>
              <a:ea typeface="Trebuchet MS"/>
              <a:cs typeface="Times New Roman" pitchFamily="18" charset="0"/>
              <a:sym typeface="Trebuchet MS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Char char="⮚"/>
            </a:pPr>
            <a:r>
              <a:rPr lang="uk-UA" sz="180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Trebuchet MS"/>
                <a:cs typeface="Times New Roman" pitchFamily="18" charset="0"/>
                <a:sym typeface="Trebuchet MS"/>
              </a:rPr>
              <a:t>Земля </a:t>
            </a:r>
            <a:r>
              <a:rPr lang="uk-UA" sz="1800" i="0" u="none" strike="noStrike" cap="none" dirty="0">
                <a:solidFill>
                  <a:schemeClr val="dk1"/>
                </a:solidFill>
                <a:latin typeface="Times New Roman" pitchFamily="18" charset="0"/>
                <a:ea typeface="Trebuchet MS"/>
                <a:cs typeface="Times New Roman" pitchFamily="18" charset="0"/>
                <a:sym typeface="Trebuchet MS"/>
              </a:rPr>
              <a:t>(електромагнітне поле Землі, так звані «</a:t>
            </a:r>
            <a:r>
              <a:rPr lang="uk-UA" sz="1800" dirty="0" err="1">
                <a:solidFill>
                  <a:schemeClr val="dk1"/>
                </a:solidFill>
                <a:latin typeface="Times New Roman" pitchFamily="18" charset="0"/>
                <a:ea typeface="Trebuchet MS"/>
                <a:cs typeface="Times New Roman" pitchFamily="18" charset="0"/>
                <a:sym typeface="Trebuchet MS"/>
              </a:rPr>
              <a:t>геопатогенні</a:t>
            </a:r>
            <a:r>
              <a:rPr lang="uk-UA" sz="1800" i="0" u="none" strike="noStrike" cap="none" dirty="0">
                <a:solidFill>
                  <a:schemeClr val="dk1"/>
                </a:solidFill>
                <a:latin typeface="Times New Roman" pitchFamily="18" charset="0"/>
                <a:ea typeface="Trebuchet MS"/>
                <a:cs typeface="Times New Roman" pitchFamily="18" charset="0"/>
                <a:sym typeface="Trebuchet MS"/>
              </a:rPr>
              <a:t> зони» процеси, які відбуваються в атмосфері Землі (блискавки, зміни в іоносфері)</a:t>
            </a:r>
            <a:endParaRPr sz="1800" i="0" u="none" strike="noStrike" cap="none" dirty="0">
              <a:solidFill>
                <a:schemeClr val="dk1"/>
              </a:solidFill>
              <a:latin typeface="Times New Roman" pitchFamily="18" charset="0"/>
              <a:ea typeface="Trebuchet MS"/>
              <a:cs typeface="Times New Roman" pitchFamily="18" charset="0"/>
              <a:sym typeface="Trebuchet MS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Char char="⮚"/>
            </a:pPr>
            <a:r>
              <a:rPr lang="uk-UA" sz="180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Trebuchet MS"/>
                <a:cs typeface="Times New Roman" pitchFamily="18" charset="0"/>
                <a:sym typeface="Trebuchet MS"/>
              </a:rPr>
              <a:t>Космос </a:t>
            </a:r>
            <a:r>
              <a:rPr lang="uk-UA" sz="1800" i="0" u="none" strike="noStrike" cap="none" dirty="0">
                <a:solidFill>
                  <a:schemeClr val="dk1"/>
                </a:solidFill>
                <a:latin typeface="Times New Roman" pitchFamily="18" charset="0"/>
                <a:ea typeface="Trebuchet MS"/>
                <a:cs typeface="Times New Roman" pitchFamily="18" charset="0"/>
                <a:sym typeface="Trebuchet MS"/>
              </a:rPr>
              <a:t>(сонячні спалахи, магнітні бурі, випромінювання зірок тощо)</a:t>
            </a:r>
            <a:endParaRPr sz="1800" i="0" u="none" strike="noStrike" cap="none" dirty="0">
              <a:solidFill>
                <a:schemeClr val="dk1"/>
              </a:solidFill>
              <a:latin typeface="Times New Roman" pitchFamily="18" charset="0"/>
              <a:ea typeface="Trebuchet MS"/>
              <a:cs typeface="Times New Roman" pitchFamily="18" charset="0"/>
              <a:sym typeface="Trebuchet MS"/>
            </a:endParaRPr>
          </a:p>
        </p:txBody>
      </p:sp>
      <p:pic>
        <p:nvPicPr>
          <p:cNvPr id="98" name="Google Shape;98;p14" descr="ÐÐ°ÑÑÐ¸Ð½ÐºÐ¸ Ð¿Ð¾ Ð·Ð°Ð¿ÑÐ¾ÑÑ Ð²Ð¸Ð¿ÑÐ¾Ð¼ÑÐ½ÑÐ²Ð°Ð½Ð½Ñ Ð·ÑÑÐ¾Ðº"/>
          <p:cNvPicPr preferRelativeResize="0"/>
          <p:nvPr/>
        </p:nvPicPr>
        <p:blipFill rotWithShape="1">
          <a:blip r:embed="rId4">
            <a:alphaModFix/>
          </a:blip>
          <a:srcRect l="19238" t="10825" r="21448" b="7694"/>
          <a:stretch/>
        </p:blipFill>
        <p:spPr>
          <a:xfrm>
            <a:off x="225337" y="5081573"/>
            <a:ext cx="1956759" cy="164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 descr="ÐÐ¾ÑÐ¾Ð¶ÐµÐµ Ð¸Ð·Ð¾Ð±ÑÐ°Ð¶ÐµÐ½Ð¸Ðµ"/>
          <p:cNvPicPr preferRelativeResize="0"/>
          <p:nvPr/>
        </p:nvPicPr>
        <p:blipFill rotWithShape="1">
          <a:blip r:embed="rId5">
            <a:alphaModFix/>
          </a:blip>
          <a:srcRect b="5684"/>
          <a:stretch/>
        </p:blipFill>
        <p:spPr>
          <a:xfrm>
            <a:off x="2305069" y="4487594"/>
            <a:ext cx="2112185" cy="1730326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4"/>
          <p:cNvSpPr txBox="1"/>
          <p:nvPr/>
        </p:nvSpPr>
        <p:spPr>
          <a:xfrm>
            <a:off x="4217100" y="847997"/>
            <a:ext cx="4642800" cy="264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dirty="0">
                <a:solidFill>
                  <a:schemeClr val="lt1"/>
                </a:solidFill>
                <a:latin typeface="Times New Roman" pitchFamily="18" charset="0"/>
                <a:ea typeface="Trebuchet MS"/>
                <a:cs typeface="Times New Roman" pitchFamily="18" charset="0"/>
                <a:sym typeface="Trebuchet MS"/>
              </a:rPr>
              <a:t>До штучних джерел належать:</a:t>
            </a:r>
            <a:endParaRPr sz="1600" dirty="0">
              <a:solidFill>
                <a:schemeClr val="lt1"/>
              </a:solidFill>
              <a:latin typeface="Times New Roman" pitchFamily="18" charset="0"/>
              <a:ea typeface="Trebuchet MS"/>
              <a:cs typeface="Times New Roman" pitchFamily="18" charset="0"/>
              <a:sym typeface="Trebuchet MS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rebuchet MS"/>
              <a:buChar char="⮚"/>
            </a:pPr>
            <a:r>
              <a:rPr lang="uk-UA" sz="1600" dirty="0" smtClean="0">
                <a:solidFill>
                  <a:schemeClr val="lt1"/>
                </a:solidFill>
                <a:latin typeface="Times New Roman" pitchFamily="18" charset="0"/>
                <a:ea typeface="Trebuchet MS"/>
                <a:cs typeface="Times New Roman" pitchFamily="18" charset="0"/>
                <a:sym typeface="Trebuchet MS"/>
              </a:rPr>
              <a:t>Пристрої</a:t>
            </a:r>
            <a:r>
              <a:rPr lang="uk-UA" sz="1600" dirty="0">
                <a:solidFill>
                  <a:schemeClr val="lt1"/>
                </a:solidFill>
                <a:latin typeface="Times New Roman" pitchFamily="18" charset="0"/>
                <a:ea typeface="Trebuchet MS"/>
                <a:cs typeface="Times New Roman" pitchFamily="18" charset="0"/>
                <a:sym typeface="Trebuchet MS"/>
              </a:rPr>
              <a:t>, які спеціально створені для випромінювання електромагнітної енергії (радіо  телевізійні станції, радіолокаційні установки, системи радіозв'язку, та ін.)</a:t>
            </a:r>
            <a:endParaRPr sz="1600" dirty="0">
              <a:solidFill>
                <a:schemeClr val="lt1"/>
              </a:solidFill>
              <a:latin typeface="Times New Roman" pitchFamily="18" charset="0"/>
              <a:ea typeface="Trebuchet MS"/>
              <a:cs typeface="Times New Roman" pitchFamily="18" charset="0"/>
              <a:sym typeface="Trebuchet MS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rebuchet MS"/>
              <a:buChar char="⮚"/>
            </a:pPr>
            <a:r>
              <a:rPr lang="uk-UA" sz="1600" dirty="0">
                <a:solidFill>
                  <a:schemeClr val="lt1"/>
                </a:solidFill>
                <a:latin typeface="Times New Roman" pitchFamily="18" charset="0"/>
                <a:ea typeface="Trebuchet MS"/>
                <a:cs typeface="Times New Roman" pitchFamily="18" charset="0"/>
                <a:sym typeface="Trebuchet MS"/>
              </a:rPr>
              <a:t>Пристрої, що безпосередньо не призначені для випромінювання електромагнітної енергії в простір (лінії електропередач і трансформаторні підстанції, побутова і промислова техніка тощо).</a:t>
            </a:r>
            <a:endParaRPr sz="1600" dirty="0">
              <a:solidFill>
                <a:schemeClr val="lt1"/>
              </a:solidFill>
              <a:latin typeface="Times New Roman" pitchFamily="18" charset="0"/>
              <a:ea typeface="Trebuchet MS"/>
              <a:cs typeface="Times New Roman" pitchFamily="18" charset="0"/>
              <a:sym typeface="Trebuchet MS"/>
            </a:endParaRPr>
          </a:p>
        </p:txBody>
      </p:sp>
      <p:pic>
        <p:nvPicPr>
          <p:cNvPr id="101" name="Google Shape;101;p14" descr="ÐÐ°ÑÑÐ¸Ð½ÐºÐ¸ Ð¿Ð¾ Ð·Ð°Ð¿ÑÐ¾ÑÑ Ð»ÑÐ½ÑÑ ÐµÐ»ÐµÐºÑÑÐ¾Ð¿ÐµÑÐµÐ´Ð°Ñ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03520" y="3800244"/>
            <a:ext cx="3319977" cy="17162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704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512" y="140677"/>
            <a:ext cx="8820472" cy="658914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E7C4285-70FB-5E14-9DBE-B8DA9FB6151B}"/>
              </a:ext>
            </a:extLst>
          </p:cNvPr>
          <p:cNvSpPr txBox="1"/>
          <p:nvPr/>
        </p:nvSpPr>
        <p:spPr>
          <a:xfrm>
            <a:off x="3118028" y="594403"/>
            <a:ext cx="491943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 rtl="0">
              <a:spcBef>
                <a:spcPts val="0"/>
              </a:spcBef>
              <a:spcAft>
                <a:spcPts val="0"/>
              </a:spcAft>
            </a:pPr>
            <a:r>
              <a:rPr lang="uk-UA" sz="20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000" i="0" u="none" strike="noStrike" dirty="0" smtClean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рирода подарувала нам чисті моря і океани, повітря, водойми та природній електромагнітний фон. </a:t>
            </a:r>
            <a:endParaRPr lang="uk-UA" sz="2000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rtl="0">
              <a:spcBef>
                <a:spcPts val="0"/>
              </a:spcBef>
              <a:spcAft>
                <a:spcPts val="0"/>
              </a:spcAft>
            </a:pPr>
            <a:r>
              <a:rPr lang="uk-UA" sz="2000" i="0" u="none" strike="noStrike" dirty="0" smtClean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uk-UA" sz="2000" i="0" u="none" strike="noStrike" dirty="0" smtClean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юди хочуть жити комфортно, тому придумують різні прилади, що призводить</a:t>
            </a:r>
            <a:r>
              <a:rPr lang="uk-UA" sz="20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i="0" u="none" strike="noStrike" dirty="0" smtClean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 електромагнітного фону. Сучасний технології спричиняють електромагнітне забруднення, в якому знаходиться наша природа, навколишнє середовище.</a:t>
            </a:r>
            <a:endParaRPr lang="uk-UA" sz="20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929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6" t="29378" r="61794" b="12166"/>
          <a:stretch>
            <a:fillRect/>
          </a:stretch>
        </p:blipFill>
        <p:spPr bwMode="auto">
          <a:xfrm>
            <a:off x="1322075" y="3560378"/>
            <a:ext cx="1950514" cy="287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Рисунок 11" descr="Описание: C:\Users\Людмила\AppData\Local\Microsoft\Windows\Temporary Internet Files\Content.Word\IMG_02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537" y="1383632"/>
            <a:ext cx="1564176" cy="190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Рисунок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2" t="26112" r="67728" b="8902"/>
          <a:stretch>
            <a:fillRect/>
          </a:stretch>
        </p:blipFill>
        <p:spPr bwMode="auto">
          <a:xfrm>
            <a:off x="235441" y="3560378"/>
            <a:ext cx="966356" cy="2902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92715" y="1049033"/>
            <a:ext cx="656153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Використовуючи тестер інтенсивності електромагнітного випромінювання TENMARS ТМ-190, ми дослідили і визначили рівень індукції магнітного поля, рівень випромінювання сучасного холодильника </a:t>
            </a:r>
            <a:r>
              <a:rPr kumimoji="0" lang="uk-UA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з функцією </a:t>
            </a: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NoFrost</a:t>
            </a:r>
            <a:r>
              <a:rPr kumimoji="0" 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. Як показали результати дослідження, під час роботи даний холодильник перевищує допустимі значення індукції магнітного поля. 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Вони становлять такі межі: 2,5 – 2,83 </a:t>
            </a:r>
            <a:r>
              <a:rPr kumimoji="0" lang="uk-UA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мкТл</a:t>
            </a:r>
            <a:r>
              <a:rPr kumimoji="0" 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.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441" y="88296"/>
            <a:ext cx="86878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solidFill>
                  <a:srgbClr val="FF0000"/>
                </a:solidFill>
                <a:latin typeface="+mj-lt"/>
                <a:ea typeface="Trebuchet MS"/>
                <a:cs typeface="Trebuchet MS"/>
                <a:sym typeface="Trebuchet MS"/>
              </a:rPr>
              <a:t>ДОСЛІДЖЕННЯ ІНДУКЦІЇ МАГНІТНОГО ПОЛЯ </a:t>
            </a:r>
            <a:r>
              <a:rPr lang="uk-UA" sz="2400" dirty="0" smtClean="0">
                <a:solidFill>
                  <a:srgbClr val="FF0000"/>
                </a:solidFill>
                <a:latin typeface="+mj-lt"/>
                <a:ea typeface="Trebuchet MS"/>
                <a:cs typeface="Trebuchet MS"/>
                <a:sym typeface="Trebuchet MS"/>
              </a:rPr>
              <a:t>ХОЛОДИЛЬНИКА</a:t>
            </a:r>
            <a:endParaRPr lang="uk-UA" sz="24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026" name="Picture 2" descr="0-02-05-6ac317c2a8466caddf2b51a792fdbd01f3958065de607aa0aead92977d40dc67_15691c0d4556826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4" b="10280"/>
          <a:stretch/>
        </p:blipFill>
        <p:spPr bwMode="auto">
          <a:xfrm>
            <a:off x="3476472" y="3486256"/>
            <a:ext cx="2440416" cy="2976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0-02-05-f73d605b110ebbb966a407e460e70819a9a6a0b03dbefa7509b6f0b5a084d287_5793dbc4d649626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036" y="3729788"/>
            <a:ext cx="2489677" cy="2489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7291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76951" y="1506922"/>
            <a:ext cx="414633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/>
              <a:t>Пральна </a:t>
            </a:r>
            <a:r>
              <a:rPr lang="uk-UA" sz="2000" dirty="0"/>
              <a:t>машина з пультом керування випромінює індукцію магнітного поля до 10 </a:t>
            </a:r>
            <a:r>
              <a:rPr lang="uk-UA" sz="2000" dirty="0" err="1"/>
              <a:t>мкТл</a:t>
            </a:r>
            <a:r>
              <a:rPr lang="uk-UA" sz="2000" dirty="0"/>
              <a:t>, </a:t>
            </a:r>
            <a:endParaRPr lang="uk-UA" sz="2000" dirty="0" smtClean="0"/>
          </a:p>
          <a:p>
            <a:r>
              <a:rPr lang="uk-UA" sz="2000" dirty="0" smtClean="0"/>
              <a:t>а </a:t>
            </a:r>
            <a:r>
              <a:rPr lang="uk-UA" sz="2000" dirty="0"/>
              <a:t>в 30 см від неї 0,5 </a:t>
            </a:r>
            <a:r>
              <a:rPr lang="uk-UA" sz="2000" dirty="0" err="1"/>
              <a:t>мкТл</a:t>
            </a:r>
            <a:r>
              <a:rPr lang="uk-UA" sz="2000" dirty="0"/>
              <a:t>.</a:t>
            </a:r>
          </a:p>
          <a:p>
            <a:r>
              <a:rPr lang="uk-UA" sz="2000" dirty="0"/>
              <a:t>Тому, нами рекомендовано знаходитися від пральної машини на відстані не менше ніж 1 м. І, крім того, встановлювати потрібно пральну машинку у ванній кімнаті, а не на кухні.</a:t>
            </a:r>
          </a:p>
        </p:txBody>
      </p:sp>
      <p:pic>
        <p:nvPicPr>
          <p:cNvPr id="5" name="Google Shape;143;p19"/>
          <p:cNvPicPr preferRelativeResize="0"/>
          <p:nvPr/>
        </p:nvPicPr>
        <p:blipFill rotWithShape="1">
          <a:blip r:embed="rId2">
            <a:alphaModFix/>
          </a:blip>
          <a:srcRect l="31321" t="38927" r="26169" b="19461"/>
          <a:stretch/>
        </p:blipFill>
        <p:spPr>
          <a:xfrm>
            <a:off x="235440" y="3372201"/>
            <a:ext cx="4541510" cy="244482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Google Shape;144;p19"/>
          <p:cNvGraphicFramePr/>
          <p:nvPr>
            <p:extLst>
              <p:ext uri="{D42A27DB-BD31-4B8C-83A1-F6EECF244321}">
                <p14:modId xmlns:p14="http://schemas.microsoft.com/office/powerpoint/2010/main" val="2294744829"/>
              </p:ext>
            </p:extLst>
          </p:nvPr>
        </p:nvGraphicFramePr>
        <p:xfrm>
          <a:off x="1836386" y="5959364"/>
          <a:ext cx="5250510" cy="632531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412176"/>
                <a:gridCol w="466600"/>
                <a:gridCol w="697433"/>
                <a:gridCol w="697433"/>
                <a:gridCol w="697433"/>
                <a:gridCol w="697433"/>
                <a:gridCol w="582002"/>
              </a:tblGrid>
              <a:tr h="369128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Відстань, см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63403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В, </a:t>
                      </a:r>
                      <a:r>
                        <a:rPr lang="uk-UA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мТл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0,075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0,048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0,034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0,025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0,02</a:t>
                      </a:r>
                      <a:endParaRPr sz="12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35441" y="221461"/>
            <a:ext cx="86878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ДОСЛІДЖЕННЯ ІНДУКЦІЇ МАГНІТНОГО ПОЛЯ </a:t>
            </a:r>
            <a:endParaRPr lang="uk-UA" sz="2400" dirty="0" smtClean="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algn="ctr"/>
            <a:r>
              <a:rPr lang="uk-UA" sz="2400" dirty="0" smtClean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ПРАЛЬНОЇ </a:t>
            </a:r>
            <a:r>
              <a:rPr lang="uk-UA" sz="2400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МАШИНИ</a:t>
            </a:r>
            <a:endParaRPr lang="uk-UA" sz="2400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C:\Users\Людмила\Downloads\стир.маш2 (1)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50" y="1182226"/>
            <a:ext cx="3453691" cy="19698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0475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25669" y="1158479"/>
            <a:ext cx="821383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Електричний чайник (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термопот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) має рівень випромінювання 0,65мкТл, тому, краще всього, після увімкнення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прилада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, відразу ж від нього відійти, оскільки на відстані вже 20-30 см він стає небезпечним.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4984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5441" y="221461"/>
            <a:ext cx="86878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solidFill>
                  <a:srgbClr val="CC0000"/>
                </a:solidFill>
                <a:latin typeface="Trebuchet MS"/>
                <a:ea typeface="Trebuchet MS"/>
                <a:cs typeface="Trebuchet MS"/>
                <a:sym typeface="Trebuchet MS"/>
              </a:rPr>
              <a:t>ДОСЛІДЖЕННЯ ІНДУКЦІЇ МАГНІТНОГО ПОЛЯ </a:t>
            </a:r>
            <a:endParaRPr lang="uk-UA" sz="2400" dirty="0" smtClean="0">
              <a:solidFill>
                <a:srgbClr val="CC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algn="ctr"/>
            <a:r>
              <a:rPr lang="uk-UA" sz="2400" dirty="0" smtClean="0">
                <a:solidFill>
                  <a:srgbClr val="CC0000"/>
                </a:solidFill>
                <a:latin typeface="Trebuchet MS"/>
                <a:ea typeface="Trebuchet MS"/>
                <a:cs typeface="Trebuchet MS"/>
                <a:sym typeface="Trebuchet MS"/>
              </a:rPr>
              <a:t>ТЕРМОПОТА</a:t>
            </a:r>
            <a:endParaRPr lang="uk-UA" sz="2400" dirty="0"/>
          </a:p>
        </p:txBody>
      </p:sp>
      <p:pic>
        <p:nvPicPr>
          <p:cNvPr id="2050" name="Picture 2" descr="C:\Users\Людмила\Desktop\0-02-05-35082f9f3084fdb24d0087f48c58c6c436507e7d9caf793aa845e2801fc80765_c9e6ac620a08670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64" y="2746761"/>
            <a:ext cx="3677099" cy="3677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Людмила\Desktop\0-02-05-b0b7d9027148d5c993b66afed8f3f9e2404ce4886d5bfa35593412e8fa16fd95_c86583ac0b1afb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362" y="2762237"/>
            <a:ext cx="3661622" cy="366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472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441" y="221461"/>
            <a:ext cx="86878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solidFill>
                  <a:srgbClr val="CC0000"/>
                </a:solidFill>
                <a:latin typeface="Trebuchet MS"/>
                <a:ea typeface="Trebuchet MS"/>
                <a:cs typeface="Trebuchet MS"/>
                <a:sym typeface="Trebuchet MS"/>
              </a:rPr>
              <a:t>ДОСЛІДЖЕННЯ ІНДУКЦІЇ МАГНІТНОГО </a:t>
            </a:r>
            <a:r>
              <a:rPr lang="uk-UA" sz="2400" dirty="0" smtClean="0">
                <a:solidFill>
                  <a:srgbClr val="CC0000"/>
                </a:solidFill>
                <a:latin typeface="Trebuchet MS"/>
                <a:ea typeface="Trebuchet MS"/>
                <a:cs typeface="Trebuchet MS"/>
                <a:sym typeface="Trebuchet MS"/>
              </a:rPr>
              <a:t>ПОЛЯ</a:t>
            </a:r>
            <a:r>
              <a:rPr lang="uk-UA" sz="2400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4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МІКРОХВИЛЬОВОЇ ПЕЧІ</a:t>
            </a:r>
            <a:endParaRPr lang="uk-UA" sz="2400" dirty="0">
              <a:solidFill>
                <a:srgbClr val="C00000"/>
              </a:solidFill>
            </a:endParaRPr>
          </a:p>
        </p:txBody>
      </p:sp>
      <p:pic>
        <p:nvPicPr>
          <p:cNvPr id="4098" name="Рисунок 24" descr="Описание: C:\Users\Людмила\Downloads\IMG_02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426" y="3342545"/>
            <a:ext cx="2559050" cy="310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Рисунок 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0" t="47856" r="61549" b="32083"/>
          <a:stretch>
            <a:fillRect/>
          </a:stretch>
        </p:blipFill>
        <p:spPr bwMode="auto">
          <a:xfrm>
            <a:off x="520261" y="3563134"/>
            <a:ext cx="4779191" cy="266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20261" y="1335683"/>
            <a:ext cx="8261131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Мікрохвильову піч  вважають першою серед самих небезпечних побутових приладів. Ми дослідили, що найбільш  небезпечним вважається місце в  правому нижньому кутку  дверцят печі. Рівень індукції магнітного поля – рівень випромінювань становить  в межах 10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мкТл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Тому, не стійте біля увімкненої мікрохвильової печі ближче ніж 1-2 метри.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039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441" y="221461"/>
            <a:ext cx="86878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solidFill>
                  <a:srgbClr val="CC0000"/>
                </a:solidFill>
                <a:latin typeface="Trebuchet MS"/>
                <a:ea typeface="Trebuchet MS"/>
                <a:cs typeface="Trebuchet MS"/>
                <a:sym typeface="Trebuchet MS"/>
              </a:rPr>
              <a:t>ДОСЛІДЖЕННЯ ІНДУКЦІЇ МАГНІТНОГО </a:t>
            </a:r>
            <a:r>
              <a:rPr lang="uk-UA" sz="2400" dirty="0" smtClean="0">
                <a:solidFill>
                  <a:srgbClr val="CC0000"/>
                </a:solidFill>
                <a:latin typeface="Trebuchet MS"/>
                <a:ea typeface="Trebuchet MS"/>
                <a:cs typeface="Trebuchet MS"/>
                <a:sym typeface="Trebuchet MS"/>
              </a:rPr>
              <a:t>ПОЛЯ</a:t>
            </a:r>
            <a:r>
              <a:rPr lang="uk-UA" sz="2400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uk-UA" sz="2400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uk-UA" sz="24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ТЕЛЕВІЗОРА НА КУХНІ</a:t>
            </a:r>
            <a:endParaRPr lang="uk-UA" sz="2400" dirty="0">
              <a:solidFill>
                <a:srgbClr val="C00000"/>
              </a:solidFill>
            </a:endParaRPr>
          </a:p>
        </p:txBody>
      </p:sp>
      <p:pic>
        <p:nvPicPr>
          <p:cNvPr id="6146" name="Рисунок 37" descr="Описание: https://cdn.ukrdim.org.ua/images/139/139-46ece72d1c1369b2e82c59e55326ca4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289" y="3360782"/>
            <a:ext cx="4199002" cy="3140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Рисунок 38" descr="Описание: C:\Users\Людмила\AppData\Local\Microsoft\Windows\Temporary Internet Files\Content.Word\IMG_026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698" y="3413393"/>
            <a:ext cx="2499272" cy="3088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28144" y="1279900"/>
            <a:ext cx="8087711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Щодо розміщення телевізора на кухні: рівень випромінювання сучасних телевізорів близько 2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мкТл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Тому, в маленьких кухнях (з малою площею) краще не тримати телевізори. Рекомендаційна відстань дивитися телепередачі в межах 2-3 метрів.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24923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300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441" y="221461"/>
            <a:ext cx="86878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ДОСЛІДЖЕННЯ ІНДУКЦІЇ МАГНІТНОГО </a:t>
            </a:r>
            <a:r>
              <a:rPr lang="uk-UA" sz="2400" dirty="0" smtClean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ПОЛЯ</a:t>
            </a:r>
            <a:r>
              <a:rPr lang="uk-UA" sz="2400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400" dirty="0" smtClean="0">
                <a:solidFill>
                  <a:srgbClr val="FF0000"/>
                </a:solidFill>
              </a:rPr>
              <a:t>ЕЛЕКТРОПЛИТИ З СЕНСОРНИМИ ПАНЕЛЯМИ </a:t>
            </a:r>
            <a:endParaRPr lang="uk-UA" sz="24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0375" y="1272946"/>
            <a:ext cx="496613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В сучасних електроплитах з сенсорними панелями рівень індукції магнітного поля в межах 1-3 </a:t>
            </a:r>
            <a:r>
              <a:rPr lang="uk-UA" sz="2400" dirty="0" err="1"/>
              <a:t>мкТл</a:t>
            </a:r>
            <a:r>
              <a:rPr lang="uk-UA" sz="2400" dirty="0"/>
              <a:t>. Тому за можливості не потрібно підходити до увімкненої плити дуже близько. Готувати обід краще на відстані 25 см від передньої панелі. За результатами нашого дослідження небезпечна відстань становить 50 см.</a:t>
            </a:r>
          </a:p>
        </p:txBody>
      </p:sp>
      <p:sp>
        <p:nvSpPr>
          <p:cNvPr id="2" name="AutoShape 2" descr="Як вибрати плиту для кухні: типи, газова чи електрич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9" t="33862" r="6034" b="26413"/>
          <a:stretch/>
        </p:blipFill>
        <p:spPr bwMode="auto">
          <a:xfrm>
            <a:off x="5770180" y="1560785"/>
            <a:ext cx="2822028" cy="4146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5213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19.pn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656" t="45019" r="16380" b="1916"/>
          <a:stretch>
            <a:fillRect/>
          </a:stretch>
        </p:blipFill>
        <p:spPr>
          <a:xfrm>
            <a:off x="576506" y="1419726"/>
            <a:ext cx="8203462" cy="4728826"/>
          </a:xfrm>
          <a:prstGeom prst="rect">
            <a:avLst/>
          </a:prstGeom>
          <a:ln/>
        </p:spPr>
      </p:pic>
      <p:sp>
        <p:nvSpPr>
          <p:cNvPr id="2" name="Прямоугольник 1"/>
          <p:cNvSpPr/>
          <p:nvPr/>
        </p:nvSpPr>
        <p:spPr>
          <a:xfrm>
            <a:off x="777777" y="146902"/>
            <a:ext cx="780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Тому, сучасна </a:t>
            </a:r>
            <a:r>
              <a:rPr lang="uk-UA" sz="2800" dirty="0">
                <a:solidFill>
                  <a:srgbClr val="FF0000"/>
                </a:solidFill>
              </a:rPr>
              <a:t>кухня – це </a:t>
            </a:r>
            <a:r>
              <a:rPr lang="uk-UA" sz="2800" b="1" dirty="0">
                <a:solidFill>
                  <a:srgbClr val="FF0000"/>
                </a:solidFill>
              </a:rPr>
              <a:t>«міні Чорнобиль</a:t>
            </a:r>
            <a:r>
              <a:rPr lang="uk-UA" sz="2800" b="1" dirty="0" smtClean="0">
                <a:solidFill>
                  <a:srgbClr val="FF0000"/>
                </a:solidFill>
              </a:rPr>
              <a:t>», </a:t>
            </a:r>
          </a:p>
          <a:p>
            <a:pPr algn="ctr"/>
            <a:r>
              <a:rPr lang="uk-UA" sz="2800" dirty="0" smtClean="0">
                <a:solidFill>
                  <a:srgbClr val="FF0000"/>
                </a:solidFill>
              </a:rPr>
              <a:t>чи ні? </a:t>
            </a:r>
            <a:endParaRPr lang="uk-U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651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/>
          <p:nvPr/>
        </p:nvSpPr>
        <p:spPr>
          <a:xfrm>
            <a:off x="2806679" y="168440"/>
            <a:ext cx="329333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uk-UA" sz="3200" i="0" u="none" strike="noStrike" cap="none" dirty="0" smtClean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ВИСНОВКИ: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97223" y="902983"/>
            <a:ext cx="80173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uk-UA" sz="2000" dirty="0"/>
              <a:t>Ми експериментально дослідили природній магнітний фон цифровим  датчиком TENMARS ТМ-190 і він становить в межах 0,04-0,1 </a:t>
            </a:r>
            <a:r>
              <a:rPr lang="uk-UA" sz="2000" dirty="0" err="1"/>
              <a:t>мкТл</a:t>
            </a:r>
            <a:r>
              <a:rPr lang="uk-UA" sz="2000" dirty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sz="2000" dirty="0"/>
              <a:t>Дослідили магнітний фон (індукцію магнітного поля), який створюють побутові прилади на кухні та безпечні відстані до них.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sz="2000" dirty="0"/>
              <a:t>Магнітне поле народжується електричним струмом. Сила магнітного поля (індукція) зменшується із збільшенням відстані від джерела.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sz="2000" dirty="0"/>
              <a:t>Магнітне поле існує лише тоді коли тече струм.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sz="2000" dirty="0"/>
              <a:t>На кухні – при умові одночасної роботи декількох побутових приладів потенційно можливий варіант збільшення індукції магнітного поля понад норму – 0,2 </a:t>
            </a:r>
            <a:r>
              <a:rPr lang="uk-UA" sz="2000" dirty="0" err="1"/>
              <a:t>мкТл</a:t>
            </a:r>
            <a:r>
              <a:rPr lang="uk-UA" sz="2000" dirty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uk-UA" sz="2000" dirty="0"/>
              <a:t>В найгіршому випадку значення індукції магнітного поля може додаватися, поскільки індукція магнітного поля величина векторна</a:t>
            </a:r>
            <a:r>
              <a:rPr lang="uk-UA" sz="2000" dirty="0" smtClean="0"/>
              <a:t>.</a:t>
            </a:r>
            <a:endParaRPr lang="uk-UA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95663" y="272716"/>
            <a:ext cx="6400800" cy="665747"/>
          </a:xfrm>
        </p:spPr>
        <p:txBody>
          <a:bodyPr/>
          <a:lstStyle/>
          <a:p>
            <a:r>
              <a:rPr lang="uk-UA" dirty="0" smtClean="0">
                <a:solidFill>
                  <a:srgbClr val="FF0000"/>
                </a:solidFill>
                <a:latin typeface="+mj-lt"/>
              </a:rPr>
              <a:t>СПИСОК ВИКОРИСТАНИХ ДЖЕРЕЛ:</a:t>
            </a:r>
            <a:endParaRPr lang="uk-UA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3453" y="1188365"/>
            <a:ext cx="794084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400" dirty="0" smtClean="0"/>
              <a:t>1. Вісник </a:t>
            </a:r>
            <a:r>
              <a:rPr lang="uk-UA" sz="2400" dirty="0"/>
              <a:t>Національного технічного університету «ХПІ». Серія: </a:t>
            </a:r>
            <a:r>
              <a:rPr lang="uk-UA" sz="2400" dirty="0" smtClean="0"/>
              <a:t>Енергетика  </a:t>
            </a:r>
            <a:r>
              <a:rPr lang="uk-UA" sz="2400" dirty="0"/>
              <a:t>надійність та енергоефективність, № 10 (1286) 2018 УДК 621.31</a:t>
            </a:r>
          </a:p>
          <a:p>
            <a:r>
              <a:rPr lang="uk-UA" sz="2400" dirty="0"/>
              <a:t>2. Державні санітарні норми і правила захисту населення від впливу електромагнітних випромінювань, затверджені наказом Міністерства охорони здоров'я  України  від 01.08.96 №239</a:t>
            </a:r>
          </a:p>
          <a:p>
            <a:r>
              <a:rPr lang="uk-UA" sz="2400" dirty="0"/>
              <a:t>3. </a:t>
            </a:r>
            <a:r>
              <a:rPr lang="uk-UA" sz="2400" dirty="0" err="1"/>
              <a:t>World</a:t>
            </a:r>
            <a:r>
              <a:rPr lang="uk-UA" sz="2400" dirty="0"/>
              <a:t> </a:t>
            </a:r>
            <a:r>
              <a:rPr lang="uk-UA" sz="2400" dirty="0" err="1"/>
              <a:t>Health</a:t>
            </a:r>
            <a:r>
              <a:rPr lang="uk-UA" sz="2400" dirty="0"/>
              <a:t> </a:t>
            </a:r>
            <a:r>
              <a:rPr lang="uk-UA" sz="2400" dirty="0" err="1"/>
              <a:t>Organization</a:t>
            </a:r>
            <a:r>
              <a:rPr lang="uk-UA" sz="2400" dirty="0"/>
              <a:t>. </a:t>
            </a:r>
            <a:r>
              <a:rPr lang="uk-UA" sz="2400" dirty="0" err="1"/>
              <a:t>Extremely</a:t>
            </a:r>
            <a:r>
              <a:rPr lang="uk-UA" sz="2400" dirty="0"/>
              <a:t> </a:t>
            </a:r>
            <a:r>
              <a:rPr lang="uk-UA" sz="2400" dirty="0" err="1"/>
              <a:t>Low</a:t>
            </a:r>
            <a:r>
              <a:rPr lang="uk-UA" sz="2400" dirty="0"/>
              <a:t> </a:t>
            </a:r>
            <a:r>
              <a:rPr lang="uk-UA" sz="2400" dirty="0" err="1"/>
              <a:t>Frequency</a:t>
            </a:r>
            <a:r>
              <a:rPr lang="uk-UA" sz="2400" dirty="0"/>
              <a:t> </a:t>
            </a:r>
            <a:r>
              <a:rPr lang="uk-UA" sz="2400" dirty="0" err="1"/>
              <a:t>Fields.Geneva</a:t>
            </a:r>
            <a:r>
              <a:rPr lang="uk-UA" sz="2400" dirty="0"/>
              <a:t>, </a:t>
            </a:r>
            <a:r>
              <a:rPr lang="uk-UA" sz="2400" dirty="0" err="1"/>
              <a:t>Switzerland</a:t>
            </a:r>
            <a:r>
              <a:rPr lang="uk-UA" sz="2400" dirty="0"/>
              <a:t>: WHO; 2007. (</a:t>
            </a:r>
            <a:r>
              <a:rPr lang="uk-UA" sz="2400" dirty="0" err="1"/>
              <a:t>Environmental</a:t>
            </a:r>
            <a:r>
              <a:rPr lang="uk-UA" sz="2400" dirty="0"/>
              <a:t> </a:t>
            </a:r>
            <a:r>
              <a:rPr lang="uk-UA" sz="2400" dirty="0" err="1"/>
              <a:t> Healt</a:t>
            </a:r>
            <a:r>
              <a:rPr lang="uk-UA" sz="2400" dirty="0"/>
              <a:t>h Criteria Monograph). Режим    доступу: https://www.who.int/publications/i/item/9789241572385.</a:t>
            </a:r>
          </a:p>
        </p:txBody>
      </p:sp>
    </p:spTree>
    <p:extLst>
      <p:ext uri="{BB962C8B-B14F-4D97-AF65-F5344CB8AC3E}">
        <p14:creationId xmlns:p14="http://schemas.microsoft.com/office/powerpoint/2010/main" val="2597261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3"/>
          <a:srcRect l="18593" t="25287" r="50428" b="7610"/>
          <a:stretch/>
        </p:blipFill>
        <p:spPr bwMode="auto">
          <a:xfrm>
            <a:off x="5573558" y="1443789"/>
            <a:ext cx="3359181" cy="4858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 rot="21261519">
            <a:off x="219612" y="2179864"/>
            <a:ext cx="5418471" cy="21364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uk-UA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СУЧАСНА КУХНЯ </a:t>
            </a:r>
            <a:r>
              <a:rPr lang="uk-UA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– ЦЕ </a:t>
            </a:r>
          </a:p>
          <a:p>
            <a:pPr>
              <a:lnSpc>
                <a:spcPct val="200000"/>
              </a:lnSpc>
            </a:pPr>
            <a:r>
              <a:rPr lang="uk-UA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uk-UA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МІНІ ЧОРНОБИЛЬ»?</a:t>
            </a:r>
            <a:endParaRPr lang="uk-UA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037081"/>
      </p:ext>
    </p:extLst>
  </p:cSld>
  <p:clrMapOvr>
    <a:masterClrMapping/>
  </p:clrMapOvr>
</p:sld>
</file>

<file path=ppt/theme/theme1.xml><?xml version="1.0" encoding="utf-8"?>
<a:theme xmlns:a="http://schemas.openxmlformats.org/drawingml/2006/main" name="Исполнительная">
  <a:themeElements>
    <a:clrScheme name="Другая 6">
      <a:dk1>
        <a:srgbClr val="000000"/>
      </a:dk1>
      <a:lt1>
        <a:srgbClr val="FFC000"/>
      </a:lt1>
      <a:dk2>
        <a:srgbClr val="69676D"/>
      </a:dk2>
      <a:lt2>
        <a:srgbClr val="C9C2D1"/>
      </a:lt2>
      <a:accent1>
        <a:srgbClr val="FFC000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789</Words>
  <Application>Microsoft Office PowerPoint</Application>
  <PresentationFormat>Экран (4:3)</PresentationFormat>
  <Paragraphs>71</Paragraphs>
  <Slides>16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Trebuchet MS</vt:lpstr>
      <vt:lpstr>Courier New</vt:lpstr>
      <vt:lpstr>Century Gothic</vt:lpstr>
      <vt:lpstr>Times New Roman</vt:lpstr>
      <vt:lpstr>Palatino Linotype</vt:lpstr>
      <vt:lpstr>Исполнительная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ПРИРОДНІ ТА ШТУЧНІ ДЖЕРЕЛА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Людмила</dc:creator>
  <cp:lastModifiedBy>Людмила</cp:lastModifiedBy>
  <cp:revision>15</cp:revision>
  <dcterms:modified xsi:type="dcterms:W3CDTF">2025-04-25T06:27:36Z</dcterms:modified>
</cp:coreProperties>
</file>