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14"/>
  </p:notesMasterIdLst>
  <p:sldIdLst>
    <p:sldId id="256" r:id="rId2"/>
    <p:sldId id="257" r:id="rId3"/>
    <p:sldId id="258" r:id="rId4"/>
    <p:sldId id="260" r:id="rId5"/>
    <p:sldId id="261" r:id="rId6"/>
    <p:sldId id="262" r:id="rId7"/>
    <p:sldId id="263" r:id="rId8"/>
    <p:sldId id="264" r:id="rId9"/>
    <p:sldId id="269" r:id="rId10"/>
    <p:sldId id="270" r:id="rId11"/>
    <p:sldId id="267" r:id="rId12"/>
    <p:sldId id="27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7T13:34:56.398"/>
    </inkml:context>
    <inkml:brush xml:id="br0">
      <inkml:brushProperty name="width" value="0.05" units="cm"/>
      <inkml:brushProperty name="height" value="0.05" units="cm"/>
      <inkml:brushProperty name="color" value="#E71224"/>
    </inkml:brush>
  </inkml:definitions>
  <inkml:trace contextRef="#ctx0" brushRef="#br0">1 1 24575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7T13:35:29.323"/>
    </inkml:context>
    <inkml:brush xml:id="br0">
      <inkml:brushProperty name="width" value="0.05" units="cm"/>
      <inkml:brushProperty name="height" value="0.05" units="cm"/>
      <inkml:brushProperty name="color" value="#FF4E00"/>
      <inkml:brushProperty name="inkEffects" value="rainbow"/>
      <inkml:brushProperty name="anchorX" value="0"/>
      <inkml:brushProperty name="anchorY" value="0"/>
      <inkml:brushProperty name="scaleFactor" value="0.5"/>
    </inkml:brush>
  </inkml:definitions>
  <inkml:trace contextRef="#ctx0" brushRef="#br0">0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7T13:36:51.663"/>
    </inkml:context>
    <inkml:brush xml:id="br0">
      <inkml:brushProperty name="width" value="0.05" units="cm"/>
      <inkml:brushProperty name="height" value="0.05" units="cm"/>
      <inkml:brushProperty name="color" value="#E71224"/>
    </inkml:brush>
  </inkml:definitions>
  <inkml:trace contextRef="#ctx0" brushRef="#br0">1602 36 24575,'2'-2'0,"0"-1"0,-1 1 0,1 0 0,1 0 0,-1 1 0,-1-1 0,2 2 0,-2-2 0,1 0 0,2 1 0,-2 0 0,1-1 0,-1 2 0,0-2 0,1 2 0,0-1 0,4 0 0,6-2 0,0 2 0,15-2 0,-26 3 0,40-3 0,76 5 0,-111-1 0,0 0 0,0 0 0,0 1 0,-1-1 0,1 1 0,-1 1 0,1 0 0,0-1 0,-2 2 0,1-1 0,10 7 0,1 3 0,1 3 0,17 16 0,-21-17 0,1-3 0,27 24 0,36 6 0,-48-26 0,-13-5 0,-2 1 0,1 1 0,-1-2 0,-1 3 0,0 0 0,14 19 0,-22-24 0,1 0 0,-2 2 0,0-2 0,0 2 0,0 0 0,-2-1 0,0 1 0,2 14 0,0-6 0,11 29 0,21 48 0,-31-83 0,1-1 0,1 1 0,0-2 0,0 0 0,1 0 0,1 1 0,0-1 0,1-1 0,0-1 0,18 12 0,-13-11 0,-1 2 0,0-1 0,-1 0 0,0 2 0,-2-1 0,1 1 0,-2 1 0,1 0 0,11 23 0,37 72 0,-35-71 0,-18-29 0,0 1 0,10 19 0,-15-23 0,6 11 0,-2 0 0,4 0 0,-2-1 0,3 0 0,0-2 0,18 22 0,-20-27 0,3 3 0,-2 0 0,15 17 0,-23-25 0,1 1 0,1 1 0,-2-1 0,1 1 0,-2 0 0,1-1 0,0 2 0,-1-3 0,0 11 0,-2 119 0,-1-46 0,1-18 0,3 73 0,-1-138 0,0 1 0,1-1 0,0 2 0,1-1 0,-1-2 0,1 2 0,-1-2 0,7 10 0,2-1 0,20 20 0,-22-26 0,-2-1 0,2 1 0,16 8 0,-16-10 0,-1 0 0,3 1 0,7 8 0,-17-11 0,2 0 0,-1-2 0,1 2 0,-1 0 0,0 0 0,0 0 0,0 0 0,-2 0 0,2 0 0,-1 1 0,0-1 0,1 0 0,-1 5 0,1 1 0,-1 0 0,-1 2 0,0-2 0,-3 17 0,3-22 0,-1-1 0,0 0 0,0 0 0,0 0 0,-1 0 0,1 0 0,0-1 0,-1 1 0,1-2 0,-2 3 0,1-2 0,0 0 0,-1 1 0,1 0 0,0-2 0,0 1 0,-2 0 0,-4 3 0,2-2 0,-7 4 0,-1 1 0,0-3 0,0 1 0,0-1 0,0-1 0,-17 4 0,22-6 0,0-1 0,0 2 0,2 0 0,-3 1 0,4-1 0,-4 1 0,3 0 0,-1 0 0,2 1 0,-2 0 0,2 0 0,-1 0 0,0 1 0,2 1 0,0-1 0,-2 0 0,3-1 0,-1 2 0,0 0 0,2 1 0,0-1 0,-1 1 0,0-1 0,1 1 0,2 0 0,-1 0 0,2-2 0,-2 2 0,1 16 0,0-8 0,-1-2 0,-1 0 0,0 1 0,-1-1 0,-1 1 0,-13 24 0,10-21 0,2 0 0,-1 1 0,-5 25 0,8-25 0,-10 29 0,8-31 0,2-1 0,-6 28 0,7 10 0,6 73 0,7-58 0,-6-40 0,1 34 0,-4-54 0,-2 3 0,1-1 0,-2 0 0,-3 15 0,4-22 0,0 0 0,-1 0 0,0-2 0,-1 2 0,1 0 0,0 0 0,-1-1 0,0 0 0,0 1 0,0-1 0,0-1 0,-1 1 0,1 0 0,-1 0 0,-4 2 0,-5 2 0,0-1 0,0-1 0,-1 1 0,-1-1 0,1-2 0,0 0 0,0 0 0,-30 3 0,-6-4 0,-67-4 0,41 1 0,4 0 0,-94 3 0,157-2 0,1 2 0,-1 0 0,-1 1 0,2-1 0,0 2 0,-9 3 0,-31 9 0,38-13 0,0-1 0,-3 0 0,2-1 0,1 0 0,-2-1 0,1 0 0,0 0 0,-1-1 0,2 0 0,-1-1 0,0-1 0,-1 0 0,2 0 0,0 1 0,0-2 0,-1-1 0,1 0 0,1 1 0,0-2 0,-14-9 0,-19-19 0,23 16 0,-32-20 0,19 15 0,-57-53 0,69 59 0,-20-21 0,-20-18 0,47 46 0,-14-13 0,-2 1 0,0 1 0,-42-21 0,58 34 0,-1 2 0,0 0 0,1 1 0,-2-1 0,0 2 0,0 1 0,-1 0 0,0-1 0,-24 0 0,-13 4 0,39 2 0,0-2 0,-1 0 0,1 0 0,0-2 0,0 1 0,-24-6 0,22 2 0,-12-4 0,2-1 0,-41-19 0,42 19 0,-1-1 0,2 2 0,-3 0 0,-27-5 0,-10 0 0,47 12 0,0-2 0,-1 2 0,0-4 0,2 0 0,-19-7 0,13 2 0,-20-15 0,22 13 0,-27-13 0,32 17 0,2 1 0,-2-3 0,2 1 0,-1 0 0,-12-15 0,0 1 0,13 12 0,2 1 0,-2-1 0,-11-19 0,19 25 0,1 0 0,1-1 0,0 0 0,0 0 0,0 1 0,0-1 0,2-1 0,0 1 0,-2-13 0,2 3 0,0 8 0,0 2 0,0-3 0,1 2 0,1-2 0,0 1 0,0 1 0,4-16 0,-4 22 0,1 1 0,-1 0 0,1 0 0,-1-1 0,1 0 0,0 1 0,0-1 0,-1 1 0,2-1 0,-3 1 0,3 0 0,-1 1 0,1-1 0,-1 0 0,-1 0 0,3 1 0,-3-1 0,1 0 0,1 1 0,3-1 0,6 0 0,0-1 0,22 2 0,-25 0 0,30 3 0,-27-2 0,-2 0 0,1-1 0,1 0 0,-1-1 0,17-2 0,-24 1 0,1 0 0,0 0 0,-2 1 0,2-2 0,0 1 0,-3-1 0,3 0 0,-1 0 0,0 1 0,-1-2 0,0 0 0,0 1 0,0 0 0,3-6 0,5-7 0,15-33 0,-22 38 0,0 2 0,-1-2 0,-1 0 0,0-1 0,-1 1 0,1 0 0,-2-12 0,3-26 0,-1 44 0,-1 0 0,1 1 0,0-1 0,0 1 0,0 0 0,1 0 0,0-1 0,0 2 0,0-2 0,0 1 0,1 0 0,1 1 0,3-5 0,-1 3 0,0-1 0,-1-1 0,8-9 0,15-40 0,-20 39 0,-1 1 0,16-21 0,94-120 0,-103 139 0,0 0 0,1 2 0,21-19 0,60-41 0,38-7 0,-69 44 0,-42 24 0,36-28 0,-53 38 0,2-3 0,-3 2 0,1-2 0,-2 1 0,2-2 0,-1 2 0,7-16 0,119-251 0,-122 246 0,-1 0 0,-1 1 0,-2-2 0,-2 1 0,0-1 0,-2-44 0,-1 65 0,0 0 0,-1 0 0,2 0 0,-1 0 0,3-1 0,-2 2 0,1-2 0,0 3 0,8-13 0,14-33 0,-18 33 0,2 0 0,11-16 0,-4 11 0,1 2 0,1 0 0,30-28 0,-39 40 0,-2 1 0,0 0 0,1-1 0,-2 0 0,9-18 0,-9 16 0,1 1 0,-2 1 0,3 0 0,-1-1 0,10-10 0,-10 15-227,1-1-1,-1 1 1,3 1-1,-4-1 1,16-5-1,-5 4-6598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B36FE0-F967-415D-939A-E39B815D82AA}" type="datetimeFigureOut">
              <a:rPr lang="uk-UA" smtClean="0"/>
              <a:t>08.04.2025</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6B6279-7FE5-4FBF-B889-02FC284100B6}" type="slidenum">
              <a:rPr lang="uk-UA" smtClean="0"/>
              <a:t>‹№›</a:t>
            </a:fld>
            <a:endParaRPr lang="uk-UA"/>
          </a:p>
        </p:txBody>
      </p:sp>
    </p:spTree>
    <p:extLst>
      <p:ext uri="{BB962C8B-B14F-4D97-AF65-F5344CB8AC3E}">
        <p14:creationId xmlns:p14="http://schemas.microsoft.com/office/powerpoint/2010/main" val="2399759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AC6B6279-7FE5-4FBF-B889-02FC284100B6}" type="slidenum">
              <a:rPr lang="uk-UA" smtClean="0"/>
              <a:t>2</a:t>
            </a:fld>
            <a:endParaRPr lang="uk-UA"/>
          </a:p>
        </p:txBody>
      </p:sp>
    </p:spTree>
    <p:extLst>
      <p:ext uri="{BB962C8B-B14F-4D97-AF65-F5344CB8AC3E}">
        <p14:creationId xmlns:p14="http://schemas.microsoft.com/office/powerpoint/2010/main" val="759665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AC6B6279-7FE5-4FBF-B889-02FC284100B6}" type="slidenum">
              <a:rPr lang="uk-UA" smtClean="0"/>
              <a:t>5</a:t>
            </a:fld>
            <a:endParaRPr lang="uk-UA"/>
          </a:p>
        </p:txBody>
      </p:sp>
    </p:spTree>
    <p:extLst>
      <p:ext uri="{BB962C8B-B14F-4D97-AF65-F5344CB8AC3E}">
        <p14:creationId xmlns:p14="http://schemas.microsoft.com/office/powerpoint/2010/main" val="4220279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AC6B6279-7FE5-4FBF-B889-02FC284100B6}" type="slidenum">
              <a:rPr lang="uk-UA" smtClean="0"/>
              <a:t>8</a:t>
            </a:fld>
            <a:endParaRPr lang="uk-UA"/>
          </a:p>
        </p:txBody>
      </p:sp>
    </p:spTree>
    <p:extLst>
      <p:ext uri="{BB962C8B-B14F-4D97-AF65-F5344CB8AC3E}">
        <p14:creationId xmlns:p14="http://schemas.microsoft.com/office/powerpoint/2010/main" val="27286843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E0DBD8FA-3D60-4A7A-B162-C867170C82EB}" type="datetimeFigureOut">
              <a:rPr lang="uk-UA" smtClean="0"/>
              <a:t>08.04.2025</a:t>
            </a:fld>
            <a:endParaRPr lang="uk-UA"/>
          </a:p>
        </p:txBody>
      </p:sp>
      <p:sp>
        <p:nvSpPr>
          <p:cNvPr id="5" name="Footer Placeholder 4"/>
          <p:cNvSpPr>
            <a:spLocks noGrp="1"/>
          </p:cNvSpPr>
          <p:nvPr>
            <p:ph type="ftr" sz="quarter" idx="11"/>
          </p:nvPr>
        </p:nvSpPr>
        <p:spPr>
          <a:xfrm>
            <a:off x="1127124" y="329307"/>
            <a:ext cx="5943668" cy="309201"/>
          </a:xfrm>
        </p:spPr>
        <p:txBody>
          <a:bodyPr/>
          <a:lstStyle/>
          <a:p>
            <a:endParaRPr lang="uk-UA"/>
          </a:p>
        </p:txBody>
      </p:sp>
      <p:sp>
        <p:nvSpPr>
          <p:cNvPr id="6" name="Slide Number Placeholder 5"/>
          <p:cNvSpPr>
            <a:spLocks noGrp="1"/>
          </p:cNvSpPr>
          <p:nvPr>
            <p:ph type="sldNum" sz="quarter" idx="12"/>
          </p:nvPr>
        </p:nvSpPr>
        <p:spPr>
          <a:xfrm>
            <a:off x="9924392" y="134930"/>
            <a:ext cx="811019" cy="503578"/>
          </a:xfrm>
        </p:spPr>
        <p:txBody>
          <a:bodyPr/>
          <a:lstStyle/>
          <a:p>
            <a:fld id="{E11589B0-CF99-4071-B7DF-96602BFE8823}" type="slidenum">
              <a:rPr lang="uk-UA" smtClean="0"/>
              <a:t>‹№›</a:t>
            </a:fld>
            <a:endParaRPr lang="uk-UA"/>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813377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lvl1pPr>
              <a:defRPr sz="1200"/>
            </a:lvl1pPr>
          </a:lstStyle>
          <a:p>
            <a:fld id="{E0DBD8FA-3D60-4A7A-B162-C867170C82EB}" type="datetimeFigureOut">
              <a:rPr lang="uk-UA" smtClean="0"/>
              <a:t>08.04.2025</a:t>
            </a:fld>
            <a:endParaRPr lang="uk-UA"/>
          </a:p>
        </p:txBody>
      </p:sp>
      <p:sp>
        <p:nvSpPr>
          <p:cNvPr id="5" name="Footer Placeholder 4"/>
          <p:cNvSpPr>
            <a:spLocks noGrp="1"/>
          </p:cNvSpPr>
          <p:nvPr>
            <p:ph type="ftr" sz="quarter" idx="11"/>
          </p:nvPr>
        </p:nvSpPr>
        <p:spPr/>
        <p:txBody>
          <a:bodyPr/>
          <a:lstStyle>
            <a:lvl1pPr>
              <a:defRPr sz="1200"/>
            </a:lvl1pPr>
          </a:lstStyle>
          <a:p>
            <a:endParaRPr lang="uk-UA"/>
          </a:p>
        </p:txBody>
      </p:sp>
      <p:sp>
        <p:nvSpPr>
          <p:cNvPr id="6" name="Slide Number Placeholder 5"/>
          <p:cNvSpPr>
            <a:spLocks noGrp="1"/>
          </p:cNvSpPr>
          <p:nvPr>
            <p:ph type="sldNum" sz="quarter" idx="12"/>
          </p:nvPr>
        </p:nvSpPr>
        <p:spPr/>
        <p:txBody>
          <a:bodyPr/>
          <a:lstStyle/>
          <a:p>
            <a:fld id="{E11589B0-CF99-4071-B7DF-96602BFE8823}" type="slidenum">
              <a:rPr lang="uk-UA" smtClean="0"/>
              <a:t>‹№›</a:t>
            </a:fld>
            <a:endParaRPr lang="uk-UA"/>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913786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E0DBD8FA-3D60-4A7A-B162-C867170C82EB}" type="datetimeFigureOut">
              <a:rPr lang="uk-UA" smtClean="0"/>
              <a:t>08.04.2025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11589B0-CF99-4071-B7DF-96602BFE8823}" type="slidenum">
              <a:rPr lang="uk-UA" smtClean="0"/>
              <a:t>‹№›</a:t>
            </a:fld>
            <a:endParaRPr lang="uk-UA"/>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551856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E0DBD8FA-3D60-4A7A-B162-C867170C82EB}" type="datetimeFigureOut">
              <a:rPr lang="uk-UA" smtClean="0"/>
              <a:t>08.04.2025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11589B0-CF99-4071-B7DF-96602BFE8823}" type="slidenum">
              <a:rPr lang="uk-UA" smtClean="0"/>
              <a:t>‹№›</a:t>
            </a:fld>
            <a:endParaRPr lang="uk-UA"/>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984543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1129166" y="2974448"/>
            <a:ext cx="4645152" cy="2493876"/>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094337" y="2971669"/>
            <a:ext cx="4645152" cy="2487193"/>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E0DBD8FA-3D60-4A7A-B162-C867170C82EB}" type="datetimeFigureOut">
              <a:rPr lang="uk-UA" smtClean="0"/>
              <a:t>08.04.2025</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E11589B0-CF99-4071-B7DF-96602BFE8823}" type="slidenum">
              <a:rPr lang="uk-UA" smtClean="0"/>
              <a:t>‹№›</a:t>
            </a:fld>
            <a:endParaRPr lang="uk-UA"/>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047333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E0DBD8FA-3D60-4A7A-B162-C867170C82EB}" type="datetimeFigureOut">
              <a:rPr lang="uk-UA" smtClean="0"/>
              <a:t>08.04.2025</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E11589B0-CF99-4071-B7DF-96602BFE8823}" type="slidenum">
              <a:rPr lang="uk-UA" smtClean="0"/>
              <a:t>‹№›</a:t>
            </a:fld>
            <a:endParaRPr lang="uk-UA"/>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412322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BD8FA-3D60-4A7A-B162-C867170C82EB}" type="datetimeFigureOut">
              <a:rPr lang="uk-UA" smtClean="0"/>
              <a:t>08.04.2025</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E11589B0-CF99-4071-B7DF-96602BFE8823}" type="slidenum">
              <a:rPr lang="uk-UA" smtClean="0"/>
              <a:t>‹№›</a:t>
            </a:fld>
            <a:endParaRPr lang="uk-UA"/>
          </a:p>
        </p:txBody>
      </p:sp>
    </p:spTree>
    <p:extLst>
      <p:ext uri="{BB962C8B-B14F-4D97-AF65-F5344CB8AC3E}">
        <p14:creationId xmlns:p14="http://schemas.microsoft.com/office/powerpoint/2010/main" val="2469249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E0DBD8FA-3D60-4A7A-B162-C867170C82EB}" type="datetimeFigureOut">
              <a:rPr lang="uk-UA" smtClean="0"/>
              <a:t>08.04.2025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11589B0-CF99-4071-B7DF-96602BFE8823}" type="slidenum">
              <a:rPr lang="uk-UA" smtClean="0"/>
              <a:t>‹№›</a:t>
            </a:fld>
            <a:endParaRPr lang="uk-UA"/>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367841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E0DBD8FA-3D60-4A7A-B162-C867170C82EB}" type="datetimeFigureOut">
              <a:rPr lang="uk-UA" smtClean="0"/>
              <a:t>08.04.2025</a:t>
            </a:fld>
            <a:endParaRPr lang="uk-UA"/>
          </a:p>
        </p:txBody>
      </p:sp>
      <p:sp>
        <p:nvSpPr>
          <p:cNvPr id="6" name="Footer Placeholder 5"/>
          <p:cNvSpPr>
            <a:spLocks noGrp="1"/>
          </p:cNvSpPr>
          <p:nvPr>
            <p:ph type="ftr" sz="quarter" idx="11"/>
          </p:nvPr>
        </p:nvSpPr>
        <p:spPr>
          <a:xfrm>
            <a:off x="1125300" y="318640"/>
            <a:ext cx="4877818" cy="320931"/>
          </a:xfrm>
        </p:spPr>
        <p:txBody>
          <a:bodyPr/>
          <a:lstStyle/>
          <a:p>
            <a:endParaRPr lang="uk-UA"/>
          </a:p>
        </p:txBody>
      </p:sp>
      <p:sp>
        <p:nvSpPr>
          <p:cNvPr id="7" name="Slide Number Placeholder 6"/>
          <p:cNvSpPr>
            <a:spLocks noGrp="1"/>
          </p:cNvSpPr>
          <p:nvPr>
            <p:ph type="sldNum" sz="quarter" idx="12"/>
          </p:nvPr>
        </p:nvSpPr>
        <p:spPr>
          <a:xfrm>
            <a:off x="6176794" y="137408"/>
            <a:ext cx="811019" cy="503578"/>
          </a:xfrm>
        </p:spPr>
        <p:txBody>
          <a:bodyPr/>
          <a:lstStyle/>
          <a:p>
            <a:fld id="{E11589B0-CF99-4071-B7DF-96602BFE8823}" type="slidenum">
              <a:rPr lang="uk-UA" smtClean="0"/>
              <a:t>‹№›</a:t>
            </a:fld>
            <a:endParaRPr lang="uk-UA"/>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2754912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0DBD8FA-3D60-4A7A-B162-C867170C82EB}" type="datetimeFigureOut">
              <a:rPr lang="uk-UA" smtClean="0"/>
              <a:t>08.04.2025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11589B0-CF99-4071-B7DF-96602BFE8823}" type="slidenum">
              <a:rPr lang="uk-UA" smtClean="0"/>
              <a:t>‹№›</a:t>
            </a:fld>
            <a:endParaRPr lang="uk-UA"/>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828236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0DBD8FA-3D60-4A7A-B162-C867170C82EB}" type="datetimeFigureOut">
              <a:rPr lang="uk-UA" smtClean="0"/>
              <a:t>08.04.2025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11589B0-CF99-4071-B7DF-96602BFE8823}" type="slidenum">
              <a:rPr lang="uk-UA" smtClean="0"/>
              <a:t>‹№›</a:t>
            </a:fld>
            <a:endParaRPr lang="uk-UA"/>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2422102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0DBD8FA-3D60-4A7A-B162-C867170C82EB}" type="datetimeFigureOut">
              <a:rPr lang="uk-UA" smtClean="0"/>
              <a:t>08.04.2025</a:t>
            </a:fld>
            <a:endParaRPr lang="uk-UA"/>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E11589B0-CF99-4071-B7DF-96602BFE8823}" type="slidenum">
              <a:rPr lang="uk-UA" smtClean="0"/>
              <a:t>‹№›</a:t>
            </a:fld>
            <a:endParaRPr lang="uk-UA"/>
          </a:p>
        </p:txBody>
      </p:sp>
    </p:spTree>
    <p:extLst>
      <p:ext uri="{BB962C8B-B14F-4D97-AF65-F5344CB8AC3E}">
        <p14:creationId xmlns:p14="http://schemas.microsoft.com/office/powerpoint/2010/main" val="515863915"/>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34.jpeg"/><Relationship Id="rId7"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35.png"/><Relationship Id="rId10" Type="http://schemas.openxmlformats.org/officeDocument/2006/relationships/image" Target="../media/image35.jpg"/><Relationship Id="rId4" Type="http://schemas.openxmlformats.org/officeDocument/2006/relationships/customXml" Target="../ink/ink1.xml"/><Relationship Id="rId9" Type="http://schemas.openxmlformats.org/officeDocument/2006/relationships/image" Target="../media/image3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Виталий\Desktop\Сотня_2.jpg">
            <a:extLst>
              <a:ext uri="{FF2B5EF4-FFF2-40B4-BE49-F238E27FC236}">
                <a16:creationId xmlns:a16="http://schemas.microsoft.com/office/drawing/2014/main" id="{CD7E40F3-5EB3-41C1-82DF-6A9B29E8FF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5847589" cy="66735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D4C3965-EC94-44C6-B8B0-E4051394CD8D}"/>
              </a:ext>
            </a:extLst>
          </p:cNvPr>
          <p:cNvSpPr txBox="1"/>
          <p:nvPr/>
        </p:nvSpPr>
        <p:spPr>
          <a:xfrm>
            <a:off x="6096000" y="396359"/>
            <a:ext cx="5324474" cy="1938992"/>
          </a:xfrm>
          <a:custGeom>
            <a:avLst/>
            <a:gdLst>
              <a:gd name="connsiteX0" fmla="*/ 0 w 5324474"/>
              <a:gd name="connsiteY0" fmla="*/ 0 h 1938992"/>
              <a:gd name="connsiteX1" fmla="*/ 5324474 w 5324474"/>
              <a:gd name="connsiteY1" fmla="*/ 0 h 1938992"/>
              <a:gd name="connsiteX2" fmla="*/ 5324474 w 5324474"/>
              <a:gd name="connsiteY2" fmla="*/ 1938992 h 1938992"/>
              <a:gd name="connsiteX3" fmla="*/ 0 w 5324474"/>
              <a:gd name="connsiteY3" fmla="*/ 1938992 h 1938992"/>
              <a:gd name="connsiteX4" fmla="*/ 0 w 5324474"/>
              <a:gd name="connsiteY4" fmla="*/ 0 h 1938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4474" h="1938992" fill="none" extrusionOk="0">
                <a:moveTo>
                  <a:pt x="0" y="0"/>
                </a:moveTo>
                <a:cubicBezTo>
                  <a:pt x="1749966" y="128805"/>
                  <a:pt x="4647767" y="-89019"/>
                  <a:pt x="5324474" y="0"/>
                </a:cubicBezTo>
                <a:cubicBezTo>
                  <a:pt x="5307356" y="280243"/>
                  <a:pt x="5158283" y="1094112"/>
                  <a:pt x="5324474" y="1938992"/>
                </a:cubicBezTo>
                <a:cubicBezTo>
                  <a:pt x="4178371" y="1974714"/>
                  <a:pt x="1615905" y="2024845"/>
                  <a:pt x="0" y="1938992"/>
                </a:cubicBezTo>
                <a:cubicBezTo>
                  <a:pt x="16862" y="1515342"/>
                  <a:pt x="94099" y="509708"/>
                  <a:pt x="0" y="0"/>
                </a:cubicBezTo>
                <a:close/>
              </a:path>
              <a:path w="5324474" h="1938992" stroke="0" extrusionOk="0">
                <a:moveTo>
                  <a:pt x="0" y="0"/>
                </a:moveTo>
                <a:cubicBezTo>
                  <a:pt x="1909187" y="107144"/>
                  <a:pt x="2887471" y="-21459"/>
                  <a:pt x="5324474" y="0"/>
                </a:cubicBezTo>
                <a:cubicBezTo>
                  <a:pt x="5211334" y="740854"/>
                  <a:pt x="5493919" y="1466785"/>
                  <a:pt x="5324474" y="1938992"/>
                </a:cubicBezTo>
                <a:cubicBezTo>
                  <a:pt x="3416099" y="1970680"/>
                  <a:pt x="718084" y="2097116"/>
                  <a:pt x="0" y="1938992"/>
                </a:cubicBezTo>
                <a:cubicBezTo>
                  <a:pt x="-25919" y="1354262"/>
                  <a:pt x="-131397" y="393068"/>
                  <a:pt x="0" y="0"/>
                </a:cubicBezTo>
                <a:close/>
              </a:path>
            </a:pathLst>
          </a:custGeom>
          <a:solidFill>
            <a:schemeClr val="bg2">
              <a:lumMod val="50000"/>
            </a:schemeClr>
          </a:solidFill>
          <a:ln>
            <a:solidFill>
              <a:schemeClr val="tx1"/>
            </a:solidFill>
            <a:extLst>
              <a:ext uri="{C807C97D-BFC1-408E-A445-0C87EB9F89A2}">
                <ask:lineSketchStyleProps xmlns:ask="http://schemas.microsoft.com/office/drawing/2018/sketchyshapes" sd="2012288084">
                  <a:prstGeom prst="rect">
                    <a:avLst/>
                  </a:prstGeom>
                  <ask:type>
                    <ask:lineSketchCurved/>
                  </ask:type>
                </ask:lineSketchStyleProps>
              </a:ext>
            </a:extLst>
          </a:ln>
        </p:spPr>
        <p:txBody>
          <a:bodyPr wrap="square">
            <a:spAutoFit/>
          </a:bodyPr>
          <a:lstStyle/>
          <a:p>
            <a:pPr algn="ctr" fontAlgn="base"/>
            <a:r>
              <a:rPr lang="uk-UA" sz="4000" b="1" dirty="0">
                <a:solidFill>
                  <a:schemeClr val="bg1"/>
                </a:solidFill>
                <a:effectLst/>
                <a:latin typeface="Times New Roman" panose="02020603050405020304" pitchFamily="18" charset="0"/>
                <a:ea typeface="Times New Roman" panose="02020603050405020304" pitchFamily="18" charset="0"/>
              </a:rPr>
              <a:t>«</a:t>
            </a:r>
            <a:r>
              <a:rPr lang="uk-UA" sz="4000" b="1" kern="1200" dirty="0">
                <a:solidFill>
                  <a:schemeClr val="bg1"/>
                </a:solidFill>
                <a:effectLst/>
                <a:latin typeface="Times New Roman" panose="02020603050405020304" pitchFamily="18" charset="0"/>
                <a:ea typeface="Calibri" panose="020F0502020204030204" pitchFamily="34" charset="0"/>
              </a:rPr>
              <a:t>Подорожуємо Охтирськими сотнями. 2 сотня»</a:t>
            </a:r>
            <a:endParaRPr lang="uk-UA" sz="4000" dirty="0">
              <a:solidFill>
                <a:schemeClr val="bg1"/>
              </a:solidFill>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EF8E8889-C486-45DD-8D09-3BCC7A005727}"/>
              </a:ext>
            </a:extLst>
          </p:cNvPr>
          <p:cNvSpPr txBox="1"/>
          <p:nvPr/>
        </p:nvSpPr>
        <p:spPr>
          <a:xfrm>
            <a:off x="6280149" y="3320089"/>
            <a:ext cx="5419725" cy="3139321"/>
          </a:xfrm>
          <a:custGeom>
            <a:avLst/>
            <a:gdLst>
              <a:gd name="connsiteX0" fmla="*/ 0 w 5419725"/>
              <a:gd name="connsiteY0" fmla="*/ 0 h 3139321"/>
              <a:gd name="connsiteX1" fmla="*/ 5419725 w 5419725"/>
              <a:gd name="connsiteY1" fmla="*/ 0 h 3139321"/>
              <a:gd name="connsiteX2" fmla="*/ 5419725 w 5419725"/>
              <a:gd name="connsiteY2" fmla="*/ 3139321 h 3139321"/>
              <a:gd name="connsiteX3" fmla="*/ 0 w 5419725"/>
              <a:gd name="connsiteY3" fmla="*/ 3139321 h 3139321"/>
              <a:gd name="connsiteX4" fmla="*/ 0 w 5419725"/>
              <a:gd name="connsiteY4" fmla="*/ 0 h 313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9725" h="3139321" fill="none" extrusionOk="0">
                <a:moveTo>
                  <a:pt x="0" y="0"/>
                </a:moveTo>
                <a:cubicBezTo>
                  <a:pt x="645570" y="116210"/>
                  <a:pt x="3955294" y="152267"/>
                  <a:pt x="5419725" y="0"/>
                </a:cubicBezTo>
                <a:cubicBezTo>
                  <a:pt x="5582605" y="1415548"/>
                  <a:pt x="5511710" y="2552882"/>
                  <a:pt x="5419725" y="3139321"/>
                </a:cubicBezTo>
                <a:cubicBezTo>
                  <a:pt x="3674879" y="3229243"/>
                  <a:pt x="2372858" y="3253208"/>
                  <a:pt x="0" y="3139321"/>
                </a:cubicBezTo>
                <a:cubicBezTo>
                  <a:pt x="-161117" y="1919112"/>
                  <a:pt x="-120645" y="473856"/>
                  <a:pt x="0" y="0"/>
                </a:cubicBezTo>
                <a:close/>
              </a:path>
              <a:path w="5419725" h="3139321" stroke="0" extrusionOk="0">
                <a:moveTo>
                  <a:pt x="0" y="0"/>
                </a:moveTo>
                <a:cubicBezTo>
                  <a:pt x="716231" y="49912"/>
                  <a:pt x="2993177" y="69115"/>
                  <a:pt x="5419725" y="0"/>
                </a:cubicBezTo>
                <a:cubicBezTo>
                  <a:pt x="5303000" y="487927"/>
                  <a:pt x="5352484" y="1732188"/>
                  <a:pt x="5419725" y="3139321"/>
                </a:cubicBezTo>
                <a:cubicBezTo>
                  <a:pt x="3611569" y="3146857"/>
                  <a:pt x="1310436" y="3040319"/>
                  <a:pt x="0" y="3139321"/>
                </a:cubicBezTo>
                <a:cubicBezTo>
                  <a:pt x="-141943" y="2481705"/>
                  <a:pt x="-3517" y="951175"/>
                  <a:pt x="0" y="0"/>
                </a:cubicBezTo>
                <a:close/>
              </a:path>
            </a:pathLst>
          </a:custGeom>
          <a:solidFill>
            <a:schemeClr val="bg1"/>
          </a:solidFill>
          <a:ln>
            <a:solidFill>
              <a:schemeClr val="tx1"/>
            </a:solidFill>
            <a:extLst>
              <a:ext uri="{C807C97D-BFC1-408E-A445-0C87EB9F89A2}">
                <ask:lineSketchStyleProps xmlns:ask="http://schemas.microsoft.com/office/drawing/2018/sketchyshapes" sd="2986136409">
                  <a:prstGeom prst="rect">
                    <a:avLst/>
                  </a:prstGeom>
                  <ask:type>
                    <ask:lineSketchCurved/>
                  </ask:type>
                </ask:lineSketchStyleProps>
              </a:ext>
            </a:extLst>
          </a:ln>
        </p:spPr>
        <p:txBody>
          <a:bodyPr wrap="square">
            <a:spAutoFit/>
          </a:bodyPr>
          <a:lstStyle/>
          <a:p>
            <a:pPr algn="just"/>
            <a:r>
              <a:rPr lang="uk-UA" b="1" dirty="0">
                <a:latin typeface="Times New Roman" panose="02020603050405020304" pitchFamily="18" charset="0"/>
                <a:cs typeface="Times New Roman" panose="02020603050405020304" pitchFamily="18" charset="0"/>
              </a:rPr>
              <a:t>Матяж Анастасія Дмитрівна, Охтирська загальноосвітня школа І-ІІІ ступенів №11 Охтирської міської ради Сумської області, 9 клас, Сумське територіальне відділення МАН України, м.Охтирка.</a:t>
            </a:r>
          </a:p>
          <a:p>
            <a:pPr algn="just"/>
            <a:r>
              <a:rPr lang="uk-UA" b="1" dirty="0">
                <a:latin typeface="Times New Roman" panose="02020603050405020304" pitchFamily="18" charset="0"/>
                <a:cs typeface="Times New Roman" panose="02020603050405020304" pitchFamily="18" charset="0"/>
              </a:rPr>
              <a:t> Керівник: Литовченко Ольга Олександрівна, керівник гуртка Комунального позашкільного навчального закладу «Охтирський міський центр позашкільної освіти-Мала академія наук учнівської молоді».</a:t>
            </a:r>
          </a:p>
          <a:p>
            <a:pPr algn="just"/>
            <a:endParaRPr lang="uk-UA"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E49217E-D6F5-4823-A177-3B2FBE90FF5E}"/>
              </a:ext>
            </a:extLst>
          </p:cNvPr>
          <p:cNvSpPr txBox="1"/>
          <p:nvPr/>
        </p:nvSpPr>
        <p:spPr>
          <a:xfrm>
            <a:off x="1340644" y="6393418"/>
            <a:ext cx="3421856" cy="261610"/>
          </a:xfrm>
          <a:prstGeom prst="rect">
            <a:avLst/>
          </a:prstGeom>
          <a:noFill/>
        </p:spPr>
        <p:txBody>
          <a:bodyPr wrap="square">
            <a:spAutoFit/>
          </a:bodyPr>
          <a:lstStyle/>
          <a:p>
            <a:r>
              <a:rPr lang="en-US" sz="1100" dirty="0">
                <a:solidFill>
                  <a:schemeClr val="bg1"/>
                </a:solidFill>
                <a:latin typeface="Times New Roman" panose="02020603050405020304" pitchFamily="18" charset="0"/>
                <a:cs typeface="Times New Roman" panose="02020603050405020304" pitchFamily="18" charset="0"/>
              </a:rPr>
              <a:t>https://okhtyrkamr.gov.ua/</a:t>
            </a:r>
            <a:endParaRPr lang="uk-UA"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405646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10CA350-1DCA-495C-819E-E1937A51B7E2}"/>
              </a:ext>
            </a:extLst>
          </p:cNvPr>
          <p:cNvSpPr txBox="1"/>
          <p:nvPr/>
        </p:nvSpPr>
        <p:spPr>
          <a:xfrm>
            <a:off x="676275" y="340437"/>
            <a:ext cx="6553200" cy="3970318"/>
          </a:xfrm>
          <a:custGeom>
            <a:avLst/>
            <a:gdLst>
              <a:gd name="connsiteX0" fmla="*/ 0 w 6553200"/>
              <a:gd name="connsiteY0" fmla="*/ 0 h 3970318"/>
              <a:gd name="connsiteX1" fmla="*/ 6553200 w 6553200"/>
              <a:gd name="connsiteY1" fmla="*/ 0 h 3970318"/>
              <a:gd name="connsiteX2" fmla="*/ 6553200 w 6553200"/>
              <a:gd name="connsiteY2" fmla="*/ 3970318 h 3970318"/>
              <a:gd name="connsiteX3" fmla="*/ 0 w 6553200"/>
              <a:gd name="connsiteY3" fmla="*/ 3970318 h 3970318"/>
              <a:gd name="connsiteX4" fmla="*/ 0 w 6553200"/>
              <a:gd name="connsiteY4" fmla="*/ 0 h 3970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0" h="3970318" fill="none" extrusionOk="0">
                <a:moveTo>
                  <a:pt x="0" y="0"/>
                </a:moveTo>
                <a:cubicBezTo>
                  <a:pt x="2380771" y="-127963"/>
                  <a:pt x="5334894" y="108117"/>
                  <a:pt x="6553200" y="0"/>
                </a:cubicBezTo>
                <a:cubicBezTo>
                  <a:pt x="6691616" y="834305"/>
                  <a:pt x="6470473" y="3556371"/>
                  <a:pt x="6553200" y="3970318"/>
                </a:cubicBezTo>
                <a:cubicBezTo>
                  <a:pt x="3303642" y="4048874"/>
                  <a:pt x="3128695" y="3883056"/>
                  <a:pt x="0" y="3970318"/>
                </a:cubicBezTo>
                <a:cubicBezTo>
                  <a:pt x="-1209" y="2036573"/>
                  <a:pt x="-47718" y="612438"/>
                  <a:pt x="0" y="0"/>
                </a:cubicBezTo>
                <a:close/>
              </a:path>
              <a:path w="6553200" h="3970318" stroke="0" extrusionOk="0">
                <a:moveTo>
                  <a:pt x="0" y="0"/>
                </a:moveTo>
                <a:cubicBezTo>
                  <a:pt x="988836" y="52721"/>
                  <a:pt x="4196525" y="64444"/>
                  <a:pt x="6553200" y="0"/>
                </a:cubicBezTo>
                <a:cubicBezTo>
                  <a:pt x="6480372" y="1776444"/>
                  <a:pt x="6426677" y="3521385"/>
                  <a:pt x="6553200" y="3970318"/>
                </a:cubicBezTo>
                <a:cubicBezTo>
                  <a:pt x="3975506" y="3864949"/>
                  <a:pt x="2471253" y="4103615"/>
                  <a:pt x="0" y="3970318"/>
                </a:cubicBezTo>
                <a:cubicBezTo>
                  <a:pt x="-105669" y="2663981"/>
                  <a:pt x="-41746" y="590368"/>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3988940036">
                  <a:prstGeom prst="rect">
                    <a:avLst/>
                  </a:prstGeom>
                  <ask:type>
                    <ask:lineSketchCurved/>
                  </ask:type>
                </ask:lineSketchStyleProps>
              </a:ext>
            </a:extLst>
          </a:ln>
        </p:spPr>
        <p:txBody>
          <a:bodyPr wrap="square">
            <a:spAutoFit/>
          </a:bodyPr>
          <a:lstStyle/>
          <a:p>
            <a:pPr indent="342265" algn="just" fontAlgn="base"/>
            <a:r>
              <a:rPr lang="uk-UA" sz="1800" dirty="0">
                <a:effectLst/>
                <a:latin typeface="Times New Roman" panose="02020603050405020304" pitchFamily="18" charset="0"/>
                <a:ea typeface="Times New Roman" panose="02020603050405020304" pitchFamily="18" charset="0"/>
              </a:rPr>
              <a:t>Відомий український письменник Борис Антоненко-Давидович писав, що в місті Охтирці, яке колись було полковим, зберігся козацький поділ міста на сотні. </a:t>
            </a:r>
          </a:p>
          <a:p>
            <a:pPr indent="342265" algn="just" fontAlgn="base"/>
            <a:r>
              <a:rPr lang="uk-UA" sz="1800" dirty="0">
                <a:effectLst/>
                <a:latin typeface="Times New Roman" panose="02020603050405020304" pitchFamily="18" charset="0"/>
                <a:ea typeface="Times New Roman" panose="02020603050405020304" pitchFamily="18" charset="0"/>
              </a:rPr>
              <a:t>У Харківському календарі 1886 р. зазначалося, що в адміністративному відношенні Охтирка була розділена на 2 частини – південну і північну річкою Охтиркою та 10 сотень. Рахунок сотнями ведеться за ходом сонця, починаючи з півдня від центру міста. Розподіл сотень і дворів у них нерівномірний.</a:t>
            </a:r>
          </a:p>
          <a:p>
            <a:pPr indent="342265" algn="just" fontAlgn="base"/>
            <a:r>
              <a:rPr lang="uk-UA" sz="1800" dirty="0">
                <a:effectLst/>
                <a:latin typeface="Times New Roman" panose="02020603050405020304" pitchFamily="18" charset="0"/>
                <a:ea typeface="Times New Roman" panose="02020603050405020304" pitchFamily="18" charset="0"/>
              </a:rPr>
              <a:t> Іван Багряний в романі «Маруся Богуславка» </a:t>
            </a:r>
            <a:r>
              <a:rPr lang="uk-UA" dirty="0">
                <a:latin typeface="Times New Roman" panose="02020603050405020304" pitchFamily="18" charset="0"/>
                <a:ea typeface="Times New Roman" panose="02020603050405020304" pitchFamily="18" charset="0"/>
              </a:rPr>
              <a:t>відзначав</a:t>
            </a:r>
            <a:r>
              <a:rPr lang="uk-UA" sz="1800" dirty="0">
                <a:effectLst/>
                <a:latin typeface="Times New Roman" panose="02020603050405020304" pitchFamily="18" charset="0"/>
                <a:ea typeface="Times New Roman" panose="02020603050405020304" pitchFamily="18" charset="0"/>
              </a:rPr>
              <a:t>, що кількість сотень у місті ніколи не змінювалися, а нові вулиці, просто додавалися до тих сотень, які вже існували. </a:t>
            </a:r>
            <a:r>
              <a:rPr lang="uk-UA" dirty="0">
                <a:latin typeface="Times New Roman" panose="02020603050405020304" pitchFamily="18" charset="0"/>
                <a:ea typeface="Times New Roman" panose="02020603050405020304" pitchFamily="18" charset="0"/>
              </a:rPr>
              <a:t>Т</a:t>
            </a:r>
            <a:r>
              <a:rPr lang="uk-UA" sz="1800" dirty="0">
                <a:effectLst/>
                <a:latin typeface="Times New Roman" panose="02020603050405020304" pitchFamily="18" charset="0"/>
                <a:ea typeface="Times New Roman" panose="02020603050405020304" pitchFamily="18" charset="0"/>
              </a:rPr>
              <a:t>радиція поділу на сотні міста Охтирки зберіглася і сьогодні. Кожна сотня має багато цікавих пам’яток минулого та сучасності, які творять незабутнє історичне обличчя Охтирки. </a:t>
            </a:r>
            <a:endParaRPr lang="uk-UA" sz="16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A011B386-4A43-451B-9905-168B02089DBA}"/>
              </a:ext>
            </a:extLst>
          </p:cNvPr>
          <p:cNvSpPr txBox="1"/>
          <p:nvPr/>
        </p:nvSpPr>
        <p:spPr>
          <a:xfrm>
            <a:off x="676275" y="4411880"/>
            <a:ext cx="6100762" cy="1754326"/>
          </a:xfrm>
          <a:custGeom>
            <a:avLst/>
            <a:gdLst>
              <a:gd name="connsiteX0" fmla="*/ 0 w 6100762"/>
              <a:gd name="connsiteY0" fmla="*/ 0 h 1754326"/>
              <a:gd name="connsiteX1" fmla="*/ 6100762 w 6100762"/>
              <a:gd name="connsiteY1" fmla="*/ 0 h 1754326"/>
              <a:gd name="connsiteX2" fmla="*/ 6100762 w 6100762"/>
              <a:gd name="connsiteY2" fmla="*/ 1754326 h 1754326"/>
              <a:gd name="connsiteX3" fmla="*/ 0 w 6100762"/>
              <a:gd name="connsiteY3" fmla="*/ 1754326 h 1754326"/>
              <a:gd name="connsiteX4" fmla="*/ 0 w 6100762"/>
              <a:gd name="connsiteY4" fmla="*/ 0 h 1754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0762" h="1754326" fill="none" extrusionOk="0">
                <a:moveTo>
                  <a:pt x="0" y="0"/>
                </a:moveTo>
                <a:cubicBezTo>
                  <a:pt x="771292" y="-166533"/>
                  <a:pt x="5273648" y="-19687"/>
                  <a:pt x="6100762" y="0"/>
                </a:cubicBezTo>
                <a:cubicBezTo>
                  <a:pt x="6196032" y="335493"/>
                  <a:pt x="6232865" y="1200538"/>
                  <a:pt x="6100762" y="1754326"/>
                </a:cubicBezTo>
                <a:cubicBezTo>
                  <a:pt x="4409211" y="1700929"/>
                  <a:pt x="1095369" y="1902242"/>
                  <a:pt x="0" y="1754326"/>
                </a:cubicBezTo>
                <a:cubicBezTo>
                  <a:pt x="11417" y="1353198"/>
                  <a:pt x="-109353" y="500663"/>
                  <a:pt x="0" y="0"/>
                </a:cubicBezTo>
                <a:close/>
              </a:path>
              <a:path w="6100762" h="1754326" stroke="0" extrusionOk="0">
                <a:moveTo>
                  <a:pt x="0" y="0"/>
                </a:moveTo>
                <a:cubicBezTo>
                  <a:pt x="1708224" y="142303"/>
                  <a:pt x="4774892" y="-64296"/>
                  <a:pt x="6100762" y="0"/>
                </a:cubicBezTo>
                <a:cubicBezTo>
                  <a:pt x="6056392" y="439245"/>
                  <a:pt x="5974236" y="1132620"/>
                  <a:pt x="6100762" y="1754326"/>
                </a:cubicBezTo>
                <a:cubicBezTo>
                  <a:pt x="5219840" y="1912276"/>
                  <a:pt x="3034153" y="1786193"/>
                  <a:pt x="0" y="1754326"/>
                </a:cubicBezTo>
                <a:cubicBezTo>
                  <a:pt x="47760" y="1565981"/>
                  <a:pt x="-100465" y="700070"/>
                  <a:pt x="0" y="0"/>
                </a:cubicBezTo>
                <a:close/>
              </a:path>
            </a:pathLst>
          </a:custGeom>
          <a:solidFill>
            <a:schemeClr val="tx2">
              <a:lumMod val="20000"/>
              <a:lumOff val="80000"/>
            </a:schemeClr>
          </a:solidFill>
          <a:ln>
            <a:solidFill>
              <a:schemeClr val="tx1"/>
            </a:solidFill>
            <a:extLst>
              <a:ext uri="{C807C97D-BFC1-408E-A445-0C87EB9F89A2}">
                <ask:lineSketchStyleProps xmlns:ask="http://schemas.microsoft.com/office/drawing/2018/sketchyshapes" sd="2758190530">
                  <a:prstGeom prst="rect">
                    <a:avLst/>
                  </a:prstGeom>
                  <ask:type>
                    <ask:lineSketchCurved/>
                  </ask:type>
                </ask:lineSketchStyleProps>
              </a:ext>
            </a:extLst>
          </a:ln>
        </p:spPr>
        <p:txBody>
          <a:bodyPr wrap="square">
            <a:spAutoFit/>
          </a:bodyPr>
          <a:lstStyle/>
          <a:p>
            <a:pPr indent="342265" algn="just" fontAlgn="base"/>
            <a:r>
              <a:rPr lang="uk-UA" sz="1800" b="1" dirty="0">
                <a:effectLst/>
                <a:latin typeface="Times New Roman" panose="02020603050405020304" pitchFamily="18" charset="0"/>
                <a:ea typeface="Times New Roman" panose="02020603050405020304" pitchFamily="18" charset="0"/>
              </a:rPr>
              <a:t>Багатою на цікаві туристсько-краєзнавчі об’єкти є 2 сотня, яка знаходиться на правому березі р. Ворскла та охоплює  центально-західну частину міста між вулицями Армійська (колись Старокиївська) та Київська (колись Новокиївська), зокрема і сучасний мікрорайон Дачний.</a:t>
            </a:r>
            <a:endParaRPr lang="uk-UA" sz="1600" b="1" dirty="0">
              <a:effectLst/>
              <a:latin typeface="Times New Roman" panose="02020603050405020304" pitchFamily="18" charset="0"/>
              <a:ea typeface="Times New Roman" panose="02020603050405020304" pitchFamily="18" charset="0"/>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9475" y="340437"/>
            <a:ext cx="4795075" cy="5825769"/>
          </a:xfrm>
          <a:prstGeom prst="rect">
            <a:avLst/>
          </a:prstGeom>
        </p:spPr>
      </p:pic>
      <p:sp>
        <p:nvSpPr>
          <p:cNvPr id="4" name="Прямоугольник 3"/>
          <p:cNvSpPr/>
          <p:nvPr/>
        </p:nvSpPr>
        <p:spPr>
          <a:xfrm>
            <a:off x="8291623" y="6166205"/>
            <a:ext cx="3318152" cy="369332"/>
          </a:xfrm>
          <a:prstGeom prst="rect">
            <a:avLst/>
          </a:prstGeom>
        </p:spPr>
        <p:txBody>
          <a:bodyPr wrap="none">
            <a:spAutoFit/>
          </a:bodyPr>
          <a:lstStyle/>
          <a:p>
            <a:r>
              <a:rPr lang="en-US" sz="1200" dirty="0">
                <a:latin typeface="Times New Roman" panose="02020603050405020304" pitchFamily="18" charset="0"/>
                <a:cs typeface="Times New Roman" panose="02020603050405020304" pitchFamily="18" charset="0"/>
              </a:rPr>
              <a:t>https://www.okhtyrka.net/content/view/8522/269</a:t>
            </a:r>
            <a:r>
              <a:rPr lang="en-US" dirty="0"/>
              <a:t>/</a:t>
            </a:r>
            <a:endParaRPr lang="ru-RU" dirty="0"/>
          </a:p>
        </p:txBody>
      </p:sp>
      <p:pic>
        <p:nvPicPr>
          <p:cNvPr id="3" name="Рисунок 2">
            <a:extLst>
              <a:ext uri="{FF2B5EF4-FFF2-40B4-BE49-F238E27FC236}">
                <a16:creationId xmlns:a16="http://schemas.microsoft.com/office/drawing/2014/main" id="{A3F034E4-BEAE-41C7-B544-47A54F12F36A}"/>
              </a:ext>
            </a:extLst>
          </p:cNvPr>
          <p:cNvPicPr>
            <a:picLocks noChangeAspect="1"/>
          </p:cNvPicPr>
          <p:nvPr/>
        </p:nvPicPr>
        <p:blipFill>
          <a:blip r:embed="rId4"/>
          <a:stretch>
            <a:fillRect/>
          </a:stretch>
        </p:blipFill>
        <p:spPr>
          <a:xfrm>
            <a:off x="7310082" y="322463"/>
            <a:ext cx="1963082" cy="2627604"/>
          </a:xfrm>
          <a:prstGeom prst="rect">
            <a:avLst/>
          </a:prstGeom>
          <a:ln>
            <a:noFill/>
          </a:ln>
          <a:effectLst>
            <a:softEdge rad="112500"/>
          </a:effectLst>
        </p:spPr>
      </p:pic>
    </p:spTree>
    <p:extLst>
      <p:ext uri="{BB962C8B-B14F-4D97-AF65-F5344CB8AC3E}">
        <p14:creationId xmlns:p14="http://schemas.microsoft.com/office/powerpoint/2010/main" val="267549664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
            <a:extLst>
              <a:ext uri="{FF2B5EF4-FFF2-40B4-BE49-F238E27FC236}">
                <a16:creationId xmlns:a16="http://schemas.microsoft.com/office/drawing/2014/main" id="{CCD207B2-73EC-4551-AE8E-19BFDDF3BA46}"/>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637782" y="162842"/>
            <a:ext cx="1763698" cy="2866010"/>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2944E1C9-5D5E-4706-814A-62D0D63F85D7}"/>
              </a:ext>
            </a:extLst>
          </p:cNvPr>
          <p:cNvSpPr txBox="1"/>
          <p:nvPr/>
        </p:nvSpPr>
        <p:spPr>
          <a:xfrm>
            <a:off x="402497" y="213983"/>
            <a:ext cx="6100762" cy="923330"/>
          </a:xfrm>
          <a:prstGeom prst="rect">
            <a:avLst/>
          </a:prstGeom>
          <a:solidFill>
            <a:schemeClr val="bg1">
              <a:lumMod val="95000"/>
            </a:schemeClr>
          </a:solidFill>
        </p:spPr>
        <p:txBody>
          <a:bodyPr wrap="square">
            <a:spAutoFit/>
          </a:bodyPr>
          <a:lstStyle/>
          <a:p>
            <a:pPr indent="342265" algn="just" fontAlgn="base"/>
            <a:r>
              <a:rPr lang="uk-UA" sz="1800" b="1" dirty="0">
                <a:effectLst/>
                <a:latin typeface="Times New Roman" panose="02020603050405020304" pitchFamily="18" charset="0"/>
                <a:ea typeface="Times New Roman" panose="02020603050405020304" pitchFamily="18" charset="0"/>
              </a:rPr>
              <a:t>Мета роботи </a:t>
            </a:r>
            <a:r>
              <a:rPr lang="uk-UA" sz="1800" dirty="0">
                <a:effectLst/>
                <a:latin typeface="Times New Roman" panose="02020603050405020304" pitchFamily="18" charset="0"/>
                <a:ea typeface="Times New Roman" panose="02020603050405020304" pitchFamily="18" charset="0"/>
              </a:rPr>
              <a:t>- з’ясувати краєзнавчі об’єкти, розташовані у межах 2 сотні м.Охтирка та визначити їх значення для можливого розвитку туристської галузі.</a:t>
            </a:r>
            <a:endParaRPr lang="uk-UA" sz="16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BED358C8-CCE4-40DD-8D61-E4AB737FA94E}"/>
              </a:ext>
            </a:extLst>
          </p:cNvPr>
          <p:cNvSpPr txBox="1"/>
          <p:nvPr/>
        </p:nvSpPr>
        <p:spPr>
          <a:xfrm>
            <a:off x="413498" y="1137313"/>
            <a:ext cx="6100762" cy="1754326"/>
          </a:xfrm>
          <a:prstGeom prst="rect">
            <a:avLst/>
          </a:prstGeom>
          <a:solidFill>
            <a:schemeClr val="bg1">
              <a:lumMod val="95000"/>
            </a:schemeClr>
          </a:solidFill>
        </p:spPr>
        <p:txBody>
          <a:bodyPr wrap="square">
            <a:spAutoFit/>
          </a:bodyPr>
          <a:lstStyle/>
          <a:p>
            <a:pPr indent="342265" algn="just" fontAlgn="base"/>
            <a:r>
              <a:rPr lang="uk-UA" b="1" dirty="0">
                <a:effectLst/>
                <a:latin typeface="Times New Roman" panose="02020603050405020304" pitchFamily="18" charset="0"/>
                <a:ea typeface="Times New Roman" panose="02020603050405020304" pitchFamily="18" charset="0"/>
                <a:cs typeface="Times New Roman" panose="02020603050405020304" pitchFamily="18" charset="0"/>
              </a:rPr>
              <a:t>Завдання:</a:t>
            </a:r>
            <a:endParaRPr lang="uk-UA"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fontAlgn="base">
              <a:buFont typeface="Times New Roman" panose="02020603050405020304" pitchFamily="18" charset="0"/>
              <a:buChar char="-"/>
            </a:pPr>
            <a:r>
              <a:rPr lang="uk-UA" dirty="0">
                <a:effectLst/>
                <a:latin typeface="Times New Roman" panose="02020603050405020304" pitchFamily="18" charset="0"/>
                <a:ea typeface="Times New Roman" panose="02020603050405020304" pitchFamily="18" charset="0"/>
                <a:cs typeface="Times New Roman" panose="02020603050405020304" pitchFamily="18" charset="0"/>
              </a:rPr>
              <a:t>охарактеризувати стан джерельної бази;</a:t>
            </a:r>
          </a:p>
          <a:p>
            <a:pPr marL="342900" lvl="0" indent="-342900" algn="just" fontAlgn="base">
              <a:buFont typeface="Times New Roman" panose="02020603050405020304" pitchFamily="18" charset="0"/>
              <a:buChar char="-"/>
            </a:pPr>
            <a:r>
              <a:rPr lang="uk-UA" dirty="0">
                <a:effectLst/>
                <a:latin typeface="Times New Roman" panose="02020603050405020304" pitchFamily="18" charset="0"/>
                <a:ea typeface="Times New Roman" panose="02020603050405020304" pitchFamily="18" charset="0"/>
                <a:cs typeface="Times New Roman" panose="02020603050405020304" pitchFamily="18" charset="0"/>
              </a:rPr>
              <a:t>з’ясувати та </a:t>
            </a:r>
            <a:r>
              <a:rPr lang="uk-UA" dirty="0">
                <a:latin typeface="Times New Roman" panose="02020603050405020304" pitchFamily="18" charset="0"/>
                <a:ea typeface="Times New Roman" panose="02020603050405020304" pitchFamily="18" charset="0"/>
                <a:cs typeface="Times New Roman" panose="02020603050405020304" pitchFamily="18" charset="0"/>
              </a:rPr>
              <a:t>охарактеризувати</a:t>
            </a:r>
            <a:r>
              <a:rPr lang="uk-UA" dirty="0">
                <a:effectLst/>
                <a:latin typeface="Times New Roman" panose="02020603050405020304" pitchFamily="18" charset="0"/>
                <a:ea typeface="Times New Roman" panose="02020603050405020304" pitchFamily="18" charset="0"/>
                <a:cs typeface="Times New Roman" panose="02020603050405020304" pitchFamily="18" charset="0"/>
              </a:rPr>
              <a:t> туристсько-краєзнавчі об’єкти у межах  умовної 2 сотні м.Охтирка;</a:t>
            </a:r>
          </a:p>
          <a:p>
            <a:pPr lvl="0" algn="just" fontAlgn="base"/>
            <a:r>
              <a:rPr lang="uk-UA"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effectLst/>
                <a:latin typeface="Times New Roman" panose="02020603050405020304" pitchFamily="18" charset="0"/>
                <a:ea typeface="Calibri" panose="020F0502020204030204" pitchFamily="34" charset="0"/>
                <a:cs typeface="Times New Roman" panose="02020603050405020304" pitchFamily="18" charset="0"/>
              </a:rPr>
              <a:t>визначити значення краєзнавчих об’єктів для можливого розвитку туристської галузі територіальної громади</a:t>
            </a:r>
            <a:endParaRPr lang="uk-UA"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D45C1B4E-1B05-49F4-A43B-CF3CF58D8C7B}"/>
              </a:ext>
            </a:extLst>
          </p:cNvPr>
          <p:cNvSpPr txBox="1"/>
          <p:nvPr/>
        </p:nvSpPr>
        <p:spPr>
          <a:xfrm>
            <a:off x="402497" y="3028852"/>
            <a:ext cx="6100762" cy="1200329"/>
          </a:xfrm>
          <a:custGeom>
            <a:avLst/>
            <a:gdLst>
              <a:gd name="connsiteX0" fmla="*/ 0 w 6100762"/>
              <a:gd name="connsiteY0" fmla="*/ 0 h 1200329"/>
              <a:gd name="connsiteX1" fmla="*/ 6100762 w 6100762"/>
              <a:gd name="connsiteY1" fmla="*/ 0 h 1200329"/>
              <a:gd name="connsiteX2" fmla="*/ 6100762 w 6100762"/>
              <a:gd name="connsiteY2" fmla="*/ 1200329 h 1200329"/>
              <a:gd name="connsiteX3" fmla="*/ 0 w 6100762"/>
              <a:gd name="connsiteY3" fmla="*/ 1200329 h 1200329"/>
              <a:gd name="connsiteX4" fmla="*/ 0 w 6100762"/>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0762" h="1200329" fill="none" extrusionOk="0">
                <a:moveTo>
                  <a:pt x="0" y="0"/>
                </a:moveTo>
                <a:cubicBezTo>
                  <a:pt x="1841921" y="26979"/>
                  <a:pt x="3690183" y="4451"/>
                  <a:pt x="6100762" y="0"/>
                </a:cubicBezTo>
                <a:cubicBezTo>
                  <a:pt x="6017819" y="552862"/>
                  <a:pt x="6051974" y="921611"/>
                  <a:pt x="6100762" y="1200329"/>
                </a:cubicBezTo>
                <a:cubicBezTo>
                  <a:pt x="4642658" y="1173881"/>
                  <a:pt x="1613127" y="1296253"/>
                  <a:pt x="0" y="1200329"/>
                </a:cubicBezTo>
                <a:cubicBezTo>
                  <a:pt x="70393" y="1065812"/>
                  <a:pt x="18916" y="272689"/>
                  <a:pt x="0" y="0"/>
                </a:cubicBezTo>
                <a:close/>
              </a:path>
              <a:path w="6100762" h="1200329" stroke="0" extrusionOk="0">
                <a:moveTo>
                  <a:pt x="0" y="0"/>
                </a:moveTo>
                <a:cubicBezTo>
                  <a:pt x="2119989" y="-56962"/>
                  <a:pt x="3117011" y="-162050"/>
                  <a:pt x="6100762" y="0"/>
                </a:cubicBezTo>
                <a:cubicBezTo>
                  <a:pt x="6112991" y="299815"/>
                  <a:pt x="6099958" y="812759"/>
                  <a:pt x="6100762" y="1200329"/>
                </a:cubicBezTo>
                <a:cubicBezTo>
                  <a:pt x="3832558" y="1103290"/>
                  <a:pt x="2259490" y="1332048"/>
                  <a:pt x="0" y="1200329"/>
                </a:cubicBezTo>
                <a:cubicBezTo>
                  <a:pt x="48349" y="1079294"/>
                  <a:pt x="-33662" y="404696"/>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2487965107">
                  <a:prstGeom prst="rect">
                    <a:avLst/>
                  </a:prstGeom>
                  <ask:type>
                    <ask:lineSketchCurved/>
                  </ask:type>
                </ask:lineSketchStyleProps>
              </a:ext>
            </a:extLst>
          </a:ln>
        </p:spPr>
        <p:txBody>
          <a:bodyPr wrap="square">
            <a:spAutoFit/>
          </a:bodyPr>
          <a:lstStyle/>
          <a:p>
            <a:pPr algn="just" fontAlgn="base"/>
            <a:r>
              <a:rPr lang="uk-UA" sz="1800" b="1" dirty="0">
                <a:solidFill>
                  <a:srgbClr val="000000"/>
                </a:solidFill>
                <a:effectLst/>
                <a:latin typeface="Times New Roman" panose="02020603050405020304" pitchFamily="18" charset="0"/>
                <a:ea typeface="Times New Roman" panose="02020603050405020304" pitchFamily="18" charset="0"/>
              </a:rPr>
              <a:t>Об'єктом дослідження</a:t>
            </a:r>
            <a:r>
              <a:rPr lang="uk-UA" sz="1800" dirty="0">
                <a:solidFill>
                  <a:srgbClr val="000000"/>
                </a:solidFill>
                <a:effectLst/>
                <a:latin typeface="Times New Roman" panose="02020603050405020304" pitchFamily="18" charset="0"/>
                <a:ea typeface="Times New Roman" panose="02020603050405020304" pitchFamily="18" charset="0"/>
              </a:rPr>
              <a:t> є рідний край через призму його туристичної самобутності. </a:t>
            </a:r>
            <a:endParaRPr lang="uk-UA" sz="1600" dirty="0">
              <a:effectLst/>
              <a:latin typeface="Times New Roman" panose="02020603050405020304" pitchFamily="18" charset="0"/>
              <a:ea typeface="Times New Roman" panose="02020603050405020304" pitchFamily="18" charset="0"/>
            </a:endParaRPr>
          </a:p>
          <a:p>
            <a:pPr algn="just" fontAlgn="base"/>
            <a:r>
              <a:rPr lang="uk-UA" sz="1800" b="1" dirty="0">
                <a:solidFill>
                  <a:srgbClr val="000000"/>
                </a:solidFill>
                <a:effectLst/>
                <a:latin typeface="Times New Roman" panose="02020603050405020304" pitchFamily="18" charset="0"/>
                <a:ea typeface="Times New Roman" panose="02020603050405020304" pitchFamily="18" charset="0"/>
              </a:rPr>
              <a:t>Предметом дослідженн</a:t>
            </a:r>
            <a:r>
              <a:rPr lang="uk-UA" sz="1800" dirty="0">
                <a:solidFill>
                  <a:srgbClr val="000000"/>
                </a:solidFill>
                <a:effectLst/>
                <a:latin typeface="Times New Roman" panose="02020603050405020304" pitchFamily="18" charset="0"/>
                <a:ea typeface="Times New Roman" panose="02020603050405020304" pitchFamily="18" charset="0"/>
              </a:rPr>
              <a:t>я є історико-географічні об’єкти,  розташовані  у межах умовної 2 сотні Охтирки.</a:t>
            </a:r>
            <a:endParaRPr lang="uk-UA" sz="1600" dirty="0">
              <a:effectLst/>
              <a:latin typeface="Times New Roman" panose="02020603050405020304" pitchFamily="18" charset="0"/>
              <a:ea typeface="Times New Roman" panose="02020603050405020304" pitchFamily="18" charset="0"/>
            </a:endParaRPr>
          </a:p>
        </p:txBody>
      </p:sp>
      <p:pic>
        <p:nvPicPr>
          <p:cNvPr id="13" name="Рисунок 12">
            <a:extLst>
              <a:ext uri="{FF2B5EF4-FFF2-40B4-BE49-F238E27FC236}">
                <a16:creationId xmlns:a16="http://schemas.microsoft.com/office/drawing/2014/main" id="{EB5BF311-7D6B-43D7-AEAD-630653182A5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26247" y="3171046"/>
            <a:ext cx="2074066" cy="3144921"/>
          </a:xfrm>
          <a:prstGeom prst="rect">
            <a:avLst/>
          </a:prstGeom>
        </p:spPr>
      </p:pic>
      <p:sp>
        <p:nvSpPr>
          <p:cNvPr id="15" name="TextBox 14">
            <a:extLst>
              <a:ext uri="{FF2B5EF4-FFF2-40B4-BE49-F238E27FC236}">
                <a16:creationId xmlns:a16="http://schemas.microsoft.com/office/drawing/2014/main" id="{B9179986-0F3C-4BD5-8436-FD8D413D841B}"/>
              </a:ext>
            </a:extLst>
          </p:cNvPr>
          <p:cNvSpPr txBox="1"/>
          <p:nvPr/>
        </p:nvSpPr>
        <p:spPr>
          <a:xfrm>
            <a:off x="449611" y="5120522"/>
            <a:ext cx="6096001" cy="1200329"/>
          </a:xfrm>
          <a:custGeom>
            <a:avLst/>
            <a:gdLst>
              <a:gd name="connsiteX0" fmla="*/ 0 w 6096001"/>
              <a:gd name="connsiteY0" fmla="*/ 0 h 1200329"/>
              <a:gd name="connsiteX1" fmla="*/ 6096001 w 6096001"/>
              <a:gd name="connsiteY1" fmla="*/ 0 h 1200329"/>
              <a:gd name="connsiteX2" fmla="*/ 6096001 w 6096001"/>
              <a:gd name="connsiteY2" fmla="*/ 1200329 h 1200329"/>
              <a:gd name="connsiteX3" fmla="*/ 0 w 6096001"/>
              <a:gd name="connsiteY3" fmla="*/ 1200329 h 1200329"/>
              <a:gd name="connsiteX4" fmla="*/ 0 w 6096001"/>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1" h="1200329" fill="none" extrusionOk="0">
                <a:moveTo>
                  <a:pt x="0" y="0"/>
                </a:moveTo>
                <a:cubicBezTo>
                  <a:pt x="1631022" y="-16211"/>
                  <a:pt x="5189697" y="-51099"/>
                  <a:pt x="6096001" y="0"/>
                </a:cubicBezTo>
                <a:cubicBezTo>
                  <a:pt x="6175708" y="330745"/>
                  <a:pt x="6031535" y="814950"/>
                  <a:pt x="6096001" y="1200329"/>
                </a:cubicBezTo>
                <a:cubicBezTo>
                  <a:pt x="4985434" y="1229501"/>
                  <a:pt x="2132033" y="1078550"/>
                  <a:pt x="0" y="1200329"/>
                </a:cubicBezTo>
                <a:cubicBezTo>
                  <a:pt x="19082" y="955391"/>
                  <a:pt x="7854" y="459255"/>
                  <a:pt x="0" y="0"/>
                </a:cubicBezTo>
                <a:close/>
              </a:path>
              <a:path w="6096001" h="1200329" stroke="0" extrusionOk="0">
                <a:moveTo>
                  <a:pt x="0" y="0"/>
                </a:moveTo>
                <a:cubicBezTo>
                  <a:pt x="839434" y="-14176"/>
                  <a:pt x="3296772" y="32081"/>
                  <a:pt x="6096001" y="0"/>
                </a:cubicBezTo>
                <a:cubicBezTo>
                  <a:pt x="6028723" y="411623"/>
                  <a:pt x="6046001" y="994212"/>
                  <a:pt x="6096001" y="1200329"/>
                </a:cubicBezTo>
                <a:cubicBezTo>
                  <a:pt x="4277530" y="1284335"/>
                  <a:pt x="1963873" y="1344678"/>
                  <a:pt x="0" y="1200329"/>
                </a:cubicBezTo>
                <a:cubicBezTo>
                  <a:pt x="-102358" y="878355"/>
                  <a:pt x="38109" y="403773"/>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2712467067">
                  <a:prstGeom prst="rect">
                    <a:avLst/>
                  </a:prstGeom>
                  <ask:type>
                    <ask:lineSketchCurved/>
                  </ask:type>
                </ask:lineSketchStyleProps>
              </a:ext>
            </a:extLst>
          </a:ln>
        </p:spPr>
        <p:txBody>
          <a:bodyPr wrap="square">
            <a:spAutoFit/>
          </a:bodyPr>
          <a:lstStyle/>
          <a:p>
            <a:pPr algn="ct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Джерельну базу дослідження становлять документи, статті електронних та друкованих ЗМІ різних років,  охтирських спогади і свідчення місцевих жителів, краєзнавців, світлини.</a:t>
            </a:r>
            <a:endParaRPr lang="uk-UA" b="1" dirty="0">
              <a:latin typeface="Times New Roman" panose="02020603050405020304" pitchFamily="18" charset="0"/>
              <a:cs typeface="Times New Roman" panose="02020603050405020304" pitchFamily="18" charset="0"/>
            </a:endParaRPr>
          </a:p>
        </p:txBody>
      </p:sp>
      <p:pic>
        <p:nvPicPr>
          <p:cNvPr id="17" name="Picture 3">
            <a:extLst>
              <a:ext uri="{FF2B5EF4-FFF2-40B4-BE49-F238E27FC236}">
                <a16:creationId xmlns:a16="http://schemas.microsoft.com/office/drawing/2014/main" id="{E8605F11-90DB-438F-8E47-954A7D3529FC}"/>
              </a:ext>
            </a:extLst>
          </p:cNvPr>
          <p:cNvPicPr>
            <a:picLocks noChangeAspect="1" noChangeArrowheads="1"/>
          </p:cNvPicPr>
          <p:nvPr/>
        </p:nvPicPr>
        <p:blipFill>
          <a:blip r:embed="rId4" cstate="print"/>
          <a:srcRect/>
          <a:stretch>
            <a:fillRect/>
          </a:stretch>
        </p:blipFill>
        <p:spPr bwMode="auto">
          <a:xfrm>
            <a:off x="8798741" y="4655819"/>
            <a:ext cx="3242211" cy="1932857"/>
          </a:xfrm>
          <a:prstGeom prst="rect">
            <a:avLst/>
          </a:prstGeom>
          <a:ln>
            <a:noFill/>
          </a:ln>
          <a:effectLst>
            <a:outerShdw blurRad="292100" dist="139700" dir="2700000" algn="tl" rotWithShape="0">
              <a:srgbClr val="333333">
                <a:alpha val="65000"/>
              </a:srgbClr>
            </a:outerShdw>
          </a:effectLst>
        </p:spPr>
      </p:pic>
      <p:pic>
        <p:nvPicPr>
          <p:cNvPr id="2" name="Рисунок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06461" y="45718"/>
            <a:ext cx="1909496" cy="2755620"/>
          </a:xfrm>
          <a:prstGeom prst="rect">
            <a:avLst/>
          </a:prstGeom>
        </p:spPr>
      </p:pic>
      <p:sp>
        <p:nvSpPr>
          <p:cNvPr id="4"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6" name="Rectangle 6"/>
          <p:cNvSpPr>
            <a:spLocks noChangeArrowheads="1"/>
          </p:cNvSpPr>
          <p:nvPr/>
        </p:nvSpPr>
        <p:spPr bwMode="auto">
          <a:xfrm>
            <a:off x="9545332" y="-1"/>
            <a:ext cx="264666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10" name="Прямоугольник 9"/>
          <p:cNvSpPr/>
          <p:nvPr/>
        </p:nvSpPr>
        <p:spPr>
          <a:xfrm>
            <a:off x="404878" y="4300945"/>
            <a:ext cx="6096000" cy="646331"/>
          </a:xfrm>
          <a:custGeom>
            <a:avLst/>
            <a:gdLst>
              <a:gd name="connsiteX0" fmla="*/ 0 w 6096000"/>
              <a:gd name="connsiteY0" fmla="*/ 0 h 646331"/>
              <a:gd name="connsiteX1" fmla="*/ 6096000 w 6096000"/>
              <a:gd name="connsiteY1" fmla="*/ 0 h 646331"/>
              <a:gd name="connsiteX2" fmla="*/ 6096000 w 6096000"/>
              <a:gd name="connsiteY2" fmla="*/ 646331 h 646331"/>
              <a:gd name="connsiteX3" fmla="*/ 0 w 6096000"/>
              <a:gd name="connsiteY3" fmla="*/ 646331 h 646331"/>
              <a:gd name="connsiteX4" fmla="*/ 0 w 6096000"/>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46331" fill="none" extrusionOk="0">
                <a:moveTo>
                  <a:pt x="0" y="0"/>
                </a:moveTo>
                <a:cubicBezTo>
                  <a:pt x="2244199" y="-73955"/>
                  <a:pt x="3598185" y="129217"/>
                  <a:pt x="6096000" y="0"/>
                </a:cubicBezTo>
                <a:cubicBezTo>
                  <a:pt x="6097304" y="294257"/>
                  <a:pt x="6143580" y="545702"/>
                  <a:pt x="6096000" y="646331"/>
                </a:cubicBezTo>
                <a:cubicBezTo>
                  <a:pt x="3931701" y="502416"/>
                  <a:pt x="959059" y="493321"/>
                  <a:pt x="0" y="646331"/>
                </a:cubicBezTo>
                <a:cubicBezTo>
                  <a:pt x="-41441" y="458887"/>
                  <a:pt x="-18312" y="125310"/>
                  <a:pt x="0" y="0"/>
                </a:cubicBezTo>
                <a:close/>
              </a:path>
              <a:path w="6096000" h="646331" stroke="0" extrusionOk="0">
                <a:moveTo>
                  <a:pt x="0" y="0"/>
                </a:moveTo>
                <a:cubicBezTo>
                  <a:pt x="3033455" y="106996"/>
                  <a:pt x="3390236" y="118095"/>
                  <a:pt x="6096000" y="0"/>
                </a:cubicBezTo>
                <a:cubicBezTo>
                  <a:pt x="6073513" y="211581"/>
                  <a:pt x="6059923" y="475799"/>
                  <a:pt x="6096000" y="646331"/>
                </a:cubicBezTo>
                <a:cubicBezTo>
                  <a:pt x="4755346" y="784189"/>
                  <a:pt x="1568425" y="478083"/>
                  <a:pt x="0" y="646331"/>
                </a:cubicBezTo>
                <a:cubicBezTo>
                  <a:pt x="30396" y="415093"/>
                  <a:pt x="47706" y="98855"/>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2223315268">
                  <a:prstGeom prst="rect">
                    <a:avLst/>
                  </a:prstGeom>
                  <ask:type>
                    <ask:lineSketchCurved/>
                  </ask:type>
                </ask:lineSketchStyleProps>
              </a:ext>
            </a:extLst>
          </a:ln>
        </p:spPr>
        <p:txBody>
          <a:bodyPr>
            <a:spAutoFit/>
          </a:bodyPr>
          <a:lstStyle/>
          <a:p>
            <a:pPr algn="just">
              <a:spcAft>
                <a:spcPts val="0"/>
              </a:spcAft>
            </a:pPr>
            <a:r>
              <a:rPr lang="uk-UA" dirty="0">
                <a:solidFill>
                  <a:srgbClr val="000000"/>
                </a:solidFill>
                <a:latin typeface="Times New Roman"/>
                <a:ea typeface="Times New Roman"/>
                <a:cs typeface="Times New Roman"/>
              </a:rPr>
              <a:t>При дослідженні використано </a:t>
            </a:r>
            <a:r>
              <a:rPr lang="uk-UA" b="1" dirty="0">
                <a:solidFill>
                  <a:srgbClr val="000000"/>
                </a:solidFill>
                <a:latin typeface="Times New Roman"/>
                <a:ea typeface="Times New Roman"/>
                <a:cs typeface="Times New Roman"/>
              </a:rPr>
              <a:t>методи</a:t>
            </a:r>
            <a:r>
              <a:rPr lang="uk-UA" dirty="0">
                <a:solidFill>
                  <a:srgbClr val="000000"/>
                </a:solidFill>
                <a:latin typeface="Times New Roman"/>
                <a:ea typeface="Times New Roman"/>
                <a:cs typeface="Times New Roman"/>
              </a:rPr>
              <a:t>: аналізу, історичний, літературний, інтерв’ю, візуальний. </a:t>
            </a:r>
            <a:endParaRPr lang="uk-UA" dirty="0">
              <a:latin typeface="Calibri"/>
              <a:ea typeface="Calibri"/>
              <a:cs typeface="Times New Roman"/>
            </a:endParaRPr>
          </a:p>
        </p:txBody>
      </p:sp>
      <p:pic>
        <p:nvPicPr>
          <p:cNvPr id="8" name="Рисунок 7">
            <a:extLst>
              <a:ext uri="{FF2B5EF4-FFF2-40B4-BE49-F238E27FC236}">
                <a16:creationId xmlns:a16="http://schemas.microsoft.com/office/drawing/2014/main" id="{738FE8CB-9865-49DD-9E19-91C50DE975C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75909" y="128049"/>
            <a:ext cx="1763698" cy="2324301"/>
          </a:xfrm>
          <a:prstGeom prst="rect">
            <a:avLst/>
          </a:prstGeom>
        </p:spPr>
      </p:pic>
      <p:pic>
        <p:nvPicPr>
          <p:cNvPr id="19" name="Рисунок 18">
            <a:extLst>
              <a:ext uri="{FF2B5EF4-FFF2-40B4-BE49-F238E27FC236}">
                <a16:creationId xmlns:a16="http://schemas.microsoft.com/office/drawing/2014/main" id="{AAEE71F9-D4F2-4ACB-9345-7F960CCDD58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72003" y="1745383"/>
            <a:ext cx="1626105" cy="1323454"/>
          </a:xfrm>
          <a:prstGeom prst="rect">
            <a:avLst/>
          </a:prstGeom>
        </p:spPr>
      </p:pic>
      <p:pic>
        <p:nvPicPr>
          <p:cNvPr id="3" name="Рисунок 2">
            <a:extLst>
              <a:ext uri="{FF2B5EF4-FFF2-40B4-BE49-F238E27FC236}">
                <a16:creationId xmlns:a16="http://schemas.microsoft.com/office/drawing/2014/main" id="{B7BC1801-D493-4B5C-8279-95CA3919FE33}"/>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6200000">
            <a:off x="9297814" y="2359172"/>
            <a:ext cx="2001575" cy="2668766"/>
          </a:xfrm>
          <a:prstGeom prst="rect">
            <a:avLst/>
          </a:prstGeom>
        </p:spPr>
      </p:pic>
      <p:sp>
        <p:nvSpPr>
          <p:cNvPr id="21" name="TextBox 20">
            <a:extLst>
              <a:ext uri="{FF2B5EF4-FFF2-40B4-BE49-F238E27FC236}">
                <a16:creationId xmlns:a16="http://schemas.microsoft.com/office/drawing/2014/main" id="{E828BD5A-DD27-4142-A6EF-3A1098CFBD4A}"/>
              </a:ext>
            </a:extLst>
          </p:cNvPr>
          <p:cNvSpPr txBox="1"/>
          <p:nvPr/>
        </p:nvSpPr>
        <p:spPr>
          <a:xfrm>
            <a:off x="6334126" y="6281325"/>
            <a:ext cx="2464616" cy="415498"/>
          </a:xfrm>
          <a:prstGeom prst="rect">
            <a:avLst/>
          </a:prstGeom>
          <a:noFill/>
        </p:spPr>
        <p:txBody>
          <a:bodyPr wrap="square">
            <a:spAutoFit/>
          </a:bodyPr>
          <a:lstStyle/>
          <a:p>
            <a:pPr algn="ctr"/>
            <a:r>
              <a:rPr lang="uk-UA" sz="1050" dirty="0">
                <a:solidFill>
                  <a:schemeClr val="bg1"/>
                </a:solidFill>
                <a:latin typeface="Times New Roman" panose="02020603050405020304" pitchFamily="18" charset="0"/>
                <a:ea typeface="Times New Roman"/>
                <a:cs typeface="Times New Roman" panose="02020603050405020304" pitchFamily="18" charset="0"/>
              </a:rPr>
              <a:t>Ковальчук Н. Десять сотень полкових. Кишенькова </a:t>
            </a:r>
            <a:r>
              <a:rPr lang="uk-UA" sz="1050" dirty="0">
                <a:solidFill>
                  <a:schemeClr val="bg1"/>
                </a:solidFill>
                <a:latin typeface="Times New Roman"/>
                <a:ea typeface="Times New Roman"/>
                <a:cs typeface="Times New Roman"/>
              </a:rPr>
              <a:t>газета. 2016.№2. С.1</a:t>
            </a:r>
            <a:endParaRPr lang="uk-UA" sz="1050" dirty="0">
              <a:solidFill>
                <a:schemeClr val="bg1"/>
              </a:solidFill>
            </a:endParaRPr>
          </a:p>
        </p:txBody>
      </p:sp>
    </p:spTree>
    <p:extLst>
      <p:ext uri="{BB962C8B-B14F-4D97-AF65-F5344CB8AC3E}">
        <p14:creationId xmlns:p14="http://schemas.microsoft.com/office/powerpoint/2010/main" val="27066623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CA00283-4E4B-487D-BF07-7AF0F4A5E617}"/>
              </a:ext>
            </a:extLst>
          </p:cNvPr>
          <p:cNvSpPr txBox="1"/>
          <p:nvPr/>
        </p:nvSpPr>
        <p:spPr>
          <a:xfrm>
            <a:off x="4164213" y="153896"/>
            <a:ext cx="7934324" cy="2585323"/>
          </a:xfrm>
          <a:custGeom>
            <a:avLst/>
            <a:gdLst>
              <a:gd name="connsiteX0" fmla="*/ 0 w 7934324"/>
              <a:gd name="connsiteY0" fmla="*/ 0 h 2585323"/>
              <a:gd name="connsiteX1" fmla="*/ 7934324 w 7934324"/>
              <a:gd name="connsiteY1" fmla="*/ 0 h 2585323"/>
              <a:gd name="connsiteX2" fmla="*/ 7934324 w 7934324"/>
              <a:gd name="connsiteY2" fmla="*/ 2585323 h 2585323"/>
              <a:gd name="connsiteX3" fmla="*/ 0 w 7934324"/>
              <a:gd name="connsiteY3" fmla="*/ 2585323 h 2585323"/>
              <a:gd name="connsiteX4" fmla="*/ 0 w 7934324"/>
              <a:gd name="connsiteY4" fmla="*/ 0 h 2585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4324" h="2585323" fill="none" extrusionOk="0">
                <a:moveTo>
                  <a:pt x="0" y="0"/>
                </a:moveTo>
                <a:cubicBezTo>
                  <a:pt x="2611770" y="113906"/>
                  <a:pt x="5455837" y="109553"/>
                  <a:pt x="7934324" y="0"/>
                </a:cubicBezTo>
                <a:cubicBezTo>
                  <a:pt x="7807119" y="487884"/>
                  <a:pt x="7822811" y="1318145"/>
                  <a:pt x="7934324" y="2585323"/>
                </a:cubicBezTo>
                <a:cubicBezTo>
                  <a:pt x="6423327" y="2439163"/>
                  <a:pt x="2988567" y="2693891"/>
                  <a:pt x="0" y="2585323"/>
                </a:cubicBezTo>
                <a:cubicBezTo>
                  <a:pt x="104074" y="2049015"/>
                  <a:pt x="151449" y="1163516"/>
                  <a:pt x="0" y="0"/>
                </a:cubicBezTo>
                <a:close/>
              </a:path>
              <a:path w="7934324" h="2585323" stroke="0" extrusionOk="0">
                <a:moveTo>
                  <a:pt x="0" y="0"/>
                </a:moveTo>
                <a:cubicBezTo>
                  <a:pt x="891836" y="16622"/>
                  <a:pt x="7071680" y="-125562"/>
                  <a:pt x="7934324" y="0"/>
                </a:cubicBezTo>
                <a:cubicBezTo>
                  <a:pt x="7797608" y="466084"/>
                  <a:pt x="8067755" y="1822213"/>
                  <a:pt x="7934324" y="2585323"/>
                </a:cubicBezTo>
                <a:cubicBezTo>
                  <a:pt x="5337076" y="2687163"/>
                  <a:pt x="3454822" y="2626754"/>
                  <a:pt x="0" y="2585323"/>
                </a:cubicBezTo>
                <a:cubicBezTo>
                  <a:pt x="10181" y="2282554"/>
                  <a:pt x="-141456" y="692719"/>
                  <a:pt x="0" y="0"/>
                </a:cubicBezTo>
                <a:close/>
              </a:path>
            </a:pathLst>
          </a:custGeom>
          <a:ln>
            <a:extLst>
              <a:ext uri="{C807C97D-BFC1-408E-A445-0C87EB9F89A2}">
                <ask:lineSketchStyleProps xmlns:ask="http://schemas.microsoft.com/office/drawing/2018/sketchyshapes" sd="1967260283">
                  <a:prstGeom prst="rect">
                    <a:avLst/>
                  </a:prstGeom>
                  <ask:type>
                    <ask:lineSketchCurved/>
                  </ask:type>
                </ask:lineSketchStyleProps>
              </a:ext>
            </a:extLst>
          </a:ln>
        </p:spPr>
        <p:style>
          <a:lnRef idx="1">
            <a:schemeClr val="accent5"/>
          </a:lnRef>
          <a:fillRef idx="2">
            <a:schemeClr val="accent5"/>
          </a:fillRef>
          <a:effectRef idx="1">
            <a:schemeClr val="accent5"/>
          </a:effectRef>
          <a:fontRef idx="minor">
            <a:schemeClr val="dk1"/>
          </a:fontRef>
        </p:style>
        <p:txBody>
          <a:bodyPr wrap="square">
            <a:spAutoFit/>
          </a:bodyPr>
          <a:lstStyle/>
          <a:p>
            <a:pPr indent="342265" algn="just"/>
            <a:r>
              <a:rPr lang="uk-UA" dirty="0">
                <a:effectLst/>
                <a:latin typeface="Times New Roman" panose="02020603050405020304" pitchFamily="18" charset="0"/>
                <a:ea typeface="Times New Roman" panose="02020603050405020304" pitchFamily="18" charset="0"/>
                <a:cs typeface="Times New Roman" panose="02020603050405020304" pitchFamily="18" charset="0"/>
              </a:rPr>
              <a:t>З першої сотні на другу можна потрапити містком через річку Охтирку. </a:t>
            </a:r>
          </a:p>
          <a:p>
            <a:pPr indent="342265" algn="just"/>
            <a:r>
              <a:rPr lang="uk-UA" dirty="0">
                <a:effectLst/>
                <a:latin typeface="Times New Roman" panose="02020603050405020304" pitchFamily="18" charset="0"/>
                <a:ea typeface="Times New Roman" panose="02020603050405020304" pitchFamily="18" charset="0"/>
                <a:cs typeface="Times New Roman" panose="02020603050405020304" pitchFamily="18" charset="0"/>
              </a:rPr>
              <a:t>Неподалік</a:t>
            </a:r>
            <a:r>
              <a:rPr lang="uk-UA" dirty="0">
                <a:effectLst/>
                <a:latin typeface="Times New Roman" panose="02020603050405020304" pitchFamily="18" charset="0"/>
                <a:ea typeface="Calibri" panose="020F0502020204030204" pitchFamily="34" charset="0"/>
                <a:cs typeface="Times New Roman" panose="02020603050405020304" pitchFamily="18" charset="0"/>
              </a:rPr>
              <a:t> знаходиться унікальна пам’ятка козацької доби – Козацька криниця.</a:t>
            </a:r>
          </a:p>
          <a:p>
            <a:pPr indent="342265" algn="just"/>
            <a:r>
              <a:rPr lang="uk-UA" dirty="0">
                <a:effectLst/>
                <a:latin typeface="Times New Roman" panose="02020603050405020304" pitchFamily="18" charset="0"/>
                <a:ea typeface="Calibri" panose="020F0502020204030204" pitchFamily="34" charset="0"/>
                <a:cs typeface="Times New Roman" panose="02020603050405020304" pitchFamily="18" charset="0"/>
              </a:rPr>
              <a:t> Побудована козаками першої сотні Охтирського Слобідського козацького полку. </a:t>
            </a:r>
          </a:p>
          <a:p>
            <a:pPr indent="342265" algn="just"/>
            <a:r>
              <a:rPr lang="uk-UA" dirty="0">
                <a:effectLst/>
                <a:latin typeface="Times New Roman" panose="02020603050405020304" pitchFamily="18" charset="0"/>
                <a:ea typeface="Calibri" panose="020F0502020204030204" pitchFamily="34" charset="0"/>
                <a:cs typeface="Times New Roman" panose="02020603050405020304" pitchFamily="18" charset="0"/>
              </a:rPr>
              <a:t>Старожили згадують, що вода з цієї криниці славилася, як цілюща. </a:t>
            </a:r>
          </a:p>
          <a:p>
            <a:pPr indent="342265" algn="just"/>
            <a:r>
              <a:rPr lang="uk-UA" dirty="0">
                <a:effectLst/>
                <a:latin typeface="Times New Roman" panose="02020603050405020304" pitchFamily="18" charset="0"/>
                <a:ea typeface="Calibri" panose="020F0502020204030204" pitchFamily="34" charset="0"/>
                <a:cs typeface="Times New Roman" panose="02020603050405020304" pitchFamily="18" charset="0"/>
              </a:rPr>
              <a:t>До 360-річчя заснування Охтирського Слобідського козацького полку, у серпні 2001 р., в переддень Дня Незалежності України, криниця була відбудована та освячена.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a:extLst>
              <a:ext uri="{FF2B5EF4-FFF2-40B4-BE49-F238E27FC236}">
                <a16:creationId xmlns:a16="http://schemas.microsoft.com/office/drawing/2014/main" id="{DC88D4D1-A86A-4851-A7CE-158A5396464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3463" y="76879"/>
            <a:ext cx="3998654" cy="5266646"/>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EE83326E-C05E-4914-8D4D-E7CF48782C55}"/>
              </a:ext>
            </a:extLst>
          </p:cNvPr>
          <p:cNvSpPr txBox="1"/>
          <p:nvPr/>
        </p:nvSpPr>
        <p:spPr>
          <a:xfrm>
            <a:off x="1752213" y="5463520"/>
            <a:ext cx="3038475" cy="461665"/>
          </a:xfrm>
          <a:custGeom>
            <a:avLst/>
            <a:gdLst>
              <a:gd name="connsiteX0" fmla="*/ 0 w 3038475"/>
              <a:gd name="connsiteY0" fmla="*/ 0 h 461665"/>
              <a:gd name="connsiteX1" fmla="*/ 3038475 w 3038475"/>
              <a:gd name="connsiteY1" fmla="*/ 0 h 461665"/>
              <a:gd name="connsiteX2" fmla="*/ 3038475 w 3038475"/>
              <a:gd name="connsiteY2" fmla="*/ 461665 h 461665"/>
              <a:gd name="connsiteX3" fmla="*/ 0 w 3038475"/>
              <a:gd name="connsiteY3" fmla="*/ 461665 h 461665"/>
              <a:gd name="connsiteX4" fmla="*/ 0 w 3038475"/>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8475" h="461665" fill="none" extrusionOk="0">
                <a:moveTo>
                  <a:pt x="0" y="0"/>
                </a:moveTo>
                <a:cubicBezTo>
                  <a:pt x="540647" y="9749"/>
                  <a:pt x="2447634" y="-79003"/>
                  <a:pt x="3038475" y="0"/>
                </a:cubicBezTo>
                <a:cubicBezTo>
                  <a:pt x="3043477" y="136423"/>
                  <a:pt x="3015986" y="353665"/>
                  <a:pt x="3038475" y="461665"/>
                </a:cubicBezTo>
                <a:cubicBezTo>
                  <a:pt x="2721557" y="525610"/>
                  <a:pt x="908412" y="540987"/>
                  <a:pt x="0" y="461665"/>
                </a:cubicBezTo>
                <a:cubicBezTo>
                  <a:pt x="32454" y="312714"/>
                  <a:pt x="30869" y="219378"/>
                  <a:pt x="0" y="0"/>
                </a:cubicBezTo>
                <a:close/>
              </a:path>
              <a:path w="3038475" h="461665" stroke="0" extrusionOk="0">
                <a:moveTo>
                  <a:pt x="0" y="0"/>
                </a:moveTo>
                <a:cubicBezTo>
                  <a:pt x="1164932" y="86376"/>
                  <a:pt x="1742324" y="-82182"/>
                  <a:pt x="3038475" y="0"/>
                </a:cubicBezTo>
                <a:cubicBezTo>
                  <a:pt x="3046781" y="130450"/>
                  <a:pt x="3032843" y="254378"/>
                  <a:pt x="3038475" y="461665"/>
                </a:cubicBezTo>
                <a:cubicBezTo>
                  <a:pt x="1568962" y="546728"/>
                  <a:pt x="391575" y="495762"/>
                  <a:pt x="0" y="461665"/>
                </a:cubicBezTo>
                <a:cubicBezTo>
                  <a:pt x="29169" y="291086"/>
                  <a:pt x="153" y="209153"/>
                  <a:pt x="0" y="0"/>
                </a:cubicBezTo>
                <a:close/>
              </a:path>
            </a:pathLst>
          </a:custGeom>
          <a:solidFill>
            <a:schemeClr val="tx2">
              <a:lumMod val="20000"/>
              <a:lumOff val="80000"/>
            </a:schemeClr>
          </a:solidFill>
          <a:ln>
            <a:solidFill>
              <a:schemeClr val="tx1"/>
            </a:solidFill>
            <a:extLst>
              <a:ext uri="{C807C97D-BFC1-408E-A445-0C87EB9F89A2}">
                <ask:lineSketchStyleProps xmlns:ask="http://schemas.microsoft.com/office/drawing/2018/sketchyshapes" sd="3190065858">
                  <a:prstGeom prst="rect">
                    <a:avLst/>
                  </a:prstGeom>
                  <ask:type>
                    <ask:lineSketchCurved/>
                  </ask:type>
                </ask:lineSketchStyleProps>
              </a:ext>
            </a:extLst>
          </a:ln>
        </p:spPr>
        <p:txBody>
          <a:bodyPr wrap="square">
            <a:spAutoFit/>
          </a:bodyPr>
          <a:lstStyle/>
          <a:p>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1.Козацька криниця</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2400" dirty="0"/>
          </a:p>
        </p:txBody>
      </p:sp>
      <p:pic>
        <p:nvPicPr>
          <p:cNvPr id="11" name="Рисунок 10">
            <a:extLst>
              <a:ext uri="{FF2B5EF4-FFF2-40B4-BE49-F238E27FC236}">
                <a16:creationId xmlns:a16="http://schemas.microsoft.com/office/drawing/2014/main" id="{B1B2E10F-F54D-478E-9647-6D26EFA4A1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3372" y="2912888"/>
            <a:ext cx="5429428" cy="3632515"/>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70794BD0-3FEC-42D1-B9E6-E4F5D181BBF8}"/>
              </a:ext>
            </a:extLst>
          </p:cNvPr>
          <p:cNvSpPr txBox="1"/>
          <p:nvPr/>
        </p:nvSpPr>
        <p:spPr>
          <a:xfrm>
            <a:off x="1302961" y="4995254"/>
            <a:ext cx="2545140" cy="276999"/>
          </a:xfrm>
          <a:prstGeom prst="rect">
            <a:avLst/>
          </a:prstGeom>
          <a:noFill/>
        </p:spPr>
        <p:txBody>
          <a:bodyPr wrap="square">
            <a:spAutoFit/>
          </a:bodyPr>
          <a:lstStyle/>
          <a:p>
            <a:r>
              <a:rPr lang="uk-UA" sz="1200" dirty="0">
                <a:latin typeface="Times New Roman" panose="02020603050405020304" pitchFamily="18" charset="0"/>
                <a:ea typeface="Calibri" panose="020F0502020204030204" pitchFamily="34" charset="0"/>
                <a:cs typeface="Times New Roman" panose="02020603050405020304" pitchFamily="18" charset="0"/>
              </a:rPr>
              <a:t>Фото з архіву Людмили Міщенко</a:t>
            </a:r>
            <a:endParaRPr lang="uk-UA" sz="1200" dirty="0"/>
          </a:p>
        </p:txBody>
      </p:sp>
      <p:sp>
        <p:nvSpPr>
          <p:cNvPr id="12" name="TextBox 11">
            <a:extLst>
              <a:ext uri="{FF2B5EF4-FFF2-40B4-BE49-F238E27FC236}">
                <a16:creationId xmlns:a16="http://schemas.microsoft.com/office/drawing/2014/main" id="{90682FD6-A56A-4FFD-8BCD-4F4291A4DB8B}"/>
              </a:ext>
            </a:extLst>
          </p:cNvPr>
          <p:cNvSpPr txBox="1"/>
          <p:nvPr/>
        </p:nvSpPr>
        <p:spPr>
          <a:xfrm>
            <a:off x="5989261" y="5925185"/>
            <a:ext cx="2545140" cy="276999"/>
          </a:xfrm>
          <a:prstGeom prst="rect">
            <a:avLst/>
          </a:prstGeom>
          <a:noFill/>
        </p:spPr>
        <p:txBody>
          <a:bodyPr wrap="square">
            <a:spAutoFit/>
          </a:bodyPr>
          <a:lstStyle/>
          <a:p>
            <a:r>
              <a:rPr lang="uk-UA" sz="1200" dirty="0">
                <a:latin typeface="Times New Roman" panose="02020603050405020304" pitchFamily="18" charset="0"/>
                <a:ea typeface="Calibri" panose="020F0502020204030204" pitchFamily="34" charset="0"/>
                <a:cs typeface="Times New Roman" panose="02020603050405020304" pitchFamily="18" charset="0"/>
              </a:rPr>
              <a:t>Фото з архіву Людмили Міщенко</a:t>
            </a:r>
            <a:endParaRPr lang="uk-UA" sz="1200" dirty="0"/>
          </a:p>
        </p:txBody>
      </p:sp>
    </p:spTree>
    <p:extLst>
      <p:ext uri="{BB962C8B-B14F-4D97-AF65-F5344CB8AC3E}">
        <p14:creationId xmlns:p14="http://schemas.microsoft.com/office/powerpoint/2010/main" val="363939764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EA09F9A4-C06D-4F3E-91BF-61CFD8F392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Рисунок 7">
            <a:extLst>
              <a:ext uri="{FF2B5EF4-FFF2-40B4-BE49-F238E27FC236}">
                <a16:creationId xmlns:a16="http://schemas.microsoft.com/office/drawing/2014/main" id="{B8F077A6-15E0-437A-BDE7-C6B830251D5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476318" y="3846611"/>
            <a:ext cx="2258542" cy="3011389"/>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01E8B009-5FF3-41DC-BF59-352DAF0334EA}"/>
              </a:ext>
            </a:extLst>
          </p:cNvPr>
          <p:cNvSpPr txBox="1"/>
          <p:nvPr/>
        </p:nvSpPr>
        <p:spPr>
          <a:xfrm>
            <a:off x="4419600" y="68165"/>
            <a:ext cx="3409950" cy="461665"/>
          </a:xfrm>
          <a:prstGeom prst="rect">
            <a:avLst/>
          </a:prstGeom>
          <a:solidFill>
            <a:schemeClr val="accent4">
              <a:lumMod val="40000"/>
              <a:lumOff val="60000"/>
            </a:schemeClr>
          </a:solidFill>
        </p:spPr>
        <p:txBody>
          <a:bodyPr wrap="square">
            <a:spAutoFit/>
          </a:bodyPr>
          <a:lstStyle/>
          <a:p>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2.Урочище Ківшар</a:t>
            </a:r>
            <a:r>
              <a:rPr lang="uk-UA" sz="2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p>
        </p:txBody>
      </p:sp>
      <p:sp>
        <p:nvSpPr>
          <p:cNvPr id="12" name="TextBox 11">
            <a:extLst>
              <a:ext uri="{FF2B5EF4-FFF2-40B4-BE49-F238E27FC236}">
                <a16:creationId xmlns:a16="http://schemas.microsoft.com/office/drawing/2014/main" id="{662A21FF-F26E-45CF-9AF7-CCBE9C4EE1D2}"/>
              </a:ext>
            </a:extLst>
          </p:cNvPr>
          <p:cNvSpPr txBox="1"/>
          <p:nvPr/>
        </p:nvSpPr>
        <p:spPr>
          <a:xfrm>
            <a:off x="9105901" y="68165"/>
            <a:ext cx="3038474" cy="830997"/>
          </a:xfrm>
          <a:custGeom>
            <a:avLst/>
            <a:gdLst>
              <a:gd name="connsiteX0" fmla="*/ 0 w 3038474"/>
              <a:gd name="connsiteY0" fmla="*/ 0 h 830997"/>
              <a:gd name="connsiteX1" fmla="*/ 3038474 w 3038474"/>
              <a:gd name="connsiteY1" fmla="*/ 0 h 830997"/>
              <a:gd name="connsiteX2" fmla="*/ 3038474 w 3038474"/>
              <a:gd name="connsiteY2" fmla="*/ 830997 h 830997"/>
              <a:gd name="connsiteX3" fmla="*/ 0 w 3038474"/>
              <a:gd name="connsiteY3" fmla="*/ 830997 h 830997"/>
              <a:gd name="connsiteX4" fmla="*/ 0 w 3038474"/>
              <a:gd name="connsiteY4" fmla="*/ 0 h 830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8474" h="830997" fill="none" extrusionOk="0">
                <a:moveTo>
                  <a:pt x="0" y="0"/>
                </a:moveTo>
                <a:cubicBezTo>
                  <a:pt x="1106001" y="-33775"/>
                  <a:pt x="1820934" y="138873"/>
                  <a:pt x="3038474" y="0"/>
                </a:cubicBezTo>
                <a:cubicBezTo>
                  <a:pt x="3000012" y="355991"/>
                  <a:pt x="3004495" y="649381"/>
                  <a:pt x="3038474" y="830997"/>
                </a:cubicBezTo>
                <a:cubicBezTo>
                  <a:pt x="2701839" y="693667"/>
                  <a:pt x="696313" y="693141"/>
                  <a:pt x="0" y="830997"/>
                </a:cubicBezTo>
                <a:cubicBezTo>
                  <a:pt x="-58438" y="423656"/>
                  <a:pt x="9847" y="282222"/>
                  <a:pt x="0" y="0"/>
                </a:cubicBezTo>
                <a:close/>
              </a:path>
              <a:path w="3038474" h="830997" stroke="0" extrusionOk="0">
                <a:moveTo>
                  <a:pt x="0" y="0"/>
                </a:moveTo>
                <a:cubicBezTo>
                  <a:pt x="1311138" y="-101487"/>
                  <a:pt x="2395150" y="-162162"/>
                  <a:pt x="3038474" y="0"/>
                </a:cubicBezTo>
                <a:cubicBezTo>
                  <a:pt x="3104040" y="286347"/>
                  <a:pt x="3088371" y="663043"/>
                  <a:pt x="3038474" y="830997"/>
                </a:cubicBezTo>
                <a:cubicBezTo>
                  <a:pt x="2002547" y="881062"/>
                  <a:pt x="644064" y="672548"/>
                  <a:pt x="0" y="830997"/>
                </a:cubicBezTo>
                <a:cubicBezTo>
                  <a:pt x="-30818" y="581332"/>
                  <a:pt x="-37085" y="356280"/>
                  <a:pt x="0" y="0"/>
                </a:cubicBezTo>
                <a:close/>
              </a:path>
            </a:pathLst>
          </a:custGeom>
          <a:ln w="76200">
            <a:solidFill>
              <a:schemeClr val="tx2">
                <a:lumMod val="20000"/>
                <a:lumOff val="80000"/>
              </a:schemeClr>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1">
            <a:schemeClr val="accent4"/>
          </a:lnRef>
          <a:fillRef idx="2">
            <a:schemeClr val="accent4"/>
          </a:fillRef>
          <a:effectRef idx="1">
            <a:schemeClr val="accent4"/>
          </a:effectRef>
          <a:fontRef idx="minor">
            <a:schemeClr val="dk1"/>
          </a:fontRef>
        </p:style>
        <p:txBody>
          <a:bodyPr wrap="square">
            <a:spAutoFit/>
          </a:bodyPr>
          <a:lstStyle/>
          <a:p>
            <a:pPr indent="449580" algn="just"/>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Розташоване на західній околиці міста. Пам'ятка природи.</a:t>
            </a:r>
          </a:p>
        </p:txBody>
      </p:sp>
      <p:sp>
        <p:nvSpPr>
          <p:cNvPr id="14" name="TextBox 13">
            <a:extLst>
              <a:ext uri="{FF2B5EF4-FFF2-40B4-BE49-F238E27FC236}">
                <a16:creationId xmlns:a16="http://schemas.microsoft.com/office/drawing/2014/main" id="{FC20781B-3899-45B9-B1B4-2386BABCC74C}"/>
              </a:ext>
            </a:extLst>
          </p:cNvPr>
          <p:cNvSpPr txBox="1"/>
          <p:nvPr/>
        </p:nvSpPr>
        <p:spPr>
          <a:xfrm>
            <a:off x="9105901" y="903718"/>
            <a:ext cx="3038474" cy="3539430"/>
          </a:xfrm>
          <a:custGeom>
            <a:avLst/>
            <a:gdLst>
              <a:gd name="connsiteX0" fmla="*/ 0 w 3038474"/>
              <a:gd name="connsiteY0" fmla="*/ 0 h 3539430"/>
              <a:gd name="connsiteX1" fmla="*/ 3038474 w 3038474"/>
              <a:gd name="connsiteY1" fmla="*/ 0 h 3539430"/>
              <a:gd name="connsiteX2" fmla="*/ 3038474 w 3038474"/>
              <a:gd name="connsiteY2" fmla="*/ 3539430 h 3539430"/>
              <a:gd name="connsiteX3" fmla="*/ 0 w 3038474"/>
              <a:gd name="connsiteY3" fmla="*/ 3539430 h 3539430"/>
              <a:gd name="connsiteX4" fmla="*/ 0 w 3038474"/>
              <a:gd name="connsiteY4" fmla="*/ 0 h 3539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8474" h="3539430" fill="none" extrusionOk="0">
                <a:moveTo>
                  <a:pt x="0" y="0"/>
                </a:moveTo>
                <a:cubicBezTo>
                  <a:pt x="682851" y="-5676"/>
                  <a:pt x="1776542" y="4644"/>
                  <a:pt x="3038474" y="0"/>
                </a:cubicBezTo>
                <a:cubicBezTo>
                  <a:pt x="3187609" y="1067313"/>
                  <a:pt x="3083858" y="2132518"/>
                  <a:pt x="3038474" y="3539430"/>
                </a:cubicBezTo>
                <a:cubicBezTo>
                  <a:pt x="2530137" y="3508522"/>
                  <a:pt x="1136270" y="3532501"/>
                  <a:pt x="0" y="3539430"/>
                </a:cubicBezTo>
                <a:cubicBezTo>
                  <a:pt x="148051" y="3141130"/>
                  <a:pt x="-156741" y="1158814"/>
                  <a:pt x="0" y="0"/>
                </a:cubicBezTo>
                <a:close/>
              </a:path>
              <a:path w="3038474" h="3539430" stroke="0" extrusionOk="0">
                <a:moveTo>
                  <a:pt x="0" y="0"/>
                </a:moveTo>
                <a:cubicBezTo>
                  <a:pt x="349020" y="-39241"/>
                  <a:pt x="2517427" y="100829"/>
                  <a:pt x="3038474" y="0"/>
                </a:cubicBezTo>
                <a:cubicBezTo>
                  <a:pt x="2958565" y="511112"/>
                  <a:pt x="2917674" y="1789145"/>
                  <a:pt x="3038474" y="3539430"/>
                </a:cubicBezTo>
                <a:cubicBezTo>
                  <a:pt x="1981081" y="3622079"/>
                  <a:pt x="1469735" y="3677152"/>
                  <a:pt x="0" y="3539430"/>
                </a:cubicBezTo>
                <a:cubicBezTo>
                  <a:pt x="94550" y="2256154"/>
                  <a:pt x="-125627" y="1643620"/>
                  <a:pt x="0" y="0"/>
                </a:cubicBezTo>
                <a:close/>
              </a:path>
            </a:pathLst>
          </a:custGeom>
          <a:solidFill>
            <a:schemeClr val="bg1">
              <a:lumMod val="95000"/>
            </a:schemeClr>
          </a:solidFill>
          <a:ln w="76200">
            <a:solidFill>
              <a:schemeClr val="tx2">
                <a:lumMod val="20000"/>
                <a:lumOff val="80000"/>
              </a:schemeClr>
            </a:solidFill>
            <a:extLst>
              <a:ext uri="{C807C97D-BFC1-408E-A445-0C87EB9F89A2}">
                <ask:lineSketchStyleProps xmlns:ask="http://schemas.microsoft.com/office/drawing/2018/sketchyshapes" sd="1956241449">
                  <a:prstGeom prst="rect">
                    <a:avLst/>
                  </a:prstGeom>
                  <ask:type>
                    <ask:lineSketchCurved/>
                  </ask:type>
                </ask:lineSketchStyleProps>
              </a:ext>
            </a:extLst>
          </a:ln>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uk-UA" sz="1600" dirty="0">
                <a:effectLst/>
                <a:latin typeface="Times New Roman" panose="02020603050405020304" pitchFamily="18" charset="0"/>
                <a:ea typeface="Calibri" panose="020F0502020204030204" pitchFamily="34" charset="0"/>
                <a:cs typeface="Times New Roman" panose="02020603050405020304" pitchFamily="18" charset="0"/>
              </a:rPr>
              <a:t>      До другої половини ХІХ ст. навколо міста були вирубані  великі площі лісу,  після чого змінився навколишній  мікроклімат: почали міліти річки та озера, з’явилися сипучі піски та пилові бурі. Про це писав  у 1885 р. відомий краєзнавець Олександр Твердохлібов.</a:t>
            </a:r>
          </a:p>
          <a:p>
            <a:pPr algn="just"/>
            <a:r>
              <a:rPr lang="uk-UA" sz="1600" dirty="0">
                <a:latin typeface="Times New Roman" panose="02020603050405020304" pitchFamily="18" charset="0"/>
                <a:ea typeface="Calibri" panose="020F0502020204030204" pitchFamily="34" charset="0"/>
                <a:cs typeface="Times New Roman" panose="02020603050405020304" pitchFamily="18" charset="0"/>
              </a:rPr>
              <a:t>      Відроджений ліс у 1916 році охтирчанами під керівництвом молодого лісівника Андрія Шаталова. </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14A626B5-2C41-4C7D-846D-BE6D9AF0DE48}"/>
              </a:ext>
            </a:extLst>
          </p:cNvPr>
          <p:cNvSpPr txBox="1"/>
          <p:nvPr/>
        </p:nvSpPr>
        <p:spPr>
          <a:xfrm>
            <a:off x="9105901" y="4443148"/>
            <a:ext cx="3086099" cy="2308324"/>
          </a:xfrm>
          <a:custGeom>
            <a:avLst/>
            <a:gdLst>
              <a:gd name="connsiteX0" fmla="*/ 0 w 3086099"/>
              <a:gd name="connsiteY0" fmla="*/ 0 h 2308324"/>
              <a:gd name="connsiteX1" fmla="*/ 3086099 w 3086099"/>
              <a:gd name="connsiteY1" fmla="*/ 0 h 2308324"/>
              <a:gd name="connsiteX2" fmla="*/ 3086099 w 3086099"/>
              <a:gd name="connsiteY2" fmla="*/ 2308324 h 2308324"/>
              <a:gd name="connsiteX3" fmla="*/ 0 w 3086099"/>
              <a:gd name="connsiteY3" fmla="*/ 2308324 h 2308324"/>
              <a:gd name="connsiteX4" fmla="*/ 0 w 3086099"/>
              <a:gd name="connsiteY4" fmla="*/ 0 h 2308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099" h="2308324" fill="none" extrusionOk="0">
                <a:moveTo>
                  <a:pt x="0" y="0"/>
                </a:moveTo>
                <a:cubicBezTo>
                  <a:pt x="655318" y="34834"/>
                  <a:pt x="1760016" y="52645"/>
                  <a:pt x="3086099" y="0"/>
                </a:cubicBezTo>
                <a:cubicBezTo>
                  <a:pt x="3068625" y="334710"/>
                  <a:pt x="3244929" y="2000603"/>
                  <a:pt x="3086099" y="2308324"/>
                </a:cubicBezTo>
                <a:cubicBezTo>
                  <a:pt x="2107352" y="2354736"/>
                  <a:pt x="582667" y="2151792"/>
                  <a:pt x="0" y="2308324"/>
                </a:cubicBezTo>
                <a:cubicBezTo>
                  <a:pt x="-17479" y="1870941"/>
                  <a:pt x="12783" y="531891"/>
                  <a:pt x="0" y="0"/>
                </a:cubicBezTo>
                <a:close/>
              </a:path>
              <a:path w="3086099" h="2308324" stroke="0" extrusionOk="0">
                <a:moveTo>
                  <a:pt x="0" y="0"/>
                </a:moveTo>
                <a:cubicBezTo>
                  <a:pt x="381168" y="-136824"/>
                  <a:pt x="1751194" y="59142"/>
                  <a:pt x="3086099" y="0"/>
                </a:cubicBezTo>
                <a:cubicBezTo>
                  <a:pt x="2972301" y="459150"/>
                  <a:pt x="2967930" y="1559121"/>
                  <a:pt x="3086099" y="2308324"/>
                </a:cubicBezTo>
                <a:cubicBezTo>
                  <a:pt x="1643887" y="2226175"/>
                  <a:pt x="1318217" y="2197448"/>
                  <a:pt x="0" y="2308324"/>
                </a:cubicBezTo>
                <a:cubicBezTo>
                  <a:pt x="-32094" y="1758645"/>
                  <a:pt x="-47459" y="1010981"/>
                  <a:pt x="0" y="0"/>
                </a:cubicBezTo>
                <a:close/>
              </a:path>
            </a:pathLst>
          </a:custGeom>
          <a:ln w="76200">
            <a:solidFill>
              <a:schemeClr val="tx2">
                <a:lumMod val="20000"/>
                <a:lumOff val="80000"/>
              </a:schemeClr>
            </a:solidFill>
            <a:extLst>
              <a:ext uri="{C807C97D-BFC1-408E-A445-0C87EB9F89A2}">
                <ask:lineSketchStyleProps xmlns:ask="http://schemas.microsoft.com/office/drawing/2018/sketchyshapes" sd="3494829386">
                  <a:prstGeom prst="rect">
                    <a:avLst/>
                  </a:prstGeom>
                  <ask:type>
                    <ask:lineSketchCurved/>
                  </ask:type>
                </ask:lineSketchStyleProps>
              </a:ext>
            </a:extLst>
          </a:ln>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uk-UA"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В </a:t>
            </a:r>
            <a:r>
              <a:rPr lang="uk-UA" sz="1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урочищі «Ківшар»  </a:t>
            </a:r>
            <a:r>
              <a:rPr lang="uk-UA"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є пам’ятний знак, який встановлений на місці, де походила «лінія оборони» піл час визволення Охтирки від німецьких загарбників. У 2009 р. Охтирські ліси були включені  до складу </a:t>
            </a: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Гетьманського національ-ного природного парку. </a:t>
            </a:r>
            <a:endParaRPr lang="uk-UA" sz="1600" dirty="0"/>
          </a:p>
        </p:txBody>
      </p:sp>
      <p:pic>
        <p:nvPicPr>
          <p:cNvPr id="17" name="Рисунок 16">
            <a:extLst>
              <a:ext uri="{FF2B5EF4-FFF2-40B4-BE49-F238E27FC236}">
                <a16:creationId xmlns:a16="http://schemas.microsoft.com/office/drawing/2014/main" id="{FCA8C188-48C1-40D2-ADEF-E5EF2D4AEB1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52403" y="4905541"/>
            <a:ext cx="3914775" cy="1899195"/>
          </a:xfrm>
          <a:prstGeom prst="rect">
            <a:avLst/>
          </a:prstGeom>
          <a:ln>
            <a:noFill/>
          </a:ln>
          <a:effectLst>
            <a:softEdge rad="112500"/>
          </a:effectLst>
        </p:spPr>
      </p:pic>
      <p:sp>
        <p:nvSpPr>
          <p:cNvPr id="11" name="TextBox 10">
            <a:extLst>
              <a:ext uri="{FF2B5EF4-FFF2-40B4-BE49-F238E27FC236}">
                <a16:creationId xmlns:a16="http://schemas.microsoft.com/office/drawing/2014/main" id="{01CC56E8-6526-489D-AC7F-9C2CAA3E2872}"/>
              </a:ext>
            </a:extLst>
          </p:cNvPr>
          <p:cNvSpPr txBox="1"/>
          <p:nvPr/>
        </p:nvSpPr>
        <p:spPr>
          <a:xfrm>
            <a:off x="457200" y="6469134"/>
            <a:ext cx="2790825" cy="276999"/>
          </a:xfrm>
          <a:prstGeom prst="rect">
            <a:avLst/>
          </a:prstGeom>
          <a:noFill/>
        </p:spPr>
        <p:txBody>
          <a:bodyPr wrap="square">
            <a:spAutoFit/>
          </a:bodyPr>
          <a:lstStyle/>
          <a:p>
            <a:r>
              <a:rPr lang="uk-UA" sz="1200" dirty="0">
                <a:latin typeface="Times New Roman" panose="02020603050405020304" pitchFamily="18" charset="0"/>
                <a:ea typeface="Calibri" panose="020F0502020204030204" pitchFamily="34" charset="0"/>
                <a:cs typeface="Times New Roman" panose="02020603050405020304" pitchFamily="18" charset="0"/>
              </a:rPr>
              <a:t>Фото з архіву Ігоря Горбушка</a:t>
            </a:r>
            <a:endParaRPr lang="uk-UA" sz="1200" dirty="0"/>
          </a:p>
        </p:txBody>
      </p:sp>
      <p:sp>
        <p:nvSpPr>
          <p:cNvPr id="13" name="TextBox 12">
            <a:extLst>
              <a:ext uri="{FF2B5EF4-FFF2-40B4-BE49-F238E27FC236}">
                <a16:creationId xmlns:a16="http://schemas.microsoft.com/office/drawing/2014/main" id="{320DF5C4-CE6D-409B-B4A1-14E1398B59AF}"/>
              </a:ext>
            </a:extLst>
          </p:cNvPr>
          <p:cNvSpPr txBox="1"/>
          <p:nvPr/>
        </p:nvSpPr>
        <p:spPr>
          <a:xfrm>
            <a:off x="4733925" y="6512836"/>
            <a:ext cx="1190625" cy="276999"/>
          </a:xfrm>
          <a:prstGeom prst="rect">
            <a:avLst/>
          </a:prstGeom>
          <a:solidFill>
            <a:schemeClr val="tx2">
              <a:lumMod val="20000"/>
              <a:lumOff val="80000"/>
            </a:schemeClr>
          </a:solidFill>
        </p:spPr>
        <p:txBody>
          <a:bodyPr wrap="square">
            <a:spAutoFit/>
          </a:bodyPr>
          <a:lstStyle/>
          <a:p>
            <a:r>
              <a:rPr lang="uk-UA" sz="1200" dirty="0">
                <a:latin typeface="Times New Roman" panose="02020603050405020304" pitchFamily="18" charset="0"/>
                <a:ea typeface="Calibri" panose="020F0502020204030204" pitchFamily="34" charset="0"/>
                <a:cs typeface="Times New Roman" panose="02020603050405020304" pitchFamily="18" charset="0"/>
              </a:rPr>
              <a:t>Фото авторки </a:t>
            </a:r>
            <a:endParaRPr lang="uk-UA" sz="1200" dirty="0"/>
          </a:p>
        </p:txBody>
      </p:sp>
    </p:spTree>
    <p:extLst>
      <p:ext uri="{BB962C8B-B14F-4D97-AF65-F5344CB8AC3E}">
        <p14:creationId xmlns:p14="http://schemas.microsoft.com/office/powerpoint/2010/main" val="12697944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B803EF-BC28-4102-90C2-B85798759616}"/>
              </a:ext>
            </a:extLst>
          </p:cNvPr>
          <p:cNvSpPr txBox="1"/>
          <p:nvPr/>
        </p:nvSpPr>
        <p:spPr>
          <a:xfrm>
            <a:off x="202949" y="249617"/>
            <a:ext cx="5259577" cy="3816429"/>
          </a:xfrm>
          <a:custGeom>
            <a:avLst/>
            <a:gdLst>
              <a:gd name="connsiteX0" fmla="*/ 0 w 5259577"/>
              <a:gd name="connsiteY0" fmla="*/ 0 h 3816429"/>
              <a:gd name="connsiteX1" fmla="*/ 5259577 w 5259577"/>
              <a:gd name="connsiteY1" fmla="*/ 0 h 3816429"/>
              <a:gd name="connsiteX2" fmla="*/ 5259577 w 5259577"/>
              <a:gd name="connsiteY2" fmla="*/ 3816429 h 3816429"/>
              <a:gd name="connsiteX3" fmla="*/ 0 w 5259577"/>
              <a:gd name="connsiteY3" fmla="*/ 3816429 h 3816429"/>
              <a:gd name="connsiteX4" fmla="*/ 0 w 5259577"/>
              <a:gd name="connsiteY4" fmla="*/ 0 h 3816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9577" h="3816429" fill="none" extrusionOk="0">
                <a:moveTo>
                  <a:pt x="0" y="0"/>
                </a:moveTo>
                <a:cubicBezTo>
                  <a:pt x="753141" y="-141611"/>
                  <a:pt x="2766708" y="-126672"/>
                  <a:pt x="5259577" y="0"/>
                </a:cubicBezTo>
                <a:cubicBezTo>
                  <a:pt x="5309656" y="1760242"/>
                  <a:pt x="5174313" y="3204110"/>
                  <a:pt x="5259577" y="3816429"/>
                </a:cubicBezTo>
                <a:cubicBezTo>
                  <a:pt x="4416682" y="3889163"/>
                  <a:pt x="2025684" y="3891383"/>
                  <a:pt x="0" y="3816429"/>
                </a:cubicBezTo>
                <a:cubicBezTo>
                  <a:pt x="42129" y="3076650"/>
                  <a:pt x="31152" y="1027596"/>
                  <a:pt x="0" y="0"/>
                </a:cubicBezTo>
                <a:close/>
              </a:path>
              <a:path w="5259577" h="3816429" stroke="0" extrusionOk="0">
                <a:moveTo>
                  <a:pt x="0" y="0"/>
                </a:moveTo>
                <a:cubicBezTo>
                  <a:pt x="1503385" y="-18372"/>
                  <a:pt x="3413891" y="-39411"/>
                  <a:pt x="5259577" y="0"/>
                </a:cubicBezTo>
                <a:cubicBezTo>
                  <a:pt x="5349729" y="1828819"/>
                  <a:pt x="5336672" y="2622687"/>
                  <a:pt x="5259577" y="3816429"/>
                </a:cubicBezTo>
                <a:cubicBezTo>
                  <a:pt x="2785962" y="3782106"/>
                  <a:pt x="1806714" y="3654886"/>
                  <a:pt x="0" y="3816429"/>
                </a:cubicBezTo>
                <a:cubicBezTo>
                  <a:pt x="-124686" y="2060224"/>
                  <a:pt x="126223" y="1205944"/>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23172958">
                  <a:prstGeom prst="rect">
                    <a:avLst/>
                  </a:prstGeom>
                  <ask:type>
                    <ask:lineSketchCurved/>
                  </ask:type>
                </ask:lineSketchStyleProps>
              </a:ext>
            </a:extLst>
          </a:ln>
        </p:spPr>
        <p:txBody>
          <a:bodyPr wrap="square">
            <a:spAutoFit/>
          </a:bodyPr>
          <a:lstStyle/>
          <a:p>
            <a:pPr algn="just"/>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600" b="1" dirty="0">
                <a:effectLst/>
                <a:latin typeface="Times New Roman" panose="02020603050405020304" pitchFamily="18" charset="0"/>
                <a:ea typeface="Calibri" panose="020F0502020204030204" pitchFamily="34" charset="0"/>
                <a:cs typeface="Times New Roman" panose="02020603050405020304" pitchFamily="18" charset="0"/>
              </a:rPr>
              <a:t>На 2 сотні ліси межують на  вул. Київській з адміністративними будівлями нафтовиків та геологорозвідників та їх господарчими цехами, спорудами, автомобільною базою. </a:t>
            </a:r>
          </a:p>
          <a:p>
            <a:pPr algn="just"/>
            <a:r>
              <a:rPr lang="uk-UA" sz="1600" b="0" dirty="0">
                <a:effectLst/>
                <a:latin typeface="Times New Roman" panose="02020603050405020304" pitchFamily="18" charset="0"/>
                <a:ea typeface="Calibri" panose="020F0502020204030204" pitchFamily="34" charset="0"/>
                <a:cs typeface="Times New Roman" panose="02020603050405020304" pitchFamily="18" charset="0"/>
              </a:rPr>
              <a:t>      З 1961 року на Охтирщині розпочався промисловий видобуток нафти та супутнього газу. </a:t>
            </a:r>
            <a:r>
              <a:rPr lang="uk-UA" sz="1600" b="0" dirty="0">
                <a:latin typeface="Times New Roman" panose="02020603050405020304" pitchFamily="18" charset="0"/>
                <a:ea typeface="Calibri" panose="020F0502020204030204" pitchFamily="34" charset="0"/>
                <a:cs typeface="Times New Roman" panose="02020603050405020304" pitchFamily="18" charset="0"/>
              </a:rPr>
              <a:t>Н</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афтогазовидобувна промисловість Охтирського району ще донедавна була представлена трьома потужними підприємствами, історія яких налічує лише трохи більше</a:t>
            </a:r>
            <a:r>
              <a:rPr lang="uk-UA" sz="1600" spc="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60 років. Це НГВУ «Охтирканафтогаз», Охтирське </a:t>
            </a:r>
            <a:r>
              <a:rPr lang="uk-UA" sz="1600" dirty="0">
                <a:latin typeface="Times New Roman" panose="02020603050405020304" pitchFamily="18" charset="0"/>
                <a:ea typeface="Calibri" panose="020F0502020204030204" pitchFamily="34" charset="0"/>
                <a:cs typeface="Times New Roman" panose="02020603050405020304" pitchFamily="18" charset="0"/>
              </a:rPr>
              <a:t>управління бурових робіт</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 та Качанівське  ГПЗ. Розвиток галузі сприяв розквіту Охтирщини. </a:t>
            </a:r>
          </a:p>
          <a:p>
            <a:pPr algn="just"/>
            <a:r>
              <a:rPr lang="uk-UA"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600" dirty="0">
                <a:latin typeface="Times New Roman" panose="02020603050405020304" pitchFamily="18" charset="0"/>
                <a:ea typeface="Calibri" panose="020F0502020204030204" pitchFamily="34" charset="0"/>
                <a:cs typeface="Times New Roman" panose="02020603050405020304" pitchFamily="18" charset="0"/>
              </a:rPr>
              <a:t>В</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же більше 6 років, як припинило своє існування УБР, будівля та всі цехи, бази передані НГВУ «Охтирканафтогаз».</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DEA2AFF-65FD-4BD2-BC87-7768A771DB51}"/>
              </a:ext>
            </a:extLst>
          </p:cNvPr>
          <p:cNvSpPr txBox="1"/>
          <p:nvPr/>
        </p:nvSpPr>
        <p:spPr>
          <a:xfrm>
            <a:off x="5981700" y="33188"/>
            <a:ext cx="5372100" cy="523220"/>
          </a:xfrm>
          <a:prstGeom prst="rect">
            <a:avLst/>
          </a:prstGeom>
          <a:noFill/>
        </p:spPr>
        <p:txBody>
          <a:bodyPr wrap="square">
            <a:spAutoFit/>
          </a:bodyPr>
          <a:lstStyle/>
          <a:p>
            <a:r>
              <a:rPr lang="uk-UA" sz="2800" b="1" dirty="0">
                <a:effectLst/>
                <a:latin typeface="Times New Roman" panose="02020603050405020304" pitchFamily="18" charset="0"/>
                <a:ea typeface="Calibri" panose="020F0502020204030204" pitchFamily="34" charset="0"/>
                <a:cs typeface="Times New Roman" panose="02020603050405020304" pitchFamily="18" charset="0"/>
              </a:rPr>
              <a:t>3.Охтирка-місто нафтовиків</a:t>
            </a:r>
            <a:endParaRPr lang="uk-UA" sz="2800" dirty="0"/>
          </a:p>
        </p:txBody>
      </p:sp>
      <p:pic>
        <p:nvPicPr>
          <p:cNvPr id="8" name="Рисунок 7">
            <a:extLst>
              <a:ext uri="{FF2B5EF4-FFF2-40B4-BE49-F238E27FC236}">
                <a16:creationId xmlns:a16="http://schemas.microsoft.com/office/drawing/2014/main" id="{6233FF2B-1042-4A85-B3EA-14BDFDC4D6A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53107" y="610071"/>
            <a:ext cx="2887595" cy="3503507"/>
          </a:xfrm>
          <a:prstGeom prst="rect">
            <a:avLst/>
          </a:prstGeom>
          <a:ln>
            <a:noFill/>
          </a:ln>
          <a:effectLst>
            <a:outerShdw blurRad="292100" dist="139700" dir="2700000" algn="tl" rotWithShape="0">
              <a:srgbClr val="333333">
                <a:alpha val="65000"/>
              </a:srgbClr>
            </a:outerShdw>
          </a:effectLst>
        </p:spPr>
      </p:pic>
      <p:pic>
        <p:nvPicPr>
          <p:cNvPr id="9" name="Рисунок 8">
            <a:extLst>
              <a:ext uri="{FF2B5EF4-FFF2-40B4-BE49-F238E27FC236}">
                <a16:creationId xmlns:a16="http://schemas.microsoft.com/office/drawing/2014/main" id="{42024667-F5C8-4A80-AE5E-DE61437456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31283" y="626755"/>
            <a:ext cx="3522091" cy="3120242"/>
          </a:xfrm>
          <a:prstGeom prst="rect">
            <a:avLst/>
          </a:prstGeom>
          <a:ln>
            <a:noFill/>
          </a:ln>
          <a:effectLst>
            <a:outerShdw blurRad="292100" dist="139700" dir="2700000" algn="tl" rotWithShape="0">
              <a:srgbClr val="333333">
                <a:alpha val="65000"/>
              </a:srgbClr>
            </a:outerShdw>
          </a:effectLst>
        </p:spPr>
      </p:pic>
      <p:pic>
        <p:nvPicPr>
          <p:cNvPr id="10" name="Рисунок 9">
            <a:extLst>
              <a:ext uri="{FF2B5EF4-FFF2-40B4-BE49-F238E27FC236}">
                <a16:creationId xmlns:a16="http://schemas.microsoft.com/office/drawing/2014/main" id="{24C267D2-CD1F-47A2-9AD4-5C1CC5B2444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540756" y="4275867"/>
            <a:ext cx="3110487" cy="2115131"/>
          </a:xfrm>
          <a:prstGeom prst="rect">
            <a:avLst/>
          </a:prstGeom>
        </p:spPr>
      </p:pic>
      <p:pic>
        <p:nvPicPr>
          <p:cNvPr id="3" name="Рисунок 2">
            <a:extLst>
              <a:ext uri="{FF2B5EF4-FFF2-40B4-BE49-F238E27FC236}">
                <a16:creationId xmlns:a16="http://schemas.microsoft.com/office/drawing/2014/main" id="{C04F579A-E493-4F63-A015-8948B15A7E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38626" y="4335925"/>
            <a:ext cx="3771809" cy="2182864"/>
          </a:xfrm>
          <a:prstGeom prst="rect">
            <a:avLst/>
          </a:prstGeom>
        </p:spPr>
      </p:pic>
      <p:pic>
        <p:nvPicPr>
          <p:cNvPr id="6" name="Рисунок 5">
            <a:extLst>
              <a:ext uri="{FF2B5EF4-FFF2-40B4-BE49-F238E27FC236}">
                <a16:creationId xmlns:a16="http://schemas.microsoft.com/office/drawing/2014/main" id="{0F82246F-1CF1-4CDC-AC3C-ED0223CED86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86"/>
          <a:stretch/>
        </p:blipFill>
        <p:spPr>
          <a:xfrm>
            <a:off x="8516617" y="4399910"/>
            <a:ext cx="3536757" cy="2262468"/>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DEBD2228-FF2E-49C7-9201-9A8D10C10D67}"/>
              </a:ext>
            </a:extLst>
          </p:cNvPr>
          <p:cNvSpPr txBox="1"/>
          <p:nvPr/>
        </p:nvSpPr>
        <p:spPr>
          <a:xfrm>
            <a:off x="2855119" y="6240685"/>
            <a:ext cx="6253162" cy="461665"/>
          </a:xfrm>
          <a:custGeom>
            <a:avLst/>
            <a:gdLst>
              <a:gd name="connsiteX0" fmla="*/ 0 w 6253162"/>
              <a:gd name="connsiteY0" fmla="*/ 0 h 461665"/>
              <a:gd name="connsiteX1" fmla="*/ 6253162 w 6253162"/>
              <a:gd name="connsiteY1" fmla="*/ 0 h 461665"/>
              <a:gd name="connsiteX2" fmla="*/ 6253162 w 6253162"/>
              <a:gd name="connsiteY2" fmla="*/ 461665 h 461665"/>
              <a:gd name="connsiteX3" fmla="*/ 0 w 6253162"/>
              <a:gd name="connsiteY3" fmla="*/ 461665 h 461665"/>
              <a:gd name="connsiteX4" fmla="*/ 0 w 6253162"/>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3162" h="461665" fill="none" extrusionOk="0">
                <a:moveTo>
                  <a:pt x="0" y="0"/>
                </a:moveTo>
                <a:cubicBezTo>
                  <a:pt x="2932387" y="128805"/>
                  <a:pt x="4369119" y="-89019"/>
                  <a:pt x="6253162" y="0"/>
                </a:cubicBezTo>
                <a:cubicBezTo>
                  <a:pt x="6221720" y="114169"/>
                  <a:pt x="6267809" y="242914"/>
                  <a:pt x="6253162" y="461665"/>
                </a:cubicBezTo>
                <a:cubicBezTo>
                  <a:pt x="4444709" y="497387"/>
                  <a:pt x="3120463" y="547518"/>
                  <a:pt x="0" y="461665"/>
                </a:cubicBezTo>
                <a:cubicBezTo>
                  <a:pt x="28395" y="238968"/>
                  <a:pt x="21484" y="78309"/>
                  <a:pt x="0" y="0"/>
                </a:cubicBezTo>
                <a:close/>
              </a:path>
              <a:path w="6253162" h="461665" stroke="0" extrusionOk="0">
                <a:moveTo>
                  <a:pt x="0" y="0"/>
                </a:moveTo>
                <a:cubicBezTo>
                  <a:pt x="1680017" y="107144"/>
                  <a:pt x="3946121" y="-21459"/>
                  <a:pt x="6253162" y="0"/>
                </a:cubicBezTo>
                <a:cubicBezTo>
                  <a:pt x="6256442" y="131244"/>
                  <a:pt x="6219371" y="308916"/>
                  <a:pt x="6253162" y="461665"/>
                </a:cubicBezTo>
                <a:cubicBezTo>
                  <a:pt x="4871205" y="493353"/>
                  <a:pt x="1876000" y="619789"/>
                  <a:pt x="0" y="461665"/>
                </a:cubicBezTo>
                <a:cubicBezTo>
                  <a:pt x="586" y="408312"/>
                  <a:pt x="37620" y="114033"/>
                  <a:pt x="0" y="0"/>
                </a:cubicBezTo>
                <a:close/>
              </a:path>
            </a:pathLst>
          </a:custGeom>
          <a:solidFill>
            <a:schemeClr val="tx2">
              <a:lumMod val="20000"/>
              <a:lumOff val="80000"/>
            </a:schemeClr>
          </a:solidFill>
          <a:ln>
            <a:solidFill>
              <a:schemeClr val="tx1"/>
            </a:solidFill>
            <a:extLst>
              <a:ext uri="{C807C97D-BFC1-408E-A445-0C87EB9F89A2}">
                <ask:lineSketchStyleProps xmlns:ask="http://schemas.microsoft.com/office/drawing/2018/sketchyshapes" sd="2012288084">
                  <a:prstGeom prst="rect">
                    <a:avLst/>
                  </a:prstGeom>
                  <ask:type>
                    <ask:lineSketchCurved/>
                  </ask:type>
                </ask:lineSketchStyleProps>
              </a:ext>
            </a:extLst>
          </a:ln>
        </p:spPr>
        <p:txBody>
          <a:bodyPr wrap="square">
            <a:spAutoFit/>
          </a:bodyPr>
          <a:lstStyle/>
          <a:p>
            <a:pPr algn="ctr"/>
            <a:r>
              <a:rPr lang="uk-UA" sz="1200" dirty="0">
                <a:latin typeface="Times New Roman" panose="02020603050405020304" pitchFamily="18" charset="0"/>
                <a:ea typeface="Calibri" panose="020F0502020204030204" pitchFamily="34" charset="0"/>
                <a:cs typeface="Times New Roman" panose="02020603050405020304" pitchFamily="18" charset="0"/>
              </a:rPr>
              <a:t>Фото з архіву краєзнавця Ігоря Горбушка. Розбудова підприємств  нафтовиків в 60-70 рр. </a:t>
            </a:r>
          </a:p>
          <a:p>
            <a:pPr algn="ctr"/>
            <a:r>
              <a:rPr lang="uk-UA" sz="1200" dirty="0">
                <a:latin typeface="Times New Roman" panose="02020603050405020304" pitchFamily="18" charset="0"/>
                <a:ea typeface="Calibri" panose="020F0502020204030204" pitchFamily="34" charset="0"/>
                <a:cs typeface="Times New Roman" panose="02020603050405020304" pitchFamily="18" charset="0"/>
              </a:rPr>
              <a:t>ХХ ст.  у мікрорайоні «Дачний»</a:t>
            </a:r>
            <a:endParaRPr lang="uk-UA" sz="1200" dirty="0"/>
          </a:p>
        </p:txBody>
      </p:sp>
      <p:sp>
        <p:nvSpPr>
          <p:cNvPr id="15" name="TextBox 14">
            <a:extLst>
              <a:ext uri="{FF2B5EF4-FFF2-40B4-BE49-F238E27FC236}">
                <a16:creationId xmlns:a16="http://schemas.microsoft.com/office/drawing/2014/main" id="{A7029C4E-1FDF-41E2-90B5-53D53C40240E}"/>
              </a:ext>
            </a:extLst>
          </p:cNvPr>
          <p:cNvSpPr txBox="1"/>
          <p:nvPr/>
        </p:nvSpPr>
        <p:spPr>
          <a:xfrm>
            <a:off x="5981700" y="3868288"/>
            <a:ext cx="4567236" cy="369332"/>
          </a:xfrm>
          <a:custGeom>
            <a:avLst/>
            <a:gdLst>
              <a:gd name="connsiteX0" fmla="*/ 0 w 4567236"/>
              <a:gd name="connsiteY0" fmla="*/ 0 h 369332"/>
              <a:gd name="connsiteX1" fmla="*/ 4567236 w 4567236"/>
              <a:gd name="connsiteY1" fmla="*/ 0 h 369332"/>
              <a:gd name="connsiteX2" fmla="*/ 4567236 w 4567236"/>
              <a:gd name="connsiteY2" fmla="*/ 369332 h 369332"/>
              <a:gd name="connsiteX3" fmla="*/ 0 w 4567236"/>
              <a:gd name="connsiteY3" fmla="*/ 369332 h 369332"/>
              <a:gd name="connsiteX4" fmla="*/ 0 w 456723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7236" h="369332" fill="none" extrusionOk="0">
                <a:moveTo>
                  <a:pt x="0" y="0"/>
                </a:moveTo>
                <a:cubicBezTo>
                  <a:pt x="1839591" y="11241"/>
                  <a:pt x="3152131" y="-127108"/>
                  <a:pt x="4567236" y="0"/>
                </a:cubicBezTo>
                <a:cubicBezTo>
                  <a:pt x="4576538" y="159564"/>
                  <a:pt x="4583566" y="251178"/>
                  <a:pt x="4567236" y="369332"/>
                </a:cubicBezTo>
                <a:cubicBezTo>
                  <a:pt x="3711119" y="357223"/>
                  <a:pt x="616497" y="302795"/>
                  <a:pt x="0" y="369332"/>
                </a:cubicBezTo>
                <a:cubicBezTo>
                  <a:pt x="-27523" y="287554"/>
                  <a:pt x="30881" y="165618"/>
                  <a:pt x="0" y="0"/>
                </a:cubicBezTo>
                <a:close/>
              </a:path>
              <a:path w="4567236" h="369332" stroke="0" extrusionOk="0">
                <a:moveTo>
                  <a:pt x="0" y="0"/>
                </a:moveTo>
                <a:cubicBezTo>
                  <a:pt x="1217155" y="-94412"/>
                  <a:pt x="2729495" y="-96761"/>
                  <a:pt x="4567236" y="0"/>
                </a:cubicBezTo>
                <a:cubicBezTo>
                  <a:pt x="4591413" y="64110"/>
                  <a:pt x="4544499" y="325003"/>
                  <a:pt x="4567236" y="369332"/>
                </a:cubicBezTo>
                <a:cubicBezTo>
                  <a:pt x="2718578" y="425999"/>
                  <a:pt x="561463" y="499181"/>
                  <a:pt x="0" y="369332"/>
                </a:cubicBezTo>
                <a:cubicBezTo>
                  <a:pt x="-12873" y="226767"/>
                  <a:pt x="-3380" y="95924"/>
                  <a:pt x="0" y="0"/>
                </a:cubicBezTo>
                <a:close/>
              </a:path>
            </a:pathLst>
          </a:custGeom>
          <a:solidFill>
            <a:schemeClr val="tx2">
              <a:lumMod val="20000"/>
              <a:lumOff val="80000"/>
            </a:schemeClr>
          </a:solidFill>
          <a:ln>
            <a:solidFill>
              <a:schemeClr val="tx1"/>
            </a:solidFill>
            <a:extLst>
              <a:ext uri="{C807C97D-BFC1-408E-A445-0C87EB9F89A2}">
                <ask:lineSketchStyleProps xmlns:ask="http://schemas.microsoft.com/office/drawing/2018/sketchyshapes" sd="598940077">
                  <a:prstGeom prst="rect">
                    <a:avLst/>
                  </a:prstGeom>
                  <ask:type>
                    <ask:lineSketchCurved/>
                  </ask:type>
                </ask:lineSketchStyleProps>
              </a:ext>
            </a:extLst>
          </a:ln>
        </p:spPr>
        <p:txBody>
          <a:bodyPr wrap="square">
            <a:spAutoFit/>
          </a:bodyPr>
          <a:lstStyle/>
          <a:p>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НГВУ «Охтирканафтогаз» і Охтирське УБР </a:t>
            </a:r>
            <a:endParaRPr lang="uk-UA" dirty="0"/>
          </a:p>
        </p:txBody>
      </p:sp>
      <p:sp>
        <p:nvSpPr>
          <p:cNvPr id="17" name="TextBox 16">
            <a:extLst>
              <a:ext uri="{FF2B5EF4-FFF2-40B4-BE49-F238E27FC236}">
                <a16:creationId xmlns:a16="http://schemas.microsoft.com/office/drawing/2014/main" id="{6B690C8E-D8C3-4A73-9F46-0AACCC19FB6B}"/>
              </a:ext>
            </a:extLst>
          </p:cNvPr>
          <p:cNvSpPr txBox="1"/>
          <p:nvPr/>
        </p:nvSpPr>
        <p:spPr>
          <a:xfrm>
            <a:off x="8055769" y="3429000"/>
            <a:ext cx="1440656" cy="276999"/>
          </a:xfrm>
          <a:prstGeom prst="rect">
            <a:avLst/>
          </a:prstGeom>
          <a:solidFill>
            <a:schemeClr val="tx2">
              <a:lumMod val="20000"/>
              <a:lumOff val="80000"/>
            </a:schemeClr>
          </a:solidFill>
        </p:spPr>
        <p:txBody>
          <a:bodyPr wrap="square">
            <a:spAutoFit/>
          </a:bodyPr>
          <a:lstStyle/>
          <a:p>
            <a:pPr algn="ctr"/>
            <a:r>
              <a:rPr lang="uk-UA" sz="1200" dirty="0">
                <a:latin typeface="Times New Roman" panose="02020603050405020304" pitchFamily="18" charset="0"/>
                <a:ea typeface="Calibri" panose="020F0502020204030204" pitchFamily="34" charset="0"/>
                <a:cs typeface="Times New Roman" panose="02020603050405020304" pitchFamily="18" charset="0"/>
              </a:rPr>
              <a:t>Фото авторки </a:t>
            </a:r>
            <a:endParaRPr lang="uk-UA" sz="1200" dirty="0"/>
          </a:p>
        </p:txBody>
      </p:sp>
    </p:spTree>
    <p:extLst>
      <p:ext uri="{BB962C8B-B14F-4D97-AF65-F5344CB8AC3E}">
        <p14:creationId xmlns:p14="http://schemas.microsoft.com/office/powerpoint/2010/main" val="408253739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D2BFE34B-EEBC-4757-A37F-3FE613FAF64A}"/>
              </a:ext>
            </a:extLst>
          </p:cNvPr>
          <p:cNvPicPr>
            <a:picLocks noChangeAspect="1"/>
          </p:cNvPicPr>
          <p:nvPr/>
        </p:nvPicPr>
        <p:blipFill>
          <a:blip r:embed="rId2"/>
          <a:stretch>
            <a:fillRect/>
          </a:stretch>
        </p:blipFill>
        <p:spPr>
          <a:xfrm>
            <a:off x="5571539" y="567893"/>
            <a:ext cx="2880320" cy="3261237"/>
          </a:xfrm>
          <a:prstGeom prst="rect">
            <a:avLst/>
          </a:prstGeom>
        </p:spPr>
      </p:pic>
      <p:pic>
        <p:nvPicPr>
          <p:cNvPr id="4" name="Рисунок 3">
            <a:extLst>
              <a:ext uri="{FF2B5EF4-FFF2-40B4-BE49-F238E27FC236}">
                <a16:creationId xmlns:a16="http://schemas.microsoft.com/office/drawing/2014/main" id="{58283454-218D-49C4-851E-FEA60CE9F038}"/>
              </a:ext>
            </a:extLst>
          </p:cNvPr>
          <p:cNvPicPr>
            <a:picLocks noChangeAspect="1"/>
          </p:cNvPicPr>
          <p:nvPr/>
        </p:nvPicPr>
        <p:blipFill>
          <a:blip r:embed="rId3"/>
          <a:stretch>
            <a:fillRect/>
          </a:stretch>
        </p:blipFill>
        <p:spPr>
          <a:xfrm>
            <a:off x="6048647" y="3413612"/>
            <a:ext cx="5099194" cy="3416854"/>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9AFD2C9F-0F53-49CD-946A-D3A9E2777989}"/>
              </a:ext>
            </a:extLst>
          </p:cNvPr>
          <p:cNvSpPr txBox="1"/>
          <p:nvPr/>
        </p:nvSpPr>
        <p:spPr>
          <a:xfrm>
            <a:off x="332203" y="408669"/>
            <a:ext cx="6505575" cy="461665"/>
          </a:xfrm>
          <a:custGeom>
            <a:avLst/>
            <a:gdLst>
              <a:gd name="connsiteX0" fmla="*/ 0 w 6505575"/>
              <a:gd name="connsiteY0" fmla="*/ 0 h 461665"/>
              <a:gd name="connsiteX1" fmla="*/ 6505575 w 6505575"/>
              <a:gd name="connsiteY1" fmla="*/ 0 h 461665"/>
              <a:gd name="connsiteX2" fmla="*/ 6505575 w 6505575"/>
              <a:gd name="connsiteY2" fmla="*/ 461665 h 461665"/>
              <a:gd name="connsiteX3" fmla="*/ 0 w 6505575"/>
              <a:gd name="connsiteY3" fmla="*/ 461665 h 461665"/>
              <a:gd name="connsiteX4" fmla="*/ 0 w 6505575"/>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5575" h="461665" fill="none" extrusionOk="0">
                <a:moveTo>
                  <a:pt x="0" y="0"/>
                </a:moveTo>
                <a:cubicBezTo>
                  <a:pt x="2575922" y="11241"/>
                  <a:pt x="4090528" y="-127108"/>
                  <a:pt x="6505575" y="0"/>
                </a:cubicBezTo>
                <a:cubicBezTo>
                  <a:pt x="6523187" y="59318"/>
                  <a:pt x="6480356" y="265658"/>
                  <a:pt x="6505575" y="461665"/>
                </a:cubicBezTo>
                <a:cubicBezTo>
                  <a:pt x="5521069" y="449556"/>
                  <a:pt x="2868323" y="395128"/>
                  <a:pt x="0" y="461665"/>
                </a:cubicBezTo>
                <a:cubicBezTo>
                  <a:pt x="30647" y="332504"/>
                  <a:pt x="-27289" y="172459"/>
                  <a:pt x="0" y="0"/>
                </a:cubicBezTo>
                <a:close/>
              </a:path>
              <a:path w="6505575" h="461665" stroke="0" extrusionOk="0">
                <a:moveTo>
                  <a:pt x="0" y="0"/>
                </a:moveTo>
                <a:cubicBezTo>
                  <a:pt x="2671586" y="-94412"/>
                  <a:pt x="4216442" y="-96761"/>
                  <a:pt x="6505575" y="0"/>
                </a:cubicBezTo>
                <a:cubicBezTo>
                  <a:pt x="6471582" y="224499"/>
                  <a:pt x="6524387" y="371880"/>
                  <a:pt x="6505575" y="461665"/>
                </a:cubicBezTo>
                <a:cubicBezTo>
                  <a:pt x="3600152" y="518332"/>
                  <a:pt x="928746" y="591514"/>
                  <a:pt x="0" y="461665"/>
                </a:cubicBezTo>
                <a:cubicBezTo>
                  <a:pt x="28677" y="268848"/>
                  <a:pt x="21550" y="176519"/>
                  <a:pt x="0" y="0"/>
                </a:cubicBezTo>
                <a:close/>
              </a:path>
            </a:pathLst>
          </a:custGeom>
          <a:solidFill>
            <a:schemeClr val="tx2">
              <a:lumMod val="20000"/>
              <a:lumOff val="80000"/>
            </a:schemeClr>
          </a:solidFill>
          <a:ln>
            <a:solidFill>
              <a:schemeClr val="tx1"/>
            </a:solidFill>
            <a:extLst>
              <a:ext uri="{C807C97D-BFC1-408E-A445-0C87EB9F89A2}">
                <ask:lineSketchStyleProps xmlns:ask="http://schemas.microsoft.com/office/drawing/2018/sketchyshapes" sd="598940077">
                  <a:prstGeom prst="rect">
                    <a:avLst/>
                  </a:prstGeom>
                  <ask:type>
                    <ask:lineSketchCurved/>
                  </ask:type>
                </ask:lineSketchStyleProps>
              </a:ext>
            </a:extLst>
          </a:ln>
        </p:spPr>
        <p:txBody>
          <a:bodyPr wrap="square">
            <a:spAutoFit/>
          </a:bodyPr>
          <a:lstStyle/>
          <a:p>
            <a:pPr algn="ct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4.Юріївська (Георгіївська) церква</a:t>
            </a:r>
            <a:endParaRPr lang="uk-UA" sz="2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A5215BB8-FF0F-4386-8E95-CBFD10FB6C07}"/>
              </a:ext>
            </a:extLst>
          </p:cNvPr>
          <p:cNvSpPr txBox="1"/>
          <p:nvPr/>
        </p:nvSpPr>
        <p:spPr>
          <a:xfrm>
            <a:off x="139275" y="1012974"/>
            <a:ext cx="5472562" cy="5355312"/>
          </a:xfrm>
          <a:custGeom>
            <a:avLst/>
            <a:gdLst>
              <a:gd name="connsiteX0" fmla="*/ 0 w 5472562"/>
              <a:gd name="connsiteY0" fmla="*/ 0 h 5355312"/>
              <a:gd name="connsiteX1" fmla="*/ 5472562 w 5472562"/>
              <a:gd name="connsiteY1" fmla="*/ 0 h 5355312"/>
              <a:gd name="connsiteX2" fmla="*/ 5472562 w 5472562"/>
              <a:gd name="connsiteY2" fmla="*/ 5355312 h 5355312"/>
              <a:gd name="connsiteX3" fmla="*/ 0 w 5472562"/>
              <a:gd name="connsiteY3" fmla="*/ 5355312 h 5355312"/>
              <a:gd name="connsiteX4" fmla="*/ 0 w 5472562"/>
              <a:gd name="connsiteY4" fmla="*/ 0 h 5355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2562" h="5355312" fill="none" extrusionOk="0">
                <a:moveTo>
                  <a:pt x="0" y="0"/>
                </a:moveTo>
                <a:cubicBezTo>
                  <a:pt x="2488149" y="11241"/>
                  <a:pt x="4771460" y="-127108"/>
                  <a:pt x="5472562" y="0"/>
                </a:cubicBezTo>
                <a:cubicBezTo>
                  <a:pt x="5578494" y="1477204"/>
                  <a:pt x="5502935" y="2843904"/>
                  <a:pt x="5472562" y="5355312"/>
                </a:cubicBezTo>
                <a:cubicBezTo>
                  <a:pt x="2861419" y="5343203"/>
                  <a:pt x="1978759" y="5288775"/>
                  <a:pt x="0" y="5355312"/>
                </a:cubicBezTo>
                <a:cubicBezTo>
                  <a:pt x="-130430" y="3513207"/>
                  <a:pt x="-98887" y="2425210"/>
                  <a:pt x="0" y="0"/>
                </a:cubicBezTo>
                <a:close/>
              </a:path>
              <a:path w="5472562" h="5355312" stroke="0" extrusionOk="0">
                <a:moveTo>
                  <a:pt x="0" y="0"/>
                </a:moveTo>
                <a:cubicBezTo>
                  <a:pt x="802257" y="-94412"/>
                  <a:pt x="3696229" y="-96761"/>
                  <a:pt x="5472562" y="0"/>
                </a:cubicBezTo>
                <a:cubicBezTo>
                  <a:pt x="5334987" y="2130773"/>
                  <a:pt x="5622612" y="4594288"/>
                  <a:pt x="5472562" y="5355312"/>
                </a:cubicBezTo>
                <a:cubicBezTo>
                  <a:pt x="2862616" y="5411979"/>
                  <a:pt x="909974" y="5485161"/>
                  <a:pt x="0" y="5355312"/>
                </a:cubicBezTo>
                <a:cubicBezTo>
                  <a:pt x="-104716" y="2773475"/>
                  <a:pt x="128143" y="729900"/>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598940077">
                  <a:prstGeom prst="rect">
                    <a:avLst/>
                  </a:prstGeom>
                  <ask:type>
                    <ask:lineSketchCurved/>
                  </ask:type>
                </ask:lineSketchStyleProps>
              </a:ext>
            </a:extLst>
          </a:ln>
        </p:spPr>
        <p:txBody>
          <a:bodyPr wrap="square">
            <a:spAutoFit/>
          </a:bodyPr>
          <a:lstStyle/>
          <a:p>
            <a:pPr indent="450215" algn="just"/>
            <a:r>
              <a:rPr lang="uk-UA"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Неподалік від того місця, де колись закінчувалася вул. Новокиївська і проходив Дворянський провулок, стоїть  Юріївська (Георгіївська) церква.  Перший охтирський  дерев'яний храм Побідоносця Георгія існував уже в Х</a:t>
            </a:r>
            <a:r>
              <a:rPr lang="en-US"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V</a:t>
            </a:r>
            <a:r>
              <a:rPr lang="uk-UA"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ІІ  ст. не пізніше 1660 р. У 1739 р. церква згоріла в пожежі через неуважного паламаря. Відновлювали, реставрували храм в 1745 </a:t>
            </a:r>
            <a:r>
              <a:rPr lang="uk-UA"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1795 рр. </a:t>
            </a:r>
          </a:p>
          <a:p>
            <a:pPr indent="450215" algn="just"/>
            <a:r>
              <a:rPr lang="uk-UA"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На початку ХХ ст. поряд з дерев’яним почали зводити цегляний храм. </a:t>
            </a:r>
          </a:p>
          <a:p>
            <a:pPr indent="450215" algn="just"/>
            <a:r>
              <a:rPr lang="uk-UA"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У роки радянської влади церква була зачинена і частково зруйнована. До 1993 р. приміщення церкви використовувалося як склад, спочатку для медпрепаратів, згодом-для склотари. </a:t>
            </a:r>
          </a:p>
          <a:p>
            <a:pPr indent="450215" algn="just"/>
            <a:r>
              <a:rPr lang="uk-UA"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Відновив свою діяльність храм з осені 1994 р., коли сюди прийшов отець Георгій. </a:t>
            </a:r>
          </a:p>
          <a:p>
            <a:pPr indent="450215" algn="just"/>
            <a:r>
              <a:rPr lang="uk-UA"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Реставраційні роботи оживили церкву не лише як архітектурну пам'ятку місцевого значення, а й як парафіяльний храм мікрорайону Дачного.</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7E93EA76-9269-4E59-9A73-1F020E4607D2}"/>
              </a:ext>
            </a:extLst>
          </p:cNvPr>
          <p:cNvSpPr txBox="1"/>
          <p:nvPr/>
        </p:nvSpPr>
        <p:spPr>
          <a:xfrm>
            <a:off x="6465583" y="3523082"/>
            <a:ext cx="1778794" cy="276999"/>
          </a:xfrm>
          <a:prstGeom prst="rect">
            <a:avLst/>
          </a:prstGeom>
          <a:solidFill>
            <a:schemeClr val="tx2">
              <a:lumMod val="20000"/>
              <a:lumOff val="80000"/>
            </a:schemeClr>
          </a:solidFill>
        </p:spPr>
        <p:txBody>
          <a:bodyPr wrap="square">
            <a:spAutoFit/>
          </a:bodyPr>
          <a:lstStyle/>
          <a:p>
            <a:r>
              <a:rPr lang="uk-UA" sz="1200" dirty="0">
                <a:latin typeface="Times New Roman" panose="02020603050405020304" pitchFamily="18" charset="0"/>
                <a:ea typeface="Calibri" panose="020F0502020204030204" pitchFamily="34" charset="0"/>
                <a:cs typeface="Times New Roman" panose="02020603050405020304" pitchFamily="18" charset="0"/>
              </a:rPr>
              <a:t>Фото авторки </a:t>
            </a:r>
            <a:endParaRPr lang="uk-UA" sz="1200" dirty="0"/>
          </a:p>
        </p:txBody>
      </p:sp>
      <p:pic>
        <p:nvPicPr>
          <p:cNvPr id="12" name="Рисунок 11">
            <a:extLst>
              <a:ext uri="{FF2B5EF4-FFF2-40B4-BE49-F238E27FC236}">
                <a16:creationId xmlns:a16="http://schemas.microsoft.com/office/drawing/2014/main" id="{DD750762-5599-4306-9A54-2DC6F26EB99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44377" y="74623"/>
            <a:ext cx="3841903" cy="3072797"/>
          </a:xfrm>
          <a:prstGeom prst="rect">
            <a:avLst/>
          </a:prstGeom>
        </p:spPr>
      </p:pic>
      <p:sp>
        <p:nvSpPr>
          <p:cNvPr id="15" name="TextBox 14">
            <a:extLst>
              <a:ext uri="{FF2B5EF4-FFF2-40B4-BE49-F238E27FC236}">
                <a16:creationId xmlns:a16="http://schemas.microsoft.com/office/drawing/2014/main" id="{97C98857-2ED8-4B09-9335-5132E92DD8CD}"/>
              </a:ext>
            </a:extLst>
          </p:cNvPr>
          <p:cNvSpPr txBox="1"/>
          <p:nvPr/>
        </p:nvSpPr>
        <p:spPr>
          <a:xfrm>
            <a:off x="8307819" y="3152002"/>
            <a:ext cx="3778461" cy="261610"/>
          </a:xfrm>
          <a:prstGeom prst="rect">
            <a:avLst/>
          </a:prstGeom>
          <a:solidFill>
            <a:schemeClr val="tx2">
              <a:lumMod val="20000"/>
              <a:lumOff val="80000"/>
            </a:schemeClr>
          </a:solidFill>
        </p:spPr>
        <p:txBody>
          <a:bodyPr wrap="square">
            <a:spAutoFit/>
          </a:bodyPr>
          <a:lstStyle/>
          <a:p>
            <a:pPr algn="ctr"/>
            <a:r>
              <a:rPr lang="en-US" sz="1100" dirty="0">
                <a:latin typeface="Times New Roman" panose="02020603050405020304" pitchFamily="18" charset="0"/>
                <a:cs typeface="Times New Roman" panose="02020603050405020304" pitchFamily="18" charset="0"/>
              </a:rPr>
              <a:t>https://www.otkudarodom.ua</a:t>
            </a:r>
            <a:endParaRPr lang="uk-UA" sz="1100"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6286D6F7-CE44-4B35-90E0-DE519217F2CF}"/>
              </a:ext>
            </a:extLst>
          </p:cNvPr>
          <p:cNvSpPr txBox="1"/>
          <p:nvPr/>
        </p:nvSpPr>
        <p:spPr>
          <a:xfrm>
            <a:off x="9960769" y="3523082"/>
            <a:ext cx="2231231" cy="1661993"/>
          </a:xfrm>
          <a:custGeom>
            <a:avLst/>
            <a:gdLst>
              <a:gd name="connsiteX0" fmla="*/ 0 w 2231231"/>
              <a:gd name="connsiteY0" fmla="*/ 0 h 1661993"/>
              <a:gd name="connsiteX1" fmla="*/ 2231231 w 2231231"/>
              <a:gd name="connsiteY1" fmla="*/ 0 h 1661993"/>
              <a:gd name="connsiteX2" fmla="*/ 2231231 w 2231231"/>
              <a:gd name="connsiteY2" fmla="*/ 1661993 h 1661993"/>
              <a:gd name="connsiteX3" fmla="*/ 0 w 2231231"/>
              <a:gd name="connsiteY3" fmla="*/ 1661993 h 1661993"/>
              <a:gd name="connsiteX4" fmla="*/ 0 w 2231231"/>
              <a:gd name="connsiteY4" fmla="*/ 0 h 1661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1231" h="1661993" fill="none" extrusionOk="0">
                <a:moveTo>
                  <a:pt x="0" y="0"/>
                </a:moveTo>
                <a:cubicBezTo>
                  <a:pt x="260252" y="-30343"/>
                  <a:pt x="1285132" y="78571"/>
                  <a:pt x="2231231" y="0"/>
                </a:cubicBezTo>
                <a:cubicBezTo>
                  <a:pt x="2227943" y="744691"/>
                  <a:pt x="2210840" y="1184303"/>
                  <a:pt x="2231231" y="1661993"/>
                </a:cubicBezTo>
                <a:cubicBezTo>
                  <a:pt x="1309504" y="1579579"/>
                  <a:pt x="502876" y="1775186"/>
                  <a:pt x="0" y="1661993"/>
                </a:cubicBezTo>
                <a:cubicBezTo>
                  <a:pt x="105599" y="1478831"/>
                  <a:pt x="95820" y="694116"/>
                  <a:pt x="0" y="0"/>
                </a:cubicBezTo>
                <a:close/>
              </a:path>
              <a:path w="2231231" h="1661993" stroke="0" extrusionOk="0">
                <a:moveTo>
                  <a:pt x="0" y="0"/>
                </a:moveTo>
                <a:cubicBezTo>
                  <a:pt x="373887" y="-138589"/>
                  <a:pt x="1229369" y="-97389"/>
                  <a:pt x="2231231" y="0"/>
                </a:cubicBezTo>
                <a:cubicBezTo>
                  <a:pt x="2141641" y="457559"/>
                  <a:pt x="2146105" y="1235700"/>
                  <a:pt x="2231231" y="1661993"/>
                </a:cubicBezTo>
                <a:cubicBezTo>
                  <a:pt x="1412419" y="1661013"/>
                  <a:pt x="424047" y="1554754"/>
                  <a:pt x="0" y="1661993"/>
                </a:cubicBezTo>
                <a:cubicBezTo>
                  <a:pt x="-97585" y="1097994"/>
                  <a:pt x="-81778" y="349956"/>
                  <a:pt x="0" y="0"/>
                </a:cubicBezTo>
                <a:close/>
              </a:path>
            </a:pathLst>
          </a:custGeom>
          <a:solidFill>
            <a:schemeClr val="tx2">
              <a:lumMod val="20000"/>
              <a:lumOff val="80000"/>
            </a:schemeClr>
          </a:solidFill>
          <a:ln>
            <a:solidFill>
              <a:schemeClr val="tx1"/>
            </a:solidFill>
            <a:extLst>
              <a:ext uri="{C807C97D-BFC1-408E-A445-0C87EB9F89A2}">
                <ask:lineSketchStyleProps xmlns:ask="http://schemas.microsoft.com/office/drawing/2018/sketchyshapes" sd="2845485804">
                  <a:prstGeom prst="rect">
                    <a:avLst/>
                  </a:prstGeom>
                  <ask:type>
                    <ask:lineSketchCurved/>
                  </ask:type>
                </ask:lineSketchStyleProps>
              </a:ext>
            </a:extLst>
          </a:ln>
        </p:spPr>
        <p:txBody>
          <a:bodyPr wrap="square">
            <a:spAutoFit/>
          </a:bodyPr>
          <a:lstStyle/>
          <a:p>
            <a:pPr algn="ctr"/>
            <a:r>
              <a:rPr lang="ru-RU" sz="1400" b="1" i="0" dirty="0">
                <a:solidFill>
                  <a:srgbClr val="202122"/>
                </a:solidFill>
                <a:effectLst/>
                <a:latin typeface="Times New Roman" panose="02020603050405020304" pitchFamily="18" charset="0"/>
                <a:cs typeface="Times New Roman" panose="02020603050405020304" pitchFamily="18" charset="0"/>
              </a:rPr>
              <a:t>Церква святого Георгія збудована у </a:t>
            </a:r>
            <a:r>
              <a:rPr lang="ru-RU" sz="1400" b="1" dirty="0">
                <a:latin typeface="Times New Roman" panose="02020603050405020304" pitchFamily="18" charset="0"/>
                <a:cs typeface="Times New Roman" panose="02020603050405020304" pitchFamily="18" charset="0"/>
              </a:rPr>
              <a:t>неовізантійському стилі</a:t>
            </a:r>
            <a:r>
              <a:rPr lang="ru-RU" sz="1400" b="1" i="0" dirty="0">
                <a:solidFill>
                  <a:srgbClr val="202122"/>
                </a:solidFill>
                <a:effectLst/>
                <a:latin typeface="Times New Roman" panose="02020603050405020304" pitchFamily="18" charset="0"/>
                <a:cs typeface="Times New Roman" panose="02020603050405020304" pitchFamily="18" charset="0"/>
              </a:rPr>
              <a:t> з темно - червоної цегли, однокупольна, хрестоподібна, з заходу прибудована дзвіниця</a:t>
            </a:r>
            <a:r>
              <a:rPr lang="ru-RU" b="0" i="0" dirty="0">
                <a:solidFill>
                  <a:srgbClr val="202122"/>
                </a:solidFill>
                <a:effectLst/>
                <a:latin typeface="Arial" panose="020B0604020202020204" pitchFamily="34" charset="0"/>
              </a:rPr>
              <a:t>. </a:t>
            </a:r>
            <a:endParaRPr lang="uk-UA" dirty="0"/>
          </a:p>
        </p:txBody>
      </p:sp>
    </p:spTree>
    <p:extLst>
      <p:ext uri="{BB962C8B-B14F-4D97-AF65-F5344CB8AC3E}">
        <p14:creationId xmlns:p14="http://schemas.microsoft.com/office/powerpoint/2010/main" val="278243197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8A8FB6EB-4F92-45F4-A4CF-0C9B9D9DB81C}"/>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5813556" y="-14623"/>
            <a:ext cx="6378444" cy="4896161"/>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E4D8021E-31FF-4F88-AB46-C6A96ABDA0FF}"/>
              </a:ext>
            </a:extLst>
          </p:cNvPr>
          <p:cNvSpPr txBox="1"/>
          <p:nvPr/>
        </p:nvSpPr>
        <p:spPr>
          <a:xfrm>
            <a:off x="2657475" y="0"/>
            <a:ext cx="6601227" cy="461665"/>
          </a:xfrm>
          <a:custGeom>
            <a:avLst/>
            <a:gdLst>
              <a:gd name="connsiteX0" fmla="*/ 0 w 6601227"/>
              <a:gd name="connsiteY0" fmla="*/ 0 h 461665"/>
              <a:gd name="connsiteX1" fmla="*/ 6601227 w 6601227"/>
              <a:gd name="connsiteY1" fmla="*/ 0 h 461665"/>
              <a:gd name="connsiteX2" fmla="*/ 6601227 w 6601227"/>
              <a:gd name="connsiteY2" fmla="*/ 461665 h 461665"/>
              <a:gd name="connsiteX3" fmla="*/ 0 w 6601227"/>
              <a:gd name="connsiteY3" fmla="*/ 461665 h 461665"/>
              <a:gd name="connsiteX4" fmla="*/ 0 w 660122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1227" h="461665" fill="none" extrusionOk="0">
                <a:moveTo>
                  <a:pt x="0" y="0"/>
                </a:moveTo>
                <a:cubicBezTo>
                  <a:pt x="2957513" y="128805"/>
                  <a:pt x="5128831" y="-89019"/>
                  <a:pt x="6601227" y="0"/>
                </a:cubicBezTo>
                <a:cubicBezTo>
                  <a:pt x="6569785" y="114169"/>
                  <a:pt x="6615874" y="242914"/>
                  <a:pt x="6601227" y="461665"/>
                </a:cubicBezTo>
                <a:cubicBezTo>
                  <a:pt x="4225150" y="497387"/>
                  <a:pt x="1710261" y="547518"/>
                  <a:pt x="0" y="461665"/>
                </a:cubicBezTo>
                <a:cubicBezTo>
                  <a:pt x="28395" y="238968"/>
                  <a:pt x="21484" y="78309"/>
                  <a:pt x="0" y="0"/>
                </a:cubicBezTo>
                <a:close/>
              </a:path>
              <a:path w="6601227" h="461665" stroke="0" extrusionOk="0">
                <a:moveTo>
                  <a:pt x="0" y="0"/>
                </a:moveTo>
                <a:cubicBezTo>
                  <a:pt x="1604335" y="107144"/>
                  <a:pt x="4532992" y="-21459"/>
                  <a:pt x="6601227" y="0"/>
                </a:cubicBezTo>
                <a:cubicBezTo>
                  <a:pt x="6604507" y="131244"/>
                  <a:pt x="6567436" y="308916"/>
                  <a:pt x="6601227" y="461665"/>
                </a:cubicBezTo>
                <a:cubicBezTo>
                  <a:pt x="5890311" y="493353"/>
                  <a:pt x="1618061" y="619789"/>
                  <a:pt x="0" y="461665"/>
                </a:cubicBezTo>
                <a:cubicBezTo>
                  <a:pt x="586" y="408312"/>
                  <a:pt x="37620" y="114033"/>
                  <a:pt x="0" y="0"/>
                </a:cubicBezTo>
                <a:close/>
              </a:path>
            </a:pathLst>
          </a:custGeom>
          <a:solidFill>
            <a:schemeClr val="tx2">
              <a:lumMod val="20000"/>
              <a:lumOff val="80000"/>
            </a:schemeClr>
          </a:solidFill>
          <a:ln>
            <a:solidFill>
              <a:schemeClr val="tx1"/>
            </a:solidFill>
            <a:extLst>
              <a:ext uri="{C807C97D-BFC1-408E-A445-0C87EB9F89A2}">
                <ask:lineSketchStyleProps xmlns:ask="http://schemas.microsoft.com/office/drawing/2018/sketchyshapes" sd="2012288084">
                  <a:prstGeom prst="rect">
                    <a:avLst/>
                  </a:prstGeom>
                  <ask:type>
                    <ask:lineSketchCurved/>
                  </ask:type>
                </ask:lineSketchStyleProps>
              </a:ext>
            </a:extLst>
          </a:ln>
        </p:spPr>
        <p:txBody>
          <a:bodyPr wrap="square">
            <a:spAutoFit/>
          </a:bodyPr>
          <a:lstStyle/>
          <a:p>
            <a:pPr algn="ctr"/>
            <a:r>
              <a:rPr lang="uk-UA" sz="2400" b="1" dirty="0">
                <a:latin typeface="Times New Roman" panose="02020603050405020304" pitchFamily="18" charset="0"/>
                <a:ea typeface="Calibri" panose="020F0502020204030204" pitchFamily="34" charset="0"/>
                <a:cs typeface="Times New Roman" panose="02020603050405020304" pitchFamily="18" charset="0"/>
              </a:rPr>
              <a:t>5.Дворянський</a:t>
            </a: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1" dirty="0">
                <a:latin typeface="Times New Roman" panose="02020603050405020304" pitchFamily="18" charset="0"/>
                <a:ea typeface="Calibri" panose="020F0502020204030204" pitchFamily="34" charset="0"/>
                <a:cs typeface="Times New Roman" panose="02020603050405020304" pitchFamily="18" charset="0"/>
              </a:rPr>
              <a:t>Юріївський) </a:t>
            </a: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провулок </a:t>
            </a:r>
            <a:endParaRPr lang="uk-UA" sz="2400" dirty="0">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EC8AE0A2-DC62-4678-B305-DEFD67790B1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77845" y="3123649"/>
            <a:ext cx="1812184" cy="165434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 name="TextBox 10">
            <a:extLst>
              <a:ext uri="{FF2B5EF4-FFF2-40B4-BE49-F238E27FC236}">
                <a16:creationId xmlns:a16="http://schemas.microsoft.com/office/drawing/2014/main" id="{73FE6DAE-3BA8-45E5-91D6-1714071D6567}"/>
              </a:ext>
            </a:extLst>
          </p:cNvPr>
          <p:cNvSpPr txBox="1"/>
          <p:nvPr/>
        </p:nvSpPr>
        <p:spPr>
          <a:xfrm>
            <a:off x="316489" y="562432"/>
            <a:ext cx="5497067" cy="4555093"/>
          </a:xfrm>
          <a:custGeom>
            <a:avLst/>
            <a:gdLst>
              <a:gd name="connsiteX0" fmla="*/ 0 w 5497067"/>
              <a:gd name="connsiteY0" fmla="*/ 0 h 4555093"/>
              <a:gd name="connsiteX1" fmla="*/ 5497067 w 5497067"/>
              <a:gd name="connsiteY1" fmla="*/ 0 h 4555093"/>
              <a:gd name="connsiteX2" fmla="*/ 5497067 w 5497067"/>
              <a:gd name="connsiteY2" fmla="*/ 4555093 h 4555093"/>
              <a:gd name="connsiteX3" fmla="*/ 0 w 5497067"/>
              <a:gd name="connsiteY3" fmla="*/ 4555093 h 4555093"/>
              <a:gd name="connsiteX4" fmla="*/ 0 w 5497067"/>
              <a:gd name="connsiteY4" fmla="*/ 0 h 4555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067" h="4555093" fill="none" extrusionOk="0">
                <a:moveTo>
                  <a:pt x="0" y="0"/>
                </a:moveTo>
                <a:cubicBezTo>
                  <a:pt x="833792" y="107890"/>
                  <a:pt x="3640228" y="-71101"/>
                  <a:pt x="5497067" y="0"/>
                </a:cubicBezTo>
                <a:cubicBezTo>
                  <a:pt x="5459842" y="640297"/>
                  <a:pt x="5601976" y="3439201"/>
                  <a:pt x="5497067" y="4555093"/>
                </a:cubicBezTo>
                <a:cubicBezTo>
                  <a:pt x="2805573" y="4673120"/>
                  <a:pt x="2633524" y="4555438"/>
                  <a:pt x="0" y="4555093"/>
                </a:cubicBezTo>
                <a:cubicBezTo>
                  <a:pt x="100685" y="3261713"/>
                  <a:pt x="74550" y="1367298"/>
                  <a:pt x="0" y="0"/>
                </a:cubicBezTo>
                <a:close/>
              </a:path>
              <a:path w="5497067" h="4555093" stroke="0" extrusionOk="0">
                <a:moveTo>
                  <a:pt x="0" y="0"/>
                </a:moveTo>
                <a:cubicBezTo>
                  <a:pt x="1060772" y="111415"/>
                  <a:pt x="3581006" y="-48496"/>
                  <a:pt x="5497067" y="0"/>
                </a:cubicBezTo>
                <a:cubicBezTo>
                  <a:pt x="5427405" y="1470990"/>
                  <a:pt x="5367629" y="3851978"/>
                  <a:pt x="5497067" y="4555093"/>
                </a:cubicBezTo>
                <a:cubicBezTo>
                  <a:pt x="3752907" y="4532980"/>
                  <a:pt x="744967" y="4687581"/>
                  <a:pt x="0" y="4555093"/>
                </a:cubicBezTo>
                <a:cubicBezTo>
                  <a:pt x="116856" y="2592161"/>
                  <a:pt x="4896" y="529336"/>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3829440580">
                  <a:prstGeom prst="rect">
                    <a:avLst/>
                  </a:prstGeom>
                  <ask:type>
                    <ask:lineSketchCurved/>
                  </ask:type>
                </ask:lineSketchStyleProps>
              </a:ext>
            </a:extLst>
          </a:ln>
        </p:spPr>
        <p:txBody>
          <a:bodyPr wrap="square">
            <a:spAutoFit/>
          </a:bodyPr>
          <a:lstStyle/>
          <a:p>
            <a:pPr algn="just"/>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uk-UA" sz="1600" dirty="0">
                <a:latin typeface="Times New Roman" panose="02020603050405020304" pitchFamily="18" charset="0"/>
                <a:ea typeface="Calibri" panose="020F0502020204030204" pitchFamily="34" charset="0"/>
                <a:cs typeface="Times New Roman" panose="02020603050405020304" pitchFamily="18" charset="0"/>
              </a:rPr>
              <a:t>М</a:t>
            </a:r>
            <a:r>
              <a:rPr lang="uk-UA" sz="1600" b="0" dirty="0">
                <a:effectLst/>
                <a:latin typeface="Times New Roman" panose="02020603050405020304" pitchFamily="18" charset="0"/>
                <a:ea typeface="Calibri" panose="020F0502020204030204" pitchFamily="34" charset="0"/>
                <a:cs typeface="Times New Roman" panose="02020603050405020304" pitchFamily="18" charset="0"/>
              </a:rPr>
              <a:t>айже століття носив назву Ілліча. У 2015 р. його перейменували на Юріївський, за назвою однойменного храму. </a:t>
            </a:r>
          </a:p>
          <a:p>
            <a:pPr algn="just"/>
            <a:r>
              <a:rPr lang="uk-UA" sz="1600" dirty="0">
                <a:latin typeface="Times New Roman" panose="02020603050405020304" pitchFamily="18" charset="0"/>
                <a:ea typeface="Calibri" panose="020F0502020204030204" pitchFamily="34" charset="0"/>
                <a:cs typeface="Times New Roman" panose="02020603050405020304" pitchFamily="18" charset="0"/>
              </a:rPr>
              <a:t>     </a:t>
            </a:r>
            <a:r>
              <a:rPr lang="uk-UA" sz="1600" b="0" dirty="0">
                <a:effectLst/>
                <a:latin typeface="Times New Roman" panose="02020603050405020304" pitchFamily="18" charset="0"/>
                <a:ea typeface="Calibri" panose="020F0502020204030204" pitchFamily="34" charset="0"/>
                <a:cs typeface="Times New Roman" panose="02020603050405020304" pitchFamily="18" charset="0"/>
              </a:rPr>
              <a:t>У привабливій старій будівлі (№10), пам’ятці архітектури місцевого значення кінця ХІХ </a:t>
            </a:r>
            <a:r>
              <a:rPr lang="uk-UA" sz="16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1600" b="0" dirty="0">
                <a:effectLst/>
                <a:latin typeface="Times New Roman" panose="02020603050405020304" pitchFamily="18" charset="0"/>
                <a:ea typeface="Calibri" panose="020F0502020204030204" pitchFamily="34" charset="0"/>
                <a:cs typeface="Times New Roman" panose="02020603050405020304" pitchFamily="18" charset="0"/>
              </a:rPr>
              <a:t> поч. ХХ ст., розташований Охтирський міський центр позашкільної освіти-Мала академія наук учнівської молоді. </a:t>
            </a:r>
          </a:p>
          <a:p>
            <a:pPr algn="just"/>
            <a:r>
              <a:rPr lang="uk-UA" sz="1600" b="0" dirty="0">
                <a:effectLst/>
                <a:latin typeface="Times New Roman" panose="02020603050405020304" pitchFamily="18" charset="0"/>
                <a:ea typeface="Calibri" panose="020F0502020204030204" pitchFamily="34" charset="0"/>
                <a:cs typeface="Times New Roman" panose="02020603050405020304" pitchFamily="18" charset="0"/>
              </a:rPr>
              <a:t>    За однією з легенд в будинку </a:t>
            </a:r>
            <a:r>
              <a:rPr lang="uk-UA" sz="1600" dirty="0">
                <a:latin typeface="Times New Roman" panose="02020603050405020304" pitchFamily="18" charset="0"/>
                <a:ea typeface="Calibri" panose="020F0502020204030204" pitchFamily="34" charset="0"/>
                <a:cs typeface="Times New Roman" panose="02020603050405020304" pitchFamily="18" charset="0"/>
              </a:rPr>
              <a:t>в</a:t>
            </a:r>
            <a:r>
              <a:rPr lang="uk-UA" sz="1600" b="0" dirty="0">
                <a:effectLst/>
                <a:latin typeface="Times New Roman" panose="02020603050405020304" pitchFamily="18" charset="0"/>
                <a:ea typeface="Calibri" panose="020F0502020204030204" pitchFamily="34" charset="0"/>
                <a:cs typeface="Times New Roman" panose="02020603050405020304" pitchFamily="18" charset="0"/>
              </a:rPr>
              <a:t> ХІХ ст. проживала родина  баронів фон Раден. </a:t>
            </a:r>
            <a:r>
              <a:rPr lang="uk-UA" sz="1600" dirty="0">
                <a:latin typeface="Times New Roman" panose="02020603050405020304" pitchFamily="18" charset="0"/>
                <a:ea typeface="Calibri" panose="020F0502020204030204" pitchFamily="34" charset="0"/>
                <a:cs typeface="Times New Roman" panose="02020603050405020304" pitchFamily="18" charset="0"/>
              </a:rPr>
              <a:t>У</a:t>
            </a:r>
            <a:r>
              <a:rPr lang="uk-UA" sz="1600" b="0" dirty="0">
                <a:effectLst/>
                <a:latin typeface="Times New Roman" panose="02020603050405020304" pitchFamily="18" charset="0"/>
                <a:ea typeface="Calibri" panose="020F0502020204030204" pitchFamily="34" charset="0"/>
                <a:cs typeface="Times New Roman" panose="02020603050405020304" pitchFamily="18" charset="0"/>
              </a:rPr>
              <a:t> другій половині ХІХ ст. Михайло Павлович фон Раден, відомий землякам як людина, що 30 років головувала над місцевим дворянством, був предводителем Охтирського дворянського зібрання. Разом з дружиною Мартою Іванівною опікувалися місцевою освітою, допомагали творчим особистостям.</a:t>
            </a:r>
          </a:p>
          <a:p>
            <a:pPr algn="just"/>
            <a:r>
              <a:rPr lang="uk-UA" sz="1600" dirty="0">
                <a:latin typeface="Times New Roman" panose="02020603050405020304" pitchFamily="18" charset="0"/>
                <a:ea typeface="Calibri" panose="020F0502020204030204" pitchFamily="34" charset="0"/>
                <a:cs typeface="Times New Roman" panose="02020603050405020304" pitchFamily="18" charset="0"/>
              </a:rPr>
              <a:t> </a:t>
            </a:r>
            <a:r>
              <a:rPr lang="uk-UA" sz="1600" b="0" dirty="0">
                <a:effectLst/>
                <a:latin typeface="Times New Roman" panose="02020603050405020304" pitchFamily="18" charset="0"/>
                <a:ea typeface="Calibri" panose="020F0502020204030204" pitchFamily="34" charset="0"/>
                <a:cs typeface="Times New Roman" panose="02020603050405020304" pitchFamily="18" charset="0"/>
              </a:rPr>
              <a:t>   Садибу фон Раденів за іншою легендою  називають Будинком посла, дипломатичного представника тодішньої держави  в Америці, </a:t>
            </a:r>
            <a:r>
              <a:rPr lang="uk-UA" sz="1600" dirty="0">
                <a:latin typeface="Times New Roman" panose="02020603050405020304" pitchFamily="18" charset="0"/>
                <a:ea typeface="Calibri" panose="020F0502020204030204" pitchFamily="34" charset="0"/>
                <a:cs typeface="Times New Roman" panose="02020603050405020304" pitchFamily="18" charset="0"/>
              </a:rPr>
              <a:t>за</a:t>
            </a:r>
            <a:r>
              <a:rPr lang="uk-UA" sz="1600" b="0" dirty="0">
                <a:effectLst/>
                <a:latin typeface="Times New Roman" panose="02020603050405020304" pitchFamily="18" charset="0"/>
                <a:ea typeface="Calibri" panose="020F0502020204030204" pitchFamily="34" charset="0"/>
                <a:cs typeface="Times New Roman" panose="02020603050405020304" pitchFamily="18" charset="0"/>
              </a:rPr>
              <a:t> сумісництвом охтирського поміщика Водяницького і датують побудову  початком ХХ ст. </a:t>
            </a:r>
            <a:endParaRPr lang="uk-UA" sz="1600" dirty="0">
              <a:latin typeface="Times New Roman" panose="02020603050405020304" pitchFamily="18"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C4E49F93-FAC9-45DD-8883-870A480E243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786273">
            <a:off x="8023733" y="3522672"/>
            <a:ext cx="2640377" cy="2482607"/>
          </a:xfrm>
          <a:prstGeom prst="rect">
            <a:avLst/>
          </a:prstGeom>
        </p:spPr>
      </p:pic>
      <p:sp>
        <p:nvSpPr>
          <p:cNvPr id="13" name="TextBox 12">
            <a:extLst>
              <a:ext uri="{FF2B5EF4-FFF2-40B4-BE49-F238E27FC236}">
                <a16:creationId xmlns:a16="http://schemas.microsoft.com/office/drawing/2014/main" id="{22212373-AA75-40DE-9864-5380310DA61E}"/>
              </a:ext>
            </a:extLst>
          </p:cNvPr>
          <p:cNvSpPr txBox="1"/>
          <p:nvPr/>
        </p:nvSpPr>
        <p:spPr>
          <a:xfrm>
            <a:off x="291662" y="5321268"/>
            <a:ext cx="4749241" cy="1384995"/>
          </a:xfrm>
          <a:custGeom>
            <a:avLst/>
            <a:gdLst>
              <a:gd name="connsiteX0" fmla="*/ 0 w 4749241"/>
              <a:gd name="connsiteY0" fmla="*/ 0 h 1384995"/>
              <a:gd name="connsiteX1" fmla="*/ 4749241 w 4749241"/>
              <a:gd name="connsiteY1" fmla="*/ 0 h 1384995"/>
              <a:gd name="connsiteX2" fmla="*/ 4749241 w 4749241"/>
              <a:gd name="connsiteY2" fmla="*/ 1384995 h 1384995"/>
              <a:gd name="connsiteX3" fmla="*/ 0 w 4749241"/>
              <a:gd name="connsiteY3" fmla="*/ 1384995 h 1384995"/>
              <a:gd name="connsiteX4" fmla="*/ 0 w 4749241"/>
              <a:gd name="connsiteY4" fmla="*/ 0 h 1384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9241" h="1384995" fill="none" extrusionOk="0">
                <a:moveTo>
                  <a:pt x="0" y="0"/>
                </a:moveTo>
                <a:cubicBezTo>
                  <a:pt x="1136254" y="-97150"/>
                  <a:pt x="3554453" y="77048"/>
                  <a:pt x="4749241" y="0"/>
                </a:cubicBezTo>
                <a:cubicBezTo>
                  <a:pt x="4716922" y="457447"/>
                  <a:pt x="4782509" y="742749"/>
                  <a:pt x="4749241" y="1384995"/>
                </a:cubicBezTo>
                <a:cubicBezTo>
                  <a:pt x="4015500" y="1471554"/>
                  <a:pt x="2248963" y="1426682"/>
                  <a:pt x="0" y="1384995"/>
                </a:cubicBezTo>
                <a:cubicBezTo>
                  <a:pt x="-32532" y="854825"/>
                  <a:pt x="-123315" y="249978"/>
                  <a:pt x="0" y="0"/>
                </a:cubicBezTo>
                <a:close/>
              </a:path>
              <a:path w="4749241" h="1384995" stroke="0" extrusionOk="0">
                <a:moveTo>
                  <a:pt x="0" y="0"/>
                </a:moveTo>
                <a:cubicBezTo>
                  <a:pt x="868242" y="-27020"/>
                  <a:pt x="2623157" y="-34593"/>
                  <a:pt x="4749241" y="0"/>
                </a:cubicBezTo>
                <a:cubicBezTo>
                  <a:pt x="4845663" y="572783"/>
                  <a:pt x="4739554" y="1039865"/>
                  <a:pt x="4749241" y="1384995"/>
                </a:cubicBezTo>
                <a:cubicBezTo>
                  <a:pt x="3001027" y="1344586"/>
                  <a:pt x="1564350" y="1289729"/>
                  <a:pt x="0" y="1384995"/>
                </a:cubicBezTo>
                <a:cubicBezTo>
                  <a:pt x="-21317" y="809255"/>
                  <a:pt x="-8429" y="536071"/>
                  <a:pt x="0" y="0"/>
                </a:cubicBezTo>
                <a:close/>
              </a:path>
            </a:pathLst>
          </a:custGeom>
          <a:solidFill>
            <a:schemeClr val="tx2">
              <a:lumMod val="20000"/>
              <a:lumOff val="80000"/>
            </a:schemeClr>
          </a:solidFill>
          <a:ln>
            <a:solidFill>
              <a:schemeClr val="tx1"/>
            </a:solidFill>
            <a:extLst>
              <a:ext uri="{C807C97D-BFC1-408E-A445-0C87EB9F89A2}">
                <ask:lineSketchStyleProps xmlns:ask="http://schemas.microsoft.com/office/drawing/2018/sketchyshapes" sd="3962751803">
                  <a:prstGeom prst="rect">
                    <a:avLst/>
                  </a:prstGeom>
                  <ask:type>
                    <ask:lineSketchCurved/>
                  </ask:type>
                </ask:lineSketchStyleProps>
              </a:ext>
            </a:extLst>
          </a:ln>
        </p:spPr>
        <p:txBody>
          <a:bodyPr wrap="square">
            <a:spAutoFit/>
          </a:bodyPr>
          <a:lstStyle/>
          <a:p>
            <a:pPr indent="450215" algn="just"/>
            <a:r>
              <a:rPr lang="uk-UA" sz="1400" b="1" dirty="0">
                <a:latin typeface="Times New Roman" panose="02020603050405020304" pitchFamily="18" charset="0"/>
                <a:ea typeface="Calibri" panose="020F0502020204030204" pitchFamily="34" charset="0"/>
                <a:cs typeface="Times New Roman" panose="02020603050405020304" pitchFamily="18" charset="0"/>
              </a:rPr>
              <a:t>У</a:t>
            </a: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 Дворянському провулку №5 проживав відомий слобідський краєзнавець та етнограф Олександр Дмитрович Твердохлібов (1840 </a:t>
            </a:r>
            <a:r>
              <a:rPr lang="uk-UA" sz="1400" b="1" i="1"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 1918), учитель Охтирських повітового училища,  жіночої гімназії, учасник місцевої «Просвіти», автор досліджень про рідне місто.</a:t>
            </a:r>
          </a:p>
        </p:txBody>
      </p:sp>
      <p:sp>
        <p:nvSpPr>
          <p:cNvPr id="15" name="TextBox 14">
            <a:extLst>
              <a:ext uri="{FF2B5EF4-FFF2-40B4-BE49-F238E27FC236}">
                <a16:creationId xmlns:a16="http://schemas.microsoft.com/office/drawing/2014/main" id="{B9B312E7-ED35-4039-9FAD-3B6016963BE7}"/>
              </a:ext>
            </a:extLst>
          </p:cNvPr>
          <p:cNvSpPr txBox="1"/>
          <p:nvPr/>
        </p:nvSpPr>
        <p:spPr>
          <a:xfrm>
            <a:off x="9703876" y="4763976"/>
            <a:ext cx="2414587" cy="276999"/>
          </a:xfrm>
          <a:prstGeom prst="rect">
            <a:avLst/>
          </a:prstGeom>
          <a:solidFill>
            <a:schemeClr val="tx2">
              <a:lumMod val="20000"/>
              <a:lumOff val="80000"/>
            </a:schemeClr>
          </a:solidFill>
        </p:spPr>
        <p:txBody>
          <a:bodyPr wrap="square">
            <a:spAutoFit/>
          </a:bodyPr>
          <a:lstStyle/>
          <a:p>
            <a:r>
              <a:rPr lang="ru-RU" sz="1200" dirty="0">
                <a:latin typeface="Times New Roman" panose="02020603050405020304" pitchFamily="18" charset="0"/>
                <a:cs typeface="Times New Roman" panose="02020603050405020304" pitchFamily="18" charset="0"/>
              </a:rPr>
              <a:t>Фото з архіву Людмили Міщенко</a:t>
            </a:r>
          </a:p>
        </p:txBody>
      </p:sp>
      <p:sp>
        <p:nvSpPr>
          <p:cNvPr id="2" name="Прямоугольник 1"/>
          <p:cNvSpPr/>
          <p:nvPr/>
        </p:nvSpPr>
        <p:spPr>
          <a:xfrm>
            <a:off x="5228182" y="5511751"/>
            <a:ext cx="6961847" cy="1169551"/>
          </a:xfrm>
          <a:prstGeom prst="rect">
            <a:avLst/>
          </a:prstGeom>
          <a:solidFill>
            <a:schemeClr val="bg1">
              <a:lumMod val="95000"/>
            </a:schemeClr>
          </a:solidFill>
        </p:spPr>
        <p:txBody>
          <a:bodyPr wrap="square">
            <a:spAutoFit/>
          </a:bodyPr>
          <a:lstStyle/>
          <a:p>
            <a:pPr algn="just"/>
            <a:r>
              <a:rPr lang="ru-RU" sz="1400" dirty="0">
                <a:latin typeface="Times New Roman" panose="02020603050405020304" pitchFamily="18" charset="0"/>
                <a:cs typeface="Times New Roman" panose="02020603050405020304" pitchFamily="18" charset="0"/>
              </a:rPr>
              <a:t>Автор оповідань, які друкувалися в газеті «Південний Край» (під псевдонімами Земляк, </a:t>
            </a:r>
          </a:p>
          <a:p>
            <a:pPr algn="just"/>
            <a:r>
              <a:rPr lang="ru-RU" sz="1400" dirty="0">
                <a:latin typeface="Times New Roman" panose="02020603050405020304" pitchFamily="18" charset="0"/>
                <a:cs typeface="Times New Roman" panose="02020603050405020304" pitchFamily="18" charset="0"/>
              </a:rPr>
              <a:t>А. Т., Хома Абищо), історико-етнографічні статті у журналі «Кіевская старина» та в «Збірці Харківського Губернського Статистичного Комітекту («Охтирка», «Котельва», «Охтирський Свято - Троїцький монастир» та ін.), займався дослідженням гончарства, писав вірші і байки («Де до кого», переклад «Парнаса» з Крилова) та ін.</a:t>
            </a:r>
          </a:p>
        </p:txBody>
      </p:sp>
    </p:spTree>
    <p:extLst>
      <p:ext uri="{BB962C8B-B14F-4D97-AF65-F5344CB8AC3E}">
        <p14:creationId xmlns:p14="http://schemas.microsoft.com/office/powerpoint/2010/main" val="951119480"/>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90FFEFF9-4548-4CED-911A-48F052B50D6C}"/>
              </a:ext>
            </a:extLst>
          </p:cNvPr>
          <p:cNvPicPr>
            <a:picLocks noChangeAspect="1"/>
          </p:cNvPicPr>
          <p:nvPr/>
        </p:nvPicPr>
        <p:blipFill>
          <a:blip r:embed="rId2"/>
          <a:stretch>
            <a:fillRect/>
          </a:stretch>
        </p:blipFill>
        <p:spPr>
          <a:xfrm>
            <a:off x="-362363" y="-367315"/>
            <a:ext cx="13306838" cy="7853642"/>
          </a:xfrm>
          <a:prstGeom prst="rect">
            <a:avLst/>
          </a:prstGeom>
        </p:spPr>
      </p:pic>
      <p:sp>
        <p:nvSpPr>
          <p:cNvPr id="8" name="TextBox 7">
            <a:extLst>
              <a:ext uri="{FF2B5EF4-FFF2-40B4-BE49-F238E27FC236}">
                <a16:creationId xmlns:a16="http://schemas.microsoft.com/office/drawing/2014/main" id="{C5AEC2A3-4F86-44BF-BBDD-9841B79F48C0}"/>
              </a:ext>
            </a:extLst>
          </p:cNvPr>
          <p:cNvSpPr txBox="1"/>
          <p:nvPr/>
        </p:nvSpPr>
        <p:spPr>
          <a:xfrm>
            <a:off x="4955381" y="226367"/>
            <a:ext cx="1893094" cy="461665"/>
          </a:xfrm>
          <a:prstGeom prst="rect">
            <a:avLst/>
          </a:prstGeom>
          <a:solidFill>
            <a:schemeClr val="bg1">
              <a:lumMod val="95000"/>
            </a:schemeClr>
          </a:solidFill>
        </p:spPr>
        <p:txBody>
          <a:bodyPr wrap="square">
            <a:spAutoFit/>
          </a:bodyPr>
          <a:lstStyle/>
          <a:p>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6.Біле озеро</a:t>
            </a:r>
            <a:endParaRPr lang="uk-UA" sz="2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0D6FDC52-74F2-48E2-B6FF-F93408790D42}"/>
              </a:ext>
            </a:extLst>
          </p:cNvPr>
          <p:cNvSpPr txBox="1"/>
          <p:nvPr/>
        </p:nvSpPr>
        <p:spPr>
          <a:xfrm>
            <a:off x="147638" y="4640224"/>
            <a:ext cx="11896724" cy="2092881"/>
          </a:xfrm>
          <a:prstGeom prst="rect">
            <a:avLst/>
          </a:prstGeom>
          <a:solidFill>
            <a:schemeClr val="accent4">
              <a:lumMod val="20000"/>
              <a:lumOff val="80000"/>
            </a:schemeClr>
          </a:solidFill>
        </p:spPr>
        <p:txBody>
          <a:bodyPr wrap="square">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altLang="uk-UA" sz="160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Б</a:t>
            </a:r>
            <a:r>
              <a:rPr kumimoji="0" lang="uk-UA" altLang="uk-UA" sz="160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іле озеро знаходиться на північному заході міста. Наприкінці Х</a:t>
            </a:r>
            <a:r>
              <a:rPr kumimoji="0" lang="en-US" altLang="uk-UA" sz="160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a:t>
            </a:r>
            <a:r>
              <a:rPr kumimoji="0" lang="uk-UA" altLang="uk-UA" sz="160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ІІІ століття його площа становила 3,12 км</a:t>
            </a:r>
            <a:r>
              <a:rPr kumimoji="0" lang="uk-UA" altLang="uk-UA" sz="160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uk-UA" altLang="uk-UA" sz="160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довжина  </a:t>
            </a:r>
            <a:r>
              <a:rPr kumimoji="0" lang="uk-UA" altLang="uk-UA" sz="160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uk-UA" altLang="uk-UA" sz="160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4,85 км. </a:t>
            </a:r>
            <a:r>
              <a:rPr kumimoji="0" lang="uk-UA" altLang="uk-UA"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На початку 30-х рр. минулого століття в районі озера почали  видобувати торф. Рівень води в озері почав різко падати і його покинули великі зелені жаби. В той же час у східній частині  озера був зроблений насип і прокладено залізничне полотно. Дещо пізніше було вирішено остаточно осушити озеро. По всій території озера були прокопані канали для стоку води і був реконструйований водовідвідний канал, прокопаний ще в Х</a:t>
            </a:r>
            <a:r>
              <a:rPr kumimoji="0" lang="en-US" altLang="uk-UA"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a:t>
            </a:r>
            <a:r>
              <a:rPr kumimoji="0" lang="uk-UA" altLang="uk-UA"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ІІІ ст. Вода стікала в річку Охтирку. І в 1977 р. охтирчани спостерігали другий похід жаб від Білого озера до річки Охтирка. У західній частині водного об’єкту</a:t>
            </a:r>
            <a:r>
              <a:rPr kumimoji="0" lang="uk-UA" altLang="uk-UA" sz="1600" b="0" i="0" u="none" strike="noStrike" cap="none" normalizeH="0" baseline="0" dirty="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uk-UA" altLang="uk-UA"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була забудована вулиця Полтавська приватними будинками. У кінці ХХ ст. в південній частині побудований мікрорайон з сучасними багатоповерховими будинками. У наш час озеро складається з декількох окремих водойм і має загальну довжину 2,8 км. </a:t>
            </a:r>
            <a:r>
              <a:rPr lang="uk-UA" sz="1600" dirty="0">
                <a:effectLst/>
                <a:latin typeface="Times New Roman" panose="02020603050405020304" pitchFamily="18" charset="0"/>
                <a:ea typeface="Calibri" panose="020F0502020204030204" pitchFamily="34" charset="0"/>
              </a:rPr>
              <a:t>На ньому проживає велика колонія білих чапель.</a:t>
            </a:r>
            <a:endParaRPr kumimoji="0" lang="uk-UA" altLang="uk-UA" sz="16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F9A5645-91AB-4057-B337-F1224D76AC56}"/>
              </a:ext>
            </a:extLst>
          </p:cNvPr>
          <p:cNvSpPr txBox="1"/>
          <p:nvPr/>
        </p:nvSpPr>
        <p:spPr>
          <a:xfrm>
            <a:off x="8841374" y="124895"/>
            <a:ext cx="2978944" cy="276999"/>
          </a:xfrm>
          <a:prstGeom prst="rect">
            <a:avLst/>
          </a:prstGeom>
          <a:solidFill>
            <a:schemeClr val="bg1">
              <a:lumMod val="95000"/>
            </a:schemeClr>
          </a:solidFill>
        </p:spPr>
        <p:txBody>
          <a:bodyPr wrap="square">
            <a:spAutoFit/>
          </a:bodyPr>
          <a:lstStyle/>
          <a:p>
            <a:r>
              <a:rPr lang="uk-UA" sz="1200" dirty="0">
                <a:latin typeface="Times New Roman" panose="02020603050405020304" pitchFamily="18" charset="0"/>
                <a:ea typeface="Calibri" panose="020F0502020204030204" pitchFamily="34" charset="0"/>
                <a:cs typeface="Times New Roman" panose="02020603050405020304" pitchFamily="18" charset="0"/>
              </a:rPr>
              <a:t>Фото з архіву Віри Хорошун</a:t>
            </a:r>
            <a:endParaRPr lang="uk-UA" sz="1200" dirty="0"/>
          </a:p>
        </p:txBody>
      </p:sp>
    </p:spTree>
    <p:extLst>
      <p:ext uri="{BB962C8B-B14F-4D97-AF65-F5344CB8AC3E}">
        <p14:creationId xmlns:p14="http://schemas.microsoft.com/office/powerpoint/2010/main" val="948745471"/>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3CD4A427-FB85-4ED0-AE0D-AF53BBAD89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5802" y="0"/>
            <a:ext cx="3866198" cy="685800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8E8540A5-DD1A-47B1-A4F8-E7DE3E6DA9F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4900" y="0"/>
            <a:ext cx="3410902" cy="3126660"/>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3391D628-171A-4270-8845-9A4C1B83DB62}"/>
              </a:ext>
            </a:extLst>
          </p:cNvPr>
          <p:cNvSpPr txBox="1"/>
          <p:nvPr/>
        </p:nvSpPr>
        <p:spPr>
          <a:xfrm>
            <a:off x="469106" y="100408"/>
            <a:ext cx="4664869" cy="400110"/>
          </a:xfrm>
          <a:custGeom>
            <a:avLst/>
            <a:gdLst>
              <a:gd name="connsiteX0" fmla="*/ 0 w 4664869"/>
              <a:gd name="connsiteY0" fmla="*/ 0 h 400110"/>
              <a:gd name="connsiteX1" fmla="*/ 4664869 w 4664869"/>
              <a:gd name="connsiteY1" fmla="*/ 0 h 400110"/>
              <a:gd name="connsiteX2" fmla="*/ 4664869 w 4664869"/>
              <a:gd name="connsiteY2" fmla="*/ 400110 h 400110"/>
              <a:gd name="connsiteX3" fmla="*/ 0 w 4664869"/>
              <a:gd name="connsiteY3" fmla="*/ 400110 h 400110"/>
              <a:gd name="connsiteX4" fmla="*/ 0 w 4664869"/>
              <a:gd name="connsiteY4" fmla="*/ 0 h 400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4869" h="400110" fill="none" extrusionOk="0">
                <a:moveTo>
                  <a:pt x="0" y="0"/>
                </a:moveTo>
                <a:cubicBezTo>
                  <a:pt x="1957499" y="-97150"/>
                  <a:pt x="2446525" y="77048"/>
                  <a:pt x="4664869" y="0"/>
                </a:cubicBezTo>
                <a:cubicBezTo>
                  <a:pt x="4643673" y="189494"/>
                  <a:pt x="4632301" y="253541"/>
                  <a:pt x="4664869" y="400110"/>
                </a:cubicBezTo>
                <a:cubicBezTo>
                  <a:pt x="3483866" y="486669"/>
                  <a:pt x="1370076" y="441797"/>
                  <a:pt x="0" y="400110"/>
                </a:cubicBezTo>
                <a:cubicBezTo>
                  <a:pt x="8590" y="290722"/>
                  <a:pt x="-18616" y="111032"/>
                  <a:pt x="0" y="0"/>
                </a:cubicBezTo>
                <a:close/>
              </a:path>
              <a:path w="4664869" h="400110" stroke="0" extrusionOk="0">
                <a:moveTo>
                  <a:pt x="0" y="0"/>
                </a:moveTo>
                <a:cubicBezTo>
                  <a:pt x="1115757" y="-27020"/>
                  <a:pt x="3381359" y="-34593"/>
                  <a:pt x="4664869" y="0"/>
                </a:cubicBezTo>
                <a:cubicBezTo>
                  <a:pt x="4686802" y="59326"/>
                  <a:pt x="4661569" y="232510"/>
                  <a:pt x="4664869" y="400110"/>
                </a:cubicBezTo>
                <a:cubicBezTo>
                  <a:pt x="2782896" y="359701"/>
                  <a:pt x="1071774" y="304844"/>
                  <a:pt x="0" y="400110"/>
                </a:cubicBezTo>
                <a:cubicBezTo>
                  <a:pt x="16954" y="356537"/>
                  <a:pt x="-32317" y="115088"/>
                  <a:pt x="0" y="0"/>
                </a:cubicBezTo>
                <a:close/>
              </a:path>
            </a:pathLst>
          </a:custGeom>
          <a:solidFill>
            <a:schemeClr val="tx2">
              <a:lumMod val="20000"/>
              <a:lumOff val="80000"/>
            </a:schemeClr>
          </a:solidFill>
          <a:ln>
            <a:solidFill>
              <a:schemeClr val="tx1"/>
            </a:solidFill>
            <a:extLst>
              <a:ext uri="{C807C97D-BFC1-408E-A445-0C87EB9F89A2}">
                <ask:lineSketchStyleProps xmlns:ask="http://schemas.microsoft.com/office/drawing/2018/sketchyshapes" sd="3962751803">
                  <a:prstGeom prst="rect">
                    <a:avLst/>
                  </a:prstGeom>
                  <ask:type>
                    <ask:lineSketchCurved/>
                  </ask:type>
                </ask:lineSketchStyleProps>
              </a:ext>
            </a:extLst>
          </a:ln>
        </p:spPr>
        <p:txBody>
          <a:bodyPr wrap="square">
            <a:spAutoFit/>
          </a:bodyPr>
          <a:lstStyle/>
          <a:p>
            <a:r>
              <a:rPr lang="uk-UA" sz="2000" b="1" dirty="0">
                <a:latin typeface="Times New Roman"/>
                <a:ea typeface="Times New Roman"/>
                <a:cs typeface="Times New Roman"/>
              </a:rPr>
              <a:t>7.Храм Успіння Пресвятої Богородиці</a:t>
            </a:r>
            <a:endParaRPr lang="uk-UA" sz="2000" dirty="0"/>
          </a:p>
        </p:txBody>
      </p:sp>
      <p:sp>
        <p:nvSpPr>
          <p:cNvPr id="10" name="TextBox 9">
            <a:extLst>
              <a:ext uri="{FF2B5EF4-FFF2-40B4-BE49-F238E27FC236}">
                <a16:creationId xmlns:a16="http://schemas.microsoft.com/office/drawing/2014/main" id="{F71C23B8-8D41-415F-B9DD-55395583F15A}"/>
              </a:ext>
            </a:extLst>
          </p:cNvPr>
          <p:cNvSpPr txBox="1"/>
          <p:nvPr/>
        </p:nvSpPr>
        <p:spPr>
          <a:xfrm>
            <a:off x="342901" y="546968"/>
            <a:ext cx="4571999" cy="3293209"/>
          </a:xfrm>
          <a:custGeom>
            <a:avLst/>
            <a:gdLst>
              <a:gd name="connsiteX0" fmla="*/ 0 w 4571999"/>
              <a:gd name="connsiteY0" fmla="*/ 0 h 3293209"/>
              <a:gd name="connsiteX1" fmla="*/ 4571999 w 4571999"/>
              <a:gd name="connsiteY1" fmla="*/ 0 h 3293209"/>
              <a:gd name="connsiteX2" fmla="*/ 4571999 w 4571999"/>
              <a:gd name="connsiteY2" fmla="*/ 3293209 h 3293209"/>
              <a:gd name="connsiteX3" fmla="*/ 0 w 4571999"/>
              <a:gd name="connsiteY3" fmla="*/ 3293209 h 3293209"/>
              <a:gd name="connsiteX4" fmla="*/ 0 w 4571999"/>
              <a:gd name="connsiteY4" fmla="*/ 0 h 3293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99" h="3293209" fill="none" extrusionOk="0">
                <a:moveTo>
                  <a:pt x="0" y="0"/>
                </a:moveTo>
                <a:cubicBezTo>
                  <a:pt x="955082" y="-113354"/>
                  <a:pt x="2614390" y="102416"/>
                  <a:pt x="4571999" y="0"/>
                </a:cubicBezTo>
                <a:cubicBezTo>
                  <a:pt x="4686139" y="1355116"/>
                  <a:pt x="4450144" y="2420888"/>
                  <a:pt x="4571999" y="3293209"/>
                </a:cubicBezTo>
                <a:cubicBezTo>
                  <a:pt x="2321287" y="3147129"/>
                  <a:pt x="575719" y="3322672"/>
                  <a:pt x="0" y="3293209"/>
                </a:cubicBezTo>
                <a:cubicBezTo>
                  <a:pt x="-44504" y="2576507"/>
                  <a:pt x="-98841" y="1505259"/>
                  <a:pt x="0" y="0"/>
                </a:cubicBezTo>
                <a:close/>
              </a:path>
              <a:path w="4571999" h="3293209" stroke="0" extrusionOk="0">
                <a:moveTo>
                  <a:pt x="0" y="0"/>
                </a:moveTo>
                <a:cubicBezTo>
                  <a:pt x="2174212" y="-31673"/>
                  <a:pt x="3763540" y="147709"/>
                  <a:pt x="4571999" y="0"/>
                </a:cubicBezTo>
                <a:cubicBezTo>
                  <a:pt x="4683833" y="433975"/>
                  <a:pt x="4450342" y="1873090"/>
                  <a:pt x="4571999" y="3293209"/>
                </a:cubicBezTo>
                <a:cubicBezTo>
                  <a:pt x="2720197" y="3197944"/>
                  <a:pt x="662542" y="3380968"/>
                  <a:pt x="0" y="3293209"/>
                </a:cubicBezTo>
                <a:cubicBezTo>
                  <a:pt x="99666" y="2793332"/>
                  <a:pt x="66350" y="1330834"/>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177145663">
                  <a:prstGeom prst="rect">
                    <a:avLst/>
                  </a:prstGeom>
                  <ask:type>
                    <ask:lineSketchCurved/>
                  </ask:type>
                </ask:lineSketchStyleProps>
              </a:ext>
            </a:extLst>
          </a:ln>
        </p:spPr>
        <p:txBody>
          <a:bodyPr wrap="square">
            <a:spAutoFit/>
          </a:bodyPr>
          <a:lstStyle/>
          <a:p>
            <a:pPr algn="just"/>
            <a:r>
              <a:rPr lang="uk-UA" sz="1600" dirty="0">
                <a:latin typeface="Times New Roman"/>
                <a:ea typeface="Times New Roman"/>
              </a:rPr>
              <a:t>Головною прикрасою міста ще з моменту його заселення  був дерев'яний храм Успіння Пресвятої Богородиці,  збудований у 1666 році. У </a:t>
            </a:r>
            <a:r>
              <a:rPr lang="uk-UA" sz="1600" dirty="0">
                <a:latin typeface="Times New Roman"/>
                <a:ea typeface="Calibri"/>
              </a:rPr>
              <a:t>1738 році на місці дерев</a:t>
            </a:r>
            <a:r>
              <a:rPr lang="ru-RU" sz="1600" dirty="0">
                <a:latin typeface="Times New Roman"/>
                <a:ea typeface="Calibri"/>
              </a:rPr>
              <a:t>`</a:t>
            </a:r>
            <a:r>
              <a:rPr lang="uk-UA" sz="1600" dirty="0">
                <a:latin typeface="Times New Roman"/>
                <a:ea typeface="Calibri"/>
              </a:rPr>
              <a:t>яного храму Охтирським полковником і бригадиром Олексієм Лесевицьким була збудована Церква Успіння Пресвятої Богородиці. Зруйнована в 30-х роках ХХ століття. Відродження храму розпочалося в 2001 році. Розпис храму закінчився  в 2021 році. В останні роки  територія колишнього храму стала місцем історичної пам’яті охтирчан та ушанування Воїнів, загиблих за свободу і незалежність України.</a:t>
            </a:r>
            <a:endParaRPr lang="uk-UA" sz="1600" dirty="0"/>
          </a:p>
        </p:txBody>
      </p:sp>
      <p:sp>
        <p:nvSpPr>
          <p:cNvPr id="12" name="TextBox 11">
            <a:extLst>
              <a:ext uri="{FF2B5EF4-FFF2-40B4-BE49-F238E27FC236}">
                <a16:creationId xmlns:a16="http://schemas.microsoft.com/office/drawing/2014/main" id="{B710C38F-E3B7-4738-8244-1251079213B0}"/>
              </a:ext>
            </a:extLst>
          </p:cNvPr>
          <p:cNvSpPr txBox="1"/>
          <p:nvPr/>
        </p:nvSpPr>
        <p:spPr>
          <a:xfrm>
            <a:off x="3378159" y="3731341"/>
            <a:ext cx="5765841" cy="3108543"/>
          </a:xfrm>
          <a:custGeom>
            <a:avLst/>
            <a:gdLst>
              <a:gd name="connsiteX0" fmla="*/ 0 w 5765841"/>
              <a:gd name="connsiteY0" fmla="*/ 0 h 3108543"/>
              <a:gd name="connsiteX1" fmla="*/ 5765841 w 5765841"/>
              <a:gd name="connsiteY1" fmla="*/ 0 h 3108543"/>
              <a:gd name="connsiteX2" fmla="*/ 5765841 w 5765841"/>
              <a:gd name="connsiteY2" fmla="*/ 3108543 h 3108543"/>
              <a:gd name="connsiteX3" fmla="*/ 0 w 5765841"/>
              <a:gd name="connsiteY3" fmla="*/ 3108543 h 3108543"/>
              <a:gd name="connsiteX4" fmla="*/ 0 w 5765841"/>
              <a:gd name="connsiteY4" fmla="*/ 0 h 3108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5841" h="3108543" fill="none" extrusionOk="0">
                <a:moveTo>
                  <a:pt x="0" y="0"/>
                </a:moveTo>
                <a:cubicBezTo>
                  <a:pt x="2429456" y="153949"/>
                  <a:pt x="5027378" y="-83973"/>
                  <a:pt x="5765841" y="0"/>
                </a:cubicBezTo>
                <a:cubicBezTo>
                  <a:pt x="5689955" y="1353893"/>
                  <a:pt x="5745207" y="2487906"/>
                  <a:pt x="5765841" y="3108543"/>
                </a:cubicBezTo>
                <a:cubicBezTo>
                  <a:pt x="3311159" y="3135636"/>
                  <a:pt x="1645478" y="3007583"/>
                  <a:pt x="0" y="3108543"/>
                </a:cubicBezTo>
                <a:cubicBezTo>
                  <a:pt x="-128773" y="2724759"/>
                  <a:pt x="54058" y="428285"/>
                  <a:pt x="0" y="0"/>
                </a:cubicBezTo>
                <a:close/>
              </a:path>
              <a:path w="5765841" h="3108543" stroke="0" extrusionOk="0">
                <a:moveTo>
                  <a:pt x="0" y="0"/>
                </a:moveTo>
                <a:cubicBezTo>
                  <a:pt x="1953528" y="-26969"/>
                  <a:pt x="3301713" y="130335"/>
                  <a:pt x="5765841" y="0"/>
                </a:cubicBezTo>
                <a:cubicBezTo>
                  <a:pt x="5783353" y="1153070"/>
                  <a:pt x="5725329" y="1946255"/>
                  <a:pt x="5765841" y="3108543"/>
                </a:cubicBezTo>
                <a:cubicBezTo>
                  <a:pt x="4821743" y="3062195"/>
                  <a:pt x="1776123" y="3155575"/>
                  <a:pt x="0" y="3108543"/>
                </a:cubicBezTo>
                <a:cubicBezTo>
                  <a:pt x="41100" y="2253141"/>
                  <a:pt x="-52031" y="1494062"/>
                  <a:pt x="0" y="0"/>
                </a:cubicBezTo>
                <a:close/>
              </a:path>
            </a:pathLst>
          </a:custGeom>
          <a:solidFill>
            <a:schemeClr val="tx2">
              <a:lumMod val="20000"/>
              <a:lumOff val="80000"/>
            </a:schemeClr>
          </a:solidFill>
          <a:ln>
            <a:solidFill>
              <a:schemeClr val="tx1"/>
            </a:solidFill>
            <a:extLst>
              <a:ext uri="{C807C97D-BFC1-408E-A445-0C87EB9F89A2}">
                <ask:lineSketchStyleProps xmlns:ask="http://schemas.microsoft.com/office/drawing/2018/sketchyshapes" sd="2422333317">
                  <a:prstGeom prst="rect">
                    <a:avLst/>
                  </a:prstGeom>
                  <ask:type>
                    <ask:lineSketchCurved/>
                  </ask:type>
                </ask:lineSketchStyleProps>
              </a:ext>
            </a:extLst>
          </a:ln>
        </p:spPr>
        <p:txBody>
          <a:bodyPr wrap="square">
            <a:spAutoFit/>
          </a:bodyPr>
          <a:lstStyle/>
          <a:p>
            <a:pPr algn="just"/>
            <a:r>
              <a:rPr lang="uk-UA" sz="2000" b="1" dirty="0">
                <a:latin typeface="Times New Roman" panose="02020603050405020304" pitchFamily="18" charset="0"/>
                <a:cs typeface="Times New Roman" pitchFamily="18" charset="0"/>
              </a:rPr>
              <a:t>8.Пам'ятник Івану Павловичу Багряному.</a:t>
            </a:r>
            <a:r>
              <a:rPr lang="uk-UA" sz="2000" dirty="0">
                <a:latin typeface="Times New Roman" pitchFamily="18" charset="0"/>
                <a:ea typeface="Calibri"/>
                <a:cs typeface="Times New Roman" pitchFamily="18" charset="0"/>
              </a:rPr>
              <a:t> </a:t>
            </a:r>
            <a:r>
              <a:rPr lang="uk-UA" sz="1600" dirty="0">
                <a:latin typeface="Times New Roman" pitchFamily="18" charset="0"/>
                <a:ea typeface="Calibri"/>
                <a:cs typeface="Times New Roman" pitchFamily="18" charset="0"/>
              </a:rPr>
              <a:t>Пам’ятник відомому українському поетові, прозаїку, публіцисту і політичному діячеві Івану Багряному встановили 2017 році в 3 метрах навпроти  входу в храм </a:t>
            </a:r>
            <a:r>
              <a:rPr lang="uk-UA" sz="1600" dirty="0">
                <a:latin typeface="Times New Roman"/>
                <a:ea typeface="Times New Roman"/>
              </a:rPr>
              <a:t>Успіння Пресвятої Богородиці</a:t>
            </a:r>
            <a:r>
              <a:rPr lang="uk-UA" sz="1600" dirty="0">
                <a:latin typeface="Times New Roman" pitchFamily="18" charset="0"/>
                <a:ea typeface="Calibri"/>
                <a:cs typeface="Times New Roman" pitchFamily="18" charset="0"/>
              </a:rPr>
              <a:t>. Відкриття приурочили до дня його народження. У відкритті погруддя взяв участь український письменник Олександр Шугай, який багато років присвятив дослідженню творчості автора «Тигроловів» та наполягав на встановленні пам’ятника. Кошти на погруддя збирали представники українських діаспори,  роботу виконали архітектор Ігор Чапенко і скульптор заслужений художник України Степан Куций. </a:t>
            </a:r>
            <a:r>
              <a:rPr lang="uk-UA" sz="1600" b="1" dirty="0">
                <a:latin typeface="Times New Roman" pitchFamily="18" charset="0"/>
                <a:ea typeface="Calibri"/>
                <a:cs typeface="Times New Roman" pitchFamily="18" charset="0"/>
              </a:rPr>
              <a:t>Цей пам’ятник перший в Україні і другий у світі. </a:t>
            </a:r>
            <a:endParaRPr lang="uk-UA" sz="1600" b="1" dirty="0">
              <a:latin typeface="Times New Roman" panose="02020603050405020304" pitchFamily="18" charset="0"/>
              <a:cs typeface="Times New Roman" panose="02020603050405020304" pitchFamily="18" charset="0"/>
            </a:endParaRPr>
          </a:p>
        </p:txBody>
      </p:sp>
      <p:pic>
        <p:nvPicPr>
          <p:cNvPr id="16" name="Рисунок 15">
            <a:extLst>
              <a:ext uri="{FF2B5EF4-FFF2-40B4-BE49-F238E27FC236}">
                <a16:creationId xmlns:a16="http://schemas.microsoft.com/office/drawing/2014/main" id="{52CC1023-3BD2-4C69-B9FE-792AFC4C0BC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04775" y="4062934"/>
            <a:ext cx="3114675" cy="2341557"/>
          </a:xfrm>
          <a:prstGeom prst="rect">
            <a:avLst/>
          </a:prstGeom>
          <a:ln>
            <a:noFill/>
          </a:ln>
          <a:effectLst>
            <a:outerShdw blurRad="292100" dist="139700" dir="2700000" algn="tl" rotWithShape="0">
              <a:srgbClr val="333333">
                <a:alpha val="65000"/>
              </a:srgbClr>
            </a:outerShdw>
          </a:effectLst>
        </p:spPr>
      </p:pic>
      <p:sp>
        <p:nvSpPr>
          <p:cNvPr id="20" name="TextBox 19">
            <a:extLst>
              <a:ext uri="{FF2B5EF4-FFF2-40B4-BE49-F238E27FC236}">
                <a16:creationId xmlns:a16="http://schemas.microsoft.com/office/drawing/2014/main" id="{1011212B-813D-4BCB-BED2-ED198B2573A8}"/>
              </a:ext>
            </a:extLst>
          </p:cNvPr>
          <p:cNvSpPr txBox="1"/>
          <p:nvPr/>
        </p:nvSpPr>
        <p:spPr>
          <a:xfrm>
            <a:off x="5353050" y="3152001"/>
            <a:ext cx="3114675" cy="276999"/>
          </a:xfrm>
          <a:prstGeom prst="rect">
            <a:avLst/>
          </a:prstGeom>
          <a:noFill/>
        </p:spPr>
        <p:txBody>
          <a:bodyPr wrap="square">
            <a:spAutoFit/>
          </a:bodyPr>
          <a:lstStyle/>
          <a:p>
            <a:r>
              <a:rPr lang="uk-UA" sz="1200" dirty="0">
                <a:latin typeface="Times New Roman" panose="02020603050405020304" pitchFamily="18" charset="0"/>
                <a:ea typeface="Calibri" panose="020F0502020204030204" pitchFamily="34" charset="0"/>
                <a:cs typeface="Times New Roman" panose="02020603050405020304" pitchFamily="18" charset="0"/>
              </a:rPr>
              <a:t>Фото з архіву Ігоря Горбушка</a:t>
            </a:r>
            <a:endParaRPr lang="uk-UA" sz="1200" dirty="0"/>
          </a:p>
        </p:txBody>
      </p:sp>
    </p:spTree>
    <p:extLst>
      <p:ext uri="{BB962C8B-B14F-4D97-AF65-F5344CB8AC3E}">
        <p14:creationId xmlns:p14="http://schemas.microsoft.com/office/powerpoint/2010/main" val="237288669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BC4D0795-25DD-449A-B380-61120FFB181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728608" y="-30548"/>
            <a:ext cx="3392442" cy="4531190"/>
          </a:xfrm>
          <a:prstGeom prst="rect">
            <a:avLst/>
          </a:prstGeom>
        </p:spPr>
      </p:pic>
      <p:pic>
        <p:nvPicPr>
          <p:cNvPr id="12" name="Рисунок 11">
            <a:extLst>
              <a:ext uri="{FF2B5EF4-FFF2-40B4-BE49-F238E27FC236}">
                <a16:creationId xmlns:a16="http://schemas.microsoft.com/office/drawing/2014/main" id="{9BBBAE52-8692-4DBF-B840-B3917D328EA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989762" y="4298660"/>
            <a:ext cx="1983261" cy="2421136"/>
          </a:xfrm>
          <a:prstGeom prst="rect">
            <a:avLst/>
          </a:prstGeom>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B94FF01A-74A7-4C57-9E5F-621CE19FB5AF}"/>
              </a:ext>
            </a:extLst>
          </p:cNvPr>
          <p:cNvSpPr txBox="1"/>
          <p:nvPr/>
        </p:nvSpPr>
        <p:spPr>
          <a:xfrm>
            <a:off x="422749" y="155180"/>
            <a:ext cx="8307822" cy="2954655"/>
          </a:xfrm>
          <a:custGeom>
            <a:avLst/>
            <a:gdLst>
              <a:gd name="connsiteX0" fmla="*/ 0 w 8307822"/>
              <a:gd name="connsiteY0" fmla="*/ 0 h 2954655"/>
              <a:gd name="connsiteX1" fmla="*/ 8307822 w 8307822"/>
              <a:gd name="connsiteY1" fmla="*/ 0 h 2954655"/>
              <a:gd name="connsiteX2" fmla="*/ 8307822 w 8307822"/>
              <a:gd name="connsiteY2" fmla="*/ 2954655 h 2954655"/>
              <a:gd name="connsiteX3" fmla="*/ 0 w 8307822"/>
              <a:gd name="connsiteY3" fmla="*/ 2954655 h 2954655"/>
              <a:gd name="connsiteX4" fmla="*/ 0 w 8307822"/>
              <a:gd name="connsiteY4" fmla="*/ 0 h 2954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7822" h="2954655" fill="none" extrusionOk="0">
                <a:moveTo>
                  <a:pt x="0" y="0"/>
                </a:moveTo>
                <a:cubicBezTo>
                  <a:pt x="1789192" y="-45745"/>
                  <a:pt x="6548592" y="55601"/>
                  <a:pt x="8307822" y="0"/>
                </a:cubicBezTo>
                <a:cubicBezTo>
                  <a:pt x="8338439" y="767828"/>
                  <a:pt x="8151192" y="1769587"/>
                  <a:pt x="8307822" y="2954655"/>
                </a:cubicBezTo>
                <a:cubicBezTo>
                  <a:pt x="7405598" y="2884141"/>
                  <a:pt x="3199062" y="2965608"/>
                  <a:pt x="0" y="2954655"/>
                </a:cubicBezTo>
                <a:cubicBezTo>
                  <a:pt x="-27656" y="2309152"/>
                  <a:pt x="-7184" y="577592"/>
                  <a:pt x="0" y="0"/>
                </a:cubicBezTo>
                <a:close/>
              </a:path>
              <a:path w="8307822" h="2954655" stroke="0" extrusionOk="0">
                <a:moveTo>
                  <a:pt x="0" y="0"/>
                </a:moveTo>
                <a:cubicBezTo>
                  <a:pt x="2004835" y="-57019"/>
                  <a:pt x="6359314" y="62848"/>
                  <a:pt x="8307822" y="0"/>
                </a:cubicBezTo>
                <a:cubicBezTo>
                  <a:pt x="8328917" y="1429150"/>
                  <a:pt x="8344254" y="2442600"/>
                  <a:pt x="8307822" y="2954655"/>
                </a:cubicBezTo>
                <a:cubicBezTo>
                  <a:pt x="5411431" y="2952817"/>
                  <a:pt x="3952413" y="3043099"/>
                  <a:pt x="0" y="2954655"/>
                </a:cubicBezTo>
                <a:cubicBezTo>
                  <a:pt x="100631" y="1968462"/>
                  <a:pt x="-166880" y="813398"/>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2895427631">
                  <a:prstGeom prst="rect">
                    <a:avLst/>
                  </a:prstGeom>
                  <ask:type>
                    <ask:lineSketchCurved/>
                  </ask:type>
                </ask:lineSketchStyleProps>
              </a:ext>
            </a:extLst>
          </a:ln>
        </p:spPr>
        <p:txBody>
          <a:bodyPr wrap="square">
            <a:spAutoFit/>
          </a:bodyPr>
          <a:lstStyle/>
          <a:p>
            <a:pPr algn="ct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Висновки</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uk-UA" dirty="0">
                <a:latin typeface="Times New Roman" panose="02020603050405020304" pitchFamily="18" charset="0"/>
                <a:ea typeface="Times New Roman" panose="02020603050405020304" pitchFamily="18" charset="0"/>
                <a:cs typeface="Times New Roman" panose="02020603050405020304" pitchFamily="18" charset="0"/>
              </a:rPr>
              <a:t>	1.</a:t>
            </a:r>
            <a:r>
              <a:rPr lang="uk-UA" sz="1600" dirty="0">
                <a:latin typeface="Times New Roman" panose="02020603050405020304" pitchFamily="18" charset="0"/>
                <a:ea typeface="Times New Roman" panose="02020603050405020304" pitchFamily="18" charset="0"/>
                <a:cs typeface="Times New Roman" panose="02020603050405020304" pitchFamily="18" charset="0"/>
              </a:rPr>
              <a:t>У</a:t>
            </a: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 межах  умовної 2 сотні м.Охтирка можна виділити туристсько-краєзнавчі об’єкти:</a:t>
            </a:r>
            <a:r>
              <a:rPr lang="uk-UA" sz="16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Козацька криниця – Урочище «Ківшар» – НГВУ «Охтирканафтогаз» (Охтирка – </a:t>
            </a:r>
            <a:r>
              <a:rPr lang="uk-UA" sz="1600" dirty="0">
                <a:latin typeface="Times New Roman" panose="02020603050405020304" pitchFamily="18" charset="0"/>
                <a:ea typeface="Times New Roman" panose="02020603050405020304" pitchFamily="18" charset="0"/>
                <a:cs typeface="Times New Roman" panose="02020603050405020304" pitchFamily="18" charset="0"/>
              </a:rPr>
              <a:t>місто нафтовиків</a:t>
            </a: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16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600" kern="1200" dirty="0">
                <a:effectLst/>
                <a:latin typeface="Times New Roman" panose="02020603050405020304" pitchFamily="18" charset="0"/>
                <a:cs typeface="Times New Roman" panose="02020603050405020304" pitchFamily="18" charset="0"/>
              </a:rPr>
              <a:t> Юріївська церква </a:t>
            </a: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1600" kern="1200" dirty="0">
                <a:effectLst/>
                <a:latin typeface="Times New Roman" panose="02020603050405020304" pitchFamily="18" charset="0"/>
                <a:cs typeface="Times New Roman" panose="02020603050405020304" pitchFamily="18" charset="0"/>
              </a:rPr>
              <a:t> Дворянський провулок (Юріївський) </a:t>
            </a: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 Біле озеро – </a:t>
            </a:r>
            <a:r>
              <a:rPr lang="uk-UA" sz="1600" dirty="0">
                <a:latin typeface="Times New Roman"/>
                <a:ea typeface="Times New Roman"/>
                <a:cs typeface="Times New Roman"/>
              </a:rPr>
              <a:t>Храм Успіння Пресвятої Богородиці</a:t>
            </a: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uk-UA" sz="1600" dirty="0">
                <a:latin typeface="Times New Roman" panose="02020603050405020304" pitchFamily="18" charset="0"/>
                <a:cs typeface="Times New Roman" pitchFamily="18" charset="0"/>
              </a:rPr>
              <a:t>Пам'ятник Івану Павловичу Багряному. </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У 2022 році мікрорайон «Дачний» і 2 сотня дуже постраждали під час боїв за Охтирку (24.02.</a:t>
            </a:r>
            <a:r>
              <a:rPr lang="uk-UA" sz="1600"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27.02.), особливо через щоденне бомбардування з літаків ворога та ракетних ударів в травні. Юріївська церква та будинки про провулку Юріївський (Дворянський) відремонтовані та відреставровані.</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lvl="0" algn="just" fontAlgn="base"/>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2.З</a:t>
            </a:r>
            <a:r>
              <a:rPr lang="uk-UA"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’ясовані </a:t>
            </a: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туристсько-краєзнавчі об’єкти, їх</a:t>
            </a:r>
            <a:r>
              <a:rPr lang="uk-UA"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історії, характеристики  можуть виступати як окремі успішні складові туристично-рекреаційного потенціалу Охтирського краю. </a:t>
            </a:r>
          </a:p>
        </p:txBody>
      </p:sp>
      <p:sp>
        <p:nvSpPr>
          <p:cNvPr id="7" name="TextBox 6">
            <a:extLst>
              <a:ext uri="{FF2B5EF4-FFF2-40B4-BE49-F238E27FC236}">
                <a16:creationId xmlns:a16="http://schemas.microsoft.com/office/drawing/2014/main" id="{9628D555-9E05-4D1C-9628-85BC88FDD5DE}"/>
              </a:ext>
            </a:extLst>
          </p:cNvPr>
          <p:cNvSpPr txBox="1"/>
          <p:nvPr/>
        </p:nvSpPr>
        <p:spPr>
          <a:xfrm>
            <a:off x="422750" y="4965470"/>
            <a:ext cx="8307821" cy="1754326"/>
          </a:xfrm>
          <a:custGeom>
            <a:avLst/>
            <a:gdLst>
              <a:gd name="connsiteX0" fmla="*/ 0 w 8307821"/>
              <a:gd name="connsiteY0" fmla="*/ 0 h 1754326"/>
              <a:gd name="connsiteX1" fmla="*/ 8307821 w 8307821"/>
              <a:gd name="connsiteY1" fmla="*/ 0 h 1754326"/>
              <a:gd name="connsiteX2" fmla="*/ 8307821 w 8307821"/>
              <a:gd name="connsiteY2" fmla="*/ 1754326 h 1754326"/>
              <a:gd name="connsiteX3" fmla="*/ 0 w 8307821"/>
              <a:gd name="connsiteY3" fmla="*/ 1754326 h 1754326"/>
              <a:gd name="connsiteX4" fmla="*/ 0 w 8307821"/>
              <a:gd name="connsiteY4" fmla="*/ 0 h 1754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7821" h="1754326" fill="none" extrusionOk="0">
                <a:moveTo>
                  <a:pt x="0" y="0"/>
                </a:moveTo>
                <a:cubicBezTo>
                  <a:pt x="1672729" y="152535"/>
                  <a:pt x="4165617" y="-50208"/>
                  <a:pt x="8307821" y="0"/>
                </a:cubicBezTo>
                <a:cubicBezTo>
                  <a:pt x="8307529" y="233883"/>
                  <a:pt x="8449513" y="1567135"/>
                  <a:pt x="8307821" y="1754326"/>
                </a:cubicBezTo>
                <a:cubicBezTo>
                  <a:pt x="6643460" y="1714027"/>
                  <a:pt x="2618162" y="1893677"/>
                  <a:pt x="0" y="1754326"/>
                </a:cubicBezTo>
                <a:cubicBezTo>
                  <a:pt x="-95404" y="1079848"/>
                  <a:pt x="-91025" y="612390"/>
                  <a:pt x="0" y="0"/>
                </a:cubicBezTo>
                <a:close/>
              </a:path>
              <a:path w="8307821" h="1754326" stroke="0" extrusionOk="0">
                <a:moveTo>
                  <a:pt x="0" y="0"/>
                </a:moveTo>
                <a:cubicBezTo>
                  <a:pt x="1888511" y="167661"/>
                  <a:pt x="5184936" y="120161"/>
                  <a:pt x="8307821" y="0"/>
                </a:cubicBezTo>
                <a:cubicBezTo>
                  <a:pt x="8279375" y="789604"/>
                  <a:pt x="8180360" y="1194915"/>
                  <a:pt x="8307821" y="1754326"/>
                </a:cubicBezTo>
                <a:cubicBezTo>
                  <a:pt x="6467284" y="1725351"/>
                  <a:pt x="3345890" y="1610021"/>
                  <a:pt x="0" y="1754326"/>
                </a:cubicBezTo>
                <a:cubicBezTo>
                  <a:pt x="-13003" y="1194640"/>
                  <a:pt x="34792" y="791187"/>
                  <a:pt x="0" y="0"/>
                </a:cubicBezTo>
                <a:close/>
              </a:path>
            </a:pathLst>
          </a:custGeom>
          <a:solidFill>
            <a:schemeClr val="accent4">
              <a:lumMod val="20000"/>
              <a:lumOff val="80000"/>
            </a:schemeClr>
          </a:solidFill>
          <a:ln>
            <a:solidFill>
              <a:schemeClr val="tx1"/>
            </a:solidFill>
            <a:extLst>
              <a:ext uri="{C807C97D-BFC1-408E-A445-0C87EB9F89A2}">
                <ask:lineSketchStyleProps xmlns:ask="http://schemas.microsoft.com/office/drawing/2018/sketchyshapes" sd="3870128331">
                  <a:prstGeom prst="rect">
                    <a:avLst/>
                  </a:prstGeom>
                  <ask:type>
                    <ask:lineSketchCurved/>
                  </ask:type>
                </ask:lineSketchStyleProps>
              </a:ext>
            </a:extLst>
          </a:ln>
        </p:spPr>
        <p:txBody>
          <a:bodyPr wrap="square">
            <a:spAutoFit/>
          </a:bodyPr>
          <a:lstStyle/>
          <a:p>
            <a:pPr algn="just"/>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Дослідження дозволило не тільки познайомитися з історією однієї з частин міста Охтирки, її архітектурними, природними, історичними пам’ятками, підприємствами, а й зрозуміти про важливість збереження національної пам’яті, історії, культури, природи кожного населеного пункту України, які пов’язують нас з минулими поколіннями та є основою для формування нашого майбутнього</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B0B8647-2BCC-4BEA-9E48-BA7B3E43B5CC}"/>
              </a:ext>
            </a:extLst>
          </p:cNvPr>
          <p:cNvSpPr txBox="1"/>
          <p:nvPr/>
        </p:nvSpPr>
        <p:spPr>
          <a:xfrm>
            <a:off x="8730572" y="3958329"/>
            <a:ext cx="1893868" cy="276999"/>
          </a:xfrm>
          <a:prstGeom prst="rect">
            <a:avLst/>
          </a:prstGeom>
          <a:noFill/>
        </p:spPr>
        <p:txBody>
          <a:bodyPr wrap="square">
            <a:spAutoFit/>
          </a:bodyPr>
          <a:lstStyle/>
          <a:p>
            <a:r>
              <a:rPr lang="en-US" sz="1200" dirty="0">
                <a:latin typeface="Times New Roman" panose="02020603050405020304" pitchFamily="18" charset="0"/>
                <a:cs typeface="Times New Roman" panose="02020603050405020304" pitchFamily="18" charset="0"/>
              </a:rPr>
              <a:t>https://okhtyrkamr.gov.ua/</a:t>
            </a:r>
            <a:endParaRPr lang="uk-UA" sz="1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6C17476E-8902-4E1B-B3B7-41E66951B37A}"/>
              </a:ext>
            </a:extLst>
          </p:cNvPr>
          <p:cNvSpPr txBox="1"/>
          <p:nvPr/>
        </p:nvSpPr>
        <p:spPr>
          <a:xfrm>
            <a:off x="374418" y="4108184"/>
            <a:ext cx="8274856" cy="830997"/>
          </a:xfrm>
          <a:custGeom>
            <a:avLst/>
            <a:gdLst>
              <a:gd name="connsiteX0" fmla="*/ 0 w 8274856"/>
              <a:gd name="connsiteY0" fmla="*/ 0 h 830997"/>
              <a:gd name="connsiteX1" fmla="*/ 8274856 w 8274856"/>
              <a:gd name="connsiteY1" fmla="*/ 0 h 830997"/>
              <a:gd name="connsiteX2" fmla="*/ 8274856 w 8274856"/>
              <a:gd name="connsiteY2" fmla="*/ 830997 h 830997"/>
              <a:gd name="connsiteX3" fmla="*/ 0 w 8274856"/>
              <a:gd name="connsiteY3" fmla="*/ 830997 h 830997"/>
              <a:gd name="connsiteX4" fmla="*/ 0 w 8274856"/>
              <a:gd name="connsiteY4" fmla="*/ 0 h 830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4856" h="830997" fill="none" extrusionOk="0">
                <a:moveTo>
                  <a:pt x="0" y="0"/>
                </a:moveTo>
                <a:cubicBezTo>
                  <a:pt x="3993419" y="25454"/>
                  <a:pt x="5030495" y="14065"/>
                  <a:pt x="8274856" y="0"/>
                </a:cubicBezTo>
                <a:cubicBezTo>
                  <a:pt x="8226985" y="407987"/>
                  <a:pt x="8349145" y="745182"/>
                  <a:pt x="8274856" y="830997"/>
                </a:cubicBezTo>
                <a:cubicBezTo>
                  <a:pt x="6274268" y="958237"/>
                  <a:pt x="1090167" y="879872"/>
                  <a:pt x="0" y="830997"/>
                </a:cubicBezTo>
                <a:cubicBezTo>
                  <a:pt x="47770" y="578732"/>
                  <a:pt x="-19914" y="180812"/>
                  <a:pt x="0" y="0"/>
                </a:cubicBezTo>
                <a:close/>
              </a:path>
              <a:path w="8274856" h="830997" stroke="0" extrusionOk="0">
                <a:moveTo>
                  <a:pt x="0" y="0"/>
                </a:moveTo>
                <a:cubicBezTo>
                  <a:pt x="3134594" y="-23854"/>
                  <a:pt x="6066173" y="-3942"/>
                  <a:pt x="8274856" y="0"/>
                </a:cubicBezTo>
                <a:cubicBezTo>
                  <a:pt x="8266606" y="269892"/>
                  <a:pt x="8222565" y="481061"/>
                  <a:pt x="8274856" y="830997"/>
                </a:cubicBezTo>
                <a:cubicBezTo>
                  <a:pt x="7361127" y="981009"/>
                  <a:pt x="987326" y="780664"/>
                  <a:pt x="0" y="830997"/>
                </a:cubicBezTo>
                <a:cubicBezTo>
                  <a:pt x="-47223" y="633797"/>
                  <a:pt x="-8663" y="253783"/>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3597573597">
                  <a:prstGeom prst="rect">
                    <a:avLst/>
                  </a:prstGeom>
                  <ask:type>
                    <ask:lineSketchCurved/>
                  </ask:type>
                </ask:lineSketchStyleProps>
              </a:ext>
            </a:extLst>
          </a:ln>
        </p:spPr>
        <p:txBody>
          <a:bodyPr wrap="square">
            <a:spAutoFit/>
          </a:bodyPr>
          <a:lstStyle/>
          <a:p>
            <a:pPr algn="just" fontAlgn="base"/>
            <a:r>
              <a:rPr lang="uk-UA" sz="1600" b="1" dirty="0">
                <a:latin typeface="Times New Roman"/>
                <a:ea typeface="Calibri"/>
                <a:cs typeface="Times New Roman"/>
              </a:rPr>
              <a:t>Елементи новизни.</a:t>
            </a:r>
            <a:r>
              <a:rPr lang="uk-UA"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Розпочато комплексне дослідження туристсько -краєзнавчих об’єктів міста Охтирки за сотенним поділом. З’ясовані локальні історії, характеристики об’єктів та їх значення як окремих складових туристично-рекреаційного потенціалу краю.  </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390226" y="3204816"/>
            <a:ext cx="8307821" cy="830997"/>
          </a:xfrm>
          <a:custGeom>
            <a:avLst/>
            <a:gdLst>
              <a:gd name="connsiteX0" fmla="*/ 0 w 8307821"/>
              <a:gd name="connsiteY0" fmla="*/ 0 h 830997"/>
              <a:gd name="connsiteX1" fmla="*/ 8307821 w 8307821"/>
              <a:gd name="connsiteY1" fmla="*/ 0 h 830997"/>
              <a:gd name="connsiteX2" fmla="*/ 8307821 w 8307821"/>
              <a:gd name="connsiteY2" fmla="*/ 830997 h 830997"/>
              <a:gd name="connsiteX3" fmla="*/ 0 w 8307821"/>
              <a:gd name="connsiteY3" fmla="*/ 830997 h 830997"/>
              <a:gd name="connsiteX4" fmla="*/ 0 w 8307821"/>
              <a:gd name="connsiteY4" fmla="*/ 0 h 830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7821" h="830997" fill="none" extrusionOk="0">
                <a:moveTo>
                  <a:pt x="0" y="0"/>
                </a:moveTo>
                <a:cubicBezTo>
                  <a:pt x="2564504" y="-33775"/>
                  <a:pt x="6462552" y="138873"/>
                  <a:pt x="8307821" y="0"/>
                </a:cubicBezTo>
                <a:cubicBezTo>
                  <a:pt x="8269359" y="355991"/>
                  <a:pt x="8273842" y="649381"/>
                  <a:pt x="8307821" y="830997"/>
                </a:cubicBezTo>
                <a:cubicBezTo>
                  <a:pt x="4917441" y="693667"/>
                  <a:pt x="898074" y="693141"/>
                  <a:pt x="0" y="830997"/>
                </a:cubicBezTo>
                <a:cubicBezTo>
                  <a:pt x="-58438" y="423656"/>
                  <a:pt x="9847" y="282222"/>
                  <a:pt x="0" y="0"/>
                </a:cubicBezTo>
                <a:close/>
              </a:path>
              <a:path w="8307821" h="830997" stroke="0" extrusionOk="0">
                <a:moveTo>
                  <a:pt x="0" y="0"/>
                </a:moveTo>
                <a:cubicBezTo>
                  <a:pt x="3607312" y="-101487"/>
                  <a:pt x="6979960" y="-162162"/>
                  <a:pt x="8307821" y="0"/>
                </a:cubicBezTo>
                <a:cubicBezTo>
                  <a:pt x="8373387" y="286347"/>
                  <a:pt x="8357718" y="663043"/>
                  <a:pt x="8307821" y="830997"/>
                </a:cubicBezTo>
                <a:cubicBezTo>
                  <a:pt x="6928709" y="881062"/>
                  <a:pt x="2264214" y="672548"/>
                  <a:pt x="0" y="830997"/>
                </a:cubicBezTo>
                <a:cubicBezTo>
                  <a:pt x="-30818" y="581332"/>
                  <a:pt x="-37085" y="356280"/>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wrap="square">
            <a:spAutoFit/>
          </a:bodyPr>
          <a:lstStyle/>
          <a:p>
            <a:pPr indent="450215" algn="just">
              <a:spcAft>
                <a:spcPts val="0"/>
              </a:spcAft>
            </a:pPr>
            <a:r>
              <a:rPr lang="uk-UA" sz="1600" b="1" dirty="0">
                <a:latin typeface="Times New Roman"/>
                <a:ea typeface="Calibri"/>
                <a:cs typeface="Times New Roman"/>
              </a:rPr>
              <a:t>Особистий внесок автора. </a:t>
            </a:r>
            <a:r>
              <a:rPr lang="uk-UA" sz="1600" dirty="0">
                <a:latin typeface="Times New Roman"/>
                <a:ea typeface="Calibri"/>
                <a:cs typeface="Times New Roman"/>
              </a:rPr>
              <a:t>Проведено: інтерв’ю з місцевими краєзнавцями,  жителями міста, фотофіксацію </a:t>
            </a: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туристсько-краєзнавчих об’єктів</a:t>
            </a:r>
            <a:r>
              <a:rPr lang="uk-UA" sz="1600" dirty="0">
                <a:latin typeface="Times New Roman"/>
                <a:ea typeface="Calibri"/>
                <a:cs typeface="Times New Roman"/>
              </a:rPr>
              <a:t>,  підготовлено екскурсію. Дослідження презентовано на ТРК «Охтирка» в прямому ефірі.</a:t>
            </a:r>
            <a:endParaRPr lang="uk-UA" sz="1600" dirty="0">
              <a:latin typeface="Calibri"/>
              <a:ea typeface="Calibri"/>
              <a:cs typeface="Times New Roman"/>
            </a:endParaRPr>
          </a:p>
        </p:txBody>
      </p:sp>
      <mc:AlternateContent xmlns:mc="http://schemas.openxmlformats.org/markup-compatibility/2006" xmlns:p14="http://schemas.microsoft.com/office/powerpoint/2010/main">
        <mc:Choice Requires="p14">
          <p:contentPart p14:bwMode="auto" r:id="rId4">
            <p14:nvContentPartPr>
              <p14:cNvPr id="32" name="Рукописні дані 31">
                <a:extLst>
                  <a:ext uri="{FF2B5EF4-FFF2-40B4-BE49-F238E27FC236}">
                    <a16:creationId xmlns:a16="http://schemas.microsoft.com/office/drawing/2014/main" id="{D01BFB1D-34FF-4418-AF47-3B6924943F67}"/>
                  </a:ext>
                </a:extLst>
              </p14:cNvPr>
              <p14:cNvContentPartPr/>
              <p14:nvPr/>
            </p14:nvContentPartPr>
            <p14:xfrm>
              <a:off x="7962495" y="2476260"/>
              <a:ext cx="360" cy="360"/>
            </p14:xfrm>
          </p:contentPart>
        </mc:Choice>
        <mc:Fallback xmlns="">
          <p:pic>
            <p:nvPicPr>
              <p:cNvPr id="32" name="Рукописні дані 31">
                <a:extLst>
                  <a:ext uri="{FF2B5EF4-FFF2-40B4-BE49-F238E27FC236}">
                    <a16:creationId xmlns:a16="http://schemas.microsoft.com/office/drawing/2014/main" id="{D01BFB1D-34FF-4418-AF47-3B6924943F67}"/>
                  </a:ext>
                </a:extLst>
              </p:cNvPr>
              <p:cNvPicPr/>
              <p:nvPr/>
            </p:nvPicPr>
            <p:blipFill>
              <a:blip r:embed="rId5"/>
              <a:stretch>
                <a:fillRect/>
              </a:stretch>
            </p:blipFill>
            <p:spPr>
              <a:xfrm>
                <a:off x="7953855" y="2467620"/>
                <a:ext cx="18000" cy="1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34" name="Рукописні дані 33">
                <a:extLst>
                  <a:ext uri="{FF2B5EF4-FFF2-40B4-BE49-F238E27FC236}">
                    <a16:creationId xmlns:a16="http://schemas.microsoft.com/office/drawing/2014/main" id="{6A31744B-851C-4BA3-9DE7-66983CDDB021}"/>
                  </a:ext>
                </a:extLst>
              </p14:cNvPr>
              <p14:cNvContentPartPr/>
              <p14:nvPr/>
            </p14:nvContentPartPr>
            <p14:xfrm>
              <a:off x="7981935" y="4028940"/>
              <a:ext cx="360" cy="360"/>
            </p14:xfrm>
          </p:contentPart>
        </mc:Choice>
        <mc:Fallback xmlns="">
          <p:pic>
            <p:nvPicPr>
              <p:cNvPr id="34" name="Рукописні дані 33">
                <a:extLst>
                  <a:ext uri="{FF2B5EF4-FFF2-40B4-BE49-F238E27FC236}">
                    <a16:creationId xmlns:a16="http://schemas.microsoft.com/office/drawing/2014/main" id="{6A31744B-851C-4BA3-9DE7-66983CDDB021}"/>
                  </a:ext>
                </a:extLst>
              </p:cNvPr>
              <p:cNvPicPr/>
              <p:nvPr/>
            </p:nvPicPr>
            <p:blipFill>
              <a:blip r:embed="rId7"/>
              <a:stretch>
                <a:fillRect/>
              </a:stretch>
            </p:blipFill>
            <p:spPr>
              <a:xfrm>
                <a:off x="7972935" y="40199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6" name="Рукописні дані 35">
                <a:extLst>
                  <a:ext uri="{FF2B5EF4-FFF2-40B4-BE49-F238E27FC236}">
                    <a16:creationId xmlns:a16="http://schemas.microsoft.com/office/drawing/2014/main" id="{2815D6B2-C7CD-4880-B38C-F386234792E6}"/>
                  </a:ext>
                </a:extLst>
              </p14:cNvPr>
              <p14:cNvContentPartPr/>
              <p14:nvPr/>
            </p14:nvContentPartPr>
            <p14:xfrm>
              <a:off x="8856918" y="1562100"/>
              <a:ext cx="1133859" cy="1171575"/>
            </p14:xfrm>
          </p:contentPart>
        </mc:Choice>
        <mc:Fallback xmlns="">
          <p:pic>
            <p:nvPicPr>
              <p:cNvPr id="36" name="Рукописні дані 35">
                <a:extLst>
                  <a:ext uri="{FF2B5EF4-FFF2-40B4-BE49-F238E27FC236}">
                    <a16:creationId xmlns:a16="http://schemas.microsoft.com/office/drawing/2014/main" id="{2815D6B2-C7CD-4880-B38C-F386234792E6}"/>
                  </a:ext>
                </a:extLst>
              </p:cNvPr>
              <p:cNvPicPr/>
              <p:nvPr/>
            </p:nvPicPr>
            <p:blipFill>
              <a:blip r:embed="rId9"/>
              <a:stretch>
                <a:fillRect/>
              </a:stretch>
            </p:blipFill>
            <p:spPr>
              <a:xfrm>
                <a:off x="8847919" y="1553102"/>
                <a:ext cx="1151497" cy="1189212"/>
              </a:xfrm>
              <a:prstGeom prst="rect">
                <a:avLst/>
              </a:prstGeom>
            </p:spPr>
          </p:pic>
        </mc:Fallback>
      </mc:AlternateContent>
      <p:pic>
        <p:nvPicPr>
          <p:cNvPr id="4" name="Рисунок 3">
            <a:extLst>
              <a:ext uri="{FF2B5EF4-FFF2-40B4-BE49-F238E27FC236}">
                <a16:creationId xmlns:a16="http://schemas.microsoft.com/office/drawing/2014/main" id="{69E4D10A-1E11-4BC0-876A-6C04AB52D0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15168" y="4298660"/>
            <a:ext cx="924412" cy="924412"/>
          </a:xfrm>
          <a:prstGeom prst="rect">
            <a:avLst/>
          </a:prstGeom>
          <a:ln>
            <a:noFill/>
          </a:ln>
          <a:effectLst>
            <a:softEdge rad="112500"/>
          </a:effectLst>
        </p:spPr>
      </p:pic>
    </p:spTree>
    <p:extLst>
      <p:ext uri="{BB962C8B-B14F-4D97-AF65-F5344CB8AC3E}">
        <p14:creationId xmlns:p14="http://schemas.microsoft.com/office/powerpoint/2010/main" val="179122575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9F2FDBA-7D2B-4FC6-9329-8B100C7F838F}"/>
              </a:ext>
            </a:extLst>
          </p:cNvPr>
          <p:cNvSpPr txBox="1"/>
          <p:nvPr/>
        </p:nvSpPr>
        <p:spPr>
          <a:xfrm>
            <a:off x="1023937" y="321985"/>
            <a:ext cx="10144125" cy="5632311"/>
          </a:xfrm>
          <a:prstGeom prst="rect">
            <a:avLst/>
          </a:prstGeom>
          <a:solidFill>
            <a:schemeClr val="bg1">
              <a:lumMod val="95000"/>
            </a:schemeClr>
          </a:solidFill>
        </p:spPr>
        <p:txBody>
          <a:bodyPr wrap="square">
            <a:spAutoFit/>
          </a:bodyPr>
          <a:lstStyle/>
          <a:p>
            <a:pPr algn="ctr"/>
            <a:r>
              <a:rPr lang="uk-UA" b="1" dirty="0">
                <a:effectLst/>
                <a:latin typeface="Times New Roman" panose="02020603050405020304" pitchFamily="18" charset="0"/>
                <a:ea typeface="Calibri" panose="020F0502020204030204" pitchFamily="34" charset="0"/>
                <a:cs typeface="Times New Roman" panose="02020603050405020304" pitchFamily="18" charset="0"/>
              </a:rPr>
              <a:t>Список використаних джерел</a:t>
            </a:r>
          </a:p>
          <a:p>
            <a:pPr algn="ct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uk-UA"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1.Багряний І. Маруся Богуславка.</a:t>
            </a:r>
            <a:r>
              <a:rPr lang="uk-UA"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URL:  </a:t>
            </a:r>
            <a:r>
              <a:rPr lang="uk-UA"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https://www.ukrlib.com.ua/books</a:t>
            </a:r>
            <a:r>
              <a:rPr lang="uk-UA"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(дата звернення 01.03.2025).</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uk-UA"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2.Бакуліна В. Сотні міста нашого. Моя Україна. Город А. 8 вересня. 2021. №36. С.5.</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uk-UA"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3.Берест Ю. Про одну Охтирську легенду. Прапор перемоги. 9 грудня. 2021. № 50. С.4</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uk-UA"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4.Благословенний край Охтирщина. Суми, ПВП «Видавничий будинок «Еллада», 2007, 172 с.</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uk-UA"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r>
              <a:rPr lang="uk-UA"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.Поліщук М. Будинок без колишнього сюрпризу. Лідер. 30 червня. 2010. № 25. С.3</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6.Розповідь Людмили Міщенко про  Козацьку криницю</a:t>
            </a:r>
            <a:r>
              <a:rPr lang="uk-UA"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та Олександра Твердохлібова [бесіда з краєзнавицею Людмилою Міщенко]. КЗ «Охтирський краєзнавчий музей».  2025.  </a:t>
            </a:r>
            <a:r>
              <a:rPr lang="uk-UA"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01</a:t>
            </a:r>
            <a:r>
              <a:rPr lang="uk-UA"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березня.  С.1.</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7.Розповідь Віри Хорошун про Урочище Ківшар та Біле озеро </a:t>
            </a:r>
            <a:r>
              <a:rPr lang="uk-UA"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[бесіда з краєзнавицею Вірою Хорошун]. Охтирський міський центр позашкільної освіти-Мала академія наук учнівської молоді.  2025.  28 лютого.  С.1–2.</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Розповідь Ігоря Горбушка «Про що говорять старі світлини Охтирки» [бесіда з краєзнавцем Ігорем Горбушком]. Охтирський міський центр позашкільної освіти-Мала академія наук учнівської молоді.  2025.  27 лютого.  С.1–3.</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Сотні міста нашого. Фотопроєкт до 380-ї річниці міста Охтирки. URL: https://okhtyrkamr.gov.ua/</a:t>
            </a:r>
            <a:r>
              <a:rPr lang="uk-UA"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(дата </a:t>
            </a:r>
            <a:r>
              <a:rPr lang="uk-UA" kern="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звернення 26.02.2025</a:t>
            </a:r>
            <a:r>
              <a:rPr lang="uk-UA"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uk-UA" sz="1800" dirty="0">
                <a:effectLst/>
                <a:latin typeface="Times New Roman" panose="02020603050405020304" pitchFamily="18" charset="0"/>
                <a:ea typeface="Calibri" panose="020F0502020204030204" pitchFamily="34" charset="0"/>
                <a:cs typeface="Times New Roman" panose="02020603050405020304" pitchFamily="18" charset="0"/>
              </a:rPr>
              <a:t>10.Твердохлібов О. Місто Охтирка.  Харківський календар на 1886 р. Харків, 1885.  С.636 – 651.</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uk-UA"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11.Шугай О. Іван Багряний або Через Терни Гетсиманського Саду. Роман-Дослідження. Київ, видавництво «Рада», 1996 р., 480 с. </a:t>
            </a:r>
            <a:endParaRPr lang="uk-UA"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87371A2-EFAA-4847-98AE-ABDBF043339C}"/>
              </a:ext>
            </a:extLst>
          </p:cNvPr>
          <p:cNvSpPr txBox="1"/>
          <p:nvPr/>
        </p:nvSpPr>
        <p:spPr>
          <a:xfrm>
            <a:off x="4593431" y="6166683"/>
            <a:ext cx="2578894" cy="369332"/>
          </a:xfrm>
          <a:prstGeom prst="rect">
            <a:avLst/>
          </a:prstGeom>
          <a:noFill/>
        </p:spPr>
        <p:txBody>
          <a:bodyPr wrap="square">
            <a:spAutoFit/>
          </a:bodyPr>
          <a:lstStyle/>
          <a:p>
            <a:r>
              <a:rPr lang="uk-UA"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ДЯКУЮ ЗА УВАГУ!</a:t>
            </a:r>
            <a:endParaRPr lang="uk-UA" b="1" dirty="0">
              <a:solidFill>
                <a:schemeClr val="bg1"/>
              </a:solidFill>
            </a:endParaRPr>
          </a:p>
        </p:txBody>
      </p:sp>
    </p:spTree>
    <p:extLst>
      <p:ext uri="{BB962C8B-B14F-4D97-AF65-F5344CB8AC3E}">
        <p14:creationId xmlns:p14="http://schemas.microsoft.com/office/powerpoint/2010/main" val="923353730"/>
      </p:ext>
    </p:extLst>
  </p:cSld>
  <p:clrMapOvr>
    <a:masterClrMapping/>
  </p:clrMapOvr>
  <p:transition spd="slow">
    <p:push dir="u"/>
  </p:transition>
</p:sld>
</file>

<file path=ppt/theme/theme1.xml><?xml version="1.0" encoding="utf-8"?>
<a:theme xmlns:a="http://schemas.openxmlformats.org/drawingml/2006/main" name="Галерея">
  <a:themeElements>
    <a:clrScheme name="Галерея">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Галерея">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е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1157</TotalTime>
  <Words>2148</Words>
  <Application>Microsoft Office PowerPoint</Application>
  <PresentationFormat>Широкий екран</PresentationFormat>
  <Paragraphs>91</Paragraphs>
  <Slides>12</Slides>
  <Notes>3</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12</vt:i4>
      </vt:variant>
    </vt:vector>
  </HeadingPairs>
  <TitlesOfParts>
    <vt:vector size="17" baseType="lpstr">
      <vt:lpstr>Arial</vt:lpstr>
      <vt:lpstr>Calibri</vt:lpstr>
      <vt:lpstr>Century Gothic</vt:lpstr>
      <vt:lpstr>Times New Roman</vt:lpstr>
      <vt:lpstr>Галерея</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Home</dc:creator>
  <cp:lastModifiedBy>Home</cp:lastModifiedBy>
  <cp:revision>235</cp:revision>
  <dcterms:created xsi:type="dcterms:W3CDTF">2025-03-24T14:31:48Z</dcterms:created>
  <dcterms:modified xsi:type="dcterms:W3CDTF">2025-04-08T17:02:15Z</dcterms:modified>
</cp:coreProperties>
</file>