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0920"/>
    <a:srgbClr val="FFF593"/>
    <a:srgbClr val="FCB75A"/>
    <a:srgbClr val="FFF26B"/>
    <a:srgbClr val="650926"/>
    <a:srgbClr val="640926"/>
    <a:srgbClr val="640925"/>
    <a:srgbClr val="420517"/>
    <a:srgbClr val="2D030F"/>
    <a:srgbClr val="2C03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9" autoAdjust="0"/>
    <p:restoredTop sz="66423" autoAdjust="0"/>
  </p:normalViewPr>
  <p:slideViewPr>
    <p:cSldViewPr showGuides="1">
      <p:cViewPr>
        <p:scale>
          <a:sx n="33" d="100"/>
          <a:sy n="33" d="100"/>
        </p:scale>
        <p:origin x="2202" y="3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6" d="100"/>
          <a:sy n="56" d="100"/>
        </p:scale>
        <p:origin x="2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676C7-42D7-46C1-B321-15912E939900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C10B3-61B6-422A-8B40-02CE92DD4BA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4429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8B897C-260E-45EB-8C98-16AECA56320B}" type="datetimeFigureOut">
              <a:rPr lang="uk-UA"/>
              <a:pPr>
                <a:defRPr/>
              </a:pPr>
              <a:t>14.04.2025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48C8E61-4F9F-4EF0-9C7F-075CC3108673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2927655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9986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2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91272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3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286126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4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16403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5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60094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6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82345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7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57409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8E61-4F9F-4EF0-9C7F-075CC3108673}" type="slidenum">
              <a:rPr lang="uk-UA" altLang="ru-RU" smtClean="0"/>
              <a:pPr>
                <a:defRPr/>
              </a:pPr>
              <a:t>8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6798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FCCA-08AC-47A7-BB09-D1563062C63D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994055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7CE3-9341-44F3-A3C1-945BF3640E9F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62469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5B09-0D53-4D78-98DE-FA485A5CC4CB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173560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2D9CA-FD83-4C4A-98D8-C5CEE364D3F7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66579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7CC6-D6A9-4442-93A0-A31CE74FD791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233444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4E61-F16E-47B6-8993-E249BFA7D004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66835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9950-91FE-41A9-B692-6469F04CA59A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20387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28AA-C89B-498F-A633-E73D98615483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081878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B485D-8454-4F0A-BA99-40771AED5856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1605249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BE41-5272-4BA2-A7CE-99096370274E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4137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6D8F8-F596-4552-BCCF-2BFEC72A40BA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59778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00D96-D38C-4250-9848-5D4067624A84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96B707-C8D1-41BE-8386-65AA94AC1E4F}" type="slidenum">
              <a:rPr lang="uk-UA" altLang="ru-RU" smtClean="0"/>
              <a:pPr>
                <a:defRPr/>
              </a:pPr>
              <a:t>‹#›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01727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8A2BE3D-4878-E208-F3C9-70F8AC629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6B707-C8D1-41BE-8386-65AA94AC1E4F}" type="slidenum">
              <a:rPr lang="uk-UA" altLang="ru-RU" sz="2800" smtClean="0"/>
              <a:pPr>
                <a:defRPr/>
              </a:pPr>
              <a:t>1</a:t>
            </a:fld>
            <a:endParaRPr lang="uk-UA" altLang="ru-RU" sz="2800" dirty="0"/>
          </a:p>
        </p:txBody>
      </p:sp>
      <p:sp>
        <p:nvSpPr>
          <p:cNvPr id="5" name="Google Shape;90;p1"/>
          <p:cNvSpPr txBox="1"/>
          <p:nvPr/>
        </p:nvSpPr>
        <p:spPr>
          <a:xfrm>
            <a:off x="-3985120" y="222245"/>
            <a:ext cx="206181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ЛЬВІВСЬКА ОБЛАСНА МАЛА АКАДЕМІЯ НАУК</a:t>
            </a:r>
            <a:endParaRPr sz="2800" dirty="0"/>
          </a:p>
        </p:txBody>
      </p:sp>
      <p:sp>
        <p:nvSpPr>
          <p:cNvPr id="6" name="Google Shape;91;p1"/>
          <p:cNvSpPr txBox="1"/>
          <p:nvPr/>
        </p:nvSpPr>
        <p:spPr>
          <a:xfrm>
            <a:off x="-3985120" y="2356020"/>
            <a:ext cx="19972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lang="en-US" sz="2800" b="1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озумн</a:t>
            </a:r>
            <a:r>
              <a:rPr lang="uk-UA" sz="2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lang="en-US" sz="2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теплиц</a:t>
            </a:r>
            <a:r>
              <a:rPr lang="uk-UA" sz="2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</a:t>
            </a:r>
            <a:r>
              <a:rPr lang="en-US" sz="2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базі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Arduino Uno</a:t>
            </a:r>
            <a:endParaRPr sz="2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92;p1"/>
          <p:cNvSpPr txBox="1"/>
          <p:nvPr/>
        </p:nvSpPr>
        <p:spPr>
          <a:xfrm>
            <a:off x="214200" y="4473771"/>
            <a:ext cx="195360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Марценюк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Данило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Андрійович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8-А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клас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Ліцей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№93 ЛМР,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місто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Львів</a:t>
            </a:r>
            <a:endParaRPr sz="2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Науковий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керівник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Олексій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Миколайович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Ліске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3928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3;p1"/>
          <p:cNvSpPr txBox="1"/>
          <p:nvPr/>
        </p:nvSpPr>
        <p:spPr>
          <a:xfrm>
            <a:off x="685114" y="832198"/>
            <a:ext cx="1150688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Д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ослідити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можливості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використання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Arduino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створення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розумної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теплиці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продемонструвати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практичні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приклади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реалізації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таких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проектів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обґрунтувати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їх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ефективність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Вивчення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цієї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теми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є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актуальним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практично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значущим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контексті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пошуку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нових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рішень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розвитку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сталого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сільського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господарства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13;p1"/>
          <p:cNvSpPr txBox="1"/>
          <p:nvPr/>
        </p:nvSpPr>
        <p:spPr>
          <a:xfrm>
            <a:off x="717534" y="188640"/>
            <a:ext cx="4163469" cy="4890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dk1"/>
                </a:solidFill>
              </a:rPr>
              <a:t>Мета роботи</a:t>
            </a:r>
            <a:endParaRPr sz="2400" b="1" dirty="0">
              <a:solidFill>
                <a:schemeClr val="dk1"/>
              </a:solidFill>
            </a:endParaRPr>
          </a:p>
        </p:txBody>
      </p:sp>
      <p:sp>
        <p:nvSpPr>
          <p:cNvPr id="14" name="Google Shape;114;p1"/>
          <p:cNvSpPr txBox="1"/>
          <p:nvPr/>
        </p:nvSpPr>
        <p:spPr>
          <a:xfrm>
            <a:off x="1847528" y="2996952"/>
            <a:ext cx="9289032" cy="5539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400" b="1" dirty="0" err="1">
                <a:solidFill>
                  <a:schemeClr val="dk1"/>
                </a:solidFill>
              </a:rPr>
              <a:t>Завдання</a:t>
            </a:r>
            <a:r>
              <a:rPr lang="en-US" sz="2400" b="1" dirty="0">
                <a:solidFill>
                  <a:schemeClr val="dk1"/>
                </a:solidFill>
              </a:rPr>
              <a:t>, </a:t>
            </a:r>
            <a:r>
              <a:rPr lang="en-US" sz="2400" b="1" dirty="0" err="1">
                <a:solidFill>
                  <a:schemeClr val="dk1"/>
                </a:solidFill>
              </a:rPr>
              <a:t>котрі</a:t>
            </a:r>
            <a:r>
              <a:rPr lang="en-US" sz="2400" b="1" dirty="0">
                <a:solidFill>
                  <a:schemeClr val="dk1"/>
                </a:solidFill>
              </a:rPr>
              <a:t> </a:t>
            </a:r>
            <a:r>
              <a:rPr lang="en-US" sz="2400" b="1" dirty="0" err="1">
                <a:solidFill>
                  <a:schemeClr val="dk1"/>
                </a:solidFill>
              </a:rPr>
              <a:t>треба</a:t>
            </a:r>
            <a:r>
              <a:rPr lang="en-US" sz="2400" b="1" dirty="0">
                <a:solidFill>
                  <a:schemeClr val="dk1"/>
                </a:solidFill>
              </a:rPr>
              <a:t> </a:t>
            </a:r>
            <a:r>
              <a:rPr lang="en-US" sz="2400" b="1" dirty="0" err="1">
                <a:solidFill>
                  <a:schemeClr val="dk1"/>
                </a:solidFill>
              </a:rPr>
              <a:t>виконати</a:t>
            </a:r>
            <a:r>
              <a:rPr lang="en-US" sz="2400" b="1" dirty="0">
                <a:solidFill>
                  <a:schemeClr val="dk1"/>
                </a:solidFill>
              </a:rPr>
              <a:t> </a:t>
            </a:r>
            <a:r>
              <a:rPr lang="en-US" sz="2400" b="1" dirty="0" err="1">
                <a:solidFill>
                  <a:schemeClr val="dk1"/>
                </a:solidFill>
              </a:rPr>
              <a:t>для</a:t>
            </a:r>
            <a:r>
              <a:rPr lang="en-US" sz="2400" b="1" dirty="0">
                <a:solidFill>
                  <a:schemeClr val="dk1"/>
                </a:solidFill>
              </a:rPr>
              <a:t> </a:t>
            </a:r>
            <a:r>
              <a:rPr lang="en-US" sz="2400" b="1" dirty="0" err="1">
                <a:solidFill>
                  <a:schemeClr val="dk1"/>
                </a:solidFill>
              </a:rPr>
              <a:t>досягнення</a:t>
            </a:r>
            <a:r>
              <a:rPr lang="en-US" sz="2400" b="1" dirty="0">
                <a:solidFill>
                  <a:schemeClr val="dk1"/>
                </a:solidFill>
              </a:rPr>
              <a:t> </a:t>
            </a:r>
            <a:r>
              <a:rPr lang="en-US" sz="2400" b="1" dirty="0" err="1">
                <a:solidFill>
                  <a:schemeClr val="dk1"/>
                </a:solidFill>
              </a:rPr>
              <a:t>мети</a:t>
            </a:r>
            <a:endParaRPr sz="2400" b="1" dirty="0">
              <a:solidFill>
                <a:schemeClr val="dk1"/>
              </a:solidFill>
            </a:endParaRPr>
          </a:p>
        </p:txBody>
      </p:sp>
      <p:sp>
        <p:nvSpPr>
          <p:cNvPr id="16" name="Google Shape;117;p1"/>
          <p:cNvSpPr txBox="1"/>
          <p:nvPr/>
        </p:nvSpPr>
        <p:spPr>
          <a:xfrm>
            <a:off x="685114" y="3521155"/>
            <a:ext cx="10883494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n-US" sz="2400" dirty="0" err="1">
                <a:solidFill>
                  <a:schemeClr val="dk1"/>
                </a:solidFill>
              </a:rPr>
              <a:t>Розробити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автоматизовану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систему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для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моніторингу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регулювання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мікроклімату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теплиці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за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допомогою</a:t>
            </a:r>
            <a:r>
              <a:rPr lang="en-US" sz="2400" dirty="0">
                <a:solidFill>
                  <a:schemeClr val="dk1"/>
                </a:solidFill>
              </a:rPr>
              <a:t> Arduino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сенсорів</a:t>
            </a:r>
            <a:r>
              <a:rPr lang="en-US" sz="2400" dirty="0">
                <a:solidFill>
                  <a:schemeClr val="dk1"/>
                </a:solidFill>
              </a:rPr>
              <a:t>.</a:t>
            </a:r>
            <a:endParaRPr sz="2400" dirty="0">
              <a:solidFill>
                <a:schemeClr val="dk1"/>
              </a:solidFill>
            </a:endParaRPr>
          </a:p>
          <a:p>
            <a:pPr marL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n-US" sz="2400" dirty="0" err="1">
                <a:solidFill>
                  <a:schemeClr val="dk1"/>
                </a:solidFill>
              </a:rPr>
              <a:t>Програмувати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мікроконтролер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для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контролю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температури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вологості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освітлення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інтегруючи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виконавчі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механізми</a:t>
            </a:r>
            <a:r>
              <a:rPr lang="en-US" sz="2400" dirty="0">
                <a:solidFill>
                  <a:schemeClr val="dk1"/>
                </a:solidFill>
              </a:rPr>
              <a:t>.</a:t>
            </a:r>
            <a:endParaRPr sz="2400" dirty="0">
              <a:solidFill>
                <a:schemeClr val="dk1"/>
              </a:solidFill>
            </a:endParaRPr>
          </a:p>
          <a:p>
            <a:pPr marL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n-US" sz="2400" dirty="0" err="1">
                <a:solidFill>
                  <a:schemeClr val="dk1"/>
                </a:solidFill>
              </a:rPr>
              <a:t>Оцінити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ефективність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автоматизації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порівнявши</a:t>
            </a:r>
            <a:r>
              <a:rPr lang="en-US" sz="2400" dirty="0">
                <a:solidFill>
                  <a:schemeClr val="dk1"/>
                </a:solidFill>
              </a:rPr>
              <a:t> з </a:t>
            </a:r>
            <a:r>
              <a:rPr lang="en-US" sz="2400" dirty="0" err="1">
                <a:solidFill>
                  <a:schemeClr val="dk1"/>
                </a:solidFill>
              </a:rPr>
              <a:t>традиційними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методами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вивчити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економію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ресурсів</a:t>
            </a:r>
            <a:r>
              <a:rPr lang="en-US" sz="2400" dirty="0">
                <a:solidFill>
                  <a:schemeClr val="dk1"/>
                </a:solidFill>
              </a:rPr>
              <a:t> і </a:t>
            </a:r>
            <a:r>
              <a:rPr lang="en-US" sz="2400" dirty="0" err="1">
                <a:solidFill>
                  <a:schemeClr val="dk1"/>
                </a:solidFill>
              </a:rPr>
              <a:t>зменшення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праці</a:t>
            </a:r>
            <a:r>
              <a:rPr lang="en-US" sz="2400" dirty="0">
                <a:solidFill>
                  <a:schemeClr val="dk1"/>
                </a:solidFill>
              </a:rPr>
              <a:t>.</a:t>
            </a:r>
            <a:endParaRPr sz="2400" dirty="0">
              <a:solidFill>
                <a:schemeClr val="dk1"/>
              </a:solidFill>
            </a:endParaRPr>
          </a:p>
          <a:p>
            <a:pPr marL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n-US" sz="2400" dirty="0" err="1">
                <a:solidFill>
                  <a:schemeClr val="dk1"/>
                </a:solidFill>
              </a:rPr>
              <a:t>Проаналізувати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можливості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впровадження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технологій</a:t>
            </a:r>
            <a:r>
              <a:rPr lang="en-US" sz="2400" dirty="0">
                <a:solidFill>
                  <a:schemeClr val="dk1"/>
                </a:solidFill>
              </a:rPr>
              <a:t> у </a:t>
            </a:r>
            <a:r>
              <a:rPr lang="en-US" sz="2400" dirty="0" err="1">
                <a:solidFill>
                  <a:schemeClr val="dk1"/>
                </a:solidFill>
              </a:rPr>
              <a:t>сільське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господарство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для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підвищення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ефективності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сталого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розвитку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1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4;p1"/>
          <p:cNvSpPr txBox="1"/>
          <p:nvPr/>
        </p:nvSpPr>
        <p:spPr>
          <a:xfrm>
            <a:off x="3302355" y="194320"/>
            <a:ext cx="5806943" cy="830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</a:rPr>
              <a:t>Компоненти</a:t>
            </a:r>
            <a:r>
              <a:rPr lang="en-US" sz="2400" b="1" i="0" u="none" strike="noStrike" cap="none" dirty="0">
                <a:solidFill>
                  <a:schemeClr val="dk1"/>
                </a:solidFill>
              </a:rPr>
              <a:t>, з </a:t>
            </a:r>
            <a:r>
              <a:rPr lang="en-US" sz="2400" b="1" i="0" u="none" strike="noStrike" cap="none" dirty="0" err="1">
                <a:solidFill>
                  <a:schemeClr val="dk1"/>
                </a:solidFill>
              </a:rPr>
              <a:t>яких</a:t>
            </a:r>
            <a:r>
              <a:rPr lang="en-US" sz="2400" b="1" i="0" u="none" strike="noStrike" cap="none" dirty="0">
                <a:solidFill>
                  <a:schemeClr val="dk1"/>
                </a:solidFill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</a:rPr>
              <a:t>складається</a:t>
            </a:r>
            <a:r>
              <a:rPr lang="en-US" sz="2400" b="1" i="0" u="none" strike="noStrike" cap="none" dirty="0">
                <a:solidFill>
                  <a:schemeClr val="dk1"/>
                </a:solidFill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</a:rPr>
              <a:t>проєкт</a:t>
            </a:r>
            <a:endParaRPr sz="24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516" y="768559"/>
            <a:ext cx="3002347" cy="30023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6;p1"/>
          <p:cNvSpPr txBox="1"/>
          <p:nvPr/>
        </p:nvSpPr>
        <p:spPr>
          <a:xfrm>
            <a:off x="-786683" y="3319601"/>
            <a:ext cx="5625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Мал</a:t>
            </a:r>
            <a:r>
              <a:rPr lang="en-US" sz="2400" dirty="0">
                <a:solidFill>
                  <a:schemeClr val="dk1"/>
                </a:solidFill>
              </a:rPr>
              <a:t>. 1 - NTC </a:t>
            </a:r>
            <a:r>
              <a:rPr lang="en-US" sz="2400" dirty="0" err="1">
                <a:solidFill>
                  <a:schemeClr val="dk1"/>
                </a:solidFill>
              </a:rPr>
              <a:t>термистор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6" name="Google Shape;9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4821" y="765540"/>
            <a:ext cx="2764046" cy="27640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8;p1"/>
          <p:cNvSpPr txBox="1"/>
          <p:nvPr/>
        </p:nvSpPr>
        <p:spPr>
          <a:xfrm>
            <a:off x="2755650" y="3319601"/>
            <a:ext cx="65127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Мал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r>
              <a:rPr lang="uk-UA" sz="2400" dirty="0">
                <a:solidFill>
                  <a:schemeClr val="dk1"/>
                </a:solidFill>
              </a:rPr>
              <a:t>2</a:t>
            </a:r>
            <a:r>
              <a:rPr lang="en-US" sz="2400" dirty="0">
                <a:solidFill>
                  <a:schemeClr val="dk1"/>
                </a:solidFill>
              </a:rPr>
              <a:t> - OLED </a:t>
            </a:r>
            <a:r>
              <a:rPr lang="en-US" sz="2400" dirty="0" err="1">
                <a:solidFill>
                  <a:schemeClr val="dk1"/>
                </a:solidFill>
              </a:rPr>
              <a:t>дисплей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8" name="Google Shape;9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0398" y="1081836"/>
            <a:ext cx="2764050" cy="217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1517" y="4357396"/>
            <a:ext cx="2633599" cy="24580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1;p1"/>
          <p:cNvSpPr txBox="1"/>
          <p:nvPr/>
        </p:nvSpPr>
        <p:spPr>
          <a:xfrm>
            <a:off x="4305376" y="5915823"/>
            <a:ext cx="7280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4 - 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Елемент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Пельтьє</a:t>
            </a: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8;p1"/>
          <p:cNvSpPr txBox="1"/>
          <p:nvPr/>
        </p:nvSpPr>
        <p:spPr>
          <a:xfrm>
            <a:off x="6788616" y="3283026"/>
            <a:ext cx="6231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Мал</a:t>
            </a:r>
            <a:r>
              <a:rPr lang="en-US" sz="2400" dirty="0">
                <a:solidFill>
                  <a:schemeClr val="dk1"/>
                </a:solidFill>
              </a:rPr>
              <a:t>. 3 - </a:t>
            </a:r>
            <a:r>
              <a:rPr lang="en-US" sz="2400" dirty="0" err="1">
                <a:solidFill>
                  <a:schemeClr val="dk1"/>
                </a:solidFill>
              </a:rPr>
              <a:t>транзистор</a:t>
            </a:r>
            <a:r>
              <a:rPr lang="en-US" sz="2400" dirty="0">
                <a:solidFill>
                  <a:schemeClr val="dk1"/>
                </a:solidFill>
              </a:rPr>
              <a:t> 2n2222</a:t>
            </a:r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0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8316" y="947941"/>
            <a:ext cx="9158164" cy="45425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3;p1"/>
          <p:cNvSpPr txBox="1"/>
          <p:nvPr/>
        </p:nvSpPr>
        <p:spPr>
          <a:xfrm>
            <a:off x="2285548" y="5661248"/>
            <a:ext cx="7103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5 - </a:t>
            </a: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Загальна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схема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теплиці</a:t>
            </a:r>
            <a:endParaRPr sz="3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115;p1"/>
          <p:cNvSpPr txBox="1"/>
          <p:nvPr/>
        </p:nvSpPr>
        <p:spPr>
          <a:xfrm>
            <a:off x="3359698" y="248024"/>
            <a:ext cx="4955400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</a:rPr>
              <a:t>Схема</a:t>
            </a:r>
            <a:r>
              <a:rPr lang="en-US" sz="2800" b="1" i="0" u="none" strike="noStrike" cap="none" dirty="0">
                <a:solidFill>
                  <a:schemeClr val="dk1"/>
                </a:solidFill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</a:rPr>
              <a:t>пристрою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3143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1"/>
          <p:cNvSpPr txBox="1"/>
          <p:nvPr/>
        </p:nvSpPr>
        <p:spPr>
          <a:xfrm>
            <a:off x="2207568" y="5659175"/>
            <a:ext cx="705714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6 - </a:t>
            </a: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Схема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електрична </a:t>
            </a:r>
            <a:r>
              <a:rPr lang="en-US" sz="3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принципова</a:t>
            </a:r>
            <a:endParaRPr sz="3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504" y="1124744"/>
            <a:ext cx="8749278" cy="45022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5;p1"/>
          <p:cNvSpPr txBox="1"/>
          <p:nvPr/>
        </p:nvSpPr>
        <p:spPr>
          <a:xfrm>
            <a:off x="3359698" y="248024"/>
            <a:ext cx="4955400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</a:rPr>
              <a:t>Схема</a:t>
            </a:r>
            <a:r>
              <a:rPr lang="en-US" sz="2800" b="1" i="0" u="none" strike="noStrike" cap="none" dirty="0">
                <a:solidFill>
                  <a:schemeClr val="dk1"/>
                </a:solidFill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</a:rPr>
              <a:t>пристрою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9863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0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213" y="1026313"/>
            <a:ext cx="6512560" cy="48895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7;p1"/>
          <p:cNvSpPr txBox="1"/>
          <p:nvPr/>
        </p:nvSpPr>
        <p:spPr>
          <a:xfrm>
            <a:off x="2783632" y="135052"/>
            <a:ext cx="6512700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Фото</a:t>
            </a:r>
            <a:r>
              <a:rPr lang="en-US" sz="280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макет</a:t>
            </a:r>
            <a:r>
              <a:rPr lang="en-US" sz="280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пристрою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09;p1"/>
          <p:cNvSpPr txBox="1"/>
          <p:nvPr/>
        </p:nvSpPr>
        <p:spPr>
          <a:xfrm>
            <a:off x="7028080" y="839593"/>
            <a:ext cx="4536504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</a:rPr>
              <a:t>Розумна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теплиця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базі</a:t>
            </a:r>
            <a:r>
              <a:rPr lang="en-US" sz="2800" dirty="0">
                <a:solidFill>
                  <a:schemeClr val="dk1"/>
                </a:solidFill>
              </a:rPr>
              <a:t> Arduino </a:t>
            </a:r>
            <a:r>
              <a:rPr lang="en-US" sz="2800" dirty="0" err="1">
                <a:solidFill>
                  <a:schemeClr val="dk1"/>
                </a:solidFill>
              </a:rPr>
              <a:t>дозволяє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автоматично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контролювати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ключові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параметри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мікроклімату</a:t>
            </a:r>
            <a:r>
              <a:rPr lang="en-US" sz="2800" dirty="0">
                <a:solidFill>
                  <a:schemeClr val="dk1"/>
                </a:solidFill>
              </a:rPr>
              <a:t> в </a:t>
            </a:r>
            <a:r>
              <a:rPr lang="en-US" sz="2800" dirty="0" err="1">
                <a:solidFill>
                  <a:schemeClr val="dk1"/>
                </a:solidFill>
              </a:rPr>
              <a:t>теплиці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такі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як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температура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час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поливу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інтервали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поливу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та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освітлення</a:t>
            </a:r>
            <a:r>
              <a:rPr lang="en-US" sz="2800" dirty="0">
                <a:solidFill>
                  <a:schemeClr val="dk1"/>
                </a:solidFill>
              </a:rPr>
              <a:t>. 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05872C-BF89-A956-2089-72C8EA70099A}"/>
              </a:ext>
            </a:extLst>
          </p:cNvPr>
          <p:cNvSpPr txBox="1"/>
          <p:nvPr/>
        </p:nvSpPr>
        <p:spPr>
          <a:xfrm>
            <a:off x="133384" y="5840191"/>
            <a:ext cx="654138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50000"/>
              </a:lnSpc>
              <a:buNone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>
                <a:sym typeface="Times New Roman"/>
              </a:rPr>
              <a:t>Мал. 7 – Фото </a:t>
            </a:r>
            <a:r>
              <a:rPr lang="ru-RU" dirty="0" err="1">
                <a:sym typeface="Times New Roman"/>
              </a:rPr>
              <a:t>теплиці</a:t>
            </a:r>
            <a:endParaRPr lang="ru-RU" dirty="0"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4206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384" y="980728"/>
            <a:ext cx="6512560" cy="48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05872C-BF89-A956-2089-72C8EA70099A}"/>
              </a:ext>
            </a:extLst>
          </p:cNvPr>
          <p:cNvSpPr txBox="1"/>
          <p:nvPr/>
        </p:nvSpPr>
        <p:spPr>
          <a:xfrm>
            <a:off x="551384" y="5840191"/>
            <a:ext cx="65125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lnSpc>
                <a:spcPct val="150000"/>
              </a:lnSpc>
              <a:buNone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ru-RU" dirty="0">
                <a:sym typeface="Times New Roman"/>
              </a:rPr>
              <a:t>Мал. </a:t>
            </a:r>
            <a:r>
              <a:rPr lang="ru-RU" dirty="0" smtClean="0">
                <a:sym typeface="Times New Roman"/>
              </a:rPr>
              <a:t>8 </a:t>
            </a:r>
            <a:r>
              <a:rPr lang="ru-RU" dirty="0">
                <a:sym typeface="Times New Roman"/>
              </a:rPr>
              <a:t>– Фото </a:t>
            </a:r>
            <a:r>
              <a:rPr lang="ru-RU" dirty="0" err="1">
                <a:sym typeface="Times New Roman"/>
              </a:rPr>
              <a:t>теплиці</a:t>
            </a:r>
            <a:endParaRPr lang="ru-RU" dirty="0">
              <a:sym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36160" y="962930"/>
            <a:ext cx="42484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dk1"/>
                </a:solidFill>
              </a:rPr>
              <a:t>Завдяки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використанню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сенсорів</a:t>
            </a:r>
            <a:r>
              <a:rPr lang="en-US" sz="2800" dirty="0">
                <a:solidFill>
                  <a:schemeClr val="dk1"/>
                </a:solidFill>
              </a:rPr>
              <a:t> і </a:t>
            </a:r>
            <a:r>
              <a:rPr lang="en-US" sz="2800" dirty="0" err="1">
                <a:solidFill>
                  <a:schemeClr val="dk1"/>
                </a:solidFill>
              </a:rPr>
              <a:t>електронних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компонентів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система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коригує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параметри</a:t>
            </a:r>
            <a:r>
              <a:rPr lang="en-US" sz="2800" dirty="0">
                <a:solidFill>
                  <a:schemeClr val="dk1"/>
                </a:solidFill>
              </a:rPr>
              <a:t>, </a:t>
            </a:r>
            <a:r>
              <a:rPr lang="en-US" sz="2800" dirty="0" err="1">
                <a:solidFill>
                  <a:schemeClr val="dk1"/>
                </a:solidFill>
              </a:rPr>
              <a:t>забезпечуючи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ідеальні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умови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для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рослин</a:t>
            </a:r>
            <a:r>
              <a:rPr lang="en-US" sz="2800" dirty="0">
                <a:solidFill>
                  <a:schemeClr val="dk1"/>
                </a:solidFill>
              </a:rPr>
              <a:t>. </a:t>
            </a:r>
            <a:r>
              <a:rPr lang="en-US" sz="2800" dirty="0" err="1">
                <a:solidFill>
                  <a:schemeClr val="dk1"/>
                </a:solidFill>
              </a:rPr>
              <a:t>Усі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налаштування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зберігаються</a:t>
            </a:r>
            <a:r>
              <a:rPr lang="en-US" sz="2800" dirty="0">
                <a:solidFill>
                  <a:schemeClr val="dk1"/>
                </a:solidFill>
              </a:rPr>
              <a:t> в </a:t>
            </a:r>
            <a:r>
              <a:rPr lang="en-US" sz="2800" dirty="0" err="1">
                <a:solidFill>
                  <a:schemeClr val="dk1"/>
                </a:solidFill>
              </a:rPr>
              <a:t>пам'яті</a:t>
            </a:r>
            <a:r>
              <a:rPr lang="en-US" sz="2800" dirty="0">
                <a:solidFill>
                  <a:schemeClr val="dk1"/>
                </a:solidFill>
              </a:rPr>
              <a:t> EEPROM, </a:t>
            </a:r>
            <a:r>
              <a:rPr lang="en-US" sz="2800" dirty="0" err="1">
                <a:solidFill>
                  <a:schemeClr val="dk1"/>
                </a:solidFill>
              </a:rPr>
              <a:t>що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дає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змогу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зберігати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дані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навіть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після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вимкнення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  <a:r>
              <a:rPr lang="en-US" sz="2800" dirty="0" err="1">
                <a:solidFill>
                  <a:schemeClr val="dk1"/>
                </a:solidFill>
              </a:rPr>
              <a:t>живлення</a:t>
            </a:r>
            <a:r>
              <a:rPr lang="en-US" sz="2800" dirty="0">
                <a:solidFill>
                  <a:schemeClr val="dk1"/>
                </a:solidFill>
              </a:rPr>
              <a:t>.</a:t>
            </a:r>
            <a:endParaRPr lang="uk-UA" sz="2800" dirty="0"/>
          </a:p>
        </p:txBody>
      </p:sp>
      <p:sp>
        <p:nvSpPr>
          <p:cNvPr id="5" name="Google Shape;107;p1"/>
          <p:cNvSpPr txBox="1"/>
          <p:nvPr/>
        </p:nvSpPr>
        <p:spPr>
          <a:xfrm>
            <a:off x="2783632" y="135052"/>
            <a:ext cx="6512700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Фото</a:t>
            </a:r>
            <a:r>
              <a:rPr lang="en-US" sz="280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</a:t>
            </a: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макет</a:t>
            </a:r>
            <a:r>
              <a:rPr lang="en-US" sz="2800" b="1" dirty="0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пристрою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27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0;p1"/>
          <p:cNvSpPr txBox="1"/>
          <p:nvPr/>
        </p:nvSpPr>
        <p:spPr>
          <a:xfrm>
            <a:off x="407368" y="722640"/>
            <a:ext cx="11305256" cy="538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Розроблена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система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розумної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теплиці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на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основі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платформи</a:t>
            </a:r>
            <a:r>
              <a:rPr lang="en-US" sz="2400" dirty="0">
                <a:solidFill>
                  <a:schemeClr val="dk1"/>
                </a:solidFill>
              </a:rPr>
              <a:t> Arduino </a:t>
            </a:r>
            <a:r>
              <a:rPr lang="en-US" sz="2400" dirty="0" err="1">
                <a:solidFill>
                  <a:schemeClr val="dk1"/>
                </a:solidFill>
              </a:rPr>
              <a:t>демонструє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високий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рівень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автоматизації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функціональності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для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підтримання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оптимальних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умов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вирощування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рослин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r>
              <a:rPr lang="en-US" sz="2400" dirty="0" err="1">
                <a:solidFill>
                  <a:schemeClr val="dk1"/>
                </a:solidFill>
              </a:rPr>
              <a:t>Завдяки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використанню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термісторів</a:t>
            </a:r>
            <a:r>
              <a:rPr lang="en-US" sz="2400" dirty="0">
                <a:solidFill>
                  <a:schemeClr val="dk1"/>
                </a:solidFill>
              </a:rPr>
              <a:t>, OLED-</a:t>
            </a:r>
            <a:r>
              <a:rPr lang="en-US" sz="2400" dirty="0" err="1">
                <a:solidFill>
                  <a:schemeClr val="dk1"/>
                </a:solidFill>
              </a:rPr>
              <a:t>дисплея</a:t>
            </a:r>
            <a:r>
              <a:rPr lang="en-US" sz="2400" dirty="0">
                <a:solidFill>
                  <a:schemeClr val="dk1"/>
                </a:solidFill>
              </a:rPr>
              <a:t>, EEPROM-</a:t>
            </a:r>
            <a:r>
              <a:rPr lang="en-US" sz="2400" dirty="0" err="1">
                <a:solidFill>
                  <a:schemeClr val="dk1"/>
                </a:solidFill>
              </a:rPr>
              <a:t>пам’яті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енергоефективних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компонентів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система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забезпечує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точний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контроль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температури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поливу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освітлення</a:t>
            </a:r>
            <a:r>
              <a:rPr lang="en-US" sz="2400" dirty="0">
                <a:solidFill>
                  <a:schemeClr val="dk1"/>
                </a:solidFill>
              </a:rPr>
              <a:t>.</a:t>
            </a:r>
            <a:endParaRPr sz="2400" dirty="0">
              <a:solidFill>
                <a:schemeClr val="dk1"/>
              </a:solidFill>
            </a:endParaRPr>
          </a:p>
          <a:p>
            <a:pPr marL="0" marR="0" lvl="0" indent="457200" algn="just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</a:rPr>
              <a:t>Основні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переваги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включають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простоту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налаштування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параметрів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через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інтуїтивне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меню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автоматичне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збереження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налаштувань</a:t>
            </a:r>
            <a:r>
              <a:rPr lang="en-US" sz="2400" dirty="0">
                <a:solidFill>
                  <a:schemeClr val="dk1"/>
                </a:solidFill>
              </a:rPr>
              <a:t>, </a:t>
            </a:r>
            <a:r>
              <a:rPr lang="en-US" sz="2400" dirty="0" err="1">
                <a:solidFill>
                  <a:schemeClr val="dk1"/>
                </a:solidFill>
              </a:rPr>
              <a:t>можливість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тривалої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автономної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роботи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мобільність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r>
              <a:rPr lang="en-US" sz="2400" dirty="0" err="1">
                <a:solidFill>
                  <a:schemeClr val="dk1"/>
                </a:solidFill>
              </a:rPr>
              <a:t>Використання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стандартних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джерел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живлення</a:t>
            </a:r>
            <a:r>
              <a:rPr lang="en-US" sz="2400" dirty="0">
                <a:solidFill>
                  <a:schemeClr val="dk1"/>
                </a:solidFill>
              </a:rPr>
              <a:t> (5 В) </a:t>
            </a:r>
            <a:r>
              <a:rPr lang="en-US" sz="2400" dirty="0" err="1">
                <a:solidFill>
                  <a:schemeClr val="dk1"/>
                </a:solidFill>
              </a:rPr>
              <a:t>робить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систему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універсальною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та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зручною</a:t>
            </a:r>
            <a:r>
              <a:rPr lang="en-US" sz="2400" dirty="0">
                <a:solidFill>
                  <a:schemeClr val="dk1"/>
                </a:solidFill>
              </a:rPr>
              <a:t> у </a:t>
            </a:r>
            <a:r>
              <a:rPr lang="en-US" sz="2400" dirty="0" err="1">
                <a:solidFill>
                  <a:schemeClr val="dk1"/>
                </a:solidFill>
              </a:rPr>
              <a:t>використанні</a:t>
            </a:r>
            <a:r>
              <a:rPr lang="en-US" sz="2400" dirty="0">
                <a:solidFill>
                  <a:schemeClr val="dk1"/>
                </a:solidFill>
              </a:rPr>
              <a:t>.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4" name="Google Shape;112;p1"/>
          <p:cNvSpPr txBox="1"/>
          <p:nvPr/>
        </p:nvSpPr>
        <p:spPr>
          <a:xfrm>
            <a:off x="3915048" y="34824"/>
            <a:ext cx="4184412" cy="9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dk1"/>
                </a:solidFill>
              </a:rPr>
              <a:t>Висновки</a:t>
            </a:r>
            <a:endParaRPr sz="2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173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3643</TotalTime>
  <Words>357</Words>
  <Application>Microsoft Office PowerPoint</Application>
  <PresentationFormat>Широкоэкранный</PresentationFormat>
  <Paragraphs>40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EZIKT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Vyklada4</dc:creator>
  <cp:lastModifiedBy>Адмін</cp:lastModifiedBy>
  <cp:revision>455</cp:revision>
  <dcterms:created xsi:type="dcterms:W3CDTF">2020-09-28T10:01:28Z</dcterms:created>
  <dcterms:modified xsi:type="dcterms:W3CDTF">2025-04-14T10:10:30Z</dcterms:modified>
</cp:coreProperties>
</file>