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Comic Sans Bold" charset="1" panose="03000902030302020204"/>
      <p:regular r:id="rId19"/>
    </p:embeddedFont>
    <p:embeddedFont>
      <p:font typeface="Poppins" charset="1" panose="00000500000000000000"/>
      <p:regular r:id="rId20"/>
    </p:embeddedFont>
    <p:embeddedFont>
      <p:font typeface="Comic Sans" charset="1" panose="03000702030302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https://www.sciencedaily.com/releases/2023/02/230215_invisible_ink.htm" TargetMode="External" Type="http://schemas.openxmlformats.org/officeDocument/2006/relationships/hyperlink"/><Relationship Id="rId5" Target="https://explorable.com/invisible-ink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33091" y="361515"/>
            <a:ext cx="12852418" cy="9977625"/>
            <a:chOff x="0" y="0"/>
            <a:chExt cx="812800" cy="6309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30995"/>
            </a:xfrm>
            <a:custGeom>
              <a:avLst/>
              <a:gdLst/>
              <a:ahLst/>
              <a:cxnLst/>
              <a:rect r="r" b="b" t="t" l="l"/>
              <a:pathLst>
                <a:path h="630995" w="812800">
                  <a:moveTo>
                    <a:pt x="406400" y="0"/>
                  </a:moveTo>
                  <a:cubicBezTo>
                    <a:pt x="181951" y="0"/>
                    <a:pt x="0" y="141253"/>
                    <a:pt x="0" y="315498"/>
                  </a:cubicBezTo>
                  <a:cubicBezTo>
                    <a:pt x="0" y="489742"/>
                    <a:pt x="181951" y="630995"/>
                    <a:pt x="406400" y="630995"/>
                  </a:cubicBezTo>
                  <a:cubicBezTo>
                    <a:pt x="630849" y="630995"/>
                    <a:pt x="812800" y="489742"/>
                    <a:pt x="812800" y="315498"/>
                  </a:cubicBezTo>
                  <a:cubicBezTo>
                    <a:pt x="812800" y="1412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52400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21056"/>
              <a:ext cx="660400" cy="550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611603" y="-52140"/>
            <a:ext cx="13295394" cy="10391280"/>
          </a:xfrm>
          <a:custGeom>
            <a:avLst/>
            <a:gdLst/>
            <a:ahLst/>
            <a:cxnLst/>
            <a:rect r="r" b="b" t="t" l="l"/>
            <a:pathLst>
              <a:path h="10391280" w="13295394">
                <a:moveTo>
                  <a:pt x="0" y="0"/>
                </a:moveTo>
                <a:lnTo>
                  <a:pt x="13295394" y="0"/>
                </a:lnTo>
                <a:lnTo>
                  <a:pt x="13295394" y="10391280"/>
                </a:lnTo>
                <a:lnTo>
                  <a:pt x="0" y="103912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725103" y="1342923"/>
            <a:ext cx="628446" cy="62844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B548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081261" y="6808632"/>
            <a:ext cx="628446" cy="628446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49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35189" y="792887"/>
            <a:ext cx="9804391" cy="4350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46"/>
              </a:lnSpc>
            </a:pPr>
            <a:r>
              <a:rPr lang="en-US" sz="14735" spc="-324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Приховані послання</a:t>
            </a:r>
          </a:p>
          <a:p>
            <a:pPr algn="l">
              <a:lnSpc>
                <a:spcPts val="1034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35189" y="4326790"/>
            <a:ext cx="9804391" cy="642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6"/>
              </a:lnSpc>
            </a:pPr>
            <a:r>
              <a:rPr lang="en-US" sz="3877" spc="-1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Проект з фізики для МАН-Юніор Дослідник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5189" y="5944870"/>
            <a:ext cx="9650001" cy="331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Марущак Даниїл Андрійович Ліцей №12 міста Житомира ім. С. Ковальчука . 9-В клас Житомирське територіальне відділеня МАН , Житомир , Лукаш Максим Вікторович , вчитель фізики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5596" y="1690516"/>
            <a:ext cx="7196263" cy="8130247"/>
          </a:xfrm>
          <a:custGeom>
            <a:avLst/>
            <a:gdLst/>
            <a:ahLst/>
            <a:cxnLst/>
            <a:rect r="r" b="b" t="t" l="l"/>
            <a:pathLst>
              <a:path h="8130247" w="7196263">
                <a:moveTo>
                  <a:pt x="0" y="0"/>
                </a:moveTo>
                <a:lnTo>
                  <a:pt x="7196264" y="0"/>
                </a:lnTo>
                <a:lnTo>
                  <a:pt x="7196264" y="8130247"/>
                </a:lnTo>
                <a:lnTo>
                  <a:pt x="0" y="81302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2200" y="469738"/>
            <a:ext cx="8449025" cy="899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2"/>
              </a:lnSpc>
            </a:pPr>
            <a:r>
              <a:rPr lang="en-US" sz="8171" spc="-17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Про що проект?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331786" y="1815098"/>
            <a:ext cx="10265583" cy="9407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83"/>
              </a:lnSpc>
            </a:pPr>
            <a:r>
              <a:rPr lang="en-US" sz="3827" spc="-164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Цей проект присвячений створенню невидимих чорнил із лимонного соку, а також дослідженню їхніх властивостей і, можливо, історії виникнення. Я хочу дізнатися, як написати таємне повідомлення, яке стане видимим лише після нагрівання. Мета мого дослідження — зрозуміти, як працюють такі чорнила, чому вони проявляються і як їх використовували раніше. Цей експеримент цікавий, адже він поєднує науку, магію шпигунських історій і відкриває таємниці минулого, дозволяючи кожному відчути себе дослідником!</a:t>
            </a:r>
          </a:p>
          <a:p>
            <a:pPr algn="just">
              <a:lnSpc>
                <a:spcPts val="4533"/>
              </a:lnSpc>
            </a:pPr>
          </a:p>
          <a:p>
            <a:pPr algn="just">
              <a:lnSpc>
                <a:spcPts val="4158"/>
              </a:lnSpc>
            </a:pPr>
          </a:p>
          <a:p>
            <a:pPr algn="just">
              <a:lnSpc>
                <a:spcPts val="4158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36328" y="1028700"/>
            <a:ext cx="8186153" cy="8186153"/>
          </a:xfrm>
          <a:custGeom>
            <a:avLst/>
            <a:gdLst/>
            <a:ahLst/>
            <a:cxnLst/>
            <a:rect r="r" b="b" t="t" l="l"/>
            <a:pathLst>
              <a:path h="8186153" w="8186153">
                <a:moveTo>
                  <a:pt x="0" y="0"/>
                </a:moveTo>
                <a:lnTo>
                  <a:pt x="8186153" y="0"/>
                </a:lnTo>
                <a:lnTo>
                  <a:pt x="8186153" y="8186153"/>
                </a:lnTo>
                <a:lnTo>
                  <a:pt x="0" y="81861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49665" y="452101"/>
            <a:ext cx="8624253" cy="3344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Що таке невидимі чорнила?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49665" y="3385051"/>
            <a:ext cx="8833951" cy="6609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84"/>
              </a:lnSpc>
            </a:pPr>
            <a:r>
              <a:rPr lang="en-US" sz="3267" spc="-14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Невидимі чорнила — це спеціальні речовини, які не видно на папері за звичайних умов, але їх можна проявити за допомогою світла, тепла чи хімікатів. У моєму проекті я використовую лимонний сік, який містить органічні сполуки, що окислюються при нагріванні й набувають коричневого кольору. Історія таких чорнил сягає давнини: ще в Стародавній Греції люди писали соком рослин, щоб передати секретні повідомлення, а в Середньовіччі шпигуни використовували лимонний сік для листування.</a:t>
            </a:r>
          </a:p>
          <a:p>
            <a:pPr algn="just">
              <a:lnSpc>
                <a:spcPts val="357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99713" y="2914178"/>
            <a:ext cx="7451315" cy="5591715"/>
          </a:xfrm>
          <a:custGeom>
            <a:avLst/>
            <a:gdLst/>
            <a:ahLst/>
            <a:cxnLst/>
            <a:rect r="r" b="b" t="t" l="l"/>
            <a:pathLst>
              <a:path h="5591715" w="7451315">
                <a:moveTo>
                  <a:pt x="0" y="0"/>
                </a:moveTo>
                <a:lnTo>
                  <a:pt x="7451315" y="0"/>
                </a:lnTo>
                <a:lnTo>
                  <a:pt x="7451315" y="5591715"/>
                </a:lnTo>
                <a:lnTo>
                  <a:pt x="0" y="5591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62299" y="1133059"/>
            <a:ext cx="9833441" cy="2491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2"/>
              </a:lnSpc>
            </a:pPr>
            <a:r>
              <a:rPr lang="en-US" sz="8171" spc="-17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способи приховати текст</a:t>
            </a:r>
          </a:p>
          <a:p>
            <a:pPr algn="l">
              <a:lnSpc>
                <a:spcPts val="6292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68484" y="3145947"/>
            <a:ext cx="9023781" cy="699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49"/>
              </a:lnSpc>
            </a:pPr>
            <a:r>
              <a:rPr lang="en-US" sz="2999" spc="-128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Існує багато способів приховати текст, щоб зробити його невидимим для сторонніх очей. Наприклад, можна використовувати молоко, яке, як і лимонний сік, темніє при нагріванні через окислення. Інший спосіб — писати розчином соди, який проявляється під дією хімічних реактивів, таких як йод. Також популярні флуоресцентні чорнила, що світяться під ультрафіолетовою лампою, але вони потребують спеціального обладнання. Я обрав лимонний сік для свого проекту, адже він доступний на кожній кухні, простий у використанні та ефективно проявляється при нагріванні свічкою. Цей спосіб дозволяє легко створити таємне повідомлення і перевірити, як працює наука на практиці.</a:t>
            </a:r>
          </a:p>
          <a:p>
            <a:pPr algn="just">
              <a:lnSpc>
                <a:spcPts val="374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620993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9" y="0"/>
                </a:lnTo>
                <a:lnTo>
                  <a:pt x="4767719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382744" y="1133475"/>
            <a:ext cx="8581577" cy="3344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Як працюють лимонні чорнила?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961015" y="4152439"/>
            <a:ext cx="10298285" cy="53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38"/>
              </a:lnSpc>
            </a:pPr>
            <a:r>
              <a:rPr lang="en-US" sz="3390" spc="-14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Лимонний</a:t>
            </a:r>
            <a:r>
              <a:rPr lang="en-US" sz="3390" spc="-14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сік діє як невидиме чорнило, тому що він послаблює волокна паперу в місцях нанесення. Коли ми нагріваємо папір, сік окислюється швидше, ніж сам папір, і текст стає коричневим, проявляючись перед очима. Важливо нагрівати обережно, щоб папір не загорівся. Такі чорнила колись допомагали приховувати важливі послання, а сьогодні ми можемо відтворити цей процес у домашніх умовах, щоб дослідити науку за ним.</a:t>
            </a:r>
          </a:p>
          <a:p>
            <a:pPr algn="just">
              <a:lnSpc>
                <a:spcPts val="4238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37751" y="1028700"/>
            <a:ext cx="8532205" cy="7674275"/>
          </a:xfrm>
          <a:custGeom>
            <a:avLst/>
            <a:gdLst/>
            <a:ahLst/>
            <a:cxnLst/>
            <a:rect r="r" b="b" t="t" l="l"/>
            <a:pathLst>
              <a:path h="7674275" w="8532205">
                <a:moveTo>
                  <a:pt x="0" y="0"/>
                </a:moveTo>
                <a:lnTo>
                  <a:pt x="8532205" y="0"/>
                </a:lnTo>
                <a:lnTo>
                  <a:pt x="8532205" y="7674275"/>
                </a:lnTo>
                <a:lnTo>
                  <a:pt x="0" y="7674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389" t="0" r="-5548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34791" y="1133475"/>
            <a:ext cx="8115300" cy="3344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Матеріали для експерименту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434791" y="4211656"/>
            <a:ext cx="8547881" cy="4956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68"/>
              </a:lnSpc>
            </a:pPr>
            <a:r>
              <a:rPr lang="en-US" sz="3014" spc="-12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Для створення невидимих чорнил мені знадобилися прості матеріали, які я знайшов удома на кухні. Я взяв лимон для самих чорнил, ватну паличку, щоб акуратно писати повідомлення, аркуш білого паперу як основу для тексту, а також свічку та сірники, щоб проявити написане. Усі ці речі були на кухні, що робить експеримент зручним і безпечним, якщо дотримуватися обережності.</a:t>
            </a:r>
          </a:p>
          <a:p>
            <a:pPr algn="just">
              <a:lnSpc>
                <a:spcPts val="2893"/>
              </a:lnSpc>
            </a:pPr>
          </a:p>
          <a:p>
            <a:pPr algn="just">
              <a:lnSpc>
                <a:spcPts val="2508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34796" y="-4515037"/>
            <a:ext cx="628446" cy="628446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87361" y="4370618"/>
            <a:ext cx="8313048" cy="5285346"/>
          </a:xfrm>
          <a:custGeom>
            <a:avLst/>
            <a:gdLst/>
            <a:ahLst/>
            <a:cxnLst/>
            <a:rect r="r" b="b" t="t" l="l"/>
            <a:pathLst>
              <a:path h="5285346" w="8313048">
                <a:moveTo>
                  <a:pt x="0" y="0"/>
                </a:moveTo>
                <a:lnTo>
                  <a:pt x="8313048" y="0"/>
                </a:lnTo>
                <a:lnTo>
                  <a:pt x="8313048" y="5285346"/>
                </a:lnTo>
                <a:lnTo>
                  <a:pt x="0" y="5285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120" t="0" r="-1816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6247" y="556206"/>
            <a:ext cx="4904281" cy="3298526"/>
          </a:xfrm>
          <a:custGeom>
            <a:avLst/>
            <a:gdLst/>
            <a:ahLst/>
            <a:cxnLst/>
            <a:rect r="r" b="b" t="t" l="l"/>
            <a:pathLst>
              <a:path h="3298526" w="4904281">
                <a:moveTo>
                  <a:pt x="0" y="0"/>
                </a:moveTo>
                <a:lnTo>
                  <a:pt x="4904281" y="0"/>
                </a:lnTo>
                <a:lnTo>
                  <a:pt x="4904281" y="3298526"/>
                </a:lnTo>
                <a:lnTo>
                  <a:pt x="0" y="3298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7652" t="-15870" r="-57967" b="-28392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44000" y="660981"/>
            <a:ext cx="9588820" cy="3344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Крок 1: Написання повідомлення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8965094" y="3807107"/>
            <a:ext cx="8955476" cy="5296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67"/>
              </a:lnSpc>
            </a:pPr>
            <a:r>
              <a:rPr lang="en-US" sz="3334" spc="-1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Спочатку я взяв лимон і вичавив із нього сік у невелику ємність. Потім занурив ватну паличку в лимонний сік, щоб вона добре просочилася. На білому аркуші паперу я акуратно написав таємне повідомлення, яке хотів приховати. Важливо писати чітко, щоб текст після проявлення був розбірливим. Цей крок простий, але дуже цікавий, адже написане одразу зникає, коли сік висихає!</a:t>
            </a:r>
          </a:p>
          <a:p>
            <a:pPr algn="just">
              <a:lnSpc>
                <a:spcPts val="4167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40858" y="1861218"/>
            <a:ext cx="9728263" cy="6564563"/>
          </a:xfrm>
          <a:custGeom>
            <a:avLst/>
            <a:gdLst/>
            <a:ahLst/>
            <a:cxnLst/>
            <a:rect r="r" b="b" t="t" l="l"/>
            <a:pathLst>
              <a:path h="6564563" w="9728263">
                <a:moveTo>
                  <a:pt x="0" y="0"/>
                </a:moveTo>
                <a:lnTo>
                  <a:pt x="9728264" y="0"/>
                </a:lnTo>
                <a:lnTo>
                  <a:pt x="9728264" y="6564564"/>
                </a:lnTo>
                <a:lnTo>
                  <a:pt x="0" y="6564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044" t="0" r="-219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3092" y="539037"/>
            <a:ext cx="8825323" cy="3344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Крок 2: Очікування висихання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467765" y="3716982"/>
            <a:ext cx="7263355" cy="529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40"/>
              </a:lnSpc>
            </a:pPr>
            <a:r>
              <a:rPr lang="en-US" sz="3072" spc="-13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Після того, як я написав повідомлення лимонним соком, я залишив аркуш паперу висихати. Зазвичай це займає від 5 до 7 хвилин, залежно від кількості нанесеного соку. У цей час текст стає повністю невидимим, і папір виглядає чистим. Я перевірив, чи не залишилося слідів, щоб переконатися, що моє повідомлення дійсно приховано і готове до наступного етапу.</a:t>
            </a:r>
          </a:p>
          <a:p>
            <a:pPr algn="just">
              <a:lnSpc>
                <a:spcPts val="3840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34796" y="-4515037"/>
            <a:ext cx="628446" cy="628446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7624" y="527814"/>
            <a:ext cx="2519406" cy="5045296"/>
          </a:xfrm>
          <a:custGeom>
            <a:avLst/>
            <a:gdLst/>
            <a:ahLst/>
            <a:cxnLst/>
            <a:rect r="r" b="b" t="t" l="l"/>
            <a:pathLst>
              <a:path h="5045296" w="2519406">
                <a:moveTo>
                  <a:pt x="0" y="0"/>
                </a:moveTo>
                <a:lnTo>
                  <a:pt x="2519405" y="0"/>
                </a:lnTo>
                <a:lnTo>
                  <a:pt x="2519405" y="5045296"/>
                </a:lnTo>
                <a:lnTo>
                  <a:pt x="0" y="5045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168" t="-14481" r="-23022" b="-6993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78503" y="3876415"/>
            <a:ext cx="6365497" cy="5725433"/>
          </a:xfrm>
          <a:custGeom>
            <a:avLst/>
            <a:gdLst/>
            <a:ahLst/>
            <a:cxnLst/>
            <a:rect r="r" b="b" t="t" l="l"/>
            <a:pathLst>
              <a:path h="5725433" w="6365497">
                <a:moveTo>
                  <a:pt x="0" y="0"/>
                </a:moveTo>
                <a:lnTo>
                  <a:pt x="6365497" y="0"/>
                </a:lnTo>
                <a:lnTo>
                  <a:pt x="6365497" y="5725434"/>
                </a:lnTo>
                <a:lnTo>
                  <a:pt x="0" y="57254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9877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417882" y="393876"/>
            <a:ext cx="8597329" cy="3344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Крок 3: Проявлення тексту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9593557" y="3513817"/>
            <a:ext cx="8245978" cy="5855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68"/>
              </a:lnSpc>
            </a:pPr>
            <a:r>
              <a:rPr lang="en-US" sz="3414" spc="-146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Тепер настав найцікавіший момент — проявлення повідомлення! Я обережно запалив свічку, використовуючи сірники, і переконався, що все безпечно. Потім я тримав аркуш паперу над полум’ям, але не дуже близько, щоб не спалити його. Поступово текст, написаний лимонним соком, почав темніти і проявлятися у вигляді коричневих літер. Важливо рухати папір, щоб нагрівання було рівномірним.</a:t>
            </a:r>
          </a:p>
          <a:p>
            <a:pPr algn="just">
              <a:lnSpc>
                <a:spcPts val="4125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34904" y="1455606"/>
            <a:ext cx="9385293" cy="6563205"/>
          </a:xfrm>
          <a:custGeom>
            <a:avLst/>
            <a:gdLst/>
            <a:ahLst/>
            <a:cxnLst/>
            <a:rect r="r" b="b" t="t" l="l"/>
            <a:pathLst>
              <a:path h="6563205" w="9385293">
                <a:moveTo>
                  <a:pt x="0" y="0"/>
                </a:moveTo>
                <a:lnTo>
                  <a:pt x="9385293" y="0"/>
                </a:lnTo>
                <a:lnTo>
                  <a:pt x="9385293" y="6563205"/>
                </a:lnTo>
                <a:lnTo>
                  <a:pt x="0" y="6563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106" t="0" r="-24294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9604" y="784822"/>
            <a:ext cx="8115300" cy="3344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Крок 4: Читання повідомлення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19604" y="3797528"/>
            <a:ext cx="7487838" cy="5760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84"/>
              </a:lnSpc>
            </a:pPr>
            <a:r>
              <a:rPr lang="en-US" sz="3347" spc="-143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Коли текст повністю проявився, я прибрав папір від вогню і дав йому охолонути. Потім я уважно прочитав повідомлення, яке стало чітким і зрозумілим. Я перевірив, чи всі літери видно і чи текст зберіг свою форму. Цей крок завершив мій експеримент, показавши, що лимонний сік дійсно працює як невидиме чорнило, яке можна легко проявити теплом.</a:t>
            </a:r>
          </a:p>
          <a:p>
            <a:pPr algn="just">
              <a:lnSpc>
                <a:spcPts val="4184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294" y="800978"/>
            <a:ext cx="7614781" cy="7614781"/>
          </a:xfrm>
          <a:custGeom>
            <a:avLst/>
            <a:gdLst/>
            <a:ahLst/>
            <a:cxnLst/>
            <a:rect r="r" b="b" t="t" l="l"/>
            <a:pathLst>
              <a:path h="7614781" w="7614781">
                <a:moveTo>
                  <a:pt x="0" y="0"/>
                </a:moveTo>
                <a:lnTo>
                  <a:pt x="7614782" y="0"/>
                </a:lnTo>
                <a:lnTo>
                  <a:pt x="7614782" y="7614781"/>
                </a:lnTo>
                <a:lnTo>
                  <a:pt x="0" y="76147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695658" y="905753"/>
            <a:ext cx="5642412" cy="2239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Висновки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777310" y="2737409"/>
            <a:ext cx="9112903" cy="680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94"/>
              </a:lnSpc>
            </a:pPr>
            <a:r>
              <a:rPr lang="en-US" sz="3355" spc="-144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Мій експеримент показав, що лимонний сік є ефективним матеріалом для створення невидимих чорнил, які стають видимими після нагрівання. Я самостійно розробив і провів увесь процес: від підготовки матеріалів до проявлення тексту, що дозволило мені зрозуміти фізичні принципи цього явища. Новизна мого дослідження полягає в тому, що я використав доступні домашні засоби, щоб відтворити техніку, яку колись застосовували шпигуни. Цей проект доводить, що наука може бути простою, але захопливою!</a:t>
            </a:r>
          </a:p>
          <a:p>
            <a:pPr algn="just">
              <a:lnSpc>
                <a:spcPts val="4194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78019" y="1212501"/>
            <a:ext cx="8109016" cy="8198469"/>
          </a:xfrm>
          <a:custGeom>
            <a:avLst/>
            <a:gdLst/>
            <a:ahLst/>
            <a:cxnLst/>
            <a:rect r="r" b="b" t="t" l="l"/>
            <a:pathLst>
              <a:path h="8198469" w="8109016">
                <a:moveTo>
                  <a:pt x="0" y="0"/>
                </a:moveTo>
                <a:lnTo>
                  <a:pt x="8109016" y="0"/>
                </a:lnTo>
                <a:lnTo>
                  <a:pt x="8109016" y="8198469"/>
                </a:lnTo>
                <a:lnTo>
                  <a:pt x="0" y="81984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51" t="0" r="-55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01238" y="667743"/>
            <a:ext cx="9739998" cy="2239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8171" spc="-531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Джерела інформації</a:t>
            </a:r>
          </a:p>
          <a:p>
            <a:pPr algn="l">
              <a:lnSpc>
                <a:spcPts val="874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02165" y="2538050"/>
            <a:ext cx="9516199" cy="7266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73"/>
              </a:lnSpc>
            </a:pPr>
            <a:r>
              <a:rPr lang="en-US" sz="3098" spc="-133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Для підготовки проекту я використав такі джерела:</a:t>
            </a:r>
          </a:p>
          <a:p>
            <a:pPr algn="just" marL="669022" indent="-334511" lvl="1">
              <a:lnSpc>
                <a:spcPts val="3873"/>
              </a:lnSpc>
              <a:buFont typeface="Arial"/>
              <a:buChar char="•"/>
            </a:pPr>
            <a:r>
              <a:rPr lang="en-US" sz="3098" spc="-133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Книга: Проста наука. Цікаві досліди для дітей. — Київ: Видавництво "Книжковий клуб", 2020.</a:t>
            </a:r>
          </a:p>
          <a:p>
            <a:pPr algn="just" marL="669022" indent="-334511" lvl="1">
              <a:lnSpc>
                <a:spcPts val="3873"/>
              </a:lnSpc>
              <a:buFont typeface="Arial"/>
              <a:buChar char="•"/>
            </a:pPr>
            <a:r>
              <a:rPr lang="en-US" sz="3098" spc="-133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Стаття: "Invisible Ink: A Brief History and Modern Uses". ScienceDaily,size:medium;color:#000000;"&gt;ScienceDaily, 2023. URL: </a:t>
            </a:r>
            <a:r>
              <a:rPr lang="en-US" sz="3098" spc="-133" u="sng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  <a:hlinkClick r:id="rId4" tooltip="https://www.sciencedaily.com/releases/2023/02/230215_invisible_ink.htm"/>
              </a:rPr>
              <a:t>https://www.sciencedaily.com/releases/2023/02/230215_invisible_ink.htm</a:t>
            </a:r>
          </a:p>
          <a:p>
            <a:pPr algn="just" marL="669022" indent="-334511" lvl="1">
              <a:lnSpc>
                <a:spcPts val="3873"/>
              </a:lnSpc>
              <a:buFont typeface="Arial"/>
              <a:buChar char="•"/>
            </a:pPr>
            <a:r>
              <a:rPr lang="en-US" sz="3098" spc="-133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Вебсайт: "How to Make Invisible Ink". Explorable.com, 2022. URL: </a:t>
            </a:r>
            <a:r>
              <a:rPr lang="en-US" sz="3098" spc="-133" u="sng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  <a:hlinkClick r:id="rId5" tooltip="https://explorable.com/invisible-ink"/>
              </a:rPr>
              <a:t>https://explorable.com/invisible-ink</a:t>
            </a:r>
          </a:p>
          <a:p>
            <a:pPr algn="just" marL="669022" indent="-334511" lvl="1">
              <a:lnSpc>
                <a:spcPts val="3873"/>
              </a:lnSpc>
              <a:buFont typeface="Arial"/>
              <a:buChar char="•"/>
            </a:pPr>
            <a:r>
              <a:rPr lang="en-US" sz="3098" spc="-133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Власні експерименти та спостереження під час виконання проекту.</a:t>
            </a:r>
          </a:p>
          <a:p>
            <a:pPr algn="just">
              <a:lnSpc>
                <a:spcPts val="3873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5470765" cy="5450871"/>
          </a:xfrm>
          <a:custGeom>
            <a:avLst/>
            <a:gdLst/>
            <a:ahLst/>
            <a:cxnLst/>
            <a:rect r="r" b="b" t="t" l="l"/>
            <a:pathLst>
              <a:path h="5450871" w="5470765">
                <a:moveTo>
                  <a:pt x="0" y="0"/>
                </a:moveTo>
                <a:lnTo>
                  <a:pt x="5470765" y="0"/>
                </a:lnTo>
                <a:lnTo>
                  <a:pt x="5470765" y="5450871"/>
                </a:lnTo>
                <a:lnTo>
                  <a:pt x="0" y="54508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416996">
            <a:off x="1823090" y="4104560"/>
            <a:ext cx="5578345" cy="5132077"/>
          </a:xfrm>
          <a:custGeom>
            <a:avLst/>
            <a:gdLst/>
            <a:ahLst/>
            <a:cxnLst/>
            <a:rect r="r" b="b" t="t" l="l"/>
            <a:pathLst>
              <a:path h="5132077" w="5578345">
                <a:moveTo>
                  <a:pt x="0" y="0"/>
                </a:moveTo>
                <a:lnTo>
                  <a:pt x="5578345" y="0"/>
                </a:lnTo>
                <a:lnTo>
                  <a:pt x="5578345" y="5132077"/>
                </a:lnTo>
                <a:lnTo>
                  <a:pt x="0" y="51320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664523">
            <a:off x="12395565" y="4470365"/>
            <a:ext cx="4195192" cy="5116088"/>
          </a:xfrm>
          <a:custGeom>
            <a:avLst/>
            <a:gdLst/>
            <a:ahLst/>
            <a:cxnLst/>
            <a:rect r="r" b="b" t="t" l="l"/>
            <a:pathLst>
              <a:path h="5116088" w="4195192">
                <a:moveTo>
                  <a:pt x="0" y="0"/>
                </a:moveTo>
                <a:lnTo>
                  <a:pt x="4195192" y="0"/>
                </a:lnTo>
                <a:lnTo>
                  <a:pt x="4195192" y="5116087"/>
                </a:lnTo>
                <a:lnTo>
                  <a:pt x="0" y="51160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52634">
            <a:off x="11351484" y="1090789"/>
            <a:ext cx="5907816" cy="5445932"/>
          </a:xfrm>
          <a:custGeom>
            <a:avLst/>
            <a:gdLst/>
            <a:ahLst/>
            <a:cxnLst/>
            <a:rect r="r" b="b" t="t" l="l"/>
            <a:pathLst>
              <a:path h="5445932" w="5907816">
                <a:moveTo>
                  <a:pt x="0" y="0"/>
                </a:moveTo>
                <a:lnTo>
                  <a:pt x="5907816" y="0"/>
                </a:lnTo>
                <a:lnTo>
                  <a:pt x="5907816" y="5445932"/>
                </a:lnTo>
                <a:lnTo>
                  <a:pt x="0" y="54459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24672" y="2392357"/>
            <a:ext cx="15438656" cy="5502287"/>
            <a:chOff x="0" y="0"/>
            <a:chExt cx="1130693" cy="402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30693" cy="402975"/>
            </a:xfrm>
            <a:custGeom>
              <a:avLst/>
              <a:gdLst/>
              <a:ahLst/>
              <a:cxnLst/>
              <a:rect r="r" b="b" t="t" l="l"/>
              <a:pathLst>
                <a:path h="402975" w="1130693">
                  <a:moveTo>
                    <a:pt x="565347" y="0"/>
                  </a:moveTo>
                  <a:cubicBezTo>
                    <a:pt x="253114" y="0"/>
                    <a:pt x="0" y="90209"/>
                    <a:pt x="0" y="201488"/>
                  </a:cubicBezTo>
                  <a:cubicBezTo>
                    <a:pt x="0" y="312766"/>
                    <a:pt x="253114" y="402975"/>
                    <a:pt x="565347" y="402975"/>
                  </a:cubicBezTo>
                  <a:cubicBezTo>
                    <a:pt x="877579" y="402975"/>
                    <a:pt x="1130693" y="312766"/>
                    <a:pt x="1130693" y="201488"/>
                  </a:cubicBezTo>
                  <a:cubicBezTo>
                    <a:pt x="1130693" y="90209"/>
                    <a:pt x="877579" y="0"/>
                    <a:pt x="565347" y="0"/>
                  </a:cubicBezTo>
                  <a:close/>
                </a:path>
              </a:pathLst>
            </a:custGeom>
            <a:solidFill>
              <a:srgbClr val="FFFFF4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106003" y="-321"/>
              <a:ext cx="918688" cy="3655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993919" y="3611104"/>
            <a:ext cx="10300161" cy="32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1"/>
              </a:lnSpc>
            </a:pPr>
            <a:r>
              <a:rPr lang="en-US" b="true" sz="15794" spc="-347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DAGkn2giFJo</dc:identifier>
  <dcterms:modified xsi:type="dcterms:W3CDTF">2011-08-01T06:04:30Z</dcterms:modified>
  <cp:revision>1</cp:revision>
  <dc:title>@reallyreatsite</dc:title>
</cp:coreProperties>
</file>