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1" r:id="rId5"/>
    <p:sldId id="258" r:id="rId6"/>
    <p:sldId id="272" r:id="rId7"/>
    <p:sldId id="262" r:id="rId8"/>
    <p:sldId id="260" r:id="rId9"/>
    <p:sldId id="263" r:id="rId10"/>
    <p:sldId id="268" r:id="rId11"/>
    <p:sldId id="261" r:id="rId12"/>
    <p:sldId id="266" r:id="rId13"/>
    <p:sldId id="264" r:id="rId14"/>
    <p:sldId id="265" r:id="rId15"/>
    <p:sldId id="26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Фоны для слайдов исторические - 37 фото"/>
          <p:cNvPicPr>
            <a:picLocks noChangeAspect="1" noChangeArrowheads="1"/>
          </p:cNvPicPr>
          <p:nvPr/>
        </p:nvPicPr>
        <p:blipFill>
          <a:blip r:embed="rId2"/>
          <a:srcRect/>
          <a:stretch>
            <a:fillRect/>
          </a:stretch>
        </p:blipFill>
        <p:spPr bwMode="auto">
          <a:xfrm>
            <a:off x="0" y="0"/>
            <a:ext cx="9144001" cy="6858000"/>
          </a:xfrm>
          <a:prstGeom prst="rect">
            <a:avLst/>
          </a:prstGeom>
          <a:noFill/>
        </p:spPr>
      </p:pic>
      <p:sp>
        <p:nvSpPr>
          <p:cNvPr id="2" name="Заголовок 1"/>
          <p:cNvSpPr>
            <a:spLocks noGrp="1"/>
          </p:cNvSpPr>
          <p:nvPr>
            <p:ph type="ctrTitle"/>
          </p:nvPr>
        </p:nvSpPr>
        <p:spPr>
          <a:xfrm>
            <a:off x="714348" y="1285860"/>
            <a:ext cx="7772400" cy="3214710"/>
          </a:xfrm>
        </p:spPr>
        <p:txBody>
          <a:bodyPr>
            <a:normAutofit fontScale="90000"/>
          </a:bodyPr>
          <a:lstStyle/>
          <a:p>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2000" b="1" dirty="0" smtClean="0">
                <a:latin typeface="Times New Roman" pitchFamily="18" charset="0"/>
                <a:cs typeface="Times New Roman" pitchFamily="18" charset="0"/>
              </a:rPr>
              <a:t>Всеукраїнський інтерактивний конкурс</a:t>
            </a:r>
            <a:br>
              <a:rPr lang="uk-UA" sz="2000" b="1" dirty="0" smtClean="0">
                <a:latin typeface="Times New Roman" pitchFamily="18" charset="0"/>
                <a:cs typeface="Times New Roman" pitchFamily="18" charset="0"/>
              </a:rPr>
            </a:br>
            <a:r>
              <a:rPr lang="uk-UA" sz="2000" b="1" dirty="0" smtClean="0">
                <a:latin typeface="Times New Roman" pitchFamily="18" charset="0"/>
                <a:cs typeface="Times New Roman" pitchFamily="18" charset="0"/>
              </a:rPr>
              <a:t>«МАН - Юніор Дослідник»</a:t>
            </a:r>
            <a:r>
              <a:rPr lang="uk-UA" sz="2000" b="1" dirty="0" smtClean="0"/>
              <a:t> </a:t>
            </a:r>
            <a:br>
              <a:rPr lang="uk-UA" sz="2000" b="1" dirty="0" smtClean="0"/>
            </a:br>
            <a:r>
              <a:rPr lang="uk-UA" sz="2000" b="1" dirty="0" smtClean="0">
                <a:latin typeface="Times New Roman" pitchFamily="18" charset="0"/>
                <a:cs typeface="Times New Roman" pitchFamily="18" charset="0"/>
              </a:rPr>
              <a:t>Івано-Франківське обласне відділення МАН України.</a:t>
            </a:r>
            <a:br>
              <a:rPr lang="uk-UA" sz="20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Номінація: «Історик-Юніор»</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r>
              <a:rPr lang="uk-UA" sz="1800" b="1" i="1" dirty="0" smtClean="0">
                <a:solidFill>
                  <a:srgbClr val="C00000"/>
                </a:solidFill>
                <a:latin typeface="Times New Roman" pitchFamily="18" charset="0"/>
                <a:cs typeface="Times New Roman" pitchFamily="18" charset="0"/>
              </a:rPr>
              <a:t>ТЕМА ПРОЄКТУ:</a:t>
            </a:r>
            <a:br>
              <a:rPr lang="uk-UA" sz="1800" b="1" i="1" dirty="0" smtClean="0">
                <a:solidFill>
                  <a:srgbClr val="C00000"/>
                </a:solidFill>
                <a:latin typeface="Times New Roman" pitchFamily="18" charset="0"/>
                <a:cs typeface="Times New Roman" pitchFamily="18" charset="0"/>
              </a:rPr>
            </a:br>
            <a:r>
              <a:rPr lang="uk-UA" sz="1800" b="1" i="1" dirty="0" smtClean="0">
                <a:solidFill>
                  <a:srgbClr val="C00000"/>
                </a:solidFill>
                <a:latin typeface="Times New Roman" pitchFamily="18" charset="0"/>
                <a:cs typeface="Times New Roman" pitchFamily="18" charset="0"/>
              </a:rPr>
              <a:t> «Спадок минулого:дослідження історичних пам’яток селища Солотвин».</a:t>
            </a:r>
            <a:br>
              <a:rPr lang="uk-UA" sz="1800" b="1" i="1" dirty="0" smtClean="0">
                <a:solidFill>
                  <a:srgbClr val="C00000"/>
                </a:solidFill>
                <a:latin typeface="Times New Roman" pitchFamily="18" charset="0"/>
                <a:cs typeface="Times New Roman" pitchFamily="18" charset="0"/>
              </a:rPr>
            </a:br>
            <a:r>
              <a:rPr lang="uk-UA" sz="1800" b="1" i="1" dirty="0" smtClean="0">
                <a:solidFill>
                  <a:srgbClr val="C00000"/>
                </a:solidFill>
                <a:latin typeface="Times New Roman" pitchFamily="18" charset="0"/>
                <a:cs typeface="Times New Roman" pitchFamily="18" charset="0"/>
              </a:rPr>
              <a:t/>
            </a:r>
            <a:br>
              <a:rPr lang="uk-UA" sz="1800" b="1" i="1" dirty="0" smtClean="0">
                <a:solidFill>
                  <a:srgbClr val="C00000"/>
                </a:solidFill>
                <a:latin typeface="Times New Roman" pitchFamily="18" charset="0"/>
                <a:cs typeface="Times New Roman" pitchFamily="18" charset="0"/>
              </a:rPr>
            </a:br>
            <a:r>
              <a:rPr lang="uk-UA" sz="1800" b="1" i="1" dirty="0" smtClean="0">
                <a:solidFill>
                  <a:srgbClr val="C00000"/>
                </a:solidFill>
                <a:latin typeface="Times New Roman" pitchFamily="18" charset="0"/>
                <a:cs typeface="Times New Roman" pitchFamily="18" charset="0"/>
              </a:rPr>
              <a:t/>
            </a:r>
            <a:br>
              <a:rPr lang="uk-UA" sz="1800" b="1" i="1" dirty="0" smtClean="0">
                <a:solidFill>
                  <a:srgbClr val="C00000"/>
                </a:solidFill>
                <a:latin typeface="Times New Roman" pitchFamily="18" charset="0"/>
                <a:cs typeface="Times New Roman" pitchFamily="18" charset="0"/>
              </a:rPr>
            </a:br>
            <a:r>
              <a:rPr lang="uk-UA" sz="1800" b="1" dirty="0" smtClean="0">
                <a:latin typeface="Times New Roman" pitchFamily="18" charset="0"/>
                <a:cs typeface="Times New Roman" pitchFamily="18" charset="0"/>
              </a:rPr>
              <a:t>Виконала:</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вихованка гуртка </a:t>
            </a:r>
            <a:r>
              <a:rPr lang="uk-UA" sz="1800" b="1" dirty="0" err="1" smtClean="0">
                <a:latin typeface="Times New Roman" pitchFamily="18" charset="0"/>
                <a:cs typeface="Times New Roman" pitchFamily="18" charset="0"/>
              </a:rPr>
              <a:t>“Квітникарство”</a:t>
            </a: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err="1" smtClean="0">
                <a:latin typeface="Times New Roman" pitchFamily="18" charset="0"/>
                <a:cs typeface="Times New Roman" pitchFamily="18" charset="0"/>
              </a:rPr>
              <a:t>Бабченського</a:t>
            </a:r>
            <a:r>
              <a:rPr lang="uk-UA" sz="1800" b="1" dirty="0" smtClean="0">
                <a:latin typeface="Times New Roman" pitchFamily="18" charset="0"/>
                <a:cs typeface="Times New Roman" pitchFamily="18" charset="0"/>
              </a:rPr>
              <a:t> ліцею</a:t>
            </a:r>
            <a:br>
              <a:rPr lang="uk-UA" sz="1800" b="1" dirty="0" smtClean="0">
                <a:latin typeface="Times New Roman" pitchFamily="18" charset="0"/>
                <a:cs typeface="Times New Roman" pitchFamily="18" charset="0"/>
              </a:rPr>
            </a:br>
            <a:r>
              <a:rPr lang="uk-UA" sz="1800" b="1" dirty="0" err="1" smtClean="0">
                <a:latin typeface="Times New Roman" pitchFamily="18" charset="0"/>
                <a:cs typeface="Times New Roman" pitchFamily="18" charset="0"/>
              </a:rPr>
              <a:t>Солотвинської</a:t>
            </a:r>
            <a:r>
              <a:rPr lang="uk-UA" sz="1800" b="1" dirty="0" smtClean="0">
                <a:latin typeface="Times New Roman" pitchFamily="18" charset="0"/>
                <a:cs typeface="Times New Roman" pitchFamily="18" charset="0"/>
              </a:rPr>
              <a:t> селищної ради</a:t>
            </a:r>
            <a:br>
              <a:rPr lang="uk-UA" sz="1800" b="1" dirty="0" smtClean="0">
                <a:latin typeface="Times New Roman" pitchFamily="18" charset="0"/>
                <a:cs typeface="Times New Roman" pitchFamily="18" charset="0"/>
              </a:rPr>
            </a:br>
            <a:r>
              <a:rPr lang="uk-UA" sz="1800" b="1" dirty="0" err="1" smtClean="0">
                <a:latin typeface="Times New Roman" pitchFamily="18" charset="0"/>
                <a:cs typeface="Times New Roman" pitchFamily="18" charset="0"/>
              </a:rPr>
              <a:t>Івано-Фраківського</a:t>
            </a:r>
            <a:r>
              <a:rPr lang="uk-UA" sz="1800" b="1" dirty="0" smtClean="0">
                <a:latin typeface="Times New Roman" pitchFamily="18" charset="0"/>
                <a:cs typeface="Times New Roman" pitchFamily="18" charset="0"/>
              </a:rPr>
              <a:t> району</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Івано-Франківської області</a:t>
            </a:r>
            <a:br>
              <a:rPr lang="uk-UA" sz="1800" b="1" dirty="0" smtClean="0">
                <a:latin typeface="Times New Roman" pitchFamily="18" charset="0"/>
                <a:cs typeface="Times New Roman" pitchFamily="18" charset="0"/>
              </a:rPr>
            </a:br>
            <a:r>
              <a:rPr lang="uk-UA" sz="2700" b="1" dirty="0" smtClean="0">
                <a:latin typeface="Times New Roman" pitchFamily="18" charset="0"/>
                <a:cs typeface="Times New Roman" pitchFamily="18" charset="0"/>
              </a:rPr>
              <a:t>Мартинюк Марія</a:t>
            </a: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Керівник </a:t>
            </a:r>
            <a:r>
              <a:rPr lang="uk-UA" sz="1800" b="1" dirty="0" err="1" smtClean="0">
                <a:latin typeface="Times New Roman" pitchFamily="18" charset="0"/>
                <a:cs typeface="Times New Roman" pitchFamily="18" charset="0"/>
              </a:rPr>
              <a:t>проєкту</a:t>
            </a:r>
            <a:r>
              <a:rPr lang="uk-UA" sz="1800" b="1" dirty="0" smtClean="0">
                <a:latin typeface="Times New Roman" pitchFamily="18" charset="0"/>
                <a:cs typeface="Times New Roman" pitchFamily="18" charset="0"/>
              </a:rPr>
              <a:t>:</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Олійник Наталія Михайлівна</a:t>
            </a: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endParaRPr lang="uk-UA" sz="14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Фоны для слайдов исторические - 37 фото"/>
          <p:cNvPicPr>
            <a:picLocks noChangeAspect="1" noChangeArrowheads="1"/>
          </p:cNvPicPr>
          <p:nvPr/>
        </p:nvPicPr>
        <p:blipFill>
          <a:blip r:embed="rId2"/>
          <a:srcRect/>
          <a:stretch>
            <a:fillRect/>
          </a:stretch>
        </p:blipFill>
        <p:spPr bwMode="auto">
          <a:xfrm>
            <a:off x="1" y="0"/>
            <a:ext cx="9167844" cy="6875883"/>
          </a:xfrm>
          <a:prstGeom prst="rect">
            <a:avLst/>
          </a:prstGeom>
          <a:noFill/>
        </p:spPr>
      </p:pic>
      <p:sp>
        <p:nvSpPr>
          <p:cNvPr id="3" name="Содержимое 2"/>
          <p:cNvSpPr>
            <a:spLocks noGrp="1"/>
          </p:cNvSpPr>
          <p:nvPr>
            <p:ph idx="1"/>
          </p:nvPr>
        </p:nvSpPr>
        <p:spPr>
          <a:xfrm>
            <a:off x="642910" y="714356"/>
            <a:ext cx="8215370" cy="6143644"/>
          </a:xfrm>
        </p:spPr>
        <p:txBody>
          <a:bodyPr>
            <a:normAutofit fontScale="47500" lnSpcReduction="20000"/>
          </a:bodyPr>
          <a:lstStyle/>
          <a:p>
            <a:pPr>
              <a:lnSpc>
                <a:spcPct val="170000"/>
              </a:lnSpc>
              <a:buNone/>
            </a:pPr>
            <a:r>
              <a:rPr lang="uk-UA" sz="4000" b="1" dirty="0" smtClean="0">
                <a:solidFill>
                  <a:srgbClr val="C00000"/>
                </a:solidFill>
                <a:latin typeface="Times New Roman" pitchFamily="18" charset="0"/>
                <a:cs typeface="Times New Roman" pitchFamily="18" charset="0"/>
              </a:rPr>
              <a:t>                                                МЕТА ПРОЄКТУ:</a:t>
            </a:r>
            <a:br>
              <a:rPr lang="uk-UA" sz="4000" b="1" dirty="0" smtClean="0">
                <a:solidFill>
                  <a:srgbClr val="C00000"/>
                </a:solidFill>
                <a:latin typeface="Times New Roman" pitchFamily="18" charset="0"/>
                <a:cs typeface="Times New Roman" pitchFamily="18" charset="0"/>
              </a:rPr>
            </a:br>
            <a:r>
              <a:rPr lang="uk-UA" sz="3400" b="1" dirty="0" smtClean="0">
                <a:latin typeface="Times New Roman" pitchFamily="18" charset="0"/>
                <a:cs typeface="Times New Roman" pitchFamily="18" charset="0"/>
              </a:rPr>
              <a:t>- створити екскурсійний маршрут  знаменитими пам’ятками селища Солотвин;</a:t>
            </a:r>
          </a:p>
          <a:p>
            <a:pPr>
              <a:lnSpc>
                <a:spcPct val="170000"/>
              </a:lnSpc>
              <a:buNone/>
            </a:pPr>
            <a:r>
              <a:rPr lang="uk-UA" sz="3400" b="1" dirty="0" smtClean="0">
                <a:latin typeface="Times New Roman" pitchFamily="18" charset="0"/>
                <a:cs typeface="Times New Roman" pitchFamily="18" charset="0"/>
              </a:rPr>
              <a:t>     - опрацювати довідкову літературу про визначні місця, історичні події центру </a:t>
            </a:r>
            <a:r>
              <a:rPr lang="uk-UA" sz="3400" b="1" dirty="0" err="1" smtClean="0">
                <a:latin typeface="Times New Roman" pitchFamily="18" charset="0"/>
                <a:cs typeface="Times New Roman" pitchFamily="18" charset="0"/>
              </a:rPr>
              <a:t>Солотвинської</a:t>
            </a:r>
            <a:r>
              <a:rPr lang="uk-UA" sz="3400" b="1" dirty="0" smtClean="0">
                <a:latin typeface="Times New Roman" pitchFamily="18" charset="0"/>
                <a:cs typeface="Times New Roman" pitchFamily="18" charset="0"/>
              </a:rPr>
              <a:t> ТГ;</a:t>
            </a:r>
            <a:br>
              <a:rPr lang="uk-UA" sz="3400" b="1" dirty="0" smtClean="0">
                <a:latin typeface="Times New Roman" pitchFamily="18" charset="0"/>
                <a:cs typeface="Times New Roman" pitchFamily="18" charset="0"/>
              </a:rPr>
            </a:br>
            <a:r>
              <a:rPr lang="uk-UA" sz="3400" b="1" dirty="0" err="1" smtClean="0">
                <a:latin typeface="Times New Roman" pitchFamily="18" charset="0"/>
                <a:cs typeface="Times New Roman" pitchFamily="18" charset="0"/>
              </a:rPr>
              <a:t>-відвідати</a:t>
            </a:r>
            <a:r>
              <a:rPr lang="uk-UA" sz="3400" b="1" dirty="0" smtClean="0">
                <a:latin typeface="Times New Roman" pitchFamily="18" charset="0"/>
                <a:cs typeface="Times New Roman" pitchFamily="18" charset="0"/>
              </a:rPr>
              <a:t> та поглибити знання про найбільш цікаві об’єкти селища Солотвин;</a:t>
            </a:r>
          </a:p>
          <a:p>
            <a:pPr>
              <a:lnSpc>
                <a:spcPct val="170000"/>
              </a:lnSpc>
              <a:buNone/>
            </a:pPr>
            <a:r>
              <a:rPr lang="uk-UA" sz="3400" b="1" dirty="0" smtClean="0">
                <a:latin typeface="Times New Roman" pitchFamily="18" charset="0"/>
                <a:cs typeface="Times New Roman" pitchFamily="18" charset="0"/>
              </a:rPr>
              <a:t>       - виховати шанобливе ставлення молоді до історії, духовної спадщини  та історико-культурного надбання українського народу  </a:t>
            </a:r>
            <a:r>
              <a:rPr lang="uk-UA" b="1" dirty="0" smtClean="0">
                <a:latin typeface="Times New Roman" pitchFamily="18" charset="0"/>
                <a:cs typeface="Times New Roman" pitchFamily="18" charset="0"/>
              </a:rPr>
              <a:t/>
            </a:r>
            <a:br>
              <a:rPr lang="uk-UA" b="1" dirty="0" smtClean="0">
                <a:latin typeface="Times New Roman" pitchFamily="18" charset="0"/>
                <a:cs typeface="Times New Roman" pitchFamily="18" charset="0"/>
              </a:rPr>
            </a:br>
            <a:r>
              <a:rPr lang="uk-UA" b="1" dirty="0" smtClean="0">
                <a:latin typeface="Times New Roman" pitchFamily="18" charset="0"/>
                <a:cs typeface="Times New Roman" pitchFamily="18" charset="0"/>
              </a:rPr>
              <a:t>                                                        </a:t>
            </a:r>
            <a:r>
              <a:rPr lang="uk-UA" sz="3400" b="1" dirty="0" smtClean="0">
                <a:solidFill>
                  <a:srgbClr val="C00000"/>
                </a:solidFill>
                <a:latin typeface="Times New Roman" pitchFamily="18" charset="0"/>
                <a:cs typeface="Times New Roman" pitchFamily="18" charset="0"/>
              </a:rPr>
              <a:t>ЗАВДАННЯ ПРОЄКТУ: </a:t>
            </a:r>
            <a:r>
              <a:rPr lang="uk-UA" sz="3600" b="1" dirty="0" smtClean="0">
                <a:solidFill>
                  <a:srgbClr val="C00000"/>
                </a:solidFill>
                <a:latin typeface="Times New Roman" pitchFamily="18" charset="0"/>
                <a:cs typeface="Times New Roman" pitchFamily="18" charset="0"/>
              </a:rPr>
              <a:t/>
            </a:r>
            <a:br>
              <a:rPr lang="uk-UA" sz="3600" b="1" dirty="0" smtClean="0">
                <a:solidFill>
                  <a:srgbClr val="C00000"/>
                </a:solidFill>
                <a:latin typeface="Times New Roman" pitchFamily="18" charset="0"/>
                <a:cs typeface="Times New Roman" pitchFamily="18" charset="0"/>
              </a:rPr>
            </a:br>
            <a:r>
              <a:rPr lang="uk-UA" sz="3100" b="1" dirty="0" smtClean="0">
                <a:latin typeface="Times New Roman" pitchFamily="18" charset="0"/>
                <a:cs typeface="Times New Roman" pitchFamily="18" charset="0"/>
              </a:rPr>
              <a:t>- залучити однолітків до краєзнавчої та дослідницької роботи;</a:t>
            </a:r>
          </a:p>
          <a:p>
            <a:pPr>
              <a:lnSpc>
                <a:spcPct val="170000"/>
              </a:lnSpc>
              <a:buNone/>
            </a:pPr>
            <a:r>
              <a:rPr lang="uk-UA" sz="3100" b="1" dirty="0" smtClean="0">
                <a:latin typeface="Times New Roman" pitchFamily="18" charset="0"/>
                <a:cs typeface="Times New Roman" pitchFamily="18" charset="0"/>
              </a:rPr>
              <a:t>       - дослідити історію кожного об’єкта,його походження , роль в минулому та сучасному житті місцевості;</a:t>
            </a:r>
          </a:p>
          <a:p>
            <a:pPr>
              <a:lnSpc>
                <a:spcPct val="170000"/>
              </a:lnSpc>
              <a:buNone/>
            </a:pPr>
            <a:r>
              <a:rPr lang="uk-UA" sz="3100" b="1" dirty="0" smtClean="0">
                <a:latin typeface="Times New Roman" pitchFamily="18" charset="0"/>
                <a:cs typeface="Times New Roman" pitchFamily="18" charset="0"/>
              </a:rPr>
              <a:t>    - розкрити туристичні можливості селища Солотвин;</a:t>
            </a:r>
          </a:p>
          <a:p>
            <a:pPr>
              <a:lnSpc>
                <a:spcPct val="170000"/>
              </a:lnSpc>
              <a:buNone/>
            </a:pPr>
            <a:r>
              <a:rPr lang="uk-UA" sz="3100" b="1" dirty="0" smtClean="0">
                <a:latin typeface="Times New Roman" pitchFamily="18" charset="0"/>
                <a:cs typeface="Times New Roman" pitchFamily="18" charset="0"/>
              </a:rPr>
              <a:t>     - привернути увагу до відродження історико-культурної   спадщини Прикарпаття.</a:t>
            </a:r>
            <a:r>
              <a:rPr lang="uk-UA" b="1" dirty="0" smtClean="0">
                <a:latin typeface="Times New Roman" pitchFamily="18" charset="0"/>
                <a:cs typeface="Times New Roman" pitchFamily="18" charset="0"/>
              </a:rPr>
              <a:t/>
            </a:r>
            <a:br>
              <a:rPr lang="uk-UA" b="1" dirty="0" smtClean="0">
                <a:latin typeface="Times New Roman" pitchFamily="18" charset="0"/>
                <a:cs typeface="Times New Roman" pitchFamily="18" charset="0"/>
              </a:rPr>
            </a:br>
            <a:r>
              <a:rPr lang="uk-UA" b="1" dirty="0" smtClean="0">
                <a:solidFill>
                  <a:srgbClr val="C00000"/>
                </a:solidFill>
                <a:latin typeface="Times New Roman" pitchFamily="18" charset="0"/>
                <a:cs typeface="Times New Roman" pitchFamily="18" charset="0"/>
              </a:rPr>
              <a:t/>
            </a:r>
            <a:br>
              <a:rPr lang="uk-UA" b="1" dirty="0" smtClean="0">
                <a:solidFill>
                  <a:srgbClr val="C00000"/>
                </a:solidFill>
                <a:latin typeface="Times New Roman" pitchFamily="18" charset="0"/>
                <a:cs typeface="Times New Roman" pitchFamily="18" charset="0"/>
              </a:rPr>
            </a:br>
            <a:r>
              <a:rPr lang="uk-UA" b="1" dirty="0" smtClean="0">
                <a:solidFill>
                  <a:srgbClr val="C00000"/>
                </a:solidFill>
                <a:latin typeface="Times New Roman" pitchFamily="18" charset="0"/>
                <a:cs typeface="Times New Roman" pitchFamily="18" charset="0"/>
              </a:rPr>
              <a:t/>
            </a:r>
            <a:br>
              <a:rPr lang="uk-UA" b="1" dirty="0" smtClean="0">
                <a:solidFill>
                  <a:srgbClr val="C00000"/>
                </a:solidFill>
                <a:latin typeface="Times New Roman" pitchFamily="18" charset="0"/>
                <a:cs typeface="Times New Roman" pitchFamily="18" charset="0"/>
              </a:rPr>
            </a:br>
            <a:endParaRPr lang="uk-UA" dirty="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Фоны для слайдов исторические - 37 фото"/>
          <p:cNvPicPr>
            <a:picLocks noChangeAspect="1" noChangeArrowheads="1"/>
          </p:cNvPicPr>
          <p:nvPr/>
        </p:nvPicPr>
        <p:blipFill>
          <a:blip r:embed="rId2"/>
          <a:srcRect/>
          <a:stretch>
            <a:fillRect/>
          </a:stretch>
        </p:blipFill>
        <p:spPr bwMode="auto">
          <a:xfrm>
            <a:off x="-37119" y="-1"/>
            <a:ext cx="9181119" cy="6885839"/>
          </a:xfrm>
          <a:prstGeom prst="rect">
            <a:avLst/>
          </a:prstGeom>
          <a:noFill/>
        </p:spPr>
      </p:pic>
      <p:sp>
        <p:nvSpPr>
          <p:cNvPr id="2" name="Заголовок 1"/>
          <p:cNvSpPr>
            <a:spLocks noGrp="1"/>
          </p:cNvSpPr>
          <p:nvPr>
            <p:ph type="title"/>
          </p:nvPr>
        </p:nvSpPr>
        <p:spPr/>
        <p:txBody>
          <a:bodyPr/>
          <a:lstStyle/>
          <a:p>
            <a:endParaRPr lang="uk-UA" dirty="0"/>
          </a:p>
        </p:txBody>
      </p:sp>
      <p:sp>
        <p:nvSpPr>
          <p:cNvPr id="3" name="Содержимое 2"/>
          <p:cNvSpPr>
            <a:spLocks noGrp="1"/>
          </p:cNvSpPr>
          <p:nvPr>
            <p:ph idx="1"/>
          </p:nvPr>
        </p:nvSpPr>
        <p:spPr>
          <a:xfrm>
            <a:off x="457200" y="714356"/>
            <a:ext cx="8229600" cy="5411807"/>
          </a:xfrm>
          <a:noFill/>
        </p:spPr>
        <p:txBody>
          <a:bodyPr>
            <a:normAutofit/>
          </a:bodyPr>
          <a:lstStyle/>
          <a:p>
            <a:pPr algn="just">
              <a:buNone/>
            </a:pPr>
            <a:r>
              <a:rPr lang="uk-UA" sz="2800" b="1" dirty="0" smtClean="0">
                <a:solidFill>
                  <a:srgbClr val="C00000"/>
                </a:solidFill>
                <a:latin typeface="Times New Roman" pitchFamily="18" charset="0"/>
                <a:cs typeface="Times New Roman" pitchFamily="18" charset="0"/>
              </a:rPr>
              <a:t>          </a:t>
            </a:r>
          </a:p>
          <a:p>
            <a:pPr algn="just">
              <a:buNone/>
            </a:pPr>
            <a:r>
              <a:rPr lang="uk-UA" sz="2800" b="1" dirty="0" smtClean="0">
                <a:solidFill>
                  <a:srgbClr val="C00000"/>
                </a:solidFill>
                <a:latin typeface="Times New Roman" pitchFamily="18" charset="0"/>
                <a:cs typeface="Times New Roman" pitchFamily="18" charset="0"/>
              </a:rPr>
              <a:t>               </a:t>
            </a:r>
            <a:r>
              <a:rPr lang="uk-UA" b="1" dirty="0" smtClean="0">
                <a:solidFill>
                  <a:srgbClr val="C00000"/>
                </a:solidFill>
                <a:latin typeface="Times New Roman" pitchFamily="18" charset="0"/>
                <a:cs typeface="Times New Roman" pitchFamily="18" charset="0"/>
              </a:rPr>
              <a:t>Етапи дослідницької роботи:</a:t>
            </a:r>
          </a:p>
          <a:p>
            <a:pPr algn="just">
              <a:buNone/>
            </a:pPr>
            <a:endParaRPr lang="uk-UA" sz="1800" b="1" dirty="0" smtClean="0">
              <a:solidFill>
                <a:srgbClr val="C00000"/>
              </a:solidFill>
              <a:latin typeface="Times New Roman" pitchFamily="18" charset="0"/>
              <a:cs typeface="Times New Roman" pitchFamily="18" charset="0"/>
            </a:endParaRPr>
          </a:p>
          <a:p>
            <a:pPr algn="just">
              <a:buNone/>
            </a:pPr>
            <a:r>
              <a:rPr lang="uk-UA" sz="1800" b="1" dirty="0" smtClean="0">
                <a:latin typeface="Times New Roman" pitchFamily="18" charset="0"/>
                <a:cs typeface="Times New Roman" pitchFamily="18" charset="0"/>
              </a:rPr>
              <a:t>    І.Створення екскурсійного маршруту селищем Солотвин.</a:t>
            </a:r>
          </a:p>
          <a:p>
            <a:pPr algn="just">
              <a:buNone/>
            </a:pPr>
            <a:r>
              <a:rPr lang="uk-UA" sz="1800" b="1" dirty="0" smtClean="0">
                <a:latin typeface="Times New Roman" pitchFamily="18" charset="0"/>
                <a:cs typeface="Times New Roman" pitchFamily="18" charset="0"/>
              </a:rPr>
              <a:t>   ІІ. Пошук інформації про визначні пам’ятки адміністративного центру громади.</a:t>
            </a:r>
          </a:p>
          <a:p>
            <a:pPr algn="just">
              <a:buNone/>
            </a:pPr>
            <a:r>
              <a:rPr lang="uk-UA" sz="1800" b="1" dirty="0" smtClean="0">
                <a:latin typeface="Times New Roman" pitchFamily="18" charset="0"/>
                <a:cs typeface="Times New Roman" pitchFamily="18" charset="0"/>
              </a:rPr>
              <a:t>   ІІІ. Ознайомлення із історичними пам’ятками.</a:t>
            </a:r>
          </a:p>
          <a:p>
            <a:pPr algn="just">
              <a:buNone/>
            </a:pPr>
            <a:r>
              <a:rPr lang="uk-UA" sz="1800" b="1" dirty="0" smtClean="0">
                <a:latin typeface="Times New Roman" pitchFamily="18" charset="0"/>
                <a:cs typeface="Times New Roman" pitchFamily="18" charset="0"/>
              </a:rPr>
              <a:t>   І</a:t>
            </a:r>
            <a:r>
              <a:rPr lang="en-US" sz="1800" b="1" dirty="0" smtClean="0">
                <a:latin typeface="Times New Roman" pitchFamily="18" charset="0"/>
                <a:cs typeface="Times New Roman" pitchFamily="18" charset="0"/>
              </a:rPr>
              <a:t>V</a:t>
            </a:r>
            <a:r>
              <a:rPr lang="uk-UA" sz="1800" b="1" dirty="0" smtClean="0">
                <a:latin typeface="Times New Roman" pitchFamily="18" charset="0"/>
                <a:cs typeface="Times New Roman" pitchFamily="18" charset="0"/>
              </a:rPr>
              <a:t>. Формулювання висновків</a:t>
            </a:r>
            <a:r>
              <a:rPr lang="uk-UA" sz="2400" b="1" dirty="0" smtClean="0">
                <a:latin typeface="Times New Roman" pitchFamily="18" charset="0"/>
                <a:cs typeface="Times New Roman" pitchFamily="18" charset="0"/>
              </a:rPr>
              <a:t>.</a:t>
            </a:r>
            <a:endParaRPr lang="uk-UA" sz="24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ChangeAspect="1" noChangeArrowheads="1"/>
          </p:cNvPicPr>
          <p:nvPr/>
        </p:nvPicPr>
        <p:blipFill>
          <a:blip r:embed="rId2"/>
          <a:srcRect/>
          <a:stretch>
            <a:fillRect/>
          </a:stretch>
        </p:blipFill>
        <p:spPr bwMode="auto">
          <a:xfrm>
            <a:off x="0" y="0"/>
            <a:ext cx="9181119" cy="6885839"/>
          </a:xfrm>
          <a:prstGeom prst="rect">
            <a:avLst/>
          </a:prstGeom>
          <a:noFill/>
        </p:spPr>
      </p:pic>
      <p:sp>
        <p:nvSpPr>
          <p:cNvPr id="2" name="Заголовок 1"/>
          <p:cNvSpPr>
            <a:spLocks noGrp="1"/>
          </p:cNvSpPr>
          <p:nvPr>
            <p:ph type="title"/>
          </p:nvPr>
        </p:nvSpPr>
        <p:spPr>
          <a:xfrm>
            <a:off x="785786" y="274638"/>
            <a:ext cx="7572428" cy="1939916"/>
          </a:xfrm>
        </p:spPr>
        <p:txBody>
          <a:bodyPr>
            <a:normAutofit fontScale="90000"/>
          </a:bodyPr>
          <a:lstStyle/>
          <a:p>
            <a:pPr algn="just">
              <a:lnSpc>
                <a:spcPct val="150000"/>
              </a:lnSpc>
            </a:pPr>
            <a:r>
              <a:rPr lang="uk-UA" sz="2400" b="1" dirty="0" smtClean="0">
                <a:latin typeface="Times New Roman" pitchFamily="18" charset="0"/>
                <a:cs typeface="Times New Roman" pitchFamily="18" charset="0"/>
              </a:rPr>
              <a:t/>
            </a:r>
            <a:br>
              <a:rPr lang="uk-UA" sz="2400" b="1" dirty="0" smtClean="0">
                <a:latin typeface="Times New Roman" pitchFamily="18" charset="0"/>
                <a:cs typeface="Times New Roman" pitchFamily="18" charset="0"/>
              </a:rPr>
            </a:br>
            <a:r>
              <a:rPr lang="uk-UA" sz="2400" b="1" dirty="0" smtClean="0">
                <a:latin typeface="Times New Roman" pitchFamily="18" charset="0"/>
                <a:cs typeface="Times New Roman" pitchFamily="18" charset="0"/>
              </a:rPr>
              <a:t/>
            </a:r>
            <a:br>
              <a:rPr lang="uk-UA" sz="2400" b="1" dirty="0" smtClean="0">
                <a:latin typeface="Times New Roman" pitchFamily="18" charset="0"/>
                <a:cs typeface="Times New Roman" pitchFamily="18" charset="0"/>
              </a:rPr>
            </a:br>
            <a:r>
              <a:rPr lang="uk-UA" sz="2400" b="1" dirty="0" smtClean="0">
                <a:latin typeface="Times New Roman" pitchFamily="18" charset="0"/>
                <a:cs typeface="Times New Roman" pitchFamily="18" charset="0"/>
              </a:rPr>
              <a:t/>
            </a:r>
            <a:br>
              <a:rPr lang="uk-UA" sz="24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Дослідницьку роботу я розпочала із створення маршруту від рідного села </a:t>
            </a:r>
            <a:r>
              <a:rPr lang="uk-UA" sz="1800" b="1" dirty="0" err="1" smtClean="0">
                <a:latin typeface="Times New Roman" pitchFamily="18" charset="0"/>
                <a:cs typeface="Times New Roman" pitchFamily="18" charset="0"/>
              </a:rPr>
              <a:t>Бабче</a:t>
            </a:r>
            <a:r>
              <a:rPr lang="uk-UA" sz="1800" b="1" dirty="0" smtClean="0">
                <a:latin typeface="Times New Roman" pitchFamily="18" charset="0"/>
                <a:cs typeface="Times New Roman" pitchFamily="18" charset="0"/>
              </a:rPr>
              <a:t> до селища Солотвин - адміністративного центру </a:t>
            </a:r>
            <a:r>
              <a:rPr lang="uk-UA" sz="1800" b="1" dirty="0" err="1" smtClean="0">
                <a:latin typeface="Times New Roman" pitchFamily="18" charset="0"/>
                <a:cs typeface="Times New Roman" pitchFamily="18" charset="0"/>
              </a:rPr>
              <a:t>Солотвинської</a:t>
            </a:r>
            <a:r>
              <a:rPr lang="uk-UA" sz="1800" b="1" dirty="0" smtClean="0">
                <a:latin typeface="Times New Roman" pitchFamily="18" charset="0"/>
                <a:cs typeface="Times New Roman" pitchFamily="18" charset="0"/>
              </a:rPr>
              <a:t> громади , власне в якому і вивчала історичні події та пам’ятки. </a:t>
            </a:r>
            <a:br>
              <a:rPr lang="uk-UA" sz="1800" b="1"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endParaRPr lang="uk-UA" sz="18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3" cstate="print"/>
          <a:srcRect/>
          <a:stretch>
            <a:fillRect/>
          </a:stretch>
        </p:blipFill>
        <p:spPr bwMode="auto">
          <a:xfrm>
            <a:off x="2623218" y="2420174"/>
            <a:ext cx="5238696" cy="4223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Прямоугольник с двумя скругленными противолежащими углами 5"/>
          <p:cNvSpPr/>
          <p:nvPr/>
        </p:nvSpPr>
        <p:spPr>
          <a:xfrm>
            <a:off x="357158" y="2643182"/>
            <a:ext cx="2128846" cy="857256"/>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tx1"/>
                </a:solidFill>
                <a:latin typeface="Times New Roman" pitchFamily="18" charset="0"/>
                <a:cs typeface="Times New Roman" pitchFamily="18" charset="0"/>
              </a:rPr>
              <a:t>Маршрут №1.</a:t>
            </a:r>
          </a:p>
          <a:p>
            <a:pPr algn="ctr"/>
            <a:r>
              <a:rPr lang="uk-UA" b="1" dirty="0" smtClean="0">
                <a:solidFill>
                  <a:schemeClr val="tx1"/>
                </a:solidFill>
                <a:latin typeface="Times New Roman" pitchFamily="18" charset="0"/>
                <a:cs typeface="Times New Roman" pitchFamily="18" charset="0"/>
              </a:rPr>
              <a:t>с. </a:t>
            </a:r>
            <a:r>
              <a:rPr lang="uk-UA" b="1" dirty="0" err="1" smtClean="0">
                <a:solidFill>
                  <a:schemeClr val="tx1"/>
                </a:solidFill>
                <a:latin typeface="Times New Roman" pitchFamily="18" charset="0"/>
                <a:cs typeface="Times New Roman" pitchFamily="18" charset="0"/>
              </a:rPr>
              <a:t>Бабче-селище</a:t>
            </a:r>
            <a:r>
              <a:rPr lang="uk-UA" b="1" dirty="0" smtClean="0">
                <a:solidFill>
                  <a:schemeClr val="tx1"/>
                </a:solidFill>
                <a:latin typeface="Times New Roman" pitchFamily="18" charset="0"/>
                <a:cs typeface="Times New Roman" pitchFamily="18" charset="0"/>
              </a:rPr>
              <a:t> Солотвин.</a:t>
            </a:r>
            <a:endParaRPr lang="uk-UA" b="1" dirty="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Фоны для слайдов исторические - 37 фото"/>
          <p:cNvPicPr>
            <a:picLocks noChangeAspect="1" noChangeArrowheads="1"/>
          </p:cNvPicPr>
          <p:nvPr/>
        </p:nvPicPr>
        <p:blipFill>
          <a:blip r:embed="rId2"/>
          <a:srcRect/>
          <a:stretch>
            <a:fillRect/>
          </a:stretch>
        </p:blipFill>
        <p:spPr bwMode="auto">
          <a:xfrm>
            <a:off x="0" y="0"/>
            <a:ext cx="9144000" cy="6857999"/>
          </a:xfrm>
          <a:prstGeom prst="rect">
            <a:avLst/>
          </a:prstGeom>
          <a:noFill/>
        </p:spPr>
      </p:pic>
      <p:sp>
        <p:nvSpPr>
          <p:cNvPr id="2" name="Заголовок 1"/>
          <p:cNvSpPr>
            <a:spLocks noGrp="1"/>
          </p:cNvSpPr>
          <p:nvPr>
            <p:ph type="title"/>
          </p:nvPr>
        </p:nvSpPr>
        <p:spPr>
          <a:xfrm>
            <a:off x="571472" y="1000108"/>
            <a:ext cx="8001056" cy="1500198"/>
          </a:xfrm>
        </p:spPr>
        <p:txBody>
          <a:bodyPr>
            <a:normAutofit fontScale="90000"/>
          </a:bodyPr>
          <a:lstStyle/>
          <a:p>
            <a:pPr algn="just">
              <a:lnSpc>
                <a:spcPct val="150000"/>
              </a:lnSpc>
            </a:pPr>
            <a:r>
              <a:rPr lang="uk-UA" sz="1800" b="1" dirty="0" smtClean="0">
                <a:latin typeface="Times New Roman" pitchFamily="18" charset="0"/>
                <a:cs typeface="Times New Roman" pitchFamily="18" charset="0"/>
              </a:rPr>
              <a:t>Наступним етапом у моїй роботі було відвідання центральної бібліотеки селища,де працюючи із довідковими джерелами, картами,схемами отримала всю необхідну інформацію про історичні місця населеного пункту,дізналася про важке та героїчне минуле адміністративного центру </a:t>
            </a:r>
            <a:r>
              <a:rPr lang="uk-UA" sz="1800" b="1" dirty="0" err="1" smtClean="0">
                <a:latin typeface="Times New Roman" pitchFamily="18" charset="0"/>
                <a:cs typeface="Times New Roman" pitchFamily="18" charset="0"/>
              </a:rPr>
              <a:t>Солотвинської</a:t>
            </a:r>
            <a:r>
              <a:rPr lang="uk-UA" sz="1800" b="1" dirty="0" smtClean="0">
                <a:latin typeface="Times New Roman" pitchFamily="18" charset="0"/>
                <a:cs typeface="Times New Roman" pitchFamily="18" charset="0"/>
              </a:rPr>
              <a:t> громади</a:t>
            </a:r>
            <a:r>
              <a:rPr lang="uk-UA" sz="1600" b="1" dirty="0" smtClean="0">
                <a:latin typeface="Times New Roman" pitchFamily="18" charset="0"/>
                <a:cs typeface="Times New Roman" pitchFamily="18" charset="0"/>
              </a:rPr>
              <a:t>. </a:t>
            </a:r>
            <a:r>
              <a:rPr lang="uk-UA" sz="1700" b="1" dirty="0" smtClean="0">
                <a:latin typeface="Times New Roman" pitchFamily="18" charset="0"/>
                <a:cs typeface="Times New Roman" pitchFamily="18" charset="0"/>
              </a:rPr>
              <a:t>(Світлини 1-2)</a:t>
            </a:r>
            <a:endParaRPr lang="uk-UA" sz="1700" b="1" dirty="0">
              <a:latin typeface="Times New Roman" pitchFamily="18" charset="0"/>
              <a:cs typeface="Times New Roman" pitchFamily="18" charset="0"/>
            </a:endParaRPr>
          </a:p>
        </p:txBody>
      </p:sp>
      <p:sp>
        <p:nvSpPr>
          <p:cNvPr id="6" name="Скругленный прямоугольник 5"/>
          <p:cNvSpPr/>
          <p:nvPr/>
        </p:nvSpPr>
        <p:spPr>
          <a:xfrm rot="5400000">
            <a:off x="352927" y="2933141"/>
            <a:ext cx="4357718" cy="3492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Скругленный прямоугольник 7"/>
          <p:cNvSpPr/>
          <p:nvPr/>
        </p:nvSpPr>
        <p:spPr>
          <a:xfrm rot="5400000">
            <a:off x="4357686" y="2928910"/>
            <a:ext cx="4357718" cy="3500462"/>
          </a:xfrm>
          <a:prstGeom prst="roundRect">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ChangeAspect="1" noChangeArrowheads="1"/>
          </p:cNvPicPr>
          <p:nvPr/>
        </p:nvPicPr>
        <p:blipFill>
          <a:blip r:embed="rId2"/>
          <a:srcRect/>
          <a:stretch>
            <a:fillRect/>
          </a:stretch>
        </p:blipFill>
        <p:spPr bwMode="auto">
          <a:xfrm>
            <a:off x="-37119" y="0"/>
            <a:ext cx="9181119" cy="6885839"/>
          </a:xfrm>
          <a:prstGeom prst="rect">
            <a:avLst/>
          </a:prstGeom>
          <a:noFill/>
        </p:spPr>
      </p:pic>
      <p:sp>
        <p:nvSpPr>
          <p:cNvPr id="2" name="Заголовок 1"/>
          <p:cNvSpPr>
            <a:spLocks noGrp="1"/>
          </p:cNvSpPr>
          <p:nvPr>
            <p:ph type="title"/>
          </p:nvPr>
        </p:nvSpPr>
        <p:spPr>
          <a:xfrm>
            <a:off x="642910" y="714356"/>
            <a:ext cx="3714776" cy="1428760"/>
          </a:xfrm>
        </p:spPr>
        <p:txBody>
          <a:bodyPr>
            <a:normAutofit fontScale="90000"/>
          </a:bodyPr>
          <a:lstStyle/>
          <a:p>
            <a:r>
              <a:rPr lang="uk-UA" sz="1600" dirty="0" smtClean="0">
                <a:latin typeface="Times New Roman" pitchFamily="18" charset="0"/>
                <a:cs typeface="Times New Roman" pitchFamily="18" charset="0"/>
              </a:rPr>
              <a:t/>
            </a:r>
            <a:br>
              <a:rPr lang="uk-UA" sz="1600" dirty="0" smtClean="0">
                <a:latin typeface="Times New Roman" pitchFamily="18" charset="0"/>
                <a:cs typeface="Times New Roman" pitchFamily="18" charset="0"/>
              </a:rPr>
            </a:br>
            <a:r>
              <a:rPr lang="uk-UA" sz="1600" dirty="0" smtClean="0">
                <a:latin typeface="Times New Roman" pitchFamily="18" charset="0"/>
                <a:cs typeface="Times New Roman" pitchFamily="18" charset="0"/>
              </a:rPr>
              <a:t/>
            </a:r>
            <a:br>
              <a:rPr lang="uk-UA" sz="1600"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Визначивши всі пам’ятні місця,я продовжила вивчати селище,створивши маршрут №2 </a:t>
            </a:r>
            <a:r>
              <a:rPr lang="uk-UA" sz="1800" b="1" dirty="0" err="1" smtClean="0">
                <a:latin typeface="Times New Roman" pitchFamily="18" charset="0"/>
                <a:cs typeface="Times New Roman" pitchFamily="18" charset="0"/>
              </a:rPr>
              <a:t>“Визначні</a:t>
            </a:r>
            <a:r>
              <a:rPr lang="uk-UA" sz="1800" b="1" dirty="0" smtClean="0">
                <a:latin typeface="Times New Roman" pitchFamily="18" charset="0"/>
                <a:cs typeface="Times New Roman" pitchFamily="18" charset="0"/>
              </a:rPr>
              <a:t> місця селища </a:t>
            </a:r>
            <a:r>
              <a:rPr lang="uk-UA" sz="1800" b="1" dirty="0" err="1" smtClean="0">
                <a:latin typeface="Times New Roman" pitchFamily="18" charset="0"/>
                <a:cs typeface="Times New Roman" pitchFamily="18" charset="0"/>
              </a:rPr>
              <a:t>Солотвин”</a:t>
            </a:r>
            <a:r>
              <a:rPr lang="uk-UA" sz="1800" b="1" dirty="0" smtClean="0">
                <a:latin typeface="Times New Roman" pitchFamily="18" charset="0"/>
                <a:cs typeface="Times New Roman" pitchFamily="18" charset="0"/>
              </a:rPr>
              <a:t>.</a:t>
            </a:r>
            <a:endParaRPr lang="uk-UA" sz="1800" b="1" dirty="0">
              <a:latin typeface="Times New Roman" pitchFamily="18" charset="0"/>
              <a:cs typeface="Times New Roman" pitchFamily="18" charset="0"/>
            </a:endParaRPr>
          </a:p>
        </p:txBody>
      </p:sp>
      <p:pic>
        <p:nvPicPr>
          <p:cNvPr id="5" name="Picture 2"/>
          <p:cNvPicPr>
            <a:picLocks noGrp="1" noChangeAspect="1" noChangeArrowheads="1"/>
          </p:cNvPicPr>
          <p:nvPr>
            <p:ph idx="1"/>
          </p:nvPr>
        </p:nvPicPr>
        <p:blipFill>
          <a:blip r:embed="rId3"/>
          <a:srcRect/>
          <a:stretch>
            <a:fillRect/>
          </a:stretch>
        </p:blipFill>
        <p:spPr bwMode="auto">
          <a:xfrm>
            <a:off x="1" y="2357430"/>
            <a:ext cx="5143504" cy="43490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Овал 7"/>
          <p:cNvSpPr/>
          <p:nvPr/>
        </p:nvSpPr>
        <p:spPr>
          <a:xfrm>
            <a:off x="2928926" y="3071810"/>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Равнобедренный треугольник 12"/>
          <p:cNvSpPr/>
          <p:nvPr/>
        </p:nvSpPr>
        <p:spPr>
          <a:xfrm rot="10800000">
            <a:off x="3000364" y="3286124"/>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Скругленный прямоугольник 18"/>
          <p:cNvSpPr/>
          <p:nvPr/>
        </p:nvSpPr>
        <p:spPr>
          <a:xfrm>
            <a:off x="5214942" y="1214422"/>
            <a:ext cx="3143272" cy="478634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uk-UA" sz="1400" b="1" dirty="0" smtClean="0">
              <a:solidFill>
                <a:schemeClr val="tx1"/>
              </a:solidFill>
              <a:latin typeface="Times New Roman" pitchFamily="18" charset="0"/>
              <a:cs typeface="Times New Roman" pitchFamily="18" charset="0"/>
            </a:endParaRPr>
          </a:p>
          <a:p>
            <a:pPr algn="just"/>
            <a:endParaRPr lang="uk-UA" sz="1400" b="1" dirty="0" smtClean="0">
              <a:solidFill>
                <a:schemeClr val="tx1"/>
              </a:solidFill>
              <a:latin typeface="Times New Roman" pitchFamily="18" charset="0"/>
              <a:cs typeface="Times New Roman" pitchFamily="18" charset="0"/>
            </a:endParaRPr>
          </a:p>
          <a:p>
            <a:pPr algn="just"/>
            <a:endParaRPr lang="uk-UA" sz="1400" b="1" dirty="0" smtClean="0">
              <a:solidFill>
                <a:schemeClr val="tx1"/>
              </a:solidFill>
              <a:latin typeface="Times New Roman" pitchFamily="18" charset="0"/>
              <a:cs typeface="Times New Roman" pitchFamily="18" charset="0"/>
            </a:endParaRPr>
          </a:p>
          <a:p>
            <a:pPr algn="just"/>
            <a:endParaRPr lang="uk-UA" sz="1400" b="1" dirty="0" smtClean="0">
              <a:solidFill>
                <a:schemeClr val="tx1"/>
              </a:solidFill>
              <a:latin typeface="Times New Roman" pitchFamily="18" charset="0"/>
              <a:cs typeface="Times New Roman" pitchFamily="18" charset="0"/>
            </a:endParaRPr>
          </a:p>
          <a:p>
            <a:pPr algn="just"/>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pPr algn="ctr"/>
            <a:endParaRPr lang="uk-UA" sz="1400" b="1" dirty="0" smtClean="0">
              <a:solidFill>
                <a:srgbClr val="C00000"/>
              </a:solidFill>
              <a:latin typeface="Times New Roman" pitchFamily="18" charset="0"/>
              <a:cs typeface="Times New Roman" pitchFamily="18" charset="0"/>
            </a:endParaRPr>
          </a:p>
          <a:p>
            <a:endParaRPr lang="uk-UA" sz="1400" b="1" dirty="0" smtClean="0">
              <a:solidFill>
                <a:srgbClr val="C00000"/>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1.</a:t>
            </a:r>
          </a:p>
          <a:p>
            <a:r>
              <a:rPr lang="uk-UA" sz="1400" b="1" dirty="0" smtClean="0">
                <a:solidFill>
                  <a:schemeClr val="tx1"/>
                </a:solidFill>
                <a:latin typeface="Times New Roman" pitchFamily="18" charset="0"/>
                <a:cs typeface="Times New Roman" pitchFamily="18" charset="0"/>
              </a:rPr>
              <a:t>Будинок КДБ.</a:t>
            </a:r>
          </a:p>
          <a:p>
            <a:endParaRPr lang="uk-UA" sz="1400" b="1" dirty="0" smtClean="0">
              <a:solidFill>
                <a:schemeClr val="tx1"/>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2.</a:t>
            </a:r>
            <a:endParaRPr lang="uk-UA" sz="1400" b="1" dirty="0" smtClean="0">
              <a:solidFill>
                <a:schemeClr val="tx1"/>
              </a:solidFill>
              <a:latin typeface="Times New Roman" pitchFamily="18" charset="0"/>
              <a:cs typeface="Times New Roman" pitchFamily="18" charset="0"/>
            </a:endParaRPr>
          </a:p>
          <a:p>
            <a:r>
              <a:rPr lang="uk-UA" sz="1400" b="1" dirty="0" smtClean="0">
                <a:solidFill>
                  <a:schemeClr val="tx1"/>
                </a:solidFill>
                <a:latin typeface="Times New Roman" pitchFamily="18" charset="0"/>
                <a:cs typeface="Times New Roman" pitchFamily="18" charset="0"/>
              </a:rPr>
              <a:t>Монумент борцям 1914-1918 рр.</a:t>
            </a:r>
          </a:p>
          <a:p>
            <a:endParaRPr lang="uk-UA" sz="1400" b="1" dirty="0" smtClean="0">
              <a:solidFill>
                <a:schemeClr val="tx1"/>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3.</a:t>
            </a:r>
          </a:p>
          <a:p>
            <a:r>
              <a:rPr lang="uk-UA" sz="1400" b="1" dirty="0" smtClean="0">
                <a:solidFill>
                  <a:schemeClr val="tx1"/>
                </a:solidFill>
                <a:latin typeface="Times New Roman" pitchFamily="18" charset="0"/>
                <a:cs typeface="Times New Roman" pitchFamily="18" charset="0"/>
              </a:rPr>
              <a:t>Музей Олександра </a:t>
            </a:r>
            <a:r>
              <a:rPr lang="uk-UA" sz="1400" b="1" dirty="0" err="1" smtClean="0">
                <a:solidFill>
                  <a:schemeClr val="tx1"/>
                </a:solidFill>
                <a:latin typeface="Times New Roman" pitchFamily="18" charset="0"/>
                <a:cs typeface="Times New Roman" pitchFamily="18" charset="0"/>
              </a:rPr>
              <a:t>Феданка</a:t>
            </a:r>
            <a:r>
              <a:rPr lang="uk-UA" sz="1400" b="1" dirty="0" smtClean="0">
                <a:solidFill>
                  <a:schemeClr val="tx1"/>
                </a:solidFill>
                <a:latin typeface="Times New Roman" pitchFamily="18" charset="0"/>
                <a:cs typeface="Times New Roman" pitchFamily="18" charset="0"/>
              </a:rPr>
              <a:t>.</a:t>
            </a:r>
          </a:p>
          <a:p>
            <a:endParaRPr lang="uk-UA" sz="1400" b="1" dirty="0" smtClean="0">
              <a:solidFill>
                <a:schemeClr val="tx1"/>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4.</a:t>
            </a:r>
          </a:p>
          <a:p>
            <a:r>
              <a:rPr lang="uk-UA" sz="1400" b="1" dirty="0" smtClean="0">
                <a:solidFill>
                  <a:srgbClr val="C00000"/>
                </a:solidFill>
                <a:latin typeface="Times New Roman" pitchFamily="18" charset="0"/>
                <a:cs typeface="Times New Roman" pitchFamily="18" charset="0"/>
              </a:rPr>
              <a:t> </a:t>
            </a:r>
            <a:r>
              <a:rPr lang="uk-UA" sz="1400" b="1" dirty="0" smtClean="0">
                <a:solidFill>
                  <a:schemeClr val="tx1"/>
                </a:solidFill>
                <a:latin typeface="Times New Roman" pitchFamily="18" charset="0"/>
                <a:cs typeface="Times New Roman" pitchFamily="18" charset="0"/>
              </a:rPr>
              <a:t>Конструкція </a:t>
            </a:r>
            <a:r>
              <a:rPr lang="uk-UA" sz="1400" b="1" dirty="0" err="1" smtClean="0">
                <a:solidFill>
                  <a:schemeClr val="tx1"/>
                </a:solidFill>
                <a:latin typeface="Times New Roman" pitchFamily="18" charset="0"/>
                <a:cs typeface="Times New Roman" pitchFamily="18" charset="0"/>
              </a:rPr>
              <a:t>Менори</a:t>
            </a:r>
            <a:r>
              <a:rPr lang="uk-UA" sz="1400" b="1" dirty="0" smtClean="0">
                <a:solidFill>
                  <a:schemeClr val="tx1"/>
                </a:solidFill>
                <a:latin typeface="Times New Roman" pitchFamily="18" charset="0"/>
                <a:cs typeface="Times New Roman" pitchFamily="18" charset="0"/>
              </a:rPr>
              <a:t>.</a:t>
            </a:r>
          </a:p>
          <a:p>
            <a:endParaRPr lang="uk-UA" sz="1400" b="1" dirty="0" smtClean="0">
              <a:solidFill>
                <a:schemeClr val="tx1"/>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5.</a:t>
            </a:r>
          </a:p>
          <a:p>
            <a:r>
              <a:rPr lang="uk-UA" sz="1400" b="1" dirty="0" smtClean="0">
                <a:solidFill>
                  <a:schemeClr val="tx1"/>
                </a:solidFill>
                <a:latin typeface="Times New Roman" pitchFamily="18" charset="0"/>
                <a:cs typeface="Times New Roman" pitchFamily="18" charset="0"/>
              </a:rPr>
              <a:t>Пам’ятник Т.Г.Шевченку.</a:t>
            </a:r>
          </a:p>
          <a:p>
            <a:endParaRPr lang="uk-UA" sz="1400" b="1" dirty="0" smtClean="0">
              <a:solidFill>
                <a:schemeClr val="tx1"/>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6.</a:t>
            </a:r>
          </a:p>
          <a:p>
            <a:r>
              <a:rPr lang="uk-UA" sz="1400" b="1" dirty="0" smtClean="0">
                <a:solidFill>
                  <a:schemeClr val="tx1"/>
                </a:solidFill>
                <a:latin typeface="Times New Roman" pitchFamily="18" charset="0"/>
                <a:cs typeface="Times New Roman" pitchFamily="18" charset="0"/>
              </a:rPr>
              <a:t>Статуя Ісуса Христа</a:t>
            </a:r>
            <a:r>
              <a:rPr lang="uk-UA" sz="1400" b="1" dirty="0" smtClean="0">
                <a:solidFill>
                  <a:srgbClr val="C00000"/>
                </a:solidFill>
                <a:latin typeface="Times New Roman" pitchFamily="18" charset="0"/>
                <a:cs typeface="Times New Roman" pitchFamily="18" charset="0"/>
              </a:rPr>
              <a:t>.</a:t>
            </a:r>
          </a:p>
          <a:p>
            <a:endParaRPr lang="uk-UA" sz="1400" b="1" dirty="0" smtClean="0">
              <a:solidFill>
                <a:srgbClr val="C00000"/>
              </a:solidFill>
              <a:latin typeface="Times New Roman" pitchFamily="18" charset="0"/>
              <a:cs typeface="Times New Roman" pitchFamily="18" charset="0"/>
            </a:endParaRPr>
          </a:p>
          <a:p>
            <a:r>
              <a:rPr lang="uk-UA" sz="1400" b="1" dirty="0" smtClean="0">
                <a:solidFill>
                  <a:srgbClr val="C00000"/>
                </a:solidFill>
                <a:latin typeface="Times New Roman" pitchFamily="18" charset="0"/>
                <a:cs typeface="Times New Roman" pitchFamily="18" charset="0"/>
              </a:rPr>
              <a:t>Зупинка 7.</a:t>
            </a:r>
          </a:p>
          <a:p>
            <a:r>
              <a:rPr lang="uk-UA" sz="1400" b="1" dirty="0" smtClean="0">
                <a:solidFill>
                  <a:schemeClr val="tx1"/>
                </a:solidFill>
                <a:latin typeface="Times New Roman" pitchFamily="18" charset="0"/>
                <a:cs typeface="Times New Roman" pitchFamily="18" charset="0"/>
              </a:rPr>
              <a:t>Алея Героїв.</a:t>
            </a: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ctr"/>
            <a:endParaRPr lang="uk-UA" sz="1400" b="1" dirty="0" smtClean="0">
              <a:solidFill>
                <a:schemeClr val="tx1"/>
              </a:solidFill>
              <a:latin typeface="Times New Roman" pitchFamily="18" charset="0"/>
              <a:cs typeface="Times New Roman" pitchFamily="18" charset="0"/>
            </a:endParaRPr>
          </a:p>
          <a:p>
            <a:pPr algn="just"/>
            <a:r>
              <a:rPr lang="uk-UA" dirty="0" smtClean="0"/>
              <a:t>.</a:t>
            </a:r>
            <a:endParaRPr lang="uk-UA" dirty="0"/>
          </a:p>
        </p:txBody>
      </p:sp>
      <p:sp>
        <p:nvSpPr>
          <p:cNvPr id="20" name="Прямоугольник 19"/>
          <p:cNvSpPr/>
          <p:nvPr/>
        </p:nvSpPr>
        <p:spPr>
          <a:xfrm>
            <a:off x="3143240" y="3143248"/>
            <a:ext cx="27145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chemeClr val="tx1"/>
                </a:solidFill>
                <a:latin typeface="Times New Roman" pitchFamily="18" charset="0"/>
                <a:cs typeface="Times New Roman" pitchFamily="18" charset="0"/>
              </a:rPr>
              <a:t>2</a:t>
            </a:r>
            <a:endParaRPr lang="uk-UA" sz="1400" dirty="0">
              <a:solidFill>
                <a:schemeClr val="tx1"/>
              </a:solidFill>
              <a:latin typeface="Times New Roman" pitchFamily="18" charset="0"/>
              <a:cs typeface="Times New Roman" pitchFamily="18" charset="0"/>
            </a:endParaRPr>
          </a:p>
        </p:txBody>
      </p:sp>
      <p:sp>
        <p:nvSpPr>
          <p:cNvPr id="21" name="Прямоугольник 20"/>
          <p:cNvSpPr/>
          <p:nvPr/>
        </p:nvSpPr>
        <p:spPr>
          <a:xfrm>
            <a:off x="3786182" y="2857496"/>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solidFill>
                  <a:schemeClr val="tx1"/>
                </a:solidFill>
                <a:latin typeface="Times New Roman" pitchFamily="18" charset="0"/>
                <a:cs typeface="Times New Roman" pitchFamily="18" charset="0"/>
              </a:rPr>
              <a:t>3</a:t>
            </a:r>
            <a:endParaRPr lang="uk-UA" sz="1400" dirty="0">
              <a:solidFill>
                <a:schemeClr val="tx1"/>
              </a:solidFill>
              <a:latin typeface="Times New Roman" pitchFamily="18" charset="0"/>
              <a:cs typeface="Times New Roman" pitchFamily="18" charset="0"/>
            </a:endParaRPr>
          </a:p>
        </p:txBody>
      </p:sp>
      <p:sp>
        <p:nvSpPr>
          <p:cNvPr id="22" name="Овал 21"/>
          <p:cNvSpPr/>
          <p:nvPr/>
        </p:nvSpPr>
        <p:spPr>
          <a:xfrm>
            <a:off x="3500430" y="2857496"/>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3" name="Равнобедренный треугольник 22"/>
          <p:cNvSpPr/>
          <p:nvPr/>
        </p:nvSpPr>
        <p:spPr>
          <a:xfrm rot="10800000">
            <a:off x="3571868" y="3071810"/>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Равнобедренный треугольник 23"/>
          <p:cNvSpPr/>
          <p:nvPr/>
        </p:nvSpPr>
        <p:spPr>
          <a:xfrm rot="10800000">
            <a:off x="3214678" y="5929330"/>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5" name="Овал 24"/>
          <p:cNvSpPr/>
          <p:nvPr/>
        </p:nvSpPr>
        <p:spPr>
          <a:xfrm>
            <a:off x="3143240" y="5715016"/>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Прямоугольник 26"/>
          <p:cNvSpPr/>
          <p:nvPr/>
        </p:nvSpPr>
        <p:spPr>
          <a:xfrm>
            <a:off x="3286116" y="5929330"/>
            <a:ext cx="292916" cy="307777"/>
          </a:xfrm>
          <a:prstGeom prst="rect">
            <a:avLst/>
          </a:prstGeom>
        </p:spPr>
        <p:txBody>
          <a:bodyPr wrap="square">
            <a:spAutoFit/>
          </a:bodyPr>
          <a:lstStyle/>
          <a:p>
            <a:pPr algn="ctr"/>
            <a:r>
              <a:rPr lang="uk-UA" sz="1400" dirty="0" smtClean="0">
                <a:latin typeface="Times New Roman" pitchFamily="18" charset="0"/>
                <a:cs typeface="Times New Roman" pitchFamily="18" charset="0"/>
              </a:rPr>
              <a:t>1</a:t>
            </a:r>
            <a:endParaRPr lang="uk-UA" sz="1400" dirty="0">
              <a:latin typeface="Times New Roman" pitchFamily="18" charset="0"/>
              <a:cs typeface="Times New Roman" pitchFamily="18" charset="0"/>
            </a:endParaRPr>
          </a:p>
        </p:txBody>
      </p:sp>
      <p:sp>
        <p:nvSpPr>
          <p:cNvPr id="16" name="Равнобедренный треугольник 15"/>
          <p:cNvSpPr/>
          <p:nvPr/>
        </p:nvSpPr>
        <p:spPr>
          <a:xfrm rot="10800000">
            <a:off x="3857620" y="3571876"/>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Овал 16"/>
          <p:cNvSpPr/>
          <p:nvPr/>
        </p:nvSpPr>
        <p:spPr>
          <a:xfrm>
            <a:off x="3786182" y="3357562"/>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Прямоугольник 17"/>
          <p:cNvSpPr/>
          <p:nvPr/>
        </p:nvSpPr>
        <p:spPr>
          <a:xfrm>
            <a:off x="3929058" y="3500438"/>
            <a:ext cx="274434" cy="307777"/>
          </a:xfrm>
          <a:prstGeom prst="rect">
            <a:avLst/>
          </a:prstGeom>
        </p:spPr>
        <p:txBody>
          <a:bodyPr wrap="none">
            <a:spAutoFit/>
          </a:bodyPr>
          <a:lstStyle/>
          <a:p>
            <a:pPr algn="ctr"/>
            <a:r>
              <a:rPr lang="uk-UA" sz="1400" dirty="0" smtClean="0">
                <a:latin typeface="Times New Roman" pitchFamily="18" charset="0"/>
                <a:cs typeface="Times New Roman" pitchFamily="18" charset="0"/>
              </a:rPr>
              <a:t>4</a:t>
            </a:r>
            <a:endParaRPr lang="uk-UA" sz="1400" dirty="0">
              <a:latin typeface="Times New Roman" pitchFamily="18" charset="0"/>
              <a:cs typeface="Times New Roman" pitchFamily="18" charset="0"/>
            </a:endParaRPr>
          </a:p>
        </p:txBody>
      </p:sp>
      <p:sp>
        <p:nvSpPr>
          <p:cNvPr id="28" name="Овал 27"/>
          <p:cNvSpPr/>
          <p:nvPr/>
        </p:nvSpPr>
        <p:spPr>
          <a:xfrm>
            <a:off x="1357290" y="3786190"/>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Равнобедренный треугольник 28"/>
          <p:cNvSpPr/>
          <p:nvPr/>
        </p:nvSpPr>
        <p:spPr>
          <a:xfrm rot="10800000">
            <a:off x="1428728" y="4000504"/>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Равнобедренный треугольник 29"/>
          <p:cNvSpPr/>
          <p:nvPr/>
        </p:nvSpPr>
        <p:spPr>
          <a:xfrm rot="10800000">
            <a:off x="2428860" y="4071942"/>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1" name="Равнобедренный треугольник 30"/>
          <p:cNvSpPr/>
          <p:nvPr/>
        </p:nvSpPr>
        <p:spPr>
          <a:xfrm rot="10800000">
            <a:off x="2214546" y="4000504"/>
            <a:ext cx="142876"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Прямоугольник 31"/>
          <p:cNvSpPr/>
          <p:nvPr/>
        </p:nvSpPr>
        <p:spPr>
          <a:xfrm>
            <a:off x="2571736" y="4000504"/>
            <a:ext cx="131558" cy="307777"/>
          </a:xfrm>
          <a:prstGeom prst="rect">
            <a:avLst/>
          </a:prstGeom>
        </p:spPr>
        <p:txBody>
          <a:bodyPr wrap="square">
            <a:spAutoFit/>
          </a:bodyPr>
          <a:lstStyle/>
          <a:p>
            <a:pPr algn="ctr"/>
            <a:r>
              <a:rPr lang="uk-UA" sz="1400" dirty="0" smtClean="0">
                <a:latin typeface="Times New Roman" pitchFamily="18" charset="0"/>
                <a:cs typeface="Times New Roman" pitchFamily="18" charset="0"/>
              </a:rPr>
              <a:t>7</a:t>
            </a:r>
            <a:endParaRPr lang="uk-UA" sz="1400" dirty="0">
              <a:latin typeface="Times New Roman" pitchFamily="18" charset="0"/>
              <a:cs typeface="Times New Roman" pitchFamily="18" charset="0"/>
            </a:endParaRPr>
          </a:p>
        </p:txBody>
      </p:sp>
      <p:sp>
        <p:nvSpPr>
          <p:cNvPr id="33" name="Прямоугольник 32"/>
          <p:cNvSpPr/>
          <p:nvPr/>
        </p:nvSpPr>
        <p:spPr>
          <a:xfrm>
            <a:off x="2000232" y="3929066"/>
            <a:ext cx="274434" cy="307777"/>
          </a:xfrm>
          <a:prstGeom prst="rect">
            <a:avLst/>
          </a:prstGeom>
        </p:spPr>
        <p:txBody>
          <a:bodyPr wrap="none">
            <a:spAutoFit/>
          </a:bodyPr>
          <a:lstStyle/>
          <a:p>
            <a:pPr algn="ctr"/>
            <a:r>
              <a:rPr lang="uk-UA" sz="1400" dirty="0" smtClean="0">
                <a:latin typeface="Times New Roman" pitchFamily="18" charset="0"/>
                <a:cs typeface="Times New Roman" pitchFamily="18" charset="0"/>
              </a:rPr>
              <a:t>6</a:t>
            </a:r>
            <a:endParaRPr lang="uk-UA" sz="1400" dirty="0">
              <a:latin typeface="Times New Roman" pitchFamily="18" charset="0"/>
              <a:cs typeface="Times New Roman" pitchFamily="18" charset="0"/>
            </a:endParaRPr>
          </a:p>
        </p:txBody>
      </p:sp>
      <p:sp>
        <p:nvSpPr>
          <p:cNvPr id="34" name="Прямоугольник 33"/>
          <p:cNvSpPr/>
          <p:nvPr/>
        </p:nvSpPr>
        <p:spPr>
          <a:xfrm>
            <a:off x="1571604" y="3929066"/>
            <a:ext cx="157207" cy="307777"/>
          </a:xfrm>
          <a:prstGeom prst="rect">
            <a:avLst/>
          </a:prstGeom>
        </p:spPr>
        <p:txBody>
          <a:bodyPr wrap="square">
            <a:spAutoFit/>
          </a:bodyPr>
          <a:lstStyle/>
          <a:p>
            <a:pPr algn="ctr"/>
            <a:r>
              <a:rPr lang="uk-UA" sz="1400" dirty="0" smtClean="0">
                <a:latin typeface="Times New Roman" pitchFamily="18" charset="0"/>
                <a:cs typeface="Times New Roman" pitchFamily="18" charset="0"/>
              </a:rPr>
              <a:t>5</a:t>
            </a:r>
            <a:endParaRPr lang="uk-UA" sz="1400" dirty="0">
              <a:latin typeface="Times New Roman" pitchFamily="18" charset="0"/>
              <a:cs typeface="Times New Roman" pitchFamily="18" charset="0"/>
            </a:endParaRPr>
          </a:p>
        </p:txBody>
      </p:sp>
      <p:sp>
        <p:nvSpPr>
          <p:cNvPr id="35" name="Овал 34"/>
          <p:cNvSpPr/>
          <p:nvPr/>
        </p:nvSpPr>
        <p:spPr>
          <a:xfrm>
            <a:off x="2357422" y="3857628"/>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6" name="Овал 35"/>
          <p:cNvSpPr/>
          <p:nvPr/>
        </p:nvSpPr>
        <p:spPr>
          <a:xfrm>
            <a:off x="2143108" y="3786190"/>
            <a:ext cx="285752" cy="2143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7437" y="0"/>
            <a:ext cx="9151437" cy="6863578"/>
          </a:xfrm>
          <a:prstGeom prst="rect">
            <a:avLst/>
          </a:prstGeom>
          <a:noFill/>
        </p:spPr>
      </p:pic>
      <p:sp>
        <p:nvSpPr>
          <p:cNvPr id="2" name="Заголовок 1"/>
          <p:cNvSpPr>
            <a:spLocks noGrp="1"/>
          </p:cNvSpPr>
          <p:nvPr>
            <p:ph type="title"/>
          </p:nvPr>
        </p:nvSpPr>
        <p:spPr>
          <a:xfrm>
            <a:off x="4143372" y="785794"/>
            <a:ext cx="4500594" cy="5572164"/>
          </a:xfrm>
        </p:spPr>
        <p:txBody>
          <a:bodyPr>
            <a:normAutofit/>
          </a:bodyPr>
          <a:lstStyle/>
          <a:p>
            <a:pPr>
              <a:lnSpc>
                <a:spcPct val="150000"/>
              </a:lnSpc>
            </a:pPr>
            <a:r>
              <a:rPr lang="uk-UA" sz="1500" b="1" dirty="0" smtClean="0">
                <a:solidFill>
                  <a:srgbClr val="C00000"/>
                </a:solidFill>
                <a:latin typeface="Times New Roman" pitchFamily="18" charset="0"/>
                <a:cs typeface="Times New Roman" pitchFamily="18" charset="0"/>
              </a:rPr>
              <a:t>Зупинка1.</a:t>
            </a: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Впродовж багатьох років радянська влада вела боротьбу із ОУН і збройними відділами УПА, які чинили відчайдушний спротив новій владі. Чи не щодня «</a:t>
            </a:r>
            <a:r>
              <a:rPr lang="uk-UA" sz="1500" b="1" dirty="0" err="1" smtClean="0">
                <a:latin typeface="Times New Roman" pitchFamily="18" charset="0"/>
                <a:cs typeface="Times New Roman" pitchFamily="18" charset="0"/>
              </a:rPr>
              <a:t>червонопогонники</a:t>
            </a:r>
            <a:r>
              <a:rPr lang="uk-UA" sz="1500" b="1" dirty="0" smtClean="0">
                <a:latin typeface="Times New Roman" pitchFamily="18" charset="0"/>
                <a:cs typeface="Times New Roman" pitchFamily="18" charset="0"/>
              </a:rPr>
              <a:t>» влаштовували  облаву, </a:t>
            </a:r>
            <a:r>
              <a:rPr lang="uk-UA" sz="1500" b="1" dirty="0" err="1" smtClean="0">
                <a:latin typeface="Times New Roman" pitchFamily="18" charset="0"/>
                <a:cs typeface="Times New Roman" pitchFamily="18" charset="0"/>
              </a:rPr>
              <a:t>просічуючи</a:t>
            </a:r>
            <a:r>
              <a:rPr lang="uk-UA" sz="1500" b="1" dirty="0" smtClean="0">
                <a:latin typeface="Times New Roman" pitchFamily="18" charset="0"/>
                <a:cs typeface="Times New Roman" pitchFamily="18" charset="0"/>
              </a:rPr>
              <a:t> ліси,вдавалися до каральних акцій не лише проти підпілля,але й проти мирного населення,яке підтримувало повстанський рух. Я відвідала будинок,в якому у 1944-1956  роках розміщувався орган КДБ і де </a:t>
            </a:r>
            <a:r>
              <a:rPr lang="uk-UA" sz="1500" b="1" dirty="0" err="1" smtClean="0">
                <a:latin typeface="Times New Roman" pitchFamily="18" charset="0"/>
                <a:cs typeface="Times New Roman" pitchFamily="18" charset="0"/>
              </a:rPr>
              <a:t>енкаведисти</a:t>
            </a:r>
            <a:r>
              <a:rPr lang="uk-UA" sz="1500" b="1" dirty="0" smtClean="0">
                <a:latin typeface="Times New Roman" pitchFamily="18" charset="0"/>
                <a:cs typeface="Times New Roman" pitchFamily="18" charset="0"/>
              </a:rPr>
              <a:t> закатували сотні українських патріотів,які боролися за волю і незалежність України. (Світлина 3).</a:t>
            </a:r>
            <a:endParaRPr lang="uk-UA" sz="1500" b="1" dirty="0">
              <a:latin typeface="Times New Roman" pitchFamily="18" charset="0"/>
              <a:cs typeface="Times New Roman" pitchFamily="18" charset="0"/>
            </a:endParaRPr>
          </a:p>
        </p:txBody>
      </p:sp>
      <p:sp>
        <p:nvSpPr>
          <p:cNvPr id="5" name="Скругленный прямоугольник 4"/>
          <p:cNvSpPr/>
          <p:nvPr/>
        </p:nvSpPr>
        <p:spPr>
          <a:xfrm>
            <a:off x="142844" y="1214422"/>
            <a:ext cx="3960000" cy="540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blipFill>
                <a:blip r:embed="rId4"/>
                <a:stretch>
                  <a:fillRect/>
                </a:stretch>
              </a:blipFill>
            </a:endParaRP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Фоны для слайдов исторические - 37 фото"/>
          <p:cNvPicPr>
            <a:picLocks noChangeAspect="1" noChangeArrowheads="1"/>
          </p:cNvPicPr>
          <p:nvPr/>
        </p:nvPicPr>
        <p:blipFill>
          <a:blip r:embed="rId2"/>
          <a:srcRect/>
          <a:stretch>
            <a:fillRect/>
          </a:stretch>
        </p:blipFill>
        <p:spPr bwMode="auto">
          <a:xfrm>
            <a:off x="0" y="0"/>
            <a:ext cx="9143999" cy="6858000"/>
          </a:xfrm>
          <a:prstGeom prst="rect">
            <a:avLst/>
          </a:prstGeom>
          <a:noFill/>
        </p:spPr>
      </p:pic>
      <p:sp>
        <p:nvSpPr>
          <p:cNvPr id="3" name="Содержимое 2"/>
          <p:cNvSpPr>
            <a:spLocks noGrp="1"/>
          </p:cNvSpPr>
          <p:nvPr>
            <p:ph idx="1"/>
          </p:nvPr>
        </p:nvSpPr>
        <p:spPr>
          <a:xfrm>
            <a:off x="3714744" y="785794"/>
            <a:ext cx="4857784" cy="5500726"/>
          </a:xfrm>
        </p:spPr>
        <p:txBody>
          <a:bodyPr>
            <a:noAutofit/>
          </a:bodyPr>
          <a:lstStyle/>
          <a:p>
            <a:pPr algn="ctr">
              <a:lnSpc>
                <a:spcPct val="150000"/>
              </a:lnSpc>
              <a:buNone/>
            </a:pPr>
            <a:r>
              <a:rPr lang="uk-UA" sz="1600" b="1" dirty="0" smtClean="0">
                <a:solidFill>
                  <a:srgbClr val="C00000"/>
                </a:solidFill>
                <a:latin typeface="Times New Roman" pitchFamily="18" charset="0"/>
                <a:cs typeface="Times New Roman" pitchFamily="18" charset="0"/>
              </a:rPr>
              <a:t> Зупинка 2.</a:t>
            </a:r>
          </a:p>
          <a:p>
            <a:pPr algn="ctr">
              <a:lnSpc>
                <a:spcPct val="150000"/>
              </a:lnSpc>
              <a:buNone/>
            </a:pPr>
            <a:r>
              <a:rPr lang="uk-UA" sz="1400" b="1" dirty="0" smtClean="0">
                <a:latin typeface="Times New Roman" pitchFamily="18" charset="0"/>
                <a:cs typeface="Times New Roman" pitchFamily="18" charset="0"/>
              </a:rPr>
              <a:t>Про важке минуле </a:t>
            </a:r>
            <a:r>
              <a:rPr lang="uk-UA" sz="1400" b="1" dirty="0" err="1" smtClean="0">
                <a:latin typeface="Times New Roman" pitchFamily="18" charset="0"/>
                <a:cs typeface="Times New Roman" pitchFamily="18" charset="0"/>
              </a:rPr>
              <a:t>краснопольців</a:t>
            </a:r>
            <a:r>
              <a:rPr lang="uk-UA" sz="1400" b="1" dirty="0" smtClean="0">
                <a:latin typeface="Times New Roman" pitchFamily="18" charset="0"/>
                <a:cs typeface="Times New Roman" pitchFamily="18" charset="0"/>
              </a:rPr>
              <a:t> (перша назва населеного пункту) згадується  ще у </a:t>
            </a:r>
            <a:r>
              <a:rPr lang="en-US" sz="1400" b="1" dirty="0" smtClean="0">
                <a:latin typeface="Times New Roman" pitchFamily="18" charset="0"/>
                <a:cs typeface="Times New Roman" pitchFamily="18" charset="0"/>
              </a:rPr>
              <a:t>XII </a:t>
            </a:r>
            <a:r>
              <a:rPr lang="uk-UA" sz="1400" b="1" dirty="0" smtClean="0">
                <a:latin typeface="Times New Roman" pitchFamily="18" charset="0"/>
                <a:cs typeface="Times New Roman" pitchFamily="18" charset="0"/>
              </a:rPr>
              <a:t>ст.,в Галицько-Волинському літописі.  Панування поляків, австрійців, напади  татар – все позначилося на сучасній історії селища. Чи не найбільшої шкоди селищу завдали більшовицькі війська коли окупували Солотвин ( 1914 рік). Це був один із найважчих періодів в історії Солотвин. Сотні жителів селища,котрі чинили опір тодішній владі,було піддано тортурам чи жорстоко вбито. На території парку,що у центральній частині селища, знаходиться монумент всім борцям,котрі загинули в боях за честь і незалежність нашої  Вітчизни. (Світлина 4).</a:t>
            </a:r>
            <a:endParaRPr lang="uk-UA" sz="1400" b="1" dirty="0">
              <a:latin typeface="Times New Roman" pitchFamily="18" charset="0"/>
              <a:cs typeface="Times New Roman" pitchFamily="18" charset="0"/>
            </a:endParaRPr>
          </a:p>
        </p:txBody>
      </p:sp>
      <p:sp>
        <p:nvSpPr>
          <p:cNvPr id="7" name="Скругленный прямоугольник 6"/>
          <p:cNvSpPr/>
          <p:nvPr/>
        </p:nvSpPr>
        <p:spPr>
          <a:xfrm rot="5400000">
            <a:off x="-771206" y="2057034"/>
            <a:ext cx="5400000" cy="35719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0" y="0"/>
            <a:ext cx="9151436" cy="6863577"/>
          </a:xfrm>
          <a:prstGeom prst="rect">
            <a:avLst/>
          </a:prstGeom>
          <a:noFill/>
        </p:spPr>
      </p:pic>
      <p:sp>
        <p:nvSpPr>
          <p:cNvPr id="2" name="Заголовок 1"/>
          <p:cNvSpPr>
            <a:spLocks noGrp="1"/>
          </p:cNvSpPr>
          <p:nvPr>
            <p:ph type="title"/>
          </p:nvPr>
        </p:nvSpPr>
        <p:spPr>
          <a:xfrm>
            <a:off x="714348" y="1000108"/>
            <a:ext cx="3786214" cy="5000660"/>
          </a:xfrm>
        </p:spPr>
        <p:txBody>
          <a:bodyPr>
            <a:normAutofit fontScale="90000"/>
          </a:bodyPr>
          <a:lstStyle/>
          <a:p>
            <a:pPr>
              <a:lnSpc>
                <a:spcPct val="150000"/>
              </a:lnSpc>
            </a:pPr>
            <a:r>
              <a:rPr lang="uk-UA" sz="1700" b="1" dirty="0" smtClean="0">
                <a:latin typeface="Times New Roman" pitchFamily="18" charset="0"/>
                <a:cs typeface="Times New Roman" pitchFamily="18" charset="0"/>
              </a:rPr>
              <a:t>  </a:t>
            </a:r>
            <a:br>
              <a:rPr lang="uk-UA" sz="1700" b="1" dirty="0" smtClean="0">
                <a:latin typeface="Times New Roman" pitchFamily="18" charset="0"/>
                <a:cs typeface="Times New Roman" pitchFamily="18" charset="0"/>
              </a:rPr>
            </a:br>
            <a:r>
              <a:rPr lang="uk-UA" sz="1800" b="1" dirty="0" smtClean="0">
                <a:solidFill>
                  <a:srgbClr val="C00000"/>
                </a:solidFill>
                <a:latin typeface="Times New Roman" pitchFamily="18" charset="0"/>
                <a:cs typeface="Times New Roman" pitchFamily="18" charset="0"/>
              </a:rPr>
              <a:t>Зупинка 3.</a:t>
            </a:r>
            <a:r>
              <a:rPr lang="uk-UA" sz="1700" b="1" dirty="0" smtClean="0">
                <a:latin typeface="Times New Roman" pitchFamily="18" charset="0"/>
                <a:cs typeface="Times New Roman" pitchFamily="18" charset="0"/>
              </a:rPr>
              <a:t/>
            </a:r>
            <a:br>
              <a:rPr lang="uk-UA" sz="1700" b="1" dirty="0" smtClean="0">
                <a:latin typeface="Times New Roman" pitchFamily="18" charset="0"/>
                <a:cs typeface="Times New Roman" pitchFamily="18" charset="0"/>
              </a:rPr>
            </a:br>
            <a:r>
              <a:rPr lang="uk-UA" sz="1700" b="1" dirty="0" smtClean="0">
                <a:latin typeface="Times New Roman" pitchFamily="18" charset="0"/>
                <a:cs typeface="Times New Roman" pitchFamily="18" charset="0"/>
              </a:rPr>
              <a:t> Ще одним цікавим історичним об’єктом є перший в області </a:t>
            </a:r>
            <a:r>
              <a:rPr lang="uk-UA" sz="1700" b="1" dirty="0" err="1" smtClean="0">
                <a:latin typeface="Times New Roman" pitchFamily="18" charset="0"/>
                <a:cs typeface="Times New Roman" pitchFamily="18" charset="0"/>
              </a:rPr>
              <a:t>історико-краєзнавчий</a:t>
            </a:r>
            <a:r>
              <a:rPr lang="uk-UA" sz="1700" b="1" dirty="0" smtClean="0">
                <a:latin typeface="Times New Roman" pitchFamily="18" charset="0"/>
                <a:cs typeface="Times New Roman" pitchFamily="18" charset="0"/>
              </a:rPr>
              <a:t> музей ім. Олександра </a:t>
            </a:r>
            <a:r>
              <a:rPr lang="uk-UA" sz="1700" b="1" dirty="0" err="1" smtClean="0">
                <a:latin typeface="Times New Roman" pitchFamily="18" charset="0"/>
                <a:cs typeface="Times New Roman" pitchFamily="18" charset="0"/>
              </a:rPr>
              <a:t>Феданка</a:t>
            </a:r>
            <a:r>
              <a:rPr lang="uk-UA" sz="1700" b="1" dirty="0" smtClean="0">
                <a:latin typeface="Times New Roman" pitchFamily="18" charset="0"/>
                <a:cs typeface="Times New Roman" pitchFamily="18" charset="0"/>
              </a:rPr>
              <a:t>. На жаль, багато років музей не працював,але вже зараз перебуває на реставрації і незабаром радуватиме своїх відвідувачів унікальними експонатами.</a:t>
            </a:r>
            <a:br>
              <a:rPr lang="uk-UA" sz="1700" b="1" dirty="0" smtClean="0">
                <a:latin typeface="Times New Roman" pitchFamily="18" charset="0"/>
                <a:cs typeface="Times New Roman" pitchFamily="18" charset="0"/>
              </a:rPr>
            </a:br>
            <a:r>
              <a:rPr lang="uk-UA" sz="1700" b="1" dirty="0" smtClean="0">
                <a:latin typeface="Times New Roman" pitchFamily="18" charset="0"/>
                <a:cs typeface="Times New Roman" pitchFamily="18" charset="0"/>
              </a:rPr>
              <a:t> На будівлі музею вмонтовано барельєф О.</a:t>
            </a:r>
            <a:r>
              <a:rPr lang="uk-UA" sz="1700" b="1" dirty="0" err="1" smtClean="0">
                <a:latin typeface="Times New Roman" pitchFamily="18" charset="0"/>
                <a:cs typeface="Times New Roman" pitchFamily="18" charset="0"/>
              </a:rPr>
              <a:t>Феданка</a:t>
            </a:r>
            <a:r>
              <a:rPr lang="uk-UA" sz="1700" b="1" dirty="0" smtClean="0">
                <a:latin typeface="Times New Roman" pitchFamily="18" charset="0"/>
                <a:cs typeface="Times New Roman" pitchFamily="18" charset="0"/>
              </a:rPr>
              <a:t> - видатного педагога, етнографа, краєзнавця, культурно-громадського діяча. (Світлина 5).</a:t>
            </a: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endParaRPr lang="uk-UA" sz="1600" b="1" dirty="0">
              <a:latin typeface="Times New Roman" pitchFamily="18" charset="0"/>
              <a:cs typeface="Times New Roman" pitchFamily="18" charset="0"/>
            </a:endParaRPr>
          </a:p>
        </p:txBody>
      </p:sp>
      <p:sp>
        <p:nvSpPr>
          <p:cNvPr id="5" name="Скругленный прямоугольник 4"/>
          <p:cNvSpPr/>
          <p:nvPr/>
        </p:nvSpPr>
        <p:spPr>
          <a:xfrm rot="5400000">
            <a:off x="4137752" y="1862984"/>
            <a:ext cx="5400000" cy="396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blipFill>
                <a:blip r:embed="rId4"/>
                <a:stretch>
                  <a:fillRect/>
                </a:stretch>
              </a:blipFill>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0" y="0"/>
            <a:ext cx="9151438" cy="6863577"/>
          </a:xfrm>
          <a:prstGeom prst="rect">
            <a:avLst/>
          </a:prstGeom>
          <a:noFill/>
        </p:spPr>
      </p:pic>
      <p:sp>
        <p:nvSpPr>
          <p:cNvPr id="2" name="Заголовок 1"/>
          <p:cNvSpPr>
            <a:spLocks noGrp="1"/>
          </p:cNvSpPr>
          <p:nvPr>
            <p:ph type="title"/>
          </p:nvPr>
        </p:nvSpPr>
        <p:spPr>
          <a:xfrm>
            <a:off x="4572000" y="285728"/>
            <a:ext cx="3971924" cy="5583254"/>
          </a:xfrm>
        </p:spPr>
        <p:txBody>
          <a:bodyPr>
            <a:normAutofit/>
          </a:bodyPr>
          <a:lstStyle/>
          <a:p>
            <a:pPr algn="just">
              <a:lnSpc>
                <a:spcPct val="150000"/>
              </a:lnSpc>
            </a:pPr>
            <a:r>
              <a:rPr lang="uk-UA" sz="1500" b="1" dirty="0" smtClean="0">
                <a:latin typeface="Times New Roman" pitchFamily="18" charset="0"/>
                <a:cs typeface="Times New Roman" pitchFamily="18" charset="0"/>
              </a:rPr>
              <a:t>     За значний внесок у розвиток краєзнавчого руху,збереження національної історико-культурної спадщини та природних скарбів України в 1997 році Олександру Антоновичу було присвоєно звання «Почесний член спілки краєзнавців Прикарпаття» (Світлина 6).</a:t>
            </a:r>
            <a:endParaRPr lang="uk-UA" sz="1500" dirty="0">
              <a:latin typeface="Times New Roman" pitchFamily="18" charset="0"/>
              <a:cs typeface="Times New Roman" pitchFamily="18" charset="0"/>
            </a:endParaRPr>
          </a:p>
        </p:txBody>
      </p:sp>
      <p:sp>
        <p:nvSpPr>
          <p:cNvPr id="5" name="Скругленный прямоугольник 4"/>
          <p:cNvSpPr/>
          <p:nvPr/>
        </p:nvSpPr>
        <p:spPr>
          <a:xfrm>
            <a:off x="571472" y="1142984"/>
            <a:ext cx="3960000" cy="540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0" y="0"/>
            <a:ext cx="9144001" cy="6863578"/>
          </a:xfrm>
          <a:prstGeom prst="rect">
            <a:avLst/>
          </a:prstGeom>
          <a:noFill/>
        </p:spPr>
      </p:pic>
      <p:sp>
        <p:nvSpPr>
          <p:cNvPr id="2" name="Заголовок 1"/>
          <p:cNvSpPr>
            <a:spLocks noGrp="1"/>
          </p:cNvSpPr>
          <p:nvPr>
            <p:ph type="title"/>
          </p:nvPr>
        </p:nvSpPr>
        <p:spPr>
          <a:xfrm>
            <a:off x="714348" y="0"/>
            <a:ext cx="4000528" cy="6072206"/>
          </a:xfrm>
        </p:spPr>
        <p:txBody>
          <a:bodyPr>
            <a:normAutofit fontScale="90000"/>
          </a:bodyPr>
          <a:lstStyle/>
          <a:p>
            <a:pPr>
              <a:lnSpc>
                <a:spcPct val="150000"/>
              </a:lnSpc>
            </a:pP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800" b="1" dirty="0" smtClean="0">
                <a:solidFill>
                  <a:srgbClr val="C00000"/>
                </a:solidFill>
                <a:latin typeface="Times New Roman" pitchFamily="18" charset="0"/>
                <a:cs typeface="Times New Roman" pitchFamily="18" charset="0"/>
              </a:rPr>
              <a:t>Зупинка 4.</a:t>
            </a: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1700" b="1" dirty="0" smtClean="0">
                <a:latin typeface="Times New Roman" pitchFamily="18" charset="0"/>
                <a:cs typeface="Times New Roman" pitchFamily="18" charset="0"/>
              </a:rPr>
              <a:t>Гітлерівська окупація під час Другої світової війни 1941 рік,також була шкідливою для єврейської громади,які на той час становили третину від загальної кількості жителів селища. Майже всі єврейські будинки були зруйновані, багато майна було розкрадено,а тих,хто залишився боронити землю було жорстоко вбито.</a:t>
            </a:r>
            <a:br>
              <a:rPr lang="uk-UA" sz="1700" b="1" dirty="0" smtClean="0">
                <a:latin typeface="Times New Roman" pitchFamily="18" charset="0"/>
                <a:cs typeface="Times New Roman" pitchFamily="18" charset="0"/>
              </a:rPr>
            </a:br>
            <a:r>
              <a:rPr lang="uk-UA" sz="1700" b="1" dirty="0" smtClean="0">
                <a:latin typeface="Times New Roman" pitchFamily="18" charset="0"/>
                <a:cs typeface="Times New Roman" pitchFamily="18" charset="0"/>
              </a:rPr>
              <a:t>В пам’ять про майже 2 тисячі вбитих </a:t>
            </a:r>
            <a:r>
              <a:rPr lang="uk-UA" sz="1700" b="1" dirty="0" err="1" smtClean="0">
                <a:latin typeface="Times New Roman" pitchFamily="18" charset="0"/>
                <a:cs typeface="Times New Roman" pitchFamily="18" charset="0"/>
              </a:rPr>
              <a:t>солотвинських</a:t>
            </a:r>
            <a:r>
              <a:rPr lang="uk-UA" sz="1700" b="1" dirty="0" smtClean="0">
                <a:latin typeface="Times New Roman" pitchFamily="18" charset="0"/>
                <a:cs typeface="Times New Roman" pitchFamily="18" charset="0"/>
              </a:rPr>
              <a:t> євреїв свідчить конструкція </a:t>
            </a:r>
            <a:r>
              <a:rPr lang="uk-UA" sz="1700" b="1" dirty="0" err="1" smtClean="0">
                <a:latin typeface="Times New Roman" pitchFamily="18" charset="0"/>
                <a:cs typeface="Times New Roman" pitchFamily="18" charset="0"/>
              </a:rPr>
              <a:t>Менори</a:t>
            </a:r>
            <a:r>
              <a:rPr lang="uk-UA" sz="1700" b="1" dirty="0" smtClean="0">
                <a:latin typeface="Times New Roman" pitchFamily="18" charset="0"/>
                <a:cs typeface="Times New Roman" pitchFamily="18" charset="0"/>
              </a:rPr>
              <a:t>, що знаходиться на території селища.(Світлина 7).</a:t>
            </a:r>
            <a:endParaRPr lang="uk-UA" sz="1700" b="1" dirty="0">
              <a:latin typeface="Times New Roman" pitchFamily="18" charset="0"/>
              <a:cs typeface="Times New Roman" pitchFamily="18" charset="0"/>
            </a:endParaRPr>
          </a:p>
        </p:txBody>
      </p:sp>
      <p:sp>
        <p:nvSpPr>
          <p:cNvPr id="5" name="Скругленный прямоугольник 4"/>
          <p:cNvSpPr/>
          <p:nvPr/>
        </p:nvSpPr>
        <p:spPr>
          <a:xfrm rot="5400000">
            <a:off x="4280628" y="1577232"/>
            <a:ext cx="5400000" cy="396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7437" y="12660"/>
            <a:ext cx="9151437" cy="6863578"/>
          </a:xfrm>
          <a:prstGeom prst="rect">
            <a:avLst/>
          </a:prstGeom>
          <a:noFill/>
        </p:spPr>
      </p:pic>
      <p:sp>
        <p:nvSpPr>
          <p:cNvPr id="2" name="Заголовок 1"/>
          <p:cNvSpPr>
            <a:spLocks noGrp="1"/>
          </p:cNvSpPr>
          <p:nvPr>
            <p:ph type="title"/>
          </p:nvPr>
        </p:nvSpPr>
        <p:spPr>
          <a:xfrm>
            <a:off x="928662" y="785794"/>
            <a:ext cx="3214710" cy="5214974"/>
          </a:xfrm>
        </p:spPr>
        <p:txBody>
          <a:bodyPr>
            <a:normAutofit/>
          </a:bodyPr>
          <a:lstStyle/>
          <a:p>
            <a:pPr>
              <a:lnSpc>
                <a:spcPct val="150000"/>
              </a:lnSpc>
            </a:pP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500" b="1" dirty="0" smtClean="0">
                <a:solidFill>
                  <a:srgbClr val="C00000"/>
                </a:solidFill>
                <a:latin typeface="Times New Roman" pitchFamily="18" charset="0"/>
                <a:cs typeface="Times New Roman" pitchFamily="18" charset="0"/>
              </a:rPr>
              <a:t>Зупинка 5.</a:t>
            </a: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 23 вересня 2012 року в Солотвині урочисто відкрили пам’ятник Тарасу Григоровичу Шевченку.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На скульптурі вигравіювано вкотре  актуальний надпис: «</a:t>
            </a:r>
            <a:r>
              <a:rPr lang="uk-UA" sz="1500" b="1" dirty="0" err="1" smtClean="0">
                <a:latin typeface="Times New Roman" pitchFamily="18" charset="0"/>
                <a:cs typeface="Times New Roman" pitchFamily="18" charset="0"/>
              </a:rPr>
              <a:t>Борітеся-поборете</a:t>
            </a:r>
            <a:r>
              <a:rPr lang="uk-UA" sz="1500" b="1" dirty="0" smtClean="0">
                <a:latin typeface="Times New Roman" pitchFamily="18" charset="0"/>
                <a:cs typeface="Times New Roman" pitchFamily="18" charset="0"/>
              </a:rPr>
              <a:t>».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Щороку, до  річниці з дня народження великого </a:t>
            </a:r>
            <a:r>
              <a:rPr lang="uk-UA" sz="1500" b="1" dirty="0" err="1" smtClean="0">
                <a:latin typeface="Times New Roman" pitchFamily="18" charset="0"/>
                <a:cs typeface="Times New Roman" pitchFamily="18" charset="0"/>
              </a:rPr>
              <a:t>“Кобзаря”</a:t>
            </a:r>
            <a:r>
              <a:rPr lang="uk-UA" sz="1500" b="1" dirty="0" smtClean="0">
                <a:latin typeface="Times New Roman" pitchFamily="18" charset="0"/>
                <a:cs typeface="Times New Roman" pitchFamily="18" charset="0"/>
              </a:rPr>
              <a:t>, сотні мешканців декламують </a:t>
            </a:r>
            <a:r>
              <a:rPr lang="uk-UA" sz="1500" b="1" dirty="0" err="1" smtClean="0">
                <a:latin typeface="Times New Roman" pitchFamily="18" charset="0"/>
                <a:cs typeface="Times New Roman" pitchFamily="18" charset="0"/>
              </a:rPr>
              <a:t>“невмирущі”</a:t>
            </a:r>
            <a:r>
              <a:rPr lang="uk-UA" sz="1500" b="1" dirty="0" smtClean="0">
                <a:latin typeface="Times New Roman" pitchFamily="18" charset="0"/>
                <a:cs typeface="Times New Roman" pitchFamily="18" charset="0"/>
              </a:rPr>
              <a:t> вірші славного генія українського народу. (Світлина 8).</a:t>
            </a:r>
            <a:endParaRPr lang="uk-UA" sz="1500" b="1" dirty="0">
              <a:latin typeface="Times New Roman" pitchFamily="18" charset="0"/>
              <a:cs typeface="Times New Roman" pitchFamily="18" charset="0"/>
            </a:endParaRPr>
          </a:p>
        </p:txBody>
      </p:sp>
      <p:sp>
        <p:nvSpPr>
          <p:cNvPr id="5" name="Скругленный прямоугольник 4"/>
          <p:cNvSpPr/>
          <p:nvPr/>
        </p:nvSpPr>
        <p:spPr>
          <a:xfrm rot="5400000">
            <a:off x="3661164" y="1553754"/>
            <a:ext cx="5857918" cy="4036247"/>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blipFill>
                <a:blip r:embed="rId4"/>
                <a:stretch>
                  <a:fillRect/>
                </a:stretch>
              </a:blipFill>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0" y="0"/>
            <a:ext cx="9151436" cy="6863577"/>
          </a:xfrm>
          <a:prstGeom prst="rect">
            <a:avLst/>
          </a:prstGeom>
          <a:noFill/>
        </p:spPr>
      </p:pic>
      <p:sp>
        <p:nvSpPr>
          <p:cNvPr id="2" name="Заголовок 1"/>
          <p:cNvSpPr>
            <a:spLocks noGrp="1"/>
          </p:cNvSpPr>
          <p:nvPr>
            <p:ph type="title"/>
          </p:nvPr>
        </p:nvSpPr>
        <p:spPr>
          <a:xfrm>
            <a:off x="4572000" y="1071546"/>
            <a:ext cx="3786214" cy="5429288"/>
          </a:xfrm>
        </p:spPr>
        <p:txBody>
          <a:bodyPr>
            <a:normAutofit/>
          </a:bodyPr>
          <a:lstStyle/>
          <a:p>
            <a:pPr>
              <a:lnSpc>
                <a:spcPct val="150000"/>
              </a:lnSpc>
            </a:pP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600" b="1" dirty="0" smtClean="0">
                <a:solidFill>
                  <a:srgbClr val="C00000"/>
                </a:solidFill>
                <a:latin typeface="Times New Roman" pitchFamily="18" charset="0"/>
                <a:cs typeface="Times New Roman" pitchFamily="18" charset="0"/>
              </a:rPr>
              <a:t>Зупинка 6.</a:t>
            </a: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Знаменною датою в історії селища став  2015 рік. Саме цього року відбулося відкриття та освячення скульптурної композиції Ісуса Христа.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За результатами обмірів скульптура внесена до Національного Реєстру Рекордів України у категорії «Мистецтво» та встановила рекорд України у даній номінації,висота скульптури 5,5 метри. (Світлина 9)   </a:t>
            </a:r>
            <a:br>
              <a:rPr lang="uk-UA" sz="1500" b="1" dirty="0" smtClean="0">
                <a:latin typeface="Times New Roman" pitchFamily="18" charset="0"/>
                <a:cs typeface="Times New Roman" pitchFamily="18" charset="0"/>
              </a:rPr>
            </a:br>
            <a:endParaRPr lang="uk-UA" sz="1500" b="1" dirty="0">
              <a:latin typeface="Times New Roman" pitchFamily="18" charset="0"/>
              <a:cs typeface="Times New Roman" pitchFamily="18" charset="0"/>
            </a:endParaRPr>
          </a:p>
        </p:txBody>
      </p:sp>
      <p:sp>
        <p:nvSpPr>
          <p:cNvPr id="5" name="Скругленный прямоугольник 4"/>
          <p:cNvSpPr/>
          <p:nvPr/>
        </p:nvSpPr>
        <p:spPr>
          <a:xfrm rot="5400000">
            <a:off x="-291404" y="1862984"/>
            <a:ext cx="5400000" cy="396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blipFill>
                <a:blip r:embed="rId4"/>
                <a:stretch>
                  <a:fillRect/>
                </a:stretch>
              </a:blip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7436" y="0"/>
            <a:ext cx="9151436" cy="6863577"/>
          </a:xfrm>
          <a:prstGeom prst="rect">
            <a:avLst/>
          </a:prstGeom>
          <a:noFill/>
        </p:spPr>
      </p:pic>
      <p:sp>
        <p:nvSpPr>
          <p:cNvPr id="2" name="Заголовок 1"/>
          <p:cNvSpPr>
            <a:spLocks noGrp="1"/>
          </p:cNvSpPr>
          <p:nvPr>
            <p:ph type="title"/>
          </p:nvPr>
        </p:nvSpPr>
        <p:spPr>
          <a:xfrm>
            <a:off x="785786" y="1214422"/>
            <a:ext cx="3500462" cy="4583122"/>
          </a:xfrm>
        </p:spPr>
        <p:txBody>
          <a:bodyPr>
            <a:normAutofit/>
          </a:bodyPr>
          <a:lstStyle/>
          <a:p>
            <a:pPr>
              <a:lnSpc>
                <a:spcPct val="150000"/>
              </a:lnSpc>
            </a:pP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800" b="1" dirty="0" smtClean="0">
                <a:solidFill>
                  <a:srgbClr val="C00000"/>
                </a:solidFill>
                <a:latin typeface="Times New Roman" pitchFamily="18" charset="0"/>
                <a:cs typeface="Times New Roman" pitchFamily="18" charset="0"/>
              </a:rPr>
              <a:t>Зупинка 7.</a:t>
            </a:r>
            <a:r>
              <a:rPr lang="uk-UA" sz="1500" b="1" dirty="0" smtClean="0">
                <a:latin typeface="Times New Roman" pitchFamily="18" charset="0"/>
                <a:cs typeface="Times New Roman" pitchFamily="18" charset="0"/>
              </a:rPr>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З часу повномасштабного вторгнення Росії в Україну біля статуї Ісуса Христа розміщений 31 банер загиблих Героїв </a:t>
            </a:r>
            <a:r>
              <a:rPr lang="uk-UA" sz="1500" b="1" dirty="0" err="1" smtClean="0">
                <a:latin typeface="Times New Roman" pitchFamily="18" charset="0"/>
                <a:cs typeface="Times New Roman" pitchFamily="18" charset="0"/>
              </a:rPr>
              <a:t>Солотвинської</a:t>
            </a:r>
            <a:r>
              <a:rPr lang="uk-UA" sz="1500" b="1" dirty="0" smtClean="0">
                <a:latin typeface="Times New Roman" pitchFamily="18" charset="0"/>
                <a:cs typeface="Times New Roman" pitchFamily="18" charset="0"/>
              </a:rPr>
              <a:t> територіальної громади. </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Вічна слава Героям України!</a:t>
            </a:r>
            <a:br>
              <a:rPr lang="uk-UA" sz="1500" b="1" dirty="0" smtClean="0">
                <a:latin typeface="Times New Roman" pitchFamily="18" charset="0"/>
                <a:cs typeface="Times New Roman" pitchFamily="18" charset="0"/>
              </a:rPr>
            </a:br>
            <a:r>
              <a:rPr lang="uk-UA" sz="1500" b="1" dirty="0" smtClean="0">
                <a:latin typeface="Times New Roman" pitchFamily="18" charset="0"/>
                <a:cs typeface="Times New Roman" pitchFamily="18" charset="0"/>
              </a:rPr>
              <a:t>(Світлина 10).</a:t>
            </a:r>
            <a:endParaRPr lang="uk-UA" sz="1500" dirty="0">
              <a:latin typeface="Times New Roman" pitchFamily="18" charset="0"/>
              <a:cs typeface="Times New Roman" pitchFamily="18" charset="0"/>
            </a:endParaRPr>
          </a:p>
        </p:txBody>
      </p:sp>
      <p:sp>
        <p:nvSpPr>
          <p:cNvPr id="5" name="Скругленный прямоугольник 4"/>
          <p:cNvSpPr/>
          <p:nvPr/>
        </p:nvSpPr>
        <p:spPr>
          <a:xfrm>
            <a:off x="4929190" y="1142984"/>
            <a:ext cx="3960000" cy="5400000"/>
          </a:xfrm>
          <a:prstGeom prst="roundRect">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blipFill>
                <a:blip r:embed="rId4"/>
                <a:stretch>
                  <a:fillRect/>
                </a:stretch>
              </a:blipFill>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ы для слайдов исторические - 37 фото"/>
          <p:cNvPicPr>
            <a:picLocks noGrp="1" noChangeAspect="1" noChangeArrowheads="1"/>
          </p:cNvPicPr>
          <p:nvPr>
            <p:ph idx="1"/>
          </p:nvPr>
        </p:nvPicPr>
        <p:blipFill>
          <a:blip r:embed="rId2"/>
          <a:srcRect/>
          <a:stretch>
            <a:fillRect/>
          </a:stretch>
        </p:blipFill>
        <p:spPr bwMode="auto">
          <a:xfrm>
            <a:off x="0" y="0"/>
            <a:ext cx="9175636" cy="6863577"/>
          </a:xfrm>
          <a:prstGeom prst="rect">
            <a:avLst/>
          </a:prstGeom>
          <a:noFill/>
        </p:spPr>
      </p:pic>
      <p:sp>
        <p:nvSpPr>
          <p:cNvPr id="2" name="Заголовок 1"/>
          <p:cNvSpPr>
            <a:spLocks noGrp="1"/>
          </p:cNvSpPr>
          <p:nvPr>
            <p:ph type="title"/>
          </p:nvPr>
        </p:nvSpPr>
        <p:spPr>
          <a:xfrm>
            <a:off x="1285852" y="1142984"/>
            <a:ext cx="6500858" cy="4797436"/>
          </a:xfrm>
        </p:spPr>
        <p:txBody>
          <a:bodyPr>
            <a:normAutofit fontScale="90000"/>
          </a:bodyPr>
          <a:lstStyle/>
          <a:p>
            <a:pPr>
              <a:lnSpc>
                <a:spcPct val="150000"/>
              </a:lnSpc>
            </a:pP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000" b="1" dirty="0" smtClean="0">
                <a:solidFill>
                  <a:srgbClr val="C00000"/>
                </a:solidFill>
                <a:latin typeface="Times New Roman" pitchFamily="18" charset="0"/>
                <a:cs typeface="Times New Roman" pitchFamily="18" charset="0"/>
              </a:rPr>
              <a:t>Висновки.</a:t>
            </a:r>
            <a:r>
              <a:rPr lang="uk-UA" sz="1600" b="1" dirty="0" smtClean="0">
                <a:solidFill>
                  <a:srgbClr val="C00000"/>
                </a:solidFill>
                <a:latin typeface="Times New Roman" pitchFamily="18" charset="0"/>
                <a:cs typeface="Times New Roman" pitchFamily="18" charset="0"/>
              </a:rPr>
              <a:t/>
            </a:r>
            <a:br>
              <a:rPr lang="uk-UA" sz="1600" b="1" dirty="0" smtClean="0">
                <a:solidFill>
                  <a:srgbClr val="C00000"/>
                </a:solidFill>
                <a:latin typeface="Times New Roman" pitchFamily="18" charset="0"/>
                <a:cs typeface="Times New Roman" pitchFamily="18" charset="0"/>
              </a:rPr>
            </a:br>
            <a:r>
              <a:rPr lang="uk-UA" sz="1600" b="1" dirty="0" smtClean="0">
                <a:latin typeface="Times New Roman" pitchFamily="18" charset="0"/>
                <a:cs typeface="Times New Roman" pitchFamily="18" charset="0"/>
              </a:rPr>
              <a:t>Працюючи над дослідницьким </a:t>
            </a:r>
            <a:r>
              <a:rPr lang="uk-UA" sz="1600" b="1" dirty="0" err="1" smtClean="0">
                <a:latin typeface="Times New Roman" pitchFamily="18" charset="0"/>
                <a:cs typeface="Times New Roman" pitchFamily="18" charset="0"/>
              </a:rPr>
              <a:t>проєктом</a:t>
            </a:r>
            <a:r>
              <a:rPr lang="uk-UA" sz="1600" b="1" dirty="0" smtClean="0">
                <a:latin typeface="Times New Roman" pitchFamily="18" charset="0"/>
                <a:cs typeface="Times New Roman" pitchFamily="18" charset="0"/>
              </a:rPr>
              <a:t> « Спадок минулого:дослідження історичних пам’яток селища Солотвин»,</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я зрозуміла, що історичні пам’ятки нашої місцевості є важливими не лише як спадок минулих епох,але й як  ключові елементи нашої ідентичності та культурного  надбання . Пам’ятки історії допомагають зберегти та передати знання про важке минуле наступним поколінням,  сприяючи розвити та розумінню нашого суспільства.</a:t>
            </a:r>
            <a:r>
              <a:rPr lang="uk-UA" sz="1600" b="1" dirty="0" smtClean="0">
                <a:solidFill>
                  <a:srgbClr val="C00000"/>
                </a:solidFill>
                <a:latin typeface="Times New Roman" pitchFamily="18" charset="0"/>
                <a:cs typeface="Times New Roman" pitchFamily="18" charset="0"/>
              </a:rPr>
              <a:t> </a:t>
            </a:r>
            <a:br>
              <a:rPr lang="uk-UA" sz="1600" b="1" dirty="0" smtClean="0">
                <a:solidFill>
                  <a:srgbClr val="C00000"/>
                </a:solidFill>
                <a:latin typeface="Times New Roman" pitchFamily="18" charset="0"/>
                <a:cs typeface="Times New Roman" pitchFamily="18" charset="0"/>
              </a:rPr>
            </a:br>
            <a:r>
              <a:rPr lang="uk-UA" sz="1600" b="1" dirty="0" smtClean="0">
                <a:solidFill>
                  <a:srgbClr val="C00000"/>
                </a:solidFill>
                <a:latin typeface="Times New Roman" pitchFamily="18" charset="0"/>
                <a:cs typeface="Times New Roman" pitchFamily="18" charset="0"/>
              </a:rPr>
              <a:t/>
            </a:r>
            <a:br>
              <a:rPr lang="uk-UA" sz="1600" b="1" dirty="0" smtClean="0">
                <a:solidFill>
                  <a:srgbClr val="C00000"/>
                </a:solidFill>
                <a:latin typeface="Times New Roman" pitchFamily="18" charset="0"/>
                <a:cs typeface="Times New Roman" pitchFamily="18" charset="0"/>
              </a:rPr>
            </a:br>
            <a:r>
              <a:rPr lang="uk-UA" sz="2000" b="1" dirty="0" smtClean="0">
                <a:solidFill>
                  <a:srgbClr val="C00000"/>
                </a:solidFill>
                <a:latin typeface="Times New Roman" pitchFamily="18" charset="0"/>
                <a:cs typeface="Times New Roman" pitchFamily="18" charset="0"/>
              </a:rPr>
              <a:t>Список використаної літератури</a:t>
            </a:r>
            <a:r>
              <a:rPr lang="uk-UA" sz="2000" dirty="0" smtClean="0">
                <a:latin typeface="Times New Roman" pitchFamily="18" charset="0"/>
                <a:cs typeface="Times New Roman" pitchFamily="18" charset="0"/>
              </a:rPr>
              <a:t>.</a:t>
            </a:r>
            <a:r>
              <a:rPr lang="uk-UA" sz="1600" dirty="0" smtClean="0">
                <a:latin typeface="Times New Roman" pitchFamily="18" charset="0"/>
                <a:cs typeface="Times New Roman" pitchFamily="18" charset="0"/>
              </a:rPr>
              <a:t/>
            </a:r>
            <a:br>
              <a:rPr lang="uk-UA" sz="1600"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1.Бабій В. Короткий нарис історії </a:t>
            </a:r>
            <a:r>
              <a:rPr lang="uk-UA" sz="1600" b="1" dirty="0" err="1" smtClean="0">
                <a:latin typeface="Times New Roman" pitchFamily="18" charset="0"/>
                <a:cs typeface="Times New Roman" pitchFamily="18" charset="0"/>
              </a:rPr>
              <a:t>Богородчанського</a:t>
            </a:r>
            <a:r>
              <a:rPr lang="uk-UA" sz="1600" b="1" dirty="0" smtClean="0">
                <a:latin typeface="Times New Roman" pitchFamily="18" charset="0"/>
                <a:cs typeface="Times New Roman" pitchFamily="18" charset="0"/>
              </a:rPr>
              <a:t> краю. </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Івано-Франківськ,1997.</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2.Гуревич-Терпеливець Ірина «Перлина дитинства».</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3.Кондрат-Терпеливець Ірина «</a:t>
            </a:r>
            <a:r>
              <a:rPr lang="uk-UA" sz="1600" b="1" dirty="0" err="1" smtClean="0">
                <a:latin typeface="Times New Roman" pitchFamily="18" charset="0"/>
                <a:cs typeface="Times New Roman" pitchFamily="18" charset="0"/>
              </a:rPr>
              <a:t>Краснополь</a:t>
            </a:r>
            <a:r>
              <a:rPr lang="uk-UA" sz="1600" b="1" dirty="0" smtClean="0">
                <a:latin typeface="Times New Roman" pitchFamily="18" charset="0"/>
                <a:cs typeface="Times New Roman" pitchFamily="18" charset="0"/>
              </a:rPr>
              <a:t>:історія і сьогодення»</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4.Інтернет-ресурси.</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5.Історія міст і сіл Івано-Франківської </a:t>
            </a:r>
            <a:r>
              <a:rPr lang="uk-UA" sz="1600" b="1" dirty="0" err="1" smtClean="0">
                <a:latin typeface="Times New Roman" pitchFamily="18" charset="0"/>
                <a:cs typeface="Times New Roman" pitchFamily="18" charset="0"/>
              </a:rPr>
              <a:t>області.-</a:t>
            </a:r>
            <a:r>
              <a:rPr lang="uk-UA" sz="1600" b="1" dirty="0" smtClean="0">
                <a:latin typeface="Times New Roman" pitchFamily="18" charset="0"/>
                <a:cs typeface="Times New Roman" pitchFamily="18" charset="0"/>
              </a:rPr>
              <a:t> К.-1975.</a:t>
            </a:r>
            <a:br>
              <a:rPr lang="uk-UA" sz="1600" b="1" dirty="0" smtClean="0">
                <a:latin typeface="Times New Roman" pitchFamily="18" charset="0"/>
                <a:cs typeface="Times New Roman" pitchFamily="18" charset="0"/>
              </a:rPr>
            </a:br>
            <a:r>
              <a:rPr lang="uk-UA" sz="1600" b="1" dirty="0" smtClean="0">
                <a:latin typeface="Times New Roman" pitchFamily="18" charset="0"/>
                <a:cs typeface="Times New Roman" pitchFamily="18" charset="0"/>
              </a:rPr>
              <a:t/>
            </a:r>
            <a:br>
              <a:rPr lang="uk-UA" sz="1600" b="1"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1800" b="1" dirty="0" smtClean="0">
                <a:latin typeface="Times New Roman" pitchFamily="18" charset="0"/>
                <a:cs typeface="Times New Roman" pitchFamily="18" charset="0"/>
              </a:rPr>
              <a:t/>
            </a:r>
            <a:br>
              <a:rPr lang="uk-UA" sz="1800" b="1" dirty="0" smtClean="0">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r>
              <a:rPr lang="uk-UA" sz="2800" b="1" dirty="0" smtClean="0">
                <a:solidFill>
                  <a:srgbClr val="C00000"/>
                </a:solidFill>
                <a:latin typeface="Times New Roman" pitchFamily="18" charset="0"/>
                <a:cs typeface="Times New Roman" pitchFamily="18" charset="0"/>
              </a:rPr>
              <a:t/>
            </a:r>
            <a:br>
              <a:rPr lang="uk-UA" sz="2800" b="1" dirty="0" smtClean="0">
                <a:solidFill>
                  <a:srgbClr val="C00000"/>
                </a:solidFill>
                <a:latin typeface="Times New Roman" pitchFamily="18" charset="0"/>
                <a:cs typeface="Times New Roman" pitchFamily="18" charset="0"/>
              </a:rPr>
            </a:br>
            <a:endParaRPr lang="uk-UA" sz="28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TotalTime>
  <Words>287</Words>
  <PresentationFormat>Экран (4:3)</PresentationFormat>
  <Paragraphs>85</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      Всеукраїнський інтерактивний конкурс «МАН - Юніор Дослідник»  Івано-Франківське обласне відділення МАН України. Номінація: «Історик-Юніор»    ТЕМА ПРОЄКТУ:  «Спадок минулого:дослідження історичних пам’яток селища Солотвин».   Виконала: вихованка гуртка “Квітникарство” Бабченського ліцею Солотвинської селищної ради Івано-Фраківського району Івано-Франківської області Мартинюк Марія  Керівник проєкту:  Олійник Наталія Михайлівна  </vt:lpstr>
      <vt:lpstr>Слайд 2</vt:lpstr>
      <vt:lpstr>Слайд 3</vt:lpstr>
      <vt:lpstr>   Дослідницьку роботу я розпочала із створення маршруту від рідного села Бабче до селища Солотвин - адміністративного центру Солотвинської громади , власне в якому і вивчала історичні події та пам’ятки.   </vt:lpstr>
      <vt:lpstr>Наступним етапом у моїй роботі було відвідання центральної бібліотеки селища,де працюючи із довідковими джерелами, картами,схемами отримала всю необхідну інформацію про історичні місця населеного пункту,дізналася про важке та героїчне минуле адміністративного центру Солотвинської громади. (Світлини 1-2)</vt:lpstr>
      <vt:lpstr>  Визначивши всі пам’ятні місця,я продовжила вивчати селище,створивши маршрут №2 “Визначні місця селища Солотвин”.</vt:lpstr>
      <vt:lpstr>Зупинка1. Впродовж багатьох років радянська влада вела боротьбу із ОУН і збройними відділами УПА, які чинили відчайдушний спротив новій владі. Чи не щодня «червонопогонники» влаштовували  облаву, просічуючи ліси,вдавалися до каральних акцій не лише проти підпілля,але й проти мирного населення,яке підтримувало повстанський рух. Я відвідала будинок,в якому у 1944-1956  роках розміщувався орган КДБ і де енкаведисти закатували сотні українських патріотів,які боролися за волю і незалежність України. (Світлина 3).</vt:lpstr>
      <vt:lpstr>Слайд 8</vt:lpstr>
      <vt:lpstr>   Зупинка 3.  Ще одним цікавим історичним об’єктом є перший в області історико-краєзнавчий музей ім. Олександра Феданка. На жаль, багато років музей не працював,але вже зараз перебуває на реставрації і незабаром радуватиме своїх відвідувачів унікальними експонатами.  На будівлі музею вмонтовано барельєф О.Феданка - видатного педагога, етнографа, краєзнавця, культурно-громадського діяча. (Світлина 5). </vt:lpstr>
      <vt:lpstr>     За значний внесок у розвиток краєзнавчого руху,збереження національної історико-культурної спадщини та природних скарбів України в 1997 році Олександру Антоновичу було присвоєно звання «Почесний член спілки краєзнавців Прикарпаття» (Світлина 6).</vt:lpstr>
      <vt:lpstr> Зупинка 4. Гітлерівська окупація під час Другої світової війни 1941 рік,також була шкідливою для єврейської громади,які на той час становили третину від загальної кількості жителів селища. Майже всі єврейські будинки були зруйновані, багато майна було розкрадено,а тих,хто залишився боронити землю було жорстоко вбито. В пам’ять про майже 2 тисячі вбитих солотвинських євреїв свідчить конструкція Менори, що знаходиться на території селища.(Світлина 7).</vt:lpstr>
      <vt:lpstr> Зупинка 5.  23 вересня 2012 року в Солотвині урочисто відкрили пам’ятник Тарасу Григоровичу Шевченку.   На скульптурі вигравіювано вкотре  актуальний надпис: «Борітеся-поборете».  Щороку, до  річниці з дня народження великого “Кобзаря”, сотні мешканців декламують “невмирущі” вірші славного генія українського народу. (Світлина 8).</vt:lpstr>
      <vt:lpstr> Зупинка 6. Знаменною датою в історії селища став  2015 рік. Саме цього року відбулося відкриття та освячення скульптурної композиції Ісуса Христа.  За результатами обмірів скульптура внесена до Національного Реєстру Рекордів України у категорії «Мистецтво» та встановила рекорд України у даній номінації,висота скульптури 5,5 метри. (Світлина 9)    </vt:lpstr>
      <vt:lpstr> Зупинка 7. З часу повномасштабного вторгнення Росії в Україну біля статуї Ісуса Христа розміщений 31 банер загиблих Героїв Солотвинської територіальної громади.  Вічна слава Героям України! (Світлина 10).</vt:lpstr>
      <vt:lpstr>           Висновки. Працюючи над дослідницьким проєктом « Спадок минулого:дослідження історичних пам’яток селища Солотвин», я зрозуміла, що історичні пам’ятки нашої місцевості є важливими не лише як спадок минулих епох,але й як  ключові елементи нашої ідентичності та культурного  надбання . Пам’ятки історії допомагають зберегти та передати знання про важке минуле наступним поколінням,  сприяючи розвити та розумінню нашого суспільства.   Список використаної літератури. 1.Бабій В. Короткий нарис історії Богородчанського краю.  Івано-Франківськ,1997. 2.Гуревич-Терпеливець Ірина «Перлина дитинства». 3.Кондрат-Терпеливець Ірина «Краснополь:історія і сьогодення» 4.Інтернет-ресурси. 5.Історія міст і сіл Івано-Франківської області.- К.-1975.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Всеукраїнський інтерактивний конкурс «МАН - Юніор Дослідник»  Номінація: «Історик-Юніор»    ТЕМА ПРОЄКТУ: «».   Виконала: вихованка гуртка «Юні географи-дослідики» Солотвинського ЦПО Солотвинської селищної ради Івано-Фраківського району Івано-Франківської області Мартинюк Анна   Науковий керівник:  Олійник Наталія Михайлівна  </dc:title>
  <dc:creator>User</dc:creator>
  <cp:lastModifiedBy>User</cp:lastModifiedBy>
  <cp:revision>71</cp:revision>
  <dcterms:created xsi:type="dcterms:W3CDTF">2024-04-07T10:15:02Z</dcterms:created>
  <dcterms:modified xsi:type="dcterms:W3CDTF">2025-04-15T12:55:01Z</dcterms:modified>
</cp:coreProperties>
</file>