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6" r:id="rId3"/>
    <p:sldId id="257" r:id="rId4"/>
    <p:sldId id="264" r:id="rId5"/>
    <p:sldId id="265" r:id="rId6"/>
    <p:sldId id="263" r:id="rId7"/>
    <p:sldId id="262" r:id="rId8"/>
    <p:sldId id="261" r:id="rId9"/>
    <p:sldId id="260" r:id="rId10"/>
    <p:sldId id="259" r:id="rId11"/>
    <p:sldId id="258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8" autoAdjust="0"/>
  </p:normalViewPr>
  <p:slideViewPr>
    <p:cSldViewPr snapToGrid="0">
      <p:cViewPr>
        <p:scale>
          <a:sx n="96" d="100"/>
          <a:sy n="96" d="100"/>
        </p:scale>
        <p:origin x="356" y="-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327B-700E-42E0-B957-5AF35D6608D8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93C6B-ACB9-4F01-968B-F55892F07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41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93C6B-ACB9-4F01-968B-F55892F079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6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93C6B-ACB9-4F01-968B-F55892F0790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93C6B-ACB9-4F01-968B-F55892F0790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884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29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09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2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42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932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0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83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93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65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29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7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E83B5-D64E-4A39-8F6F-27BAC72E8289}" type="datetimeFigureOut">
              <a:rPr lang="ru-RU" smtClean="0"/>
              <a:t>пн 21.04.25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70302-7CD3-4533-BE84-4D3C2DB68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0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t&amp;source=web&amp;rct=j&amp;opi=89978449&amp;url=https://zaborona.com/podyvitsya-yak-vyglyadayut-najznakovishi-budivli-zahoplenogo-doneczka/&amp;ved=2ahUKEwiPh8T3r7KMAxXzhf0HHYnBBY4QFnoECEsQAQ&amp;usg" TargetMode="External"/><Relationship Id="rId2" Type="http://schemas.openxmlformats.org/officeDocument/2006/relationships/hyperlink" Target="https://ua.igotoworld.com/ua/poi_object/2433_savior-transfiguration-cathedral.ht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oogle.com/url?sa=t&amp;source=web&amp;rct=j&amp;opi=89978449&amp;url=http://kobzar.info/gallery/filateliya/&amp;ved=2ahUKEwiz87GC4OGMAxUgKBAIHZv5FKYQFnoECEgQAQ&amp;usg=AOvVaw3S-" TargetMode="External"/><Relationship Id="rId5" Type="http://schemas.openxmlformats.org/officeDocument/2006/relationships/hyperlink" Target="https://www.google.com/url?sa=t&amp;source=web&amp;rct=j&amp;opi=89978449&amp;url=https://www.radiosvoboda.org/a/yuzivka-staryi-donetsk/31208856.html&amp;ved=2ahUKEwiPh8T3r7KMAxXzhf0HHYnBBY4QFnoECGEQAQ&amp;usg=AOvVaw382QlcXuxBN" TargetMode="External"/><Relationship Id="rId4" Type="http://schemas.openxmlformats.org/officeDocument/2006/relationships/hyperlink" Target="https://www.google.com/url?sa=t&amp;source=web&amp;rct=j&amp;opi=89978449&amp;url=https://zaborona.com/podyvitsya-yak-vyglyadayut-najznakovishi-budivli-zahoplenogo-doneczka/&amp;ved=2ahUKEwiPh8T3r7KMAxXzhf0HHYnBBY4QFnoECEsQAQ&amp;usg=AOvVaw2VM8E003t-Jg1JHB5HN44e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5505" y="530359"/>
            <a:ext cx="11342741" cy="1702965"/>
          </a:xfrm>
        </p:spPr>
        <p:txBody>
          <a:bodyPr>
            <a:normAutofit/>
          </a:bodyPr>
          <a:lstStyle/>
          <a:p>
            <a:r>
              <a:rPr lang="uk-UA" sz="5400" dirty="0"/>
              <a:t>Екскурсійний маршрут архітектурними та історичними </a:t>
            </a:r>
            <a:r>
              <a:rPr lang="uk-UA" sz="5400" dirty="0" err="1"/>
              <a:t>пам</a:t>
            </a:r>
            <a:r>
              <a:rPr lang="en-US" sz="5400" dirty="0"/>
              <a:t>’</a:t>
            </a:r>
            <a:r>
              <a:rPr lang="uk-UA" sz="5400" dirty="0"/>
              <a:t>ятками Донецька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7332618" y="5229072"/>
            <a:ext cx="4720046" cy="1380734"/>
          </a:xfrm>
        </p:spPr>
        <p:txBody>
          <a:bodyPr>
            <a:normAutofit/>
          </a:bodyPr>
          <a:lstStyle/>
          <a:p>
            <a:r>
              <a:rPr lang="uk-UA" sz="1600" dirty="0"/>
              <a:t>Автор проекту</a:t>
            </a:r>
            <a:r>
              <a:rPr lang="en-US" sz="1600" dirty="0"/>
              <a:t>:</a:t>
            </a:r>
            <a:r>
              <a:rPr lang="uk-UA" sz="1600" dirty="0"/>
              <a:t> </a:t>
            </a:r>
            <a:r>
              <a:rPr lang="uk-UA" sz="1600" dirty="0" err="1"/>
              <a:t>Малік</a:t>
            </a:r>
            <a:r>
              <a:rPr lang="uk-UA" sz="1600" dirty="0"/>
              <a:t> Валерія Дмитрівна, учениця 8-Б класу, Ліцею №316 м. Києва</a:t>
            </a:r>
          </a:p>
          <a:p>
            <a:r>
              <a:rPr lang="uk-UA" sz="1600" dirty="0"/>
              <a:t>Науковий керівник</a:t>
            </a:r>
            <a:r>
              <a:rPr lang="en-US" sz="1600" dirty="0"/>
              <a:t>:</a:t>
            </a:r>
            <a:r>
              <a:rPr lang="uk-UA" sz="1600" dirty="0"/>
              <a:t> Олександр Володимирович </a:t>
            </a:r>
            <a:r>
              <a:rPr lang="uk-UA" sz="1600" dirty="0" err="1"/>
              <a:t>Буденко</a:t>
            </a:r>
            <a:r>
              <a:rPr lang="uk-UA" sz="1600" dirty="0"/>
              <a:t>, вчитель історії </a:t>
            </a:r>
          </a:p>
          <a:p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083" y="2450173"/>
            <a:ext cx="6898071" cy="4029004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Поздравляю жителей с Днем города Донецка–Пушилин| ДНРонлай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2" y="2704455"/>
            <a:ext cx="6160771" cy="352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36510" y="2450173"/>
            <a:ext cx="3988525" cy="242098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Патч/Шеврон Флаг Донецкой области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22575" r="5043" b="22175"/>
          <a:stretch/>
        </p:blipFill>
        <p:spPr bwMode="auto">
          <a:xfrm>
            <a:off x="7924129" y="2808089"/>
            <a:ext cx="3613286" cy="1768984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15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81250" y="-1952625"/>
            <a:ext cx="4848225" cy="1809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1" y="8020050"/>
            <a:ext cx="10487024" cy="247650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350" y="481927"/>
            <a:ext cx="11849100" cy="5633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 </a:t>
            </a:r>
            <a:r>
              <a:rPr lang="ru-RU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даної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екскурсійний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маршрут по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містом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Донецьк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ознайомити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історичними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пам’ятками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визначними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місцями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Для того,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досягнути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мети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опрацювати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теоретичний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теми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історію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(в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даний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фактично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нереально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адже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Донецьк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знаходиться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окупації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російськими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військами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2014 року)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місто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визначні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історичні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Донецьк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наукового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проекту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історичний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Донецьк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часу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заснування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сучасност</a:t>
            </a: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132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915" y="318269"/>
            <a:ext cx="5336888" cy="6278474"/>
          </a:xfrm>
        </p:spPr>
        <p:txBody>
          <a:bodyPr>
            <a:normAutofit/>
          </a:bodyPr>
          <a:lstStyle/>
          <a:p>
            <a:r>
              <a:rPr lang="uk-UA" dirty="0"/>
              <a:t>Заснування міста</a:t>
            </a:r>
            <a:br>
              <a:rPr lang="uk-UA" dirty="0"/>
            </a:br>
            <a:r>
              <a:rPr lang="en-US" sz="1600" dirty="0" err="1"/>
              <a:t>Офіційно</a:t>
            </a:r>
            <a:r>
              <a:rPr lang="en-US" sz="1600" dirty="0"/>
              <a:t> </a:t>
            </a:r>
            <a:r>
              <a:rPr lang="en-US" sz="1600" dirty="0" err="1"/>
              <a:t>датою</a:t>
            </a:r>
            <a:r>
              <a:rPr lang="en-US" sz="1600" dirty="0"/>
              <a:t> </a:t>
            </a:r>
            <a:r>
              <a:rPr lang="en-US" sz="1600" dirty="0" err="1"/>
              <a:t>заснування</a:t>
            </a:r>
            <a:r>
              <a:rPr lang="en-US" sz="1600" dirty="0"/>
              <a:t> </a:t>
            </a:r>
            <a:r>
              <a:rPr lang="en-US" sz="1600" dirty="0" err="1"/>
              <a:t>Донецька</a:t>
            </a:r>
            <a:r>
              <a:rPr lang="en-US" sz="1600" dirty="0"/>
              <a:t> </a:t>
            </a:r>
            <a:r>
              <a:rPr lang="en-US" sz="1600" dirty="0" err="1"/>
              <a:t>вважається</a:t>
            </a:r>
            <a:r>
              <a:rPr lang="en-US" sz="1600" dirty="0"/>
              <a:t> </a:t>
            </a:r>
            <a:r>
              <a:rPr lang="en-US" sz="1600" dirty="0" err="1"/>
              <a:t>дата</a:t>
            </a:r>
            <a:r>
              <a:rPr lang="en-US" sz="1600" dirty="0"/>
              <a:t> </a:t>
            </a:r>
            <a:r>
              <a:rPr lang="en-US" sz="1600" dirty="0" err="1"/>
              <a:t>заснування</a:t>
            </a:r>
            <a:r>
              <a:rPr lang="en-US" sz="1600" dirty="0"/>
              <a:t> </a:t>
            </a:r>
            <a:r>
              <a:rPr lang="en-US" sz="1600" dirty="0" err="1"/>
              <a:t>селища</a:t>
            </a:r>
            <a:r>
              <a:rPr lang="en-US" sz="1600" dirty="0"/>
              <a:t> </a:t>
            </a:r>
            <a:r>
              <a:rPr lang="en-US" sz="1600" dirty="0" err="1"/>
              <a:t>Юзівка</a:t>
            </a:r>
            <a:r>
              <a:rPr lang="en-US" sz="1600" dirty="0"/>
              <a:t> </a:t>
            </a:r>
            <a:r>
              <a:rPr lang="en-US" sz="1600" dirty="0" err="1"/>
              <a:t>валлійським</a:t>
            </a:r>
            <a:r>
              <a:rPr lang="en-US" sz="1600" dirty="0"/>
              <a:t> </a:t>
            </a:r>
            <a:r>
              <a:rPr lang="en-US" sz="1600" dirty="0" err="1"/>
              <a:t>підприємцем</a:t>
            </a:r>
            <a:r>
              <a:rPr lang="en-US" sz="1600" dirty="0"/>
              <a:t> </a:t>
            </a:r>
            <a:r>
              <a:rPr lang="en-US" sz="1600" dirty="0" err="1"/>
              <a:t>Джоном</a:t>
            </a:r>
            <a:r>
              <a:rPr lang="en-US" sz="1600" dirty="0"/>
              <a:t> </a:t>
            </a:r>
            <a:r>
              <a:rPr lang="en-US" sz="1600" dirty="0" err="1"/>
              <a:t>Юзом</a:t>
            </a:r>
            <a:r>
              <a:rPr lang="en-US" sz="1600" dirty="0"/>
              <a:t> у 1869 </a:t>
            </a:r>
            <a:r>
              <a:rPr lang="en-US" sz="1600" dirty="0" err="1"/>
              <a:t>році</a:t>
            </a:r>
            <a:r>
              <a:rPr lang="en-US" sz="1600" dirty="0"/>
              <a:t>. </a:t>
            </a:r>
            <a:r>
              <a:rPr lang="en-US" sz="1600" dirty="0" err="1"/>
              <a:t>Цього</a:t>
            </a:r>
            <a:r>
              <a:rPr lang="en-US" sz="1600" dirty="0"/>
              <a:t> </a:t>
            </a:r>
            <a:r>
              <a:rPr lang="en-US" sz="1600" dirty="0" err="1"/>
              <a:t>року</a:t>
            </a:r>
            <a:r>
              <a:rPr lang="en-US" sz="1600" dirty="0"/>
              <a:t> </a:t>
            </a:r>
            <a:r>
              <a:rPr lang="en-US" sz="1600" dirty="0" err="1"/>
              <a:t>уряд</a:t>
            </a:r>
            <a:r>
              <a:rPr lang="en-US" sz="1600" dirty="0"/>
              <a:t> </a:t>
            </a:r>
            <a:r>
              <a:rPr lang="en-US" sz="1600" dirty="0" err="1"/>
              <a:t>Російської</a:t>
            </a:r>
            <a:r>
              <a:rPr lang="en-US" sz="1600" dirty="0"/>
              <a:t> </a:t>
            </a:r>
            <a:r>
              <a:rPr lang="en-US" sz="1600" dirty="0" err="1"/>
              <a:t>імперії</a:t>
            </a:r>
            <a:r>
              <a:rPr lang="en-US" sz="1600" dirty="0"/>
              <a:t> </a:t>
            </a:r>
            <a:r>
              <a:rPr lang="en-US" sz="1600" dirty="0" err="1"/>
              <a:t>уклав</a:t>
            </a:r>
            <a:r>
              <a:rPr lang="en-US" sz="1600" dirty="0"/>
              <a:t> </a:t>
            </a:r>
            <a:r>
              <a:rPr lang="en-US" sz="1600" dirty="0" err="1"/>
              <a:t>угоду</a:t>
            </a:r>
            <a:r>
              <a:rPr lang="en-US" sz="1600" dirty="0"/>
              <a:t> з </a:t>
            </a:r>
            <a:r>
              <a:rPr lang="en-US" sz="1600" dirty="0" err="1"/>
              <a:t>князем</a:t>
            </a:r>
            <a:r>
              <a:rPr lang="en-US" sz="1600" dirty="0"/>
              <a:t> </a:t>
            </a:r>
            <a:r>
              <a:rPr lang="en-US" sz="1600" dirty="0" err="1"/>
              <a:t>Сергієм</a:t>
            </a:r>
            <a:r>
              <a:rPr lang="en-US" sz="1600" dirty="0"/>
              <a:t> </a:t>
            </a:r>
            <a:r>
              <a:rPr lang="en-US" sz="1600" dirty="0" err="1"/>
              <a:t>Кочубеєм</a:t>
            </a:r>
            <a:r>
              <a:rPr lang="en-US" sz="1600" dirty="0"/>
              <a:t>, </a:t>
            </a:r>
            <a:r>
              <a:rPr lang="en-US" sz="1600" dirty="0" err="1"/>
              <a:t>згідно</a:t>
            </a:r>
            <a:r>
              <a:rPr lang="en-US" sz="1600" dirty="0"/>
              <a:t> з </a:t>
            </a:r>
            <a:r>
              <a:rPr lang="en-US" sz="1600" dirty="0" err="1"/>
              <a:t>якою</a:t>
            </a:r>
            <a:r>
              <a:rPr lang="en-US" sz="1600" dirty="0"/>
              <a:t> </a:t>
            </a:r>
            <a:r>
              <a:rPr lang="en-US" sz="1600" dirty="0" err="1"/>
              <a:t>він</a:t>
            </a:r>
            <a:r>
              <a:rPr lang="en-US" sz="1600" dirty="0"/>
              <a:t> </a:t>
            </a:r>
            <a:r>
              <a:rPr lang="en-US" sz="1600" dirty="0" err="1"/>
              <a:t>брав</a:t>
            </a:r>
            <a:r>
              <a:rPr lang="en-US" sz="1600" dirty="0"/>
              <a:t> </a:t>
            </a:r>
            <a:r>
              <a:rPr lang="en-US" sz="1600" dirty="0" err="1"/>
              <a:t>зобов'язання</a:t>
            </a:r>
            <a:r>
              <a:rPr lang="en-US" sz="1600" dirty="0"/>
              <a:t> </a:t>
            </a:r>
            <a:r>
              <a:rPr lang="en-US" sz="1600" dirty="0" err="1"/>
              <a:t>збудувати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півдні</a:t>
            </a:r>
            <a:r>
              <a:rPr lang="en-US" sz="1600" dirty="0"/>
              <a:t> </a:t>
            </a:r>
            <a:r>
              <a:rPr lang="en-US" sz="1600" dirty="0" err="1"/>
              <a:t>Російської</a:t>
            </a:r>
            <a:r>
              <a:rPr lang="en-US" sz="1600" dirty="0"/>
              <a:t> </a:t>
            </a:r>
            <a:r>
              <a:rPr lang="en-US" sz="1600" dirty="0" err="1"/>
              <a:t>імперії</a:t>
            </a:r>
            <a:r>
              <a:rPr lang="en-US" sz="1600" dirty="0"/>
              <a:t> </a:t>
            </a:r>
            <a:r>
              <a:rPr lang="en-US" sz="1600" dirty="0" err="1"/>
              <a:t>завод</a:t>
            </a:r>
            <a:r>
              <a:rPr lang="en-US" sz="1600" dirty="0"/>
              <a:t> </a:t>
            </a:r>
            <a:r>
              <a:rPr lang="en-US" sz="1600" dirty="0" err="1"/>
              <a:t>для</a:t>
            </a:r>
            <a:r>
              <a:rPr lang="en-US" sz="1600" dirty="0"/>
              <a:t> </a:t>
            </a:r>
            <a:r>
              <a:rPr lang="en-US" sz="1600" dirty="0" err="1"/>
              <a:t>виготовлення</a:t>
            </a:r>
            <a:r>
              <a:rPr lang="en-US" sz="1600" dirty="0"/>
              <a:t> </a:t>
            </a:r>
            <a:r>
              <a:rPr lang="en-US" sz="1600" dirty="0" err="1"/>
              <a:t>залізничних</a:t>
            </a:r>
            <a:r>
              <a:rPr lang="en-US" sz="1600" dirty="0"/>
              <a:t> </a:t>
            </a:r>
            <a:r>
              <a:rPr lang="en-US" sz="1600" dirty="0" err="1"/>
              <a:t>рейок</a:t>
            </a:r>
            <a:r>
              <a:rPr lang="en-US" sz="1600" dirty="0"/>
              <a:t>. </a:t>
            </a:r>
            <a:r>
              <a:rPr lang="ru-RU" sz="1600" dirty="0"/>
              <a:t>У свою </a:t>
            </a:r>
            <a:r>
              <a:rPr lang="ru-RU" sz="1600" dirty="0" err="1"/>
              <a:t>чергу</a:t>
            </a:r>
            <a:r>
              <a:rPr lang="ru-RU" sz="1600" dirty="0"/>
              <a:t> князь Кочубей продав </a:t>
            </a:r>
            <a:r>
              <a:rPr lang="ru-RU" sz="1600" dirty="0" err="1"/>
              <a:t>концесію</a:t>
            </a:r>
            <a:r>
              <a:rPr lang="ru-RU" sz="1600" dirty="0"/>
              <a:t> Джону Юзу за 24 000 </a:t>
            </a:r>
            <a:r>
              <a:rPr lang="ru-RU" sz="1600" dirty="0" err="1"/>
              <a:t>фунтів</a:t>
            </a:r>
            <a:r>
              <a:rPr lang="ru-RU" sz="1600" dirty="0"/>
              <a:t> </a:t>
            </a:r>
            <a:r>
              <a:rPr lang="ru-RU" sz="1600" dirty="0" err="1"/>
              <a:t>стерлінгів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en-US" sz="1600" dirty="0" err="1"/>
              <a:t>Первісне</a:t>
            </a:r>
            <a:r>
              <a:rPr lang="en-US" sz="1600" dirty="0"/>
              <a:t> </a:t>
            </a:r>
            <a:r>
              <a:rPr lang="en-US" sz="1600" dirty="0" err="1"/>
              <a:t>населення</a:t>
            </a:r>
            <a:r>
              <a:rPr lang="en-US" sz="1600" dirty="0"/>
              <a:t> </a:t>
            </a:r>
            <a:r>
              <a:rPr lang="en-US" sz="1600" dirty="0" err="1"/>
              <a:t>Юзівки</a:t>
            </a:r>
            <a:r>
              <a:rPr lang="en-US" sz="1600" dirty="0"/>
              <a:t> </a:t>
            </a:r>
            <a:r>
              <a:rPr lang="en-US" sz="1600" dirty="0" err="1"/>
              <a:t>складалося</a:t>
            </a:r>
            <a:r>
              <a:rPr lang="en-US" sz="1600" dirty="0"/>
              <a:t> з </a:t>
            </a:r>
            <a:r>
              <a:rPr lang="en-US" sz="1600" dirty="0" err="1"/>
              <a:t>Валлійців</a:t>
            </a:r>
            <a:r>
              <a:rPr lang="en-US" sz="1600" dirty="0"/>
              <a:t>, </a:t>
            </a:r>
            <a:r>
              <a:rPr lang="en-US" sz="1600" dirty="0" err="1"/>
              <a:t>Англійців</a:t>
            </a:r>
            <a:r>
              <a:rPr lang="en-US" sz="1600" dirty="0"/>
              <a:t>, </a:t>
            </a:r>
            <a:r>
              <a:rPr lang="en-US" sz="1600" dirty="0" err="1"/>
              <a:t>Французів</a:t>
            </a:r>
            <a:r>
              <a:rPr lang="en-US" sz="1600" dirty="0"/>
              <a:t>, </a:t>
            </a:r>
            <a:r>
              <a:rPr lang="en-US" sz="1600" dirty="0" err="1"/>
              <a:t>Бельгійців</a:t>
            </a:r>
            <a:r>
              <a:rPr lang="en-US" sz="1600" dirty="0"/>
              <a:t>, </a:t>
            </a:r>
            <a:r>
              <a:rPr lang="en-US" sz="1600" dirty="0" err="1"/>
              <a:t>Німців</a:t>
            </a:r>
            <a:r>
              <a:rPr lang="en-US" sz="1600" dirty="0"/>
              <a:t> </a:t>
            </a:r>
            <a:r>
              <a:rPr lang="en-US" sz="1600" dirty="0" err="1"/>
              <a:t>що</a:t>
            </a:r>
            <a:r>
              <a:rPr lang="en-US" sz="1600" dirty="0"/>
              <a:t> </a:t>
            </a:r>
            <a:r>
              <a:rPr lang="en-US" sz="1600" dirty="0" err="1"/>
              <a:t>переїхали</a:t>
            </a:r>
            <a:r>
              <a:rPr lang="en-US" sz="1600" dirty="0"/>
              <a:t> </a:t>
            </a:r>
            <a:r>
              <a:rPr lang="en-US" sz="1600" dirty="0" err="1"/>
              <a:t>сюди</a:t>
            </a:r>
            <a:r>
              <a:rPr lang="en-US" sz="1600" dirty="0"/>
              <a:t> </a:t>
            </a:r>
            <a:r>
              <a:rPr lang="en-US" sz="1600" dirty="0" err="1"/>
              <a:t>із-за</a:t>
            </a:r>
            <a:r>
              <a:rPr lang="en-US" sz="1600" dirty="0"/>
              <a:t> </a:t>
            </a:r>
            <a:r>
              <a:rPr lang="en-US" sz="1600" dirty="0" err="1"/>
              <a:t>високооплачуємої</a:t>
            </a:r>
            <a:r>
              <a:rPr lang="en-US" sz="1600" dirty="0"/>
              <a:t> </a:t>
            </a:r>
            <a:r>
              <a:rPr lang="en-US" sz="1600" dirty="0" err="1"/>
              <a:t>роботи</a:t>
            </a:r>
            <a:r>
              <a:rPr lang="en-US" sz="1600" dirty="0"/>
              <a:t>, а </a:t>
            </a:r>
            <a:r>
              <a:rPr lang="en-US" sz="1600" dirty="0" err="1"/>
              <a:t>також</a:t>
            </a:r>
            <a:r>
              <a:rPr lang="en-US" sz="1600" dirty="0"/>
              <a:t> з </a:t>
            </a:r>
            <a:r>
              <a:rPr lang="en-US" sz="1600" dirty="0" err="1"/>
              <a:t>переселенці</a:t>
            </a:r>
            <a:r>
              <a:rPr lang="en-US" sz="1600" dirty="0"/>
              <a:t> з </a:t>
            </a:r>
            <a:r>
              <a:rPr lang="en-US" sz="1600" dirty="0" err="1"/>
              <a:t>слобідських</a:t>
            </a:r>
            <a:r>
              <a:rPr lang="en-US" sz="1600" dirty="0"/>
              <a:t> </a:t>
            </a:r>
            <a:r>
              <a:rPr lang="en-US" sz="1600" dirty="0" err="1"/>
              <a:t>Олександрувки</a:t>
            </a:r>
            <a:r>
              <a:rPr lang="en-US" sz="1600" dirty="0"/>
              <a:t>, </a:t>
            </a:r>
            <a:r>
              <a:rPr lang="en-US" sz="1600" dirty="0" err="1"/>
              <a:t>Григорівки</a:t>
            </a:r>
            <a:r>
              <a:rPr lang="en-US" sz="1600" dirty="0"/>
              <a:t>, </a:t>
            </a:r>
            <a:r>
              <a:rPr lang="en-US" sz="1600" dirty="0" err="1"/>
              <a:t>Семенівки</a:t>
            </a:r>
            <a:r>
              <a:rPr lang="en-US" sz="1600" dirty="0"/>
              <a:t>.</a:t>
            </a:r>
            <a:br>
              <a:rPr lang="ru-RU" sz="1600" dirty="0"/>
            </a:br>
            <a:r>
              <a:rPr lang="ru-RU" sz="1600" dirty="0"/>
              <a:t>У 1924 </a:t>
            </a:r>
            <a:r>
              <a:rPr lang="ru-RU" sz="1600" dirty="0" err="1"/>
              <a:t>році</a:t>
            </a:r>
            <a:r>
              <a:rPr lang="ru-RU" sz="1600" dirty="0"/>
              <a:t>, селище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перейменовано</a:t>
            </a:r>
            <a:r>
              <a:rPr lang="ru-RU" sz="1600" dirty="0"/>
              <a:t> </a:t>
            </a:r>
            <a:r>
              <a:rPr lang="ru-RU" sz="1600" dirty="0" err="1"/>
              <a:t>радянською</a:t>
            </a:r>
            <a:r>
              <a:rPr lang="ru-RU" sz="1600" dirty="0"/>
              <a:t> </a:t>
            </a:r>
            <a:r>
              <a:rPr lang="ru-RU" sz="1600" dirty="0" err="1"/>
              <a:t>владою</a:t>
            </a:r>
            <a:r>
              <a:rPr lang="ru-RU" sz="1600" dirty="0"/>
              <a:t> у </a:t>
            </a:r>
            <a:r>
              <a:rPr lang="ru-RU" sz="1600" dirty="0" err="1"/>
              <a:t>Сталіно</a:t>
            </a:r>
            <a:r>
              <a:rPr lang="ru-RU" sz="1600" dirty="0"/>
              <a:t> (</a:t>
            </a:r>
            <a:r>
              <a:rPr lang="ru-RU" sz="1600" dirty="0" err="1"/>
              <a:t>більшість</a:t>
            </a:r>
            <a:r>
              <a:rPr lang="ru-RU" sz="1600" dirty="0"/>
              <a:t> </a:t>
            </a:r>
            <a:r>
              <a:rPr lang="ru-RU" sz="1600" dirty="0" err="1"/>
              <a:t>істориків</a:t>
            </a:r>
            <a:r>
              <a:rPr lang="ru-RU" sz="1600" dirty="0"/>
              <a:t> </a:t>
            </a:r>
            <a:r>
              <a:rPr lang="ru-RU" sz="1600" dirty="0" err="1"/>
              <a:t>вважає</a:t>
            </a:r>
            <a:r>
              <a:rPr lang="ru-RU" sz="1600" dirty="0"/>
              <a:t>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назва</a:t>
            </a:r>
            <a:r>
              <a:rPr lang="ru-RU" sz="1600" dirty="0"/>
              <a:t> походить </a:t>
            </a:r>
            <a:r>
              <a:rPr lang="ru-RU" sz="1600" dirty="0" err="1"/>
              <a:t>від</a:t>
            </a:r>
            <a:r>
              <a:rPr lang="ru-RU" sz="1600" dirty="0"/>
              <a:t> сталь, метал </a:t>
            </a:r>
            <a:r>
              <a:rPr lang="ru-RU" sz="1600" dirty="0" err="1"/>
              <a:t>який</a:t>
            </a:r>
            <a:r>
              <a:rPr lang="ru-RU" sz="1600" dirty="0"/>
              <a:t> там </a:t>
            </a:r>
            <a:r>
              <a:rPr lang="ru-RU" sz="1600" dirty="0" err="1"/>
              <a:t>видобували</a:t>
            </a:r>
            <a:r>
              <a:rPr lang="ru-RU" sz="1600" dirty="0"/>
              <a:t>) </a:t>
            </a:r>
            <a:r>
              <a:rPr lang="ru-RU" sz="1600" dirty="0" err="1"/>
              <a:t>їх</a:t>
            </a:r>
            <a:r>
              <a:rPr lang="ru-RU" sz="1600" dirty="0"/>
              <a:t> не </a:t>
            </a:r>
            <a:r>
              <a:rPr lang="ru-RU" sz="1600" dirty="0" err="1"/>
              <a:t>влаштовувало</a:t>
            </a:r>
            <a:r>
              <a:rPr lang="ru-RU" sz="1600" dirty="0"/>
              <a:t> </a:t>
            </a:r>
            <a:r>
              <a:rPr lang="ru-RU" sz="1600" dirty="0" err="1"/>
              <a:t>що</a:t>
            </a:r>
            <a:r>
              <a:rPr lang="ru-RU" sz="1600" dirty="0"/>
              <a:t> селище </a:t>
            </a:r>
            <a:r>
              <a:rPr lang="ru-RU" sz="1600" dirty="0" err="1"/>
              <a:t>назване</a:t>
            </a:r>
            <a:r>
              <a:rPr lang="ru-RU" sz="1600" dirty="0"/>
              <a:t> на честь </a:t>
            </a:r>
            <a:r>
              <a:rPr lang="ru-RU" sz="1600" dirty="0" err="1"/>
              <a:t>Європейського</a:t>
            </a:r>
            <a:r>
              <a:rPr lang="ru-RU" sz="1600" dirty="0"/>
              <a:t> буржуа.</a:t>
            </a:r>
            <a:br>
              <a:rPr lang="ru-RU" sz="1600" dirty="0"/>
            </a:br>
            <a:r>
              <a:rPr lang="ru-RU" sz="1600" dirty="0"/>
              <a:t>у 1961 </a:t>
            </a:r>
            <a:r>
              <a:rPr lang="ru-RU" sz="1600" dirty="0" err="1"/>
              <a:t>році</a:t>
            </a:r>
            <a:r>
              <a:rPr lang="ru-RU" sz="1600" dirty="0"/>
              <a:t> </a:t>
            </a:r>
            <a:r>
              <a:rPr lang="ru-RU" sz="1600" dirty="0" err="1"/>
              <a:t>місто</a:t>
            </a:r>
            <a:r>
              <a:rPr lang="ru-RU" sz="1600" dirty="0"/>
              <a:t> </a:t>
            </a:r>
            <a:r>
              <a:rPr lang="ru-RU" sz="1600" dirty="0" err="1"/>
              <a:t>перейменували</a:t>
            </a:r>
            <a:r>
              <a:rPr lang="ru-RU" sz="1600" dirty="0"/>
              <a:t> на </a:t>
            </a:r>
            <a:r>
              <a:rPr lang="ru-RU" sz="1600" dirty="0" err="1"/>
              <a:t>Донецьк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30804" y="179475"/>
            <a:ext cx="4811318" cy="351078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gdb.rferl.org/853ed14a-57de-4a63-826a-97da674bccb6_w650_r0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522" y="421021"/>
            <a:ext cx="3991882" cy="302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94814" y="3996418"/>
            <a:ext cx="4229099" cy="268605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https://gdb.rferl.org/4e16cf80-846c-49a3-9dcd-4bf44ebb0d05_w650_r0_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98" y="4245485"/>
            <a:ext cx="3733930" cy="218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516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4" y="220438"/>
            <a:ext cx="7886700" cy="947056"/>
          </a:xfrm>
        </p:spPr>
        <p:txBody>
          <a:bodyPr>
            <a:normAutofit/>
          </a:bodyPr>
          <a:lstStyle/>
          <a:p>
            <a:r>
              <a:rPr lang="uk-UA" sz="3600" dirty="0"/>
              <a:t>Донецький парк кованих фігур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1167495"/>
            <a:ext cx="6076495" cy="5175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парк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фігур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—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унікальний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парк, музей просто неба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предметів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ковальського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мистецтва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закладений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2001 року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Ворошиловському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районі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території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скверу. </a:t>
            </a:r>
            <a:endParaRPr lang="ru-RU" sz="1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має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давні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ковальські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традиції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 1900 року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Міжнародній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промисловій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виставці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Парижі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премію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гран-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здобула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пальма, яку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викував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сталевої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рейки коваль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Юзівського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металургійного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Олексій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Мерцалов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Відтоді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вона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відома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як Пальма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Мерцалова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стала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головним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символом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Донеччини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зображена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гербі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області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2005 року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третю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неділю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вересня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парку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щорічно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проводиться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міжнародний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фестиваль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ковальської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майстерності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також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ковальські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змагання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Тури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змагань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включали: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розпалення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горна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температури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горіння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витяжка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заготівлі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закручування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кінця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заготівлі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шайбу,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зав'язування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вузла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виготовлення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кільця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ковальське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зварювання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виготовлення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заготівлі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для гайки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ключ.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Найкращі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роботи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залишаються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парку, як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подарунок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місту.Донецький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парк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фігур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виник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за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ініціативою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директора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ковальського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підприємства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«Гефест»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Віктора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Бурдука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Заслуженого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діяча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мистецтв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України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подарував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міській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раді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букет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троянд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як символ «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—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мільйона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троянд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». Того самого 2001 року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сквері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подвір'ї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міськвиконкому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разом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Букетом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троянд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встановили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10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скульптур.</a:t>
            </a:r>
            <a:endParaRPr lang="ru-RU" sz="1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AutoShape 2" descr="Донецький парк кованих фігур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Донецький парк кованих фігур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711043" y="312738"/>
            <a:ext cx="4988324" cy="285749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184821" y="3477984"/>
            <a:ext cx="2514546" cy="315957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711043" y="3853541"/>
            <a:ext cx="1963682" cy="235131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1586" y="3655217"/>
            <a:ext cx="2106331" cy="28051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628" y="595994"/>
            <a:ext cx="4392385" cy="231049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551" y="4082821"/>
            <a:ext cx="1722666" cy="194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2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38794"/>
            <a:ext cx="11108871" cy="1142999"/>
          </a:xfrm>
        </p:spPr>
        <p:txBody>
          <a:bodyPr>
            <a:normAutofit/>
          </a:bodyPr>
          <a:lstStyle/>
          <a:p>
            <a:r>
              <a:rPr lang="uk-UA" sz="3600" dirty="0"/>
              <a:t>Шубін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114153"/>
            <a:ext cx="6825343" cy="541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 мою думку одна 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кованих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скульптур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заслуговує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особливу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увагу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шубін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персонаж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донбаської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легенди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є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багато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версій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ціеї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легенди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Найпоширеніша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говорить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Шубін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шахтарем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так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називали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носив шубу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виворіт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В один 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робочих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днів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загинув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наслідок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вдихання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отруйних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випарів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метану.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смерті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привид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з'являтися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шахтах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попереджати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робітників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небезпеку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більшості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легенд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Шубін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добрий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, але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деяких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постає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лихим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привидом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Існує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легенда про те, як колись давно 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одне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донбаське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селище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пошуках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кращої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забрів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один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заробітчанин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завітав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корчми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де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звернувся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відвідувачів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проханням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допомогти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влаштуватися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роботу.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П'яні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відповіли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спершу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вони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перевірять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ділі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Для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цього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новачку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слід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спуститися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шахту,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запалити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смолоскип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пройти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кілька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метрів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штреком.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злякається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значить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зможе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стати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шахтарем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Прибулець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навіть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здогадувався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справжню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мету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цього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випробування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дійсності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хотіли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з'ясувати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є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копальні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метан,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постійно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чинив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чимало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лиха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газ є, то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вибухне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і таким чином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врятує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шахтарям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працюватимуть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наступного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дня.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нема, то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краще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новака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буває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при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певній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концентрації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газ не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вибухає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випалюється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Ось для такого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випадку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чоловіка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одягли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шубу,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щоби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захистити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опіків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Заробітчанин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зробив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усе,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йому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звеліли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Але,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нещастя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вибух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смерті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Шубін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мститися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викликане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аварії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шахтах.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15200" y="496390"/>
            <a:ext cx="4554583" cy="603546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0" name="Picture 4" descr="Парк кованых фигур в Донецке - оазис композиций из металла, фот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6" t="-265" r="27801" b="265"/>
          <a:stretch/>
        </p:blipFill>
        <p:spPr bwMode="auto">
          <a:xfrm>
            <a:off x="7567746" y="783773"/>
            <a:ext cx="4093949" cy="546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93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Стадіон </a:t>
            </a:r>
            <a:r>
              <a:rPr lang="en-US" dirty="0"/>
              <a:t>“</a:t>
            </a:r>
            <a:r>
              <a:rPr lang="uk-UA" dirty="0" err="1"/>
              <a:t>Донбасс</a:t>
            </a:r>
            <a:r>
              <a:rPr lang="uk-UA" dirty="0"/>
              <a:t> Арена</a:t>
            </a:r>
            <a:r>
              <a:rPr lang="en-US" dirty="0"/>
              <a:t>”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8214" y="1551214"/>
            <a:ext cx="7192736" cy="4528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відкрито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29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серпня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2009 року у парку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культури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відпочинку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Ворошинському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районі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Проект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будівництва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нового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Донбас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Арена»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задумувався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задовго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того, як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Україна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отримала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право провести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фінальний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турнір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Євро-2012. Тому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власник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передбачив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також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можливість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повсякденного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використання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арени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.На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будівництві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задіяно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близько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1200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робітників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250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інженерів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більшість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громадянами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Туреччини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Донбас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Арени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розташовано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3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ресторани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ландж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-бар,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фан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-кафе, десятки фаст-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фудів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торговельних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точок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фітнес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-центр,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корпоративні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ложі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й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навіть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пункти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першої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допомоги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Тут буде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знаходитись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фан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-кафе, музей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фірмовий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магазин ФК «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Шахтар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».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неігрові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ложах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можна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проводити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корпоративні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заходи —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презентації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прес-конференції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святкові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заходи й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концерти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також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зможе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приймати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міжнародні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конференції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Часто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називають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"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літаючою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тарілкою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"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-за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незвичного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дизайну,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спроектована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так,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повторює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нахил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ландшафту,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дозволяє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посилювати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природне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освітлення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провітрювання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Висота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нового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рівня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поля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найвищої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точки становить 54 м.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Площа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землі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включаючи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поле)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розташований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становить 46780 м²</a:t>
            </a:r>
          </a:p>
          <a:p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Нажаль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З 2014 року через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російсько-українську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війну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матчі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стадіоні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проводяться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47906" y="228601"/>
            <a:ext cx="4188279" cy="311875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834" y="552619"/>
            <a:ext cx="3698421" cy="25491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747904" y="3815423"/>
            <a:ext cx="4188279" cy="259063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«Донбас Арен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073" y="4066586"/>
            <a:ext cx="3569939" cy="208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66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407" y="365125"/>
            <a:ext cx="11035393" cy="1325563"/>
          </a:xfrm>
        </p:spPr>
        <p:txBody>
          <a:bodyPr/>
          <a:lstStyle/>
          <a:p>
            <a:r>
              <a:rPr lang="uk-UA" dirty="0" err="1"/>
              <a:t>Пам</a:t>
            </a:r>
            <a:r>
              <a:rPr lang="en-US" dirty="0"/>
              <a:t>’</a:t>
            </a:r>
            <a:r>
              <a:rPr lang="uk-UA" dirty="0" err="1"/>
              <a:t>ятник</a:t>
            </a:r>
            <a:r>
              <a:rPr lang="uk-UA" dirty="0"/>
              <a:t> Джону Юзу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8407" y="1632856"/>
            <a:ext cx="6996793" cy="4627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Джон Юз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народився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1814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Мертір-Тідвіл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Уельс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Велика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британія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сином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інженера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очолював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один з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металургійних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заводів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Мертір-Тідвіла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юнацькі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роки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працював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батька. У 28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купив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корабельню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У 36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купив 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Ньюпорт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ливарний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завод.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Наприкінці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1850-х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поступив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інженером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Мілвольський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залізопрокатний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суднобудівний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 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Великій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Британії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а в 1860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директором. У 1864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сконструював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лафет для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важких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гармат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Ця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артилерійська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установка поступила на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озброєння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ВМС низки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європейських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країн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Розробив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рецептуру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броні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для обшивки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кораблів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фортечних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укріплень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 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55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поїхав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Російській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імперії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для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організації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виробництва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У 1869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купив землю у князя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Віктора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Кочубея 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Катеринославській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губернії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березі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річки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Кальміус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почав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будівництво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металургійного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заводу з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робітничим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селищем 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районі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села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Олександрівка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Для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розробки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вугілля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засновує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Новоросійське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товариство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кам'яновугільного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залізоробного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рейкового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виробництв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».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Помер у 1889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74-75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Автор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пам'ятника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скульптор —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Скорих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Олександр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Митрофанович.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Пам'ятник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відлитий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центральних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ремонтно-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механічних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майстернях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встановлено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8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вересня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2001 року.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Пам'ятник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стоїть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низькому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постаменті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фактично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людський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зріст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за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задумом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скульптора,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символізує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людські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якості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цього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діяча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Спочатку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пам'ятник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стояв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ближче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вулиці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Артема, а 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серпні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2009 року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пам'ятник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посунуто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ближче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входу в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науково-технічну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бібліотеку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ДонНТУ</a:t>
            </a:r>
            <a:r>
              <a:rPr lang="ru-RU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47629" y="757647"/>
            <a:ext cx="4213058" cy="535255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881" y="1045029"/>
            <a:ext cx="3883348" cy="463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07" y="365125"/>
            <a:ext cx="11263993" cy="1325563"/>
          </a:xfrm>
        </p:spPr>
        <p:txBody>
          <a:bodyPr>
            <a:normAutofit/>
          </a:bodyPr>
          <a:lstStyle/>
          <a:p>
            <a:r>
              <a:rPr lang="uk-UA" dirty="0"/>
              <a:t>Свято-преображенський кафедральний собор</a:t>
            </a:r>
            <a:br>
              <a:rPr lang="uk-UA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808" y="1249136"/>
            <a:ext cx="7894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Собор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побудовано</a:t>
            </a:r>
            <a:r>
              <a:rPr lang="ru-RU" sz="1600" dirty="0"/>
              <a:t> 1883 </a:t>
            </a:r>
            <a:r>
              <a:rPr lang="ru-RU" sz="1600" dirty="0" err="1"/>
              <a:t>році</a:t>
            </a:r>
            <a:r>
              <a:rPr lang="ru-RU" sz="1600" dirty="0"/>
              <a:t>, </a:t>
            </a:r>
            <a:r>
              <a:rPr lang="ru-RU" sz="1600" dirty="0" err="1"/>
              <a:t>ще</a:t>
            </a:r>
            <a:r>
              <a:rPr lang="ru-RU" sz="1600" dirty="0"/>
              <a:t> коли </a:t>
            </a:r>
            <a:r>
              <a:rPr lang="ru-RU" sz="1600" dirty="0" err="1"/>
              <a:t>місто</a:t>
            </a:r>
            <a:r>
              <a:rPr lang="ru-RU" sz="1600" dirty="0"/>
              <a:t> мало </a:t>
            </a:r>
            <a:r>
              <a:rPr lang="ru-RU" sz="1600" dirty="0" err="1"/>
              <a:t>назву</a:t>
            </a:r>
            <a:r>
              <a:rPr lang="ru-RU" sz="1600" dirty="0"/>
              <a:t> </a:t>
            </a:r>
            <a:r>
              <a:rPr lang="ru-RU" sz="1600" dirty="0" err="1"/>
              <a:t>Юзівка</a:t>
            </a:r>
            <a:r>
              <a:rPr lang="ru-RU" sz="1600" dirty="0"/>
              <a:t>. На тому </a:t>
            </a:r>
            <a:r>
              <a:rPr lang="ru-RU" sz="1600" dirty="0" err="1"/>
              <a:t>місці</a:t>
            </a:r>
            <a:r>
              <a:rPr lang="ru-RU" sz="1600" dirty="0"/>
              <a:t>, де стояв </a:t>
            </a:r>
            <a:r>
              <a:rPr lang="ru-RU" sz="1600" dirty="0" err="1"/>
              <a:t>старий</a:t>
            </a:r>
            <a:r>
              <a:rPr lang="ru-RU" sz="1600" dirty="0"/>
              <a:t> </a:t>
            </a:r>
            <a:r>
              <a:rPr lang="ru-RU" sz="1600" dirty="0" err="1"/>
              <a:t>дерев'яний</a:t>
            </a:r>
            <a:r>
              <a:rPr lang="ru-RU" sz="1600" dirty="0"/>
              <a:t> храм, почали </a:t>
            </a:r>
            <a:r>
              <a:rPr lang="ru-RU" sz="1600" dirty="0" err="1"/>
              <a:t>будувати</a:t>
            </a:r>
            <a:r>
              <a:rPr lang="ru-RU" sz="1600" dirty="0"/>
              <a:t> </a:t>
            </a:r>
            <a:r>
              <a:rPr lang="ru-RU" sz="1600" dirty="0" err="1"/>
              <a:t>кам'яну</a:t>
            </a:r>
            <a:r>
              <a:rPr lang="ru-RU" sz="1600" dirty="0"/>
              <a:t> </a:t>
            </a:r>
            <a:r>
              <a:rPr lang="ru-RU" sz="1600" dirty="0" err="1"/>
              <a:t>будівлю</a:t>
            </a:r>
            <a:r>
              <a:rPr lang="ru-RU" sz="1600" dirty="0"/>
              <a:t>. </a:t>
            </a:r>
            <a:r>
              <a:rPr lang="ru-RU" sz="1600" dirty="0" err="1"/>
              <a:t>Гроші</a:t>
            </a:r>
            <a:r>
              <a:rPr lang="ru-RU" sz="1600" dirty="0"/>
              <a:t> на </a:t>
            </a:r>
            <a:r>
              <a:rPr lang="ru-RU" sz="1600" dirty="0" err="1"/>
              <a:t>будівництво</a:t>
            </a:r>
            <a:r>
              <a:rPr lang="ru-RU" sz="1600" dirty="0"/>
              <a:t> </a:t>
            </a:r>
            <a:r>
              <a:rPr lang="ru-RU" sz="1600" dirty="0" err="1"/>
              <a:t>виділив</a:t>
            </a:r>
            <a:r>
              <a:rPr lang="ru-RU" sz="1600" dirty="0"/>
              <a:t> </a:t>
            </a:r>
            <a:r>
              <a:rPr lang="ru-RU" sz="1600" dirty="0" err="1"/>
              <a:t>бахмутський</a:t>
            </a:r>
            <a:r>
              <a:rPr lang="ru-RU" sz="1600" dirty="0"/>
              <a:t> </a:t>
            </a:r>
            <a:r>
              <a:rPr lang="ru-RU" sz="1600" dirty="0" err="1"/>
              <a:t>купець</a:t>
            </a:r>
            <a:r>
              <a:rPr lang="ru-RU" sz="1600" dirty="0"/>
              <a:t> А.С. </a:t>
            </a:r>
            <a:r>
              <a:rPr lang="ru-RU" sz="1600" dirty="0" err="1"/>
              <a:t>Лобас</a:t>
            </a:r>
            <a:r>
              <a:rPr lang="ru-RU" sz="1600" dirty="0"/>
              <a:t>. Храм </a:t>
            </a:r>
            <a:r>
              <a:rPr lang="ru-RU" sz="1600" dirty="0" err="1"/>
              <a:t>будувався</a:t>
            </a:r>
            <a:r>
              <a:rPr lang="ru-RU" sz="1600" dirty="0"/>
              <a:t> </a:t>
            </a:r>
            <a:r>
              <a:rPr lang="ru-RU" sz="1600" dirty="0" err="1"/>
              <a:t>спільними</a:t>
            </a:r>
            <a:r>
              <a:rPr lang="ru-RU" sz="1600" dirty="0"/>
              <a:t> </a:t>
            </a:r>
            <a:r>
              <a:rPr lang="ru-RU" sz="1600" dirty="0" err="1"/>
              <a:t>зусиллями</a:t>
            </a:r>
            <a:r>
              <a:rPr lang="ru-RU" sz="1600" dirty="0"/>
              <a:t> </a:t>
            </a:r>
            <a:r>
              <a:rPr lang="ru-RU" sz="1600" dirty="0" err="1"/>
              <a:t>жителів</a:t>
            </a:r>
            <a:r>
              <a:rPr lang="ru-RU" sz="1600" dirty="0"/>
              <a:t>. Для </a:t>
            </a:r>
            <a:r>
              <a:rPr lang="ru-RU" sz="1600" dirty="0" err="1"/>
              <a:t>цієї</a:t>
            </a:r>
            <a:r>
              <a:rPr lang="ru-RU" sz="1600" dirty="0"/>
              <a:t> мети </a:t>
            </a:r>
            <a:r>
              <a:rPr lang="ru-RU" sz="1600" dirty="0" err="1"/>
              <a:t>навмисно</a:t>
            </a:r>
            <a:r>
              <a:rPr lang="ru-RU" sz="1600" dirty="0"/>
              <a:t>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збудований</a:t>
            </a:r>
            <a:r>
              <a:rPr lang="ru-RU" sz="1600" dirty="0"/>
              <a:t> </a:t>
            </a:r>
            <a:r>
              <a:rPr lang="ru-RU" sz="1600" dirty="0" err="1"/>
              <a:t>цегельний</a:t>
            </a:r>
            <a:r>
              <a:rPr lang="ru-RU" sz="1600" dirty="0"/>
              <a:t> завод. </a:t>
            </a:r>
            <a:r>
              <a:rPr lang="ru-RU" sz="1600" dirty="0" err="1"/>
              <a:t>Поміщик</a:t>
            </a:r>
            <a:r>
              <a:rPr lang="ru-RU" sz="1600" dirty="0"/>
              <a:t> князь </a:t>
            </a:r>
            <a:r>
              <a:rPr lang="ru-RU" sz="1600" dirty="0" err="1"/>
              <a:t>Левін</a:t>
            </a:r>
            <a:r>
              <a:rPr lang="ru-RU" sz="1600" dirty="0"/>
              <a:t>, </a:t>
            </a:r>
            <a:r>
              <a:rPr lang="ru-RU" sz="1600" dirty="0" err="1"/>
              <a:t>Новоросійське</a:t>
            </a:r>
            <a:r>
              <a:rPr lang="ru-RU" sz="1600" dirty="0"/>
              <a:t> </a:t>
            </a:r>
            <a:r>
              <a:rPr lang="ru-RU" sz="1600" dirty="0" err="1"/>
              <a:t>товариство</a:t>
            </a:r>
            <a:r>
              <a:rPr lang="ru-RU" sz="1600" dirty="0"/>
              <a:t>, </a:t>
            </a:r>
            <a:r>
              <a:rPr lang="ru-RU" sz="1600" dirty="0" err="1"/>
              <a:t>купець</a:t>
            </a:r>
            <a:r>
              <a:rPr lang="ru-RU" sz="1600" dirty="0"/>
              <a:t> </a:t>
            </a:r>
            <a:r>
              <a:rPr lang="ru-RU" sz="1600" dirty="0" err="1"/>
              <a:t>Лобас</a:t>
            </a:r>
            <a:r>
              <a:rPr lang="ru-RU" sz="1600" dirty="0"/>
              <a:t> та </a:t>
            </a:r>
            <a:r>
              <a:rPr lang="ru-RU" sz="1600" dirty="0" err="1"/>
              <a:t>жителі</a:t>
            </a:r>
            <a:r>
              <a:rPr lang="ru-RU" sz="1600" dirty="0"/>
              <a:t> </a:t>
            </a:r>
            <a:r>
              <a:rPr lang="ru-RU" sz="1600" dirty="0" err="1"/>
              <a:t>Юзівки</a:t>
            </a:r>
            <a:r>
              <a:rPr lang="ru-RU" sz="1600" dirty="0"/>
              <a:t> </a:t>
            </a:r>
            <a:r>
              <a:rPr lang="ru-RU" sz="1600" dirty="0" err="1"/>
              <a:t>назбирали</a:t>
            </a:r>
            <a:r>
              <a:rPr lang="ru-RU" sz="1600" dirty="0"/>
              <a:t> в </a:t>
            </a:r>
            <a:r>
              <a:rPr lang="ru-RU" sz="1600" dirty="0" err="1"/>
              <a:t>цілому</a:t>
            </a:r>
            <a:r>
              <a:rPr lang="ru-RU" sz="1600" dirty="0"/>
              <a:t> 17тис. </a:t>
            </a:r>
            <a:r>
              <a:rPr lang="ru-RU" sz="1600" dirty="0" err="1"/>
              <a:t>рублів</a:t>
            </a:r>
            <a:r>
              <a:rPr lang="ru-RU" sz="1600" dirty="0"/>
              <a:t>. </a:t>
            </a:r>
            <a:r>
              <a:rPr lang="ru-RU" sz="1600" dirty="0" err="1"/>
              <a:t>Будівництво</a:t>
            </a:r>
            <a:r>
              <a:rPr lang="ru-RU" sz="1600" dirty="0"/>
              <a:t> </a:t>
            </a:r>
            <a:r>
              <a:rPr lang="ru-RU" sz="1600" dirty="0" err="1"/>
              <a:t>тривало</a:t>
            </a:r>
            <a:r>
              <a:rPr lang="ru-RU" sz="1600" dirty="0"/>
              <a:t> два роки і </a:t>
            </a:r>
            <a:r>
              <a:rPr lang="ru-RU" sz="1600" dirty="0" err="1"/>
              <a:t>вже</a:t>
            </a:r>
            <a:r>
              <a:rPr lang="ru-RU" sz="1600" dirty="0"/>
              <a:t> в 1886 </a:t>
            </a:r>
            <a:r>
              <a:rPr lang="ru-RU" sz="1600" dirty="0" err="1"/>
              <a:t>році</a:t>
            </a:r>
            <a:r>
              <a:rPr lang="ru-RU" sz="1600" dirty="0"/>
              <a:t> храм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освячено</a:t>
            </a:r>
            <a:r>
              <a:rPr lang="ru-RU" sz="1600" dirty="0"/>
              <a:t>. Свято — </a:t>
            </a:r>
            <a:r>
              <a:rPr lang="ru-RU" sz="1600" dirty="0" err="1"/>
              <a:t>Преображенський</a:t>
            </a:r>
            <a:r>
              <a:rPr lang="ru-RU" sz="1600" dirty="0"/>
              <a:t> собор названий на честь православного свята </a:t>
            </a:r>
            <a:r>
              <a:rPr lang="ru-RU" sz="1600" dirty="0" err="1"/>
              <a:t>Преображення</a:t>
            </a:r>
            <a:r>
              <a:rPr lang="ru-RU" sz="1600" dirty="0"/>
              <a:t> </a:t>
            </a:r>
            <a:r>
              <a:rPr lang="ru-RU" sz="1600" dirty="0" err="1"/>
              <a:t>Господнього</a:t>
            </a:r>
            <a:r>
              <a:rPr lang="ru-RU" sz="1600" dirty="0"/>
              <a:t> і в </a:t>
            </a:r>
            <a:r>
              <a:rPr lang="ru-RU" sz="1600" dirty="0" err="1"/>
              <a:t>Донецькій</a:t>
            </a:r>
            <a:r>
              <a:rPr lang="ru-RU" sz="1600" dirty="0"/>
              <a:t> </a:t>
            </a:r>
            <a:r>
              <a:rPr lang="ru-RU" sz="1600" dirty="0" err="1"/>
              <a:t>єпархії</a:t>
            </a:r>
            <a:r>
              <a:rPr lang="ru-RU" sz="1600" dirty="0"/>
              <a:t> є </a:t>
            </a:r>
            <a:r>
              <a:rPr lang="ru-RU" sz="1600" dirty="0" err="1"/>
              <a:t>кафедральним</a:t>
            </a:r>
            <a:r>
              <a:rPr lang="ru-RU" sz="1600" dirty="0"/>
              <a:t>. </a:t>
            </a:r>
          </a:p>
          <a:p>
            <a:r>
              <a:rPr lang="ru-RU" sz="1600" dirty="0" err="1"/>
              <a:t>Нажаль</a:t>
            </a:r>
            <a:r>
              <a:rPr lang="ru-RU" sz="1600" dirty="0"/>
              <a:t>, </a:t>
            </a:r>
            <a:r>
              <a:rPr lang="ru-RU" sz="1600" dirty="0" err="1"/>
              <a:t>невдовзі</a:t>
            </a:r>
            <a:r>
              <a:rPr lang="ru-RU" sz="1600" dirty="0"/>
              <a:t> для собору </a:t>
            </a:r>
            <a:r>
              <a:rPr lang="ru-RU" sz="1600" dirty="0" err="1"/>
              <a:t>важкі</a:t>
            </a:r>
            <a:r>
              <a:rPr lang="ru-RU" sz="1600" dirty="0"/>
              <a:t> </a:t>
            </a:r>
            <a:r>
              <a:rPr lang="ru-RU" sz="1600" dirty="0" err="1"/>
              <a:t>часи</a:t>
            </a:r>
            <a:r>
              <a:rPr lang="ru-RU" sz="1600" dirty="0"/>
              <a:t>. Перша </a:t>
            </a:r>
            <a:r>
              <a:rPr lang="ru-RU" sz="1600" dirty="0" err="1"/>
              <a:t>світова</a:t>
            </a:r>
            <a:r>
              <a:rPr lang="ru-RU" sz="1600" dirty="0"/>
              <a:t> </a:t>
            </a:r>
            <a:r>
              <a:rPr lang="ru-RU" sz="1600" dirty="0" err="1"/>
              <a:t>війна</a:t>
            </a:r>
            <a:r>
              <a:rPr lang="ru-RU" sz="1600" dirty="0"/>
              <a:t>, </a:t>
            </a:r>
            <a:r>
              <a:rPr lang="ru-RU" sz="1600" dirty="0" err="1"/>
              <a:t>революційні</a:t>
            </a:r>
            <a:r>
              <a:rPr lang="ru-RU" sz="1600" dirty="0"/>
              <a:t> </a:t>
            </a:r>
            <a:r>
              <a:rPr lang="ru-RU" sz="1600" dirty="0" err="1"/>
              <a:t>події</a:t>
            </a:r>
            <a:r>
              <a:rPr lang="ru-RU" sz="1600" dirty="0"/>
              <a:t>, </a:t>
            </a:r>
            <a:r>
              <a:rPr lang="ru-RU" sz="1600" dirty="0" err="1"/>
              <a:t>громадянська</a:t>
            </a:r>
            <a:r>
              <a:rPr lang="ru-RU" sz="1600" dirty="0"/>
              <a:t> </a:t>
            </a:r>
            <a:r>
              <a:rPr lang="ru-RU" sz="1600" dirty="0" err="1"/>
              <a:t>війна</a:t>
            </a:r>
            <a:r>
              <a:rPr lang="ru-RU" sz="1600" dirty="0"/>
              <a:t>. У 1922 р. на </a:t>
            </a:r>
            <a:r>
              <a:rPr lang="ru-RU" sz="1600" dirty="0" err="1"/>
              <a:t>вимогу</a:t>
            </a:r>
            <a:r>
              <a:rPr lang="ru-RU" sz="1600" dirty="0"/>
              <a:t> </a:t>
            </a:r>
            <a:r>
              <a:rPr lang="ru-RU" sz="1600" dirty="0" err="1"/>
              <a:t>Леніна</a:t>
            </a:r>
            <a:r>
              <a:rPr lang="ru-RU" sz="1600" dirty="0"/>
              <a:t> </a:t>
            </a:r>
            <a:r>
              <a:rPr lang="ru-RU" sz="1600" dirty="0" err="1"/>
              <a:t>вилучили</a:t>
            </a:r>
            <a:r>
              <a:rPr lang="ru-RU" sz="1600" dirty="0"/>
              <a:t> з </a:t>
            </a:r>
            <a:r>
              <a:rPr lang="ru-RU" sz="1600" dirty="0" err="1"/>
              <a:t>усіх</a:t>
            </a:r>
            <a:r>
              <a:rPr lang="ru-RU" sz="1600" dirty="0"/>
              <a:t> </a:t>
            </a:r>
            <a:r>
              <a:rPr lang="ru-RU" sz="1600" dirty="0" err="1"/>
              <a:t>храмів</a:t>
            </a:r>
            <a:r>
              <a:rPr lang="ru-RU" sz="1600" dirty="0"/>
              <a:t> </a:t>
            </a:r>
            <a:r>
              <a:rPr lang="ru-RU" sz="1600" dirty="0" err="1"/>
              <a:t>церковне</a:t>
            </a:r>
            <a:r>
              <a:rPr lang="ru-RU" sz="1600" dirty="0"/>
              <a:t> </a:t>
            </a:r>
            <a:r>
              <a:rPr lang="ru-RU" sz="1600" dirty="0" err="1"/>
              <a:t>начиння</a:t>
            </a:r>
            <a:r>
              <a:rPr lang="ru-RU" sz="1600" dirty="0"/>
              <a:t>, </a:t>
            </a:r>
            <a:r>
              <a:rPr lang="ru-RU" sz="1600" dirty="0" err="1"/>
              <a:t>нібито</a:t>
            </a:r>
            <a:r>
              <a:rPr lang="ru-RU" sz="1600" dirty="0"/>
              <a:t> для </a:t>
            </a:r>
            <a:r>
              <a:rPr lang="ru-RU" sz="1600" dirty="0" err="1"/>
              <a:t>допомоги</a:t>
            </a:r>
            <a:r>
              <a:rPr lang="ru-RU" sz="1600" dirty="0"/>
              <a:t> </a:t>
            </a:r>
            <a:r>
              <a:rPr lang="ru-RU" sz="1600" dirty="0" err="1"/>
              <a:t>голодуючим</a:t>
            </a:r>
            <a:r>
              <a:rPr lang="ru-RU" sz="1600" dirty="0"/>
              <a:t>. А в </a:t>
            </a:r>
            <a:r>
              <a:rPr lang="ru-RU" sz="1600" dirty="0" err="1"/>
              <a:t>грудні</a:t>
            </a:r>
            <a:r>
              <a:rPr lang="ru-RU" sz="1600" dirty="0"/>
              <a:t> 1930 </a:t>
            </a:r>
            <a:r>
              <a:rPr lang="ru-RU" sz="1600" dirty="0" err="1"/>
              <a:t>році</a:t>
            </a:r>
            <a:r>
              <a:rPr lang="ru-RU" sz="1600" dirty="0"/>
              <a:t> </a:t>
            </a:r>
            <a:r>
              <a:rPr lang="ru-RU" sz="1600" dirty="0" err="1"/>
              <a:t>були</a:t>
            </a:r>
            <a:r>
              <a:rPr lang="ru-RU" sz="1600" dirty="0"/>
              <a:t> </a:t>
            </a:r>
            <a:r>
              <a:rPr lang="ru-RU" sz="1600" dirty="0" err="1"/>
              <a:t>проведені</a:t>
            </a:r>
            <a:r>
              <a:rPr lang="ru-RU" sz="1600" dirty="0"/>
              <a:t> </a:t>
            </a:r>
            <a:r>
              <a:rPr lang="ru-RU" sz="1600" dirty="0" err="1"/>
              <a:t>збори</a:t>
            </a:r>
            <a:r>
              <a:rPr lang="ru-RU" sz="1600" dirty="0"/>
              <a:t> </a:t>
            </a:r>
            <a:r>
              <a:rPr lang="ru-RU" sz="1600" dirty="0" err="1"/>
              <a:t>робітників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ухвалили</a:t>
            </a:r>
            <a:r>
              <a:rPr lang="ru-RU" sz="1600" dirty="0"/>
              <a:t> </a:t>
            </a:r>
            <a:r>
              <a:rPr lang="ru-RU" sz="1600" dirty="0" err="1"/>
              <a:t>рішення</a:t>
            </a:r>
            <a:r>
              <a:rPr lang="ru-RU" sz="1600" dirty="0"/>
              <a:t>, </a:t>
            </a:r>
            <a:r>
              <a:rPr lang="ru-RU" sz="1600" dirty="0" err="1"/>
              <a:t>зняти</a:t>
            </a:r>
            <a:r>
              <a:rPr lang="ru-RU" sz="1600" dirty="0"/>
              <a:t> </a:t>
            </a:r>
            <a:r>
              <a:rPr lang="ru-RU" sz="1600" dirty="0" err="1"/>
              <a:t>церковні</a:t>
            </a:r>
            <a:r>
              <a:rPr lang="ru-RU" sz="1600" dirty="0"/>
              <a:t> </a:t>
            </a:r>
            <a:r>
              <a:rPr lang="ru-RU" sz="1600" dirty="0" err="1"/>
              <a:t>дзвони</a:t>
            </a:r>
            <a:r>
              <a:rPr lang="ru-RU" sz="1600" dirty="0"/>
              <a:t> (через </a:t>
            </a:r>
            <a:r>
              <a:rPr lang="ru-RU" sz="1600" dirty="0" err="1"/>
              <a:t>нестачу</a:t>
            </a:r>
            <a:r>
              <a:rPr lang="ru-RU" sz="1600" dirty="0"/>
              <a:t> </a:t>
            </a:r>
            <a:r>
              <a:rPr lang="ru-RU" sz="1600" dirty="0" err="1"/>
              <a:t>кольорових</a:t>
            </a:r>
            <a:r>
              <a:rPr lang="ru-RU" sz="1600" dirty="0"/>
              <a:t> </a:t>
            </a:r>
            <a:r>
              <a:rPr lang="ru-RU" sz="1600" dirty="0" err="1"/>
              <a:t>металів</a:t>
            </a:r>
            <a:r>
              <a:rPr lang="ru-RU" sz="1600" dirty="0"/>
              <a:t> у </a:t>
            </a:r>
            <a:r>
              <a:rPr lang="ru-RU" sz="1600" dirty="0" err="1"/>
              <a:t>країні</a:t>
            </a:r>
            <a:r>
              <a:rPr lang="ru-RU" sz="1600" dirty="0"/>
              <a:t> та </a:t>
            </a:r>
            <a:r>
              <a:rPr lang="ru-RU" sz="1600" dirty="0" err="1"/>
              <a:t>необхідність</a:t>
            </a:r>
            <a:r>
              <a:rPr lang="ru-RU" sz="1600" dirty="0"/>
              <a:t> </a:t>
            </a:r>
            <a:r>
              <a:rPr lang="ru-RU" sz="1600" dirty="0" err="1"/>
              <a:t>зміцнення</a:t>
            </a:r>
            <a:r>
              <a:rPr lang="ru-RU" sz="1600" dirty="0"/>
              <a:t> </a:t>
            </a:r>
            <a:r>
              <a:rPr lang="ru-RU" sz="1600" dirty="0" err="1"/>
              <a:t>обороноздатності</a:t>
            </a:r>
            <a:r>
              <a:rPr lang="ru-RU" sz="1600" dirty="0"/>
              <a:t>), і в 1931 </a:t>
            </a:r>
            <a:r>
              <a:rPr lang="ru-RU" sz="1600" dirty="0" err="1"/>
              <a:t>році</a:t>
            </a:r>
            <a:r>
              <a:rPr lang="ru-RU" sz="1600" dirty="0"/>
              <a:t> </a:t>
            </a:r>
            <a:r>
              <a:rPr lang="ru-RU" sz="1600" dirty="0" err="1"/>
              <a:t>церкву</a:t>
            </a:r>
            <a:r>
              <a:rPr lang="ru-RU" sz="1600" dirty="0"/>
              <a:t> </a:t>
            </a:r>
            <a:r>
              <a:rPr lang="ru-RU" sz="1600" dirty="0" err="1"/>
              <a:t>закрити</a:t>
            </a:r>
            <a:r>
              <a:rPr lang="ru-RU" sz="1600" dirty="0"/>
              <a:t>. А </a:t>
            </a:r>
            <a:r>
              <a:rPr lang="ru-RU" sz="1600" dirty="0" err="1"/>
              <a:t>потім</a:t>
            </a:r>
            <a:r>
              <a:rPr lang="ru-RU" sz="1600" dirty="0"/>
              <a:t> у </a:t>
            </a:r>
            <a:r>
              <a:rPr lang="ru-RU" sz="1600" dirty="0" err="1"/>
              <a:t>цей</a:t>
            </a:r>
            <a:r>
              <a:rPr lang="ru-RU" sz="1600" dirty="0"/>
              <a:t> же </a:t>
            </a:r>
            <a:r>
              <a:rPr lang="ru-RU" sz="1600" dirty="0" err="1"/>
              <a:t>рік</a:t>
            </a:r>
            <a:r>
              <a:rPr lang="ru-RU" sz="1600" dirty="0"/>
              <a:t> собор </a:t>
            </a:r>
            <a:r>
              <a:rPr lang="ru-RU" sz="1600" dirty="0" err="1"/>
              <a:t>підірвали</a:t>
            </a:r>
            <a:r>
              <a:rPr lang="ru-RU" sz="1600" dirty="0"/>
              <a:t> за наказом </a:t>
            </a:r>
            <a:r>
              <a:rPr lang="ru-RU" sz="1600" dirty="0" err="1"/>
              <a:t>Сталіна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І </a:t>
            </a:r>
            <a:r>
              <a:rPr lang="ru-RU" sz="1600" dirty="0" err="1"/>
              <a:t>тільки</a:t>
            </a:r>
            <a:r>
              <a:rPr lang="ru-RU" sz="1600" dirty="0"/>
              <a:t> 12 лютого 1992 року у </a:t>
            </a:r>
            <a:r>
              <a:rPr lang="ru-RU" sz="1600" dirty="0" err="1"/>
              <a:t>Донецькій</a:t>
            </a:r>
            <a:r>
              <a:rPr lang="ru-RU" sz="1600" dirty="0"/>
              <a:t> </a:t>
            </a:r>
            <a:r>
              <a:rPr lang="ru-RU" sz="1600" dirty="0" err="1"/>
              <a:t>міській</a:t>
            </a:r>
            <a:r>
              <a:rPr lang="ru-RU" sz="1600" dirty="0"/>
              <a:t> </a:t>
            </a:r>
            <a:r>
              <a:rPr lang="ru-RU" sz="1600" dirty="0" err="1"/>
              <a:t>раді</a:t>
            </a:r>
            <a:r>
              <a:rPr lang="ru-RU" sz="1600" dirty="0"/>
              <a:t> </a:t>
            </a:r>
            <a:r>
              <a:rPr lang="ru-RU" sz="1600" dirty="0" err="1"/>
              <a:t>ухвалили</a:t>
            </a:r>
            <a:r>
              <a:rPr lang="ru-RU" sz="1600" dirty="0"/>
              <a:t> </a:t>
            </a:r>
            <a:r>
              <a:rPr lang="ru-RU" sz="1600" dirty="0" err="1"/>
              <a:t>рішення</a:t>
            </a:r>
            <a:r>
              <a:rPr lang="ru-RU" sz="1600" dirty="0"/>
              <a:t> про </a:t>
            </a:r>
            <a:r>
              <a:rPr lang="ru-RU" sz="1600" dirty="0" err="1"/>
              <a:t>виділення</a:t>
            </a:r>
            <a:r>
              <a:rPr lang="ru-RU" sz="1600" dirty="0"/>
              <a:t> </a:t>
            </a:r>
            <a:r>
              <a:rPr lang="ru-RU" sz="1600" dirty="0" err="1"/>
              <a:t>земельної</a:t>
            </a:r>
            <a:r>
              <a:rPr lang="ru-RU" sz="1600" dirty="0"/>
              <a:t> </a:t>
            </a:r>
            <a:r>
              <a:rPr lang="ru-RU" sz="1600" dirty="0" err="1"/>
              <a:t>ділянки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</a:t>
            </a:r>
            <a:r>
              <a:rPr lang="ru-RU" sz="1600" dirty="0" err="1"/>
              <a:t>будівництво</a:t>
            </a:r>
            <a:r>
              <a:rPr lang="ru-RU" sz="1600" dirty="0"/>
              <a:t> собору на </a:t>
            </a:r>
            <a:r>
              <a:rPr lang="ru-RU" sz="1600" dirty="0" err="1"/>
              <a:t>місці</a:t>
            </a:r>
            <a:r>
              <a:rPr lang="ru-RU" sz="1600" dirty="0"/>
              <a:t>, де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цвинтар</a:t>
            </a:r>
            <a:r>
              <a:rPr lang="ru-RU" sz="1600" dirty="0"/>
              <a:t>. </a:t>
            </a:r>
            <a:r>
              <a:rPr lang="ru-RU" sz="1600" dirty="0" err="1"/>
              <a:t>Новий</a:t>
            </a:r>
            <a:r>
              <a:rPr lang="ru-RU" sz="1600" dirty="0"/>
              <a:t> собор </a:t>
            </a:r>
            <a:r>
              <a:rPr lang="ru-RU" sz="1600" dirty="0" err="1"/>
              <a:t>зберіг</a:t>
            </a:r>
            <a:r>
              <a:rPr lang="ru-RU" sz="1600" dirty="0"/>
              <a:t> </a:t>
            </a:r>
            <a:r>
              <a:rPr lang="ru-RU" sz="1600" dirty="0" err="1"/>
              <a:t>загальні</a:t>
            </a:r>
            <a:r>
              <a:rPr lang="ru-RU" sz="1600" dirty="0"/>
              <a:t> </a:t>
            </a:r>
            <a:r>
              <a:rPr lang="ru-RU" sz="1600" dirty="0" err="1"/>
              <a:t>обриси</a:t>
            </a:r>
            <a:r>
              <a:rPr lang="ru-RU" sz="1600" dirty="0"/>
              <a:t> </a:t>
            </a:r>
            <a:r>
              <a:rPr lang="ru-RU" sz="1600" dirty="0" err="1"/>
              <a:t>колишнього</a:t>
            </a:r>
            <a:r>
              <a:rPr lang="ru-RU" sz="1600" dirty="0"/>
              <a:t> храму і </a:t>
            </a:r>
            <a:r>
              <a:rPr lang="ru-RU" sz="1600" dirty="0" err="1"/>
              <a:t>дуже</a:t>
            </a:r>
            <a:r>
              <a:rPr lang="ru-RU" sz="1600" dirty="0"/>
              <a:t> добре </a:t>
            </a:r>
            <a:r>
              <a:rPr lang="ru-RU" sz="1600" dirty="0" err="1"/>
              <a:t>вписується</a:t>
            </a:r>
            <a:r>
              <a:rPr lang="ru-RU" sz="1600" dirty="0"/>
              <a:t> в </a:t>
            </a:r>
            <a:r>
              <a:rPr lang="ru-RU" sz="1600" dirty="0" err="1"/>
              <a:t>архітектуру</a:t>
            </a:r>
            <a:r>
              <a:rPr lang="ru-RU" sz="1600" dirty="0"/>
              <a:t> району.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77177" y="1116788"/>
            <a:ext cx="3721768" cy="541421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Донецьк. Свято-Преображенський кафедральний собор / Донецька область / :  фотографії Украї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363" y="1419726"/>
            <a:ext cx="3135396" cy="471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088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930" y="132348"/>
            <a:ext cx="6669676" cy="3002738"/>
          </a:xfrm>
        </p:spPr>
        <p:txBody>
          <a:bodyPr>
            <a:noAutofit/>
          </a:bodyPr>
          <a:lstStyle/>
          <a:p>
            <a:r>
              <a:rPr lang="ru-RU" sz="3600" dirty="0" err="1"/>
              <a:t>Пам</a:t>
            </a:r>
            <a:r>
              <a:rPr lang="en-US" sz="3600" dirty="0"/>
              <a:t>’</a:t>
            </a:r>
            <a:r>
              <a:rPr lang="uk-UA" sz="3600" dirty="0" err="1"/>
              <a:t>ятник</a:t>
            </a:r>
            <a:r>
              <a:rPr lang="uk-UA" sz="3600" dirty="0"/>
              <a:t> Тарасу </a:t>
            </a:r>
            <a:r>
              <a:rPr lang="uk-UA" sz="3600" dirty="0" err="1"/>
              <a:t>Щевченку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1600" dirty="0" err="1"/>
              <a:t>Пам'ятник</a:t>
            </a:r>
            <a:r>
              <a:rPr lang="ru-RU" sz="1600" dirty="0"/>
              <a:t> </a:t>
            </a:r>
            <a:r>
              <a:rPr lang="ru-RU" sz="1600" dirty="0" err="1"/>
              <a:t>розташований</a:t>
            </a:r>
            <a:r>
              <a:rPr lang="ru-RU" sz="1600" dirty="0"/>
              <a:t> у </a:t>
            </a:r>
            <a:r>
              <a:rPr lang="ru-RU" sz="1600" dirty="0" err="1"/>
              <a:t>Ворошиловському</a:t>
            </a:r>
            <a:r>
              <a:rPr lang="ru-RU" sz="1600" dirty="0"/>
              <a:t> </a:t>
            </a:r>
            <a:r>
              <a:rPr lang="ru-RU" sz="1600" dirty="0" err="1"/>
              <a:t>районі</a:t>
            </a:r>
            <a:r>
              <a:rPr lang="ru-RU" sz="1600" dirty="0"/>
              <a:t> </a:t>
            </a:r>
            <a:r>
              <a:rPr lang="ru-RU" sz="1600" dirty="0" err="1"/>
              <a:t>міста</a:t>
            </a:r>
            <a:r>
              <a:rPr lang="ru-RU" sz="1600" dirty="0"/>
              <a:t> </a:t>
            </a:r>
            <a:r>
              <a:rPr lang="ru-RU" sz="1600" dirty="0" err="1"/>
              <a:t>Донецька</a:t>
            </a:r>
            <a:r>
              <a:rPr lang="ru-RU" sz="1600" dirty="0"/>
              <a:t> на </a:t>
            </a:r>
            <a:r>
              <a:rPr lang="ru-RU" sz="1600" dirty="0" err="1"/>
              <a:t>розі</a:t>
            </a:r>
            <a:r>
              <a:rPr lang="ru-RU" sz="1600" dirty="0"/>
              <a:t> бульвара </a:t>
            </a:r>
            <a:r>
              <a:rPr lang="ru-RU" sz="1600" dirty="0" err="1"/>
              <a:t>Шевченка</a:t>
            </a:r>
            <a:r>
              <a:rPr lang="ru-RU" sz="1600" dirty="0"/>
              <a:t> і </a:t>
            </a:r>
            <a:r>
              <a:rPr lang="ru-RU" sz="1600" dirty="0" err="1"/>
              <a:t>вулиці</a:t>
            </a:r>
            <a:r>
              <a:rPr lang="ru-RU" sz="1600" dirty="0"/>
              <a:t> Артема. </a:t>
            </a:r>
            <a:r>
              <a:rPr lang="ru-RU" sz="1600" dirty="0" err="1"/>
              <a:t>Пам'ятник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виготовлено</a:t>
            </a:r>
            <a:r>
              <a:rPr lang="ru-RU" sz="1600" dirty="0"/>
              <a:t> </a:t>
            </a:r>
            <a:r>
              <a:rPr lang="ru-RU" sz="1600" dirty="0" err="1"/>
              <a:t>згідно</a:t>
            </a:r>
            <a:r>
              <a:rPr lang="ru-RU" sz="1600" dirty="0"/>
              <a:t> з </a:t>
            </a:r>
            <a:r>
              <a:rPr lang="ru-RU" sz="1600" dirty="0" err="1"/>
              <a:t>постановою</a:t>
            </a:r>
            <a:r>
              <a:rPr lang="ru-RU" sz="1600" dirty="0"/>
              <a:t> Ради </a:t>
            </a:r>
            <a:r>
              <a:rPr lang="ru-RU" sz="1600" dirty="0" err="1"/>
              <a:t>Міністрів</a:t>
            </a:r>
            <a:r>
              <a:rPr lang="ru-RU" sz="1600" dirty="0"/>
              <a:t> УРСР </a:t>
            </a:r>
            <a:r>
              <a:rPr lang="ru-RU" sz="1600" dirty="0" err="1"/>
              <a:t>від</a:t>
            </a:r>
            <a:r>
              <a:rPr lang="ru-RU" sz="1600" dirty="0"/>
              <a:t> 25 </a:t>
            </a:r>
            <a:r>
              <a:rPr lang="ru-RU" sz="1600" dirty="0" err="1"/>
              <a:t>грудня</a:t>
            </a:r>
            <a:r>
              <a:rPr lang="ru-RU" sz="1600" dirty="0"/>
              <a:t> 1953 року і </a:t>
            </a:r>
            <a:r>
              <a:rPr lang="ru-RU" sz="1600" dirty="0" err="1"/>
              <a:t>встановлено</a:t>
            </a:r>
            <a:r>
              <a:rPr lang="ru-RU" sz="1600" dirty="0"/>
              <a:t> 8 </a:t>
            </a:r>
            <a:r>
              <a:rPr lang="ru-RU" sz="1600" dirty="0" err="1"/>
              <a:t>вересня</a:t>
            </a:r>
            <a:r>
              <a:rPr lang="ru-RU" sz="1600" dirty="0"/>
              <a:t> 1955 року. Скульптуру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виготовлено</a:t>
            </a:r>
            <a:r>
              <a:rPr lang="ru-RU" sz="1600" dirty="0"/>
              <a:t> у </a:t>
            </a:r>
            <a:r>
              <a:rPr lang="ru-RU" sz="1600" dirty="0" err="1"/>
              <a:t>Києві</a:t>
            </a:r>
            <a:r>
              <a:rPr lang="ru-RU" sz="1600" dirty="0"/>
              <a:t>, а </a:t>
            </a:r>
            <a:r>
              <a:rPr lang="ru-RU" sz="1600" dirty="0" err="1"/>
              <a:t>тоді</a:t>
            </a:r>
            <a:r>
              <a:rPr lang="ru-RU" sz="1600" dirty="0"/>
              <a:t> </a:t>
            </a:r>
            <a:r>
              <a:rPr lang="ru-RU" sz="1600" dirty="0" err="1"/>
              <a:t>вже</a:t>
            </a:r>
            <a:r>
              <a:rPr lang="ru-RU" sz="1600" dirty="0"/>
              <a:t> </a:t>
            </a:r>
            <a:r>
              <a:rPr lang="ru-RU" sz="1600" dirty="0" err="1"/>
              <a:t>звідти</a:t>
            </a:r>
            <a:r>
              <a:rPr lang="ru-RU" sz="1600" dirty="0"/>
              <a:t> </a:t>
            </a:r>
            <a:r>
              <a:rPr lang="ru-RU" sz="1600" dirty="0" err="1"/>
              <a:t>доправлено</a:t>
            </a:r>
            <a:r>
              <a:rPr lang="ru-RU" sz="1600" dirty="0"/>
              <a:t> до </a:t>
            </a:r>
            <a:r>
              <a:rPr lang="ru-RU" sz="1600" dirty="0" err="1"/>
              <a:t>Донецька</a:t>
            </a:r>
            <a:r>
              <a:rPr lang="ru-RU" sz="1600" dirty="0"/>
              <a:t>. </a:t>
            </a:r>
            <a:r>
              <a:rPr lang="ru-RU" sz="1600" dirty="0" err="1"/>
              <a:t>Пам'ятник</a:t>
            </a:r>
            <a:r>
              <a:rPr lang="ru-RU" sz="1600" dirty="0"/>
              <a:t> </a:t>
            </a:r>
            <a:r>
              <a:rPr lang="ru-RU" sz="1600" dirty="0" err="1"/>
              <a:t>Тарасові</a:t>
            </a:r>
            <a:r>
              <a:rPr lang="ru-RU" sz="1600" dirty="0"/>
              <a:t> </a:t>
            </a:r>
            <a:r>
              <a:rPr lang="ru-RU" sz="1600" dirty="0" err="1"/>
              <a:t>Шевченку</a:t>
            </a:r>
            <a:r>
              <a:rPr lang="ru-RU" sz="1600" dirty="0"/>
              <a:t>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встановлено</a:t>
            </a:r>
            <a:r>
              <a:rPr lang="ru-RU" sz="1600" dirty="0"/>
              <a:t> на </a:t>
            </a:r>
            <a:r>
              <a:rPr lang="ru-RU" sz="1600" dirty="0" err="1"/>
              <a:t>бульварі</a:t>
            </a:r>
            <a:r>
              <a:rPr lang="ru-RU" sz="1600" dirty="0"/>
              <a:t> </a:t>
            </a:r>
            <a:r>
              <a:rPr lang="ru-RU" sz="1600" dirty="0" err="1"/>
              <a:t>Пушкіна</a:t>
            </a:r>
            <a:r>
              <a:rPr lang="ru-RU" sz="1600" dirty="0"/>
              <a:t>. В </a:t>
            </a:r>
            <a:r>
              <a:rPr lang="ru-RU" sz="1600" dirty="0" err="1"/>
              <a:t>зв'язку</a:t>
            </a:r>
            <a:r>
              <a:rPr lang="ru-RU" sz="1600" dirty="0"/>
              <a:t> з </a:t>
            </a:r>
            <a:r>
              <a:rPr lang="ru-RU" sz="1600" dirty="0" err="1"/>
              <a:t>цим</a:t>
            </a:r>
            <a:r>
              <a:rPr lang="ru-RU" sz="1600" dirty="0"/>
              <a:t> </a:t>
            </a:r>
            <a:r>
              <a:rPr lang="ru-RU" sz="1600" dirty="0" err="1"/>
              <a:t>постановою</a:t>
            </a:r>
            <a:r>
              <a:rPr lang="ru-RU" sz="1600" dirty="0"/>
              <a:t> </a:t>
            </a:r>
            <a:r>
              <a:rPr lang="ru-RU" sz="1600" dirty="0" err="1"/>
              <a:t>міської</a:t>
            </a:r>
            <a:r>
              <a:rPr lang="ru-RU" sz="1600" dirty="0"/>
              <a:t> </a:t>
            </a:r>
            <a:r>
              <a:rPr lang="ru-RU" sz="1600" dirty="0" err="1"/>
              <a:t>влади</a:t>
            </a:r>
            <a:r>
              <a:rPr lang="ru-RU" sz="1600" dirty="0"/>
              <a:t>, </a:t>
            </a:r>
            <a:r>
              <a:rPr lang="ru-RU" sz="1600" dirty="0" err="1"/>
              <a:t>винесеною</a:t>
            </a:r>
            <a:r>
              <a:rPr lang="ru-RU" sz="1600" dirty="0"/>
              <a:t> 13 </a:t>
            </a:r>
            <a:r>
              <a:rPr lang="ru-RU" sz="1600" dirty="0" err="1"/>
              <a:t>липня</a:t>
            </a:r>
            <a:r>
              <a:rPr lang="ru-RU" sz="1600" dirty="0"/>
              <a:t> 1955 року,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вирішено</a:t>
            </a:r>
            <a:r>
              <a:rPr lang="ru-RU" sz="1600" dirty="0"/>
              <a:t> </a:t>
            </a:r>
            <a:r>
              <a:rPr lang="ru-RU" sz="1600" dirty="0" err="1"/>
              <a:t>перейменувати</a:t>
            </a:r>
            <a:r>
              <a:rPr lang="ru-RU" sz="1600" dirty="0"/>
              <a:t> бульвар </a:t>
            </a:r>
            <a:r>
              <a:rPr lang="ru-RU" sz="1600" dirty="0" err="1"/>
              <a:t>Пушкіна</a:t>
            </a:r>
            <a:r>
              <a:rPr lang="ru-RU" sz="1600" dirty="0"/>
              <a:t> на бульвар </a:t>
            </a:r>
            <a:r>
              <a:rPr lang="ru-RU" sz="1600" dirty="0" err="1"/>
              <a:t>Шевченка</a:t>
            </a:r>
            <a:r>
              <a:rPr lang="ru-RU" sz="1600" dirty="0"/>
              <a:t> та </a:t>
            </a:r>
            <a:r>
              <a:rPr lang="ru-RU" sz="1600" dirty="0" err="1"/>
              <a:t>навпаки</a:t>
            </a:r>
            <a:r>
              <a:rPr lang="ru-RU" sz="1600" dirty="0"/>
              <a:t>, бульвар, </a:t>
            </a:r>
            <a:r>
              <a:rPr lang="ru-RU" sz="1600" dirty="0" err="1"/>
              <a:t>який</a:t>
            </a:r>
            <a:r>
              <a:rPr lang="ru-RU" sz="1600" dirty="0"/>
              <a:t> носив </a:t>
            </a:r>
            <a:r>
              <a:rPr lang="ru-RU" sz="1600" dirty="0" err="1"/>
              <a:t>ім'я</a:t>
            </a:r>
            <a:r>
              <a:rPr lang="ru-RU" sz="1600" dirty="0"/>
              <a:t> </a:t>
            </a:r>
            <a:r>
              <a:rPr lang="ru-RU" sz="1600" dirty="0" err="1"/>
              <a:t>Шевченка</a:t>
            </a:r>
            <a:r>
              <a:rPr lang="ru-RU" sz="1600" dirty="0"/>
              <a:t>,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перейменований</a:t>
            </a:r>
            <a:r>
              <a:rPr lang="ru-RU" sz="1600" dirty="0"/>
              <a:t> на бульвар </a:t>
            </a:r>
            <a:r>
              <a:rPr lang="ru-RU" sz="1600" dirty="0" err="1"/>
              <a:t>Пушкіна</a:t>
            </a:r>
            <a:r>
              <a:rPr lang="ru-RU" sz="1600" dirty="0"/>
              <a:t>.[1]</a:t>
            </a:r>
            <a:br>
              <a:rPr lang="ru-RU" sz="1600" dirty="0"/>
            </a:br>
            <a:r>
              <a:rPr lang="ru-RU" sz="1600" dirty="0"/>
              <a:t> </a:t>
            </a:r>
            <a:br>
              <a:rPr lang="ru-RU" sz="1600" dirty="0"/>
            </a:br>
            <a:r>
              <a:rPr lang="ru-RU" sz="1600" dirty="0" err="1"/>
              <a:t>Пам'ятник</a:t>
            </a:r>
            <a:r>
              <a:rPr lang="ru-RU" sz="1600" dirty="0"/>
              <a:t> </a:t>
            </a:r>
            <a:r>
              <a:rPr lang="ru-RU" sz="1600" dirty="0" err="1"/>
              <a:t>Шевченку</a:t>
            </a:r>
            <a:r>
              <a:rPr lang="ru-RU" sz="1600" dirty="0"/>
              <a:t> в </a:t>
            </a:r>
            <a:r>
              <a:rPr lang="ru-RU" sz="1600" dirty="0" err="1"/>
              <a:t>Донецьку</a:t>
            </a:r>
            <a:r>
              <a:rPr lang="ru-RU" sz="1600" dirty="0"/>
              <a:t> </a:t>
            </a:r>
            <a:r>
              <a:rPr lang="ru-RU" sz="1600" dirty="0" err="1"/>
              <a:t>неодноразово</a:t>
            </a:r>
            <a:r>
              <a:rPr lang="ru-RU" sz="1600" dirty="0"/>
              <a:t> </a:t>
            </a:r>
            <a:r>
              <a:rPr lang="ru-RU" sz="1600" dirty="0" err="1"/>
              <a:t>зображався</a:t>
            </a:r>
            <a:r>
              <a:rPr lang="ru-RU" sz="1600" dirty="0"/>
              <a:t> на </a:t>
            </a:r>
            <a:r>
              <a:rPr lang="ru-RU" sz="1600" dirty="0" err="1"/>
              <a:t>поштових</a:t>
            </a:r>
            <a:r>
              <a:rPr lang="ru-RU" sz="1600" dirty="0"/>
              <a:t> конвертах СРСР — у 1964, 1977, 1980 і 1982 роках.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18947" y="495753"/>
            <a:ext cx="4680283" cy="581125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54006" y="3591768"/>
            <a:ext cx="2093495" cy="267868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4806" y="3591767"/>
            <a:ext cx="2069431" cy="267868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Пам'ятник Тарасові Шевченку (Донецьк)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714" y="930936"/>
            <a:ext cx="3840747" cy="494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2" y="3752015"/>
            <a:ext cx="1750277" cy="2358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288" y="3752016"/>
            <a:ext cx="1738636" cy="235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5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dirty="0"/>
              <a:t>Готель </a:t>
            </a:r>
            <a:r>
              <a:rPr lang="en-US" sz="3600" dirty="0"/>
              <a:t>“</a:t>
            </a:r>
            <a:r>
              <a:rPr lang="uk-UA" sz="3600" dirty="0"/>
              <a:t>Великобританія</a:t>
            </a:r>
            <a:r>
              <a:rPr lang="en-US" sz="3600" dirty="0"/>
              <a:t>”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3916" y="1257300"/>
            <a:ext cx="6008914" cy="536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«Велика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Британія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» — одна 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найстаріших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та перший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доволі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довгий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час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єдиним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побудовано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1883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Спочатку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двоповерховим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але в 1891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надбудували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третій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поверх,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став одним 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найвищих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побудований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шотланцем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Арчибальдом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Балофуром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компаньйоон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Джона Юза. 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селилися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підприємці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інженери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технічні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фахівці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журналісти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прибували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Юзівки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описували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як не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дуже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чисте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голосне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місце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дуже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екзотичним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побутом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пережила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громадянську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війну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Росії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час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якої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перетворений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робітників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колгоспників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Де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проводилися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виставки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функціонувала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бібліотека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Згодом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перейменували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"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Жовтень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".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вистояв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другу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світову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війну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залишився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неушкодженим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використовувався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як бордель для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німецьких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офіцерів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здобкття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Україною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незалежності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знову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перейменували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"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Великобританія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", а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пасаді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з'явилося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два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леви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ймовірно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відсилкою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британського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герба)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 2015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припинив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свою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діяльність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Наразі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готель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знаходиться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вулиці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Постишева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Вороширонського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района. До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закриття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він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оцінювався</a:t>
            </a:r>
            <a:r>
              <a:rPr lang="ru-RU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2 </a:t>
            </a:r>
            <a:r>
              <a:rPr lang="ru-RU" sz="14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зірки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02829" y="1158240"/>
            <a:ext cx="5697581" cy="505097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Велика Британія (готель, Донецьк)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270" y="1618319"/>
            <a:ext cx="5042700" cy="413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97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22" y="187779"/>
            <a:ext cx="5355772" cy="604973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3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</a:t>
            </a:r>
            <a:br>
              <a:rPr lang="ru-RU" sz="3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Перший час Юз мешкав у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мазаній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хаті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критій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соломою. У 1873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Джон Юз почав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будувати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маєток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для себе і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своїх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синів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неподалік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металургійного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заводу. У 1874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побудовано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одноповерховий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8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кімнат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На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задньому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дворі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роеташовуваоись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господарські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металургійного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заводу в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були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проведені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водопровід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lang="ru-RU" sz="1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електрика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b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Спочатку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Юз мешкав у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старшими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синами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потім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Англії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приїхали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дружина, дочка і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молодший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син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Дружині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доньці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одноповерховий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сподобався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Джон Юз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найняв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архітектора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Англії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Робота над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проєктом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перервана у 1880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спочатку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через смерть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молодшого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сина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потім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дружини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Юза і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відновлена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1883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Смерть Джона Юза в 1889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році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перервала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будівництво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але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потім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воно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відновилося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старшими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синами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Юза. 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Влітку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1891 року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всі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роботи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будівництва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завершені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Восени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цього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ж року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брати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починають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жити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нових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апартаментах разом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своїми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сім'ями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став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першою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двоповерховою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житловою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будівлею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Юзівці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b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жили 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1903 року,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потім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виїхали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Юзівки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назавжди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їх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від'їзду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1907 року 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мешкав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керівник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заводу Андерсон, та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Новий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керівник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Адам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Олександрович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Свіцин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b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Під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час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Громадянської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війни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Юзів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частково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розграбований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b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У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часи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радянсько-німецької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війни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поруч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будинком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скинута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Авіабомба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значно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пошкодила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будівлю.На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початку 1980-х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його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частково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відремонтували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b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війни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розташовувалися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пологовий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будинок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артіль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по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виробництву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безалкогольних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напоїв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артіль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товариства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глухонімих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З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кінця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1990-х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років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будівлю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орендовано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підприємством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закритого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типу.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Нові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власники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побудували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навколо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гаражі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обнесли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парканом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На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територію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прилеглу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будинку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пускають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сторонніх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в тому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числі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журналістів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і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співробітників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донецького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обласного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краєзнавчого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музею.</a:t>
            </a:r>
            <a:b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Тож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наразі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це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закинута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будівля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знаходить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клінічній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вулиці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Ленінського</a:t>
            </a: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району.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2126" y="225606"/>
            <a:ext cx="5364480" cy="298704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22126" y="3614057"/>
            <a:ext cx="5364480" cy="289124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284" y="498565"/>
            <a:ext cx="4686164" cy="2441121"/>
          </a:xfrm>
          <a:prstGeom prst="rect">
            <a:avLst/>
          </a:prstGeom>
        </p:spPr>
      </p:pic>
      <p:pic>
        <p:nvPicPr>
          <p:cNvPr id="8194" name="Picture 2" descr="https://zaborona.com/wp-content/uploads/2022/12/donetsk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57" y="3806026"/>
            <a:ext cx="4911634" cy="250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19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10515600" cy="6324599"/>
          </a:xfrm>
        </p:spPr>
        <p:txBody>
          <a:bodyPr/>
          <a:lstStyle/>
          <a:p>
            <a:r>
              <a:rPr lang="uk-UA" dirty="0"/>
              <a:t>Джерела інформації</a:t>
            </a:r>
            <a:r>
              <a:rPr lang="en-US" dirty="0"/>
              <a:t>:</a:t>
            </a:r>
            <a:br>
              <a:rPr lang="ru-RU" dirty="0"/>
            </a:br>
            <a:r>
              <a:rPr lang="ru-RU" sz="2000" dirty="0"/>
              <a:t>1)</a:t>
            </a:r>
            <a:r>
              <a:rPr lang="en-US" sz="2000" dirty="0"/>
              <a:t> </a:t>
            </a:r>
            <a:r>
              <a:rPr lang="en-US" sz="2000" dirty="0">
                <a:hlinkClick r:id="rId2"/>
              </a:rPr>
              <a:t>https://ua.igotoworld.com/ua/poi_object/2433_savior-transfiguration-cathedral.htm</a:t>
            </a:r>
            <a:br>
              <a:rPr lang="uk-UA" sz="2000" dirty="0"/>
            </a:br>
            <a:r>
              <a:rPr lang="uk-UA" sz="2000" dirty="0"/>
              <a:t>2) </a:t>
            </a:r>
            <a:r>
              <a:rPr lang="en-US" sz="2000" dirty="0">
                <a:hlinkClick r:id="rId3"/>
              </a:rPr>
              <a:t>https://www.google.com/url?sa=t&amp;source=web&amp;rct=j&amp;opi=89978449&amp;url=https://zaborona.com/podyvitsya-yak-vyglyadayut-najznakovishi-budivli-zahoplenogo-doneczka/&amp;ved=2ahUKEwiPh8T3r7KMAxXzhf0HHYnBBY4QFnoECEsQAQ&amp;usg</a:t>
            </a:r>
            <a:r>
              <a:rPr lang="uk-UA" sz="2000" dirty="0"/>
              <a:t> </a:t>
            </a:r>
            <a:br>
              <a:rPr lang="uk-UA" sz="2000" dirty="0"/>
            </a:br>
            <a:r>
              <a:rPr lang="uk-UA" sz="2000" dirty="0"/>
              <a:t>3)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https://www.google.com/url?sa=t&amp;source=web&amp;rct=j&amp;opi=89978449&amp;url=https://zaborona.com/podyvitsya-yak-vyglyadayut-najznakovishi-budivli-zahoplenogo-doneczka/&amp;ved=2ahUKEwiPh8T3r7KMAxXzhf0HHYnBBY4QFnoECEsQAQ&amp;usg=AOvVaw2VM8E003t-Jg1JHB5HN44e</a:t>
            </a:r>
            <a:br>
              <a:rPr lang="uk-UA" sz="2000" dirty="0"/>
            </a:br>
            <a:r>
              <a:rPr lang="uk-UA" sz="2000" dirty="0"/>
              <a:t>4)</a:t>
            </a:r>
            <a:r>
              <a:rPr lang="en-US" sz="2000" dirty="0">
                <a:hlinkClick r:id="rId5"/>
              </a:rPr>
              <a:t>https://www.google.com/url?sa=t&amp;source=web&amp;rct=j&amp;opi=89978449&amp;url=https://www.radiosvoboda.org/a/yuzivka-staryi-donetsk/31208856.html&amp;ved=2ahUKEwiPh8T3r7KMAxXzhf0HHYnBBY4QFnoECGEQAQ&amp;usg=AOvVaw382QlcXuxBN</a:t>
            </a:r>
            <a:br>
              <a:rPr lang="uk-UA" sz="2000" dirty="0"/>
            </a:br>
            <a:r>
              <a:rPr lang="uk-UA" sz="2000" dirty="0"/>
              <a:t>5)</a:t>
            </a:r>
            <a:r>
              <a:rPr lang="en-US" sz="2000" dirty="0">
                <a:hlinkClick r:id="rId6"/>
              </a:rPr>
              <a:t>https://www.google.com/url?sa=t&amp;source=web&amp;rct=j&amp;opi=89978449&amp;url=http://kobzar.info/gallery/filateliya/&amp;ved=2ahUKEwiz87GC4OGMAxUgKBAIHZv5FKYQFnoECEgQAQ&amp;usg=AOvVaw3S-</a:t>
            </a:r>
            <a:r>
              <a:rPr lang="uk-UA" sz="2000" dirty="0"/>
              <a:t> 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89258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4974" y="365125"/>
            <a:ext cx="9648825" cy="5921375"/>
          </a:xfrm>
        </p:spPr>
        <p:txBody>
          <a:bodyPr>
            <a:noAutofit/>
          </a:bodyPr>
          <a:lstStyle/>
          <a:p>
            <a:r>
              <a:rPr lang="uk-UA" sz="9600" dirty="0"/>
              <a:t>Дякую за увагу!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333444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2341</Words>
  <Application>Microsoft Office PowerPoint</Application>
  <PresentationFormat>Широкоэкранный</PresentationFormat>
  <Paragraphs>51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Екскурсійний маршрут архітектурними та історичними пам’ятками Донецька</vt:lpstr>
      <vt:lpstr>Презентация PowerPoint</vt:lpstr>
      <vt:lpstr>Заснування міста Офіційно датою заснування Донецька вважається дата заснування селища Юзівка валлійським підприємцем Джоном Юзом у 1869 році. Цього року уряд Російської імперії уклав угоду з князем Сергієм Кочубеєм, згідно з якою він брав зобов'язання збудувати на півдні Російської імперії завод для виготовлення залізничних рейок. У свою чергу князь Кочубей продав концесію Джону Юзу за 24 000 фунтів стерлінгів. Первісне населення Юзівки складалося з Валлійців, Англійців, Французів, Бельгійців, Німців що переїхали сюди із-за високооплачуємої роботи, а також з переселенці з слобідських Олександрувки, Григорівки, Семенівки. У 1924 році, селище було перейменовано радянською владою у Сталіно (більшість істориків вважає що назва походить від сталь, метал який там видобували) їх не влаштовувало що селище назване на честь Європейського буржуа. у 1961 році місто перейменували на Донецьк</vt:lpstr>
      <vt:lpstr>Донецький парк кованих фігур</vt:lpstr>
      <vt:lpstr>Шубін</vt:lpstr>
      <vt:lpstr>Стадіон “Донбасс Арена” </vt:lpstr>
      <vt:lpstr>Пам’ятник Джону Юзу</vt:lpstr>
      <vt:lpstr>Свято-преображенський кафедральний собор </vt:lpstr>
      <vt:lpstr>Пам’ятник Тарасу Щевченку  Пам'ятник розташований у Ворошиловському районі міста Донецька на розі бульвара Шевченка і вулиці Артема. Пам'ятник було виготовлено згідно з постановою Ради Міністрів УРСР від 25 грудня 1953 року і встановлено 8 вересня 1955 року. Скульптуру було виготовлено у Києві, а тоді вже звідти доправлено до Донецька. Пам'ятник Тарасові Шевченку було встановлено на бульварі Пушкіна. В зв'язку з цим постановою міської влади, винесеною 13 липня 1955 року, було вирішено перейменувати бульвар Пушкіна на бульвар Шевченка та навпаки, бульвар, який носив ім'я Шевченка, був перейменований на бульвар Пушкіна.[1]   Пам'ятник Шевченку в Донецьку неодноразово зображався на поштових конвертах СРСР — у 1964, 1977, 1980 і 1982 роках.</vt:lpstr>
      <vt:lpstr>Готель “Великобританія”</vt:lpstr>
      <vt:lpstr>Будинок Юзів Перший час Юз мешкав у мазаній хаті, критій соломою. У 1873 році Джон Юз почав будувати маєток для себе і своїх синів, неподалік металургійного заводу. У 1874 році було побудовано одноповерховий будинок на 8 кімнат. На задньому дворі роеташовуваоись господарські будівлі. Від металургійного заводу в будинок були проведені водопровід та електрика. Спочатку Юз мешкав у будинку зі старшими синами, потім з Англії в Юзівку приїхали його дружина, дочка і молодший син. Дружині і доньці одноповерховий будинок не сподобався. Джон Юз найняв архітектора з Англії. Робота над проєктом була перервана у 1880 році спочатку через смерть молодшого сина, а потім дружини Юза і була відновлена у 1883 році. Смерть Джона Юза в 1889 році перервала будівництво, але потім воно відновилося старшими синами Юза.  Влітку 1891 року всі роботи з будівництва будинку були завершені. Восени цього ж року брати Юзи починають жити в нових апартаментах разом зі своїми сім'ями. Будинок Юзів став першою двоповерховою житловою будівлею у Юзівці.  Юзи жили в будинку до 1903 року, потім виїхали з Юзівки назавжди. Після їх від'їзду до 1907 року в будинку мешкав керівник заводу Андерсон, та Новий керівник Адам Олександрович Свіцин. Під час Громадянської війни будинок Юзів частково був розграбований. У часи радянсько-німецької війни поруч з будинком була скинута Авіабомба, що значно пошкодила будівлю.На початку 1980-х років його частково відремонтували. Після війни в будинку розташовувалися пологовий будинок, артіль по виробництву безалкогольних напоїв, артіль товариства глухонімих. З кінця 1990-х років будівлю було орендовано підприємством закритого типу. Нові власники побудували навколо будинку гаражі і обнесли парканом. На територію прилеглу до будинку не пускають сторонніх, в тому числі журналістів і співробітників донецького обласного краєзнавчого музею. Тож наразі це закинута будівля, що знаходить на клінічній вулиці, Ленінського району.</vt:lpstr>
      <vt:lpstr>Джерела інформації: 1) https://ua.igotoworld.com/ua/poi_object/2433_savior-transfiguration-cathedral.htm 2) https://www.google.com/url?sa=t&amp;source=web&amp;rct=j&amp;opi=89978449&amp;url=https://zaborona.com/podyvitsya-yak-vyglyadayut-najznakovishi-budivli-zahoplenogo-doneczka/&amp;ved=2ahUKEwiPh8T3r7KMAxXzhf0HHYnBBY4QFnoECEsQAQ&amp;usg  3) https://www.google.com/url?sa=t&amp;source=web&amp;rct=j&amp;opi=89978449&amp;url=https://zaborona.com/podyvitsya-yak-vyglyadayut-najznakovishi-budivli-zahoplenogo-doneczka/&amp;ved=2ahUKEwiPh8T3r7KMAxXzhf0HHYnBBY4QFnoECEsQAQ&amp;usg=AOvVaw2VM8E003t-Jg1JHB5HN44e 4)https://www.google.com/url?sa=t&amp;source=web&amp;rct=j&amp;opi=89978449&amp;url=https://www.radiosvoboda.org/a/yuzivka-staryi-donetsk/31208856.html&amp;ved=2ahUKEwiPh8T3r7KMAxXzhf0HHYnBBY4QFnoECGEQAQ&amp;usg=AOvVaw382QlcXuxBN 5)https://www.google.com/url?sa=t&amp;source=web&amp;rct=j&amp;opi=89978449&amp;url=http://kobzar.info/gallery/filateliya/&amp;ved=2ahUKEwiz87GC4OGMAxUgKBAIHZv5FKYQFnoECEgQAQ&amp;usg=AOvVaw3S-  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Екскурсійний маршрут архітектурними та історичними паm’</dc:title>
  <dc:creator>User</dc:creator>
  <cp:lastModifiedBy>ИРА</cp:lastModifiedBy>
  <cp:revision>32</cp:revision>
  <dcterms:created xsi:type="dcterms:W3CDTF">2025-04-02T18:37:38Z</dcterms:created>
  <dcterms:modified xsi:type="dcterms:W3CDTF">2025-04-21T16:16:34Z</dcterms:modified>
</cp:coreProperties>
</file>