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60" r:id="rId2"/>
    <p:sldId id="262" r:id="rId3"/>
    <p:sldId id="276" r:id="rId4"/>
    <p:sldId id="259" r:id="rId5"/>
    <p:sldId id="258" r:id="rId6"/>
    <p:sldId id="257" r:id="rId7"/>
    <p:sldId id="264" r:id="rId8"/>
    <p:sldId id="263" r:id="rId9"/>
    <p:sldId id="265" r:id="rId10"/>
    <p:sldId id="266" r:id="rId11"/>
    <p:sldId id="267" r:id="rId12"/>
    <p:sldId id="274" r:id="rId13"/>
    <p:sldId id="275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7C2F8DBA-AD49-4E61-B2D8-40E23CB758EE}">
          <p14:sldIdLst>
            <p14:sldId id="260"/>
            <p14:sldId id="262"/>
            <p14:sldId id="276"/>
            <p14:sldId id="259"/>
            <p14:sldId id="258"/>
          </p14:sldIdLst>
        </p14:section>
        <p14:section name="Розділ без заголовка" id="{A2B9B188-6285-4C0C-933E-49EAA2D0D194}">
          <p14:sldIdLst>
            <p14:sldId id="257"/>
            <p14:sldId id="264"/>
            <p14:sldId id="263"/>
            <p14:sldId id="265"/>
            <p14:sldId id="266"/>
            <p14:sldId id="267"/>
            <p14:sldId id="274"/>
            <p14:sldId id="275"/>
            <p14:sldId id="269"/>
            <p14:sldId id="270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 user" initials="uu" lastIdx="2" clrIdx="0">
    <p:extLst>
      <p:ext uri="{19B8F6BF-5375-455C-9EA6-DF929625EA0E}">
        <p15:presenceInfo xmlns:p15="http://schemas.microsoft.com/office/powerpoint/2012/main" userId="658811bf288d6e6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7" autoAdjust="0"/>
    <p:restoredTop sz="94660"/>
  </p:normalViewPr>
  <p:slideViewPr>
    <p:cSldViewPr snapToGrid="0">
      <p:cViewPr>
        <p:scale>
          <a:sx n="50" d="100"/>
          <a:sy n="50" d="100"/>
        </p:scale>
        <p:origin x="128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4-02T15:00:00.791" idx="1">
    <p:pos x="3422" y="902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3081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2502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7074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782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080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895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144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5562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3303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1909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3997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32E14-0DB5-4F2F-B86A-0C18D6B2E3E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69A76-2F78-4C98-B22F-9440FF764F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1946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url.li/awtpww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ukrainky.com.ua/hrystyna-alchevska-prosvitnyczya-ukrayinskogo-donbasu/" TargetMode="External"/><Relationship Id="rId13" Type="http://schemas.openxmlformats.org/officeDocument/2006/relationships/hyperlink" Target="https://suspilne.media/culture/247855-istoria-budinku-slovo-vid-represij-proti-meskanciv-do-rujnuvan-rosieu/" TargetMode="External"/><Relationship Id="rId3" Type="http://schemas.openxmlformats.org/officeDocument/2006/relationships/hyperlink" Target="http://nbuv.gov.ua/UJRN/nzbdpufn_2014_3_39" TargetMode="External"/><Relationship Id="rId7" Type="http://schemas.openxmlformats.org/officeDocument/2006/relationships/hyperlink" Target="https://gazeta.karazin.ua/index.php?option=com_content&amp;view=article&amp;id=2154&amp;Itemid=2216" TargetMode="External"/><Relationship Id="rId12" Type="http://schemas.openxmlformats.org/officeDocument/2006/relationships/hyperlink" Target="https://suspilne.media/culture/786081-smilivi-zavzdi-maut-sasta-ivan-bagranij-pismennik-akij-peremagav-nejmovirni-obstavini-i-robiv-z-cogo-literaturu/" TargetMode="External"/><Relationship Id="rId2" Type="http://schemas.openxmlformats.org/officeDocument/2006/relationships/hyperlink" Target="https://www.057.ua/news/1925345/istoria-gibeli-usadby-kvitki-osnovanenko-iz-dvorca-v-ruiny-foto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057.ua/news/2291033/stab-kvartira-partizanov-i-pansion-gde-ucilas-marko-vovcok-istoria-starinnyh-zdanij-harkova-foto" TargetMode="External"/><Relationship Id="rId11" Type="http://schemas.openxmlformats.org/officeDocument/2006/relationships/hyperlink" Target="https://moniacs.kh.ua/uk/zhon-mironosits-5-7/" TargetMode="External"/><Relationship Id="rId5" Type="http://schemas.openxmlformats.org/officeDocument/2006/relationships/hyperlink" Target="https://www.otkudarodom.ua/ru/pokrovskaya-cerkov-v-harkove" TargetMode="External"/><Relationship Id="rId10" Type="http://schemas.openxmlformats.org/officeDocument/2006/relationships/hyperlink" Target="https://www.ukrinform.ua/rubric-society/3705123-oleksij-alcevskij-i-ural-nervovo-hekav-nam-u-spinu.html" TargetMode="External"/><Relationship Id="rId4" Type="http://schemas.openxmlformats.org/officeDocument/2006/relationships/hyperlink" Target="http://www.history.org.ua/?termin=Kharkivska_shkola" TargetMode="External"/><Relationship Id="rId9" Type="http://schemas.openxmlformats.org/officeDocument/2006/relationships/hyperlink" Target="https://khuamap.netlify.app/articles/115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964026-9A7D-4904-BBC5-1A2C91B76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1817"/>
            <a:ext cx="12192000" cy="38738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FC970D-153D-4759-9A17-CDA8AC9FB78F}"/>
              </a:ext>
            </a:extLst>
          </p:cNvPr>
          <p:cNvSpPr txBox="1"/>
          <p:nvPr/>
        </p:nvSpPr>
        <p:spPr>
          <a:xfrm>
            <a:off x="2431934" y="360172"/>
            <a:ext cx="7328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Franklin Gothic Demi" panose="020B0703020102020204" pitchFamily="34" charset="0"/>
              </a:rPr>
              <a:t>КОНКУРС "МАН-ЮНІОР ДОСЛІДНИК-2025"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E1E46A-8B0E-4457-9168-A789032896C4}"/>
              </a:ext>
            </a:extLst>
          </p:cNvPr>
          <p:cNvSpPr txBox="1"/>
          <p:nvPr/>
        </p:nvSpPr>
        <p:spPr>
          <a:xfrm>
            <a:off x="1132840" y="1396036"/>
            <a:ext cx="10119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err="1" smtClean="0">
                <a:solidFill>
                  <a:srgbClr val="C00000"/>
                </a:solidFill>
                <a:latin typeface="Franklin Gothic Demi" panose="020B0703020102020204" pitchFamily="34" charset="0"/>
              </a:rPr>
              <a:t>Екскурсійний</a:t>
            </a:r>
            <a:r>
              <a:rPr lang="ru-RU" sz="3600" dirty="0" smtClean="0">
                <a:solidFill>
                  <a:srgbClr val="C00000"/>
                </a:solidFill>
                <a:latin typeface="Franklin Gothic Demi" panose="020B0703020102020204" pitchFamily="34" charset="0"/>
              </a:rPr>
              <a:t> </a:t>
            </a:r>
            <a:r>
              <a:rPr lang="ru-RU" sz="3600" dirty="0">
                <a:solidFill>
                  <a:srgbClr val="C00000"/>
                </a:solidFill>
                <a:latin typeface="Franklin Gothic Demi" panose="020B0703020102020204" pitchFamily="34" charset="0"/>
              </a:rPr>
              <a:t>маршрут «</a:t>
            </a:r>
            <a:r>
              <a:rPr lang="ru-RU" sz="3600" dirty="0" err="1">
                <a:solidFill>
                  <a:srgbClr val="C00000"/>
                </a:solidFill>
                <a:latin typeface="Franklin Gothic Demi" panose="020B0703020102020204" pitchFamily="34" charset="0"/>
              </a:rPr>
              <a:t>Від</a:t>
            </a:r>
            <a:r>
              <a:rPr lang="ru-RU" sz="3600" dirty="0">
                <a:solidFill>
                  <a:srgbClr val="C00000"/>
                </a:solidFill>
                <a:latin typeface="Franklin Gothic Demi" panose="020B0703020102020204" pitchFamily="34" charset="0"/>
              </a:rPr>
              <a:t> </a:t>
            </a:r>
            <a:r>
              <a:rPr lang="ru-RU" sz="3600" dirty="0" err="1">
                <a:solidFill>
                  <a:srgbClr val="C00000"/>
                </a:solidFill>
                <a:latin typeface="Franklin Gothic Demi" panose="020B0703020102020204" pitchFamily="34" charset="0"/>
              </a:rPr>
              <a:t>Григорія</a:t>
            </a:r>
            <a:r>
              <a:rPr lang="ru-RU" sz="3600" dirty="0">
                <a:solidFill>
                  <a:srgbClr val="C00000"/>
                </a:solidFill>
                <a:latin typeface="Franklin Gothic Demi" panose="020B0703020102020204" pitchFamily="34" charset="0"/>
              </a:rPr>
              <a:t> Сковороди до </a:t>
            </a:r>
            <a:r>
              <a:rPr lang="ru-RU" sz="3600" dirty="0" err="1">
                <a:solidFill>
                  <a:srgbClr val="C00000"/>
                </a:solidFill>
                <a:latin typeface="Franklin Gothic Demi" panose="020B0703020102020204" pitchFamily="34" charset="0"/>
              </a:rPr>
              <a:t>сьогодення</a:t>
            </a:r>
            <a:r>
              <a:rPr lang="ru-RU" sz="3600" dirty="0">
                <a:solidFill>
                  <a:srgbClr val="C00000"/>
                </a:solidFill>
                <a:latin typeface="Franklin Gothic Demi" panose="020B0703020102020204" pitchFamily="34" charset="0"/>
              </a:rPr>
              <a:t>: </a:t>
            </a:r>
            <a:r>
              <a:rPr lang="ru-RU" sz="3600" dirty="0" err="1">
                <a:solidFill>
                  <a:srgbClr val="C00000"/>
                </a:solidFill>
                <a:latin typeface="Franklin Gothic Demi" panose="020B0703020102020204" pitchFamily="34" charset="0"/>
              </a:rPr>
              <a:t>Харків</a:t>
            </a:r>
            <a:r>
              <a:rPr lang="ru-RU" sz="3600" dirty="0">
                <a:solidFill>
                  <a:srgbClr val="C00000"/>
                </a:solidFill>
                <a:latin typeface="Franklin Gothic Demi" panose="020B0703020102020204" pitchFamily="34" charset="0"/>
              </a:rPr>
              <a:t> як центр </a:t>
            </a:r>
            <a:r>
              <a:rPr lang="ru-RU" sz="3600" dirty="0" err="1">
                <a:solidFill>
                  <a:srgbClr val="C00000"/>
                </a:solidFill>
                <a:latin typeface="Franklin Gothic Demi" panose="020B0703020102020204" pitchFamily="34" charset="0"/>
              </a:rPr>
              <a:t>української</a:t>
            </a:r>
            <a:r>
              <a:rPr lang="ru-RU" sz="3600" dirty="0">
                <a:solidFill>
                  <a:srgbClr val="C00000"/>
                </a:solidFill>
                <a:latin typeface="Franklin Gothic Demi" panose="020B0703020102020204" pitchFamily="34" charset="0"/>
              </a:rPr>
              <a:t> </a:t>
            </a:r>
            <a:r>
              <a:rPr lang="ru-RU" sz="3600" dirty="0" err="1">
                <a:solidFill>
                  <a:srgbClr val="C00000"/>
                </a:solidFill>
                <a:latin typeface="Franklin Gothic Demi" panose="020B0703020102020204" pitchFamily="34" charset="0"/>
              </a:rPr>
              <a:t>літератури</a:t>
            </a:r>
            <a:r>
              <a:rPr lang="ru-RU" sz="3600" dirty="0">
                <a:solidFill>
                  <a:srgbClr val="C00000"/>
                </a:solidFill>
                <a:latin typeface="Franklin Gothic Demi" panose="020B0703020102020204" pitchFamily="34" charset="0"/>
              </a:rPr>
              <a:t>»</a:t>
            </a:r>
            <a:endParaRPr lang="uk-UA" sz="3600" dirty="0">
              <a:solidFill>
                <a:srgbClr val="C00000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C9E976E6-B480-43BA-952E-F25EB7853FCC}"/>
              </a:ext>
            </a:extLst>
          </p:cNvPr>
          <p:cNvSpPr>
            <a:spLocks noGrp="1"/>
          </p:cNvSpPr>
          <p:nvPr/>
        </p:nvSpPr>
        <p:spPr>
          <a:xfrm>
            <a:off x="1582651" y="3724563"/>
            <a:ext cx="9122295" cy="2177474"/>
          </a:xfrm>
          <a:prstGeom prst="rect">
            <a:avLst/>
          </a:prstGeom>
        </p:spPr>
        <p:txBody>
          <a:bodyPr tIns="0">
            <a:normAutofit fontScale="62500" lnSpcReduction="20000"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algn="ctr">
              <a:lnSpc>
                <a:spcPct val="120000"/>
              </a:lnSpc>
              <a:spcBef>
                <a:spcPts val="0"/>
              </a:spcBef>
            </a:pPr>
            <a:r>
              <a:rPr lang="uk-UA" sz="3300" dirty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Виконав: </a:t>
            </a:r>
            <a:r>
              <a:rPr lang="uk-UA" sz="3300" dirty="0" smtClean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учень</a:t>
            </a:r>
            <a:r>
              <a:rPr lang="ru-RU" sz="3300" dirty="0" smtClean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 </a:t>
            </a:r>
            <a:r>
              <a:rPr lang="uk-UA" sz="3300" dirty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7 класу </a:t>
            </a:r>
            <a:r>
              <a:rPr lang="uk-UA" sz="3300" dirty="0" smtClean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комунального </a:t>
            </a:r>
            <a:r>
              <a:rPr lang="uk-UA" sz="3300" dirty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закладу «Харківський фізико-математичний науковий ліцей № 27 Харківської міської </a:t>
            </a:r>
            <a:r>
              <a:rPr lang="uk-UA" sz="3300" dirty="0" smtClean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ради»</a:t>
            </a:r>
            <a:endParaRPr lang="uk-UA" sz="3300" dirty="0">
              <a:latin typeface="Franklin Gothic Demi" panose="020B0703020102020204" pitchFamily="34" charset="0"/>
              <a:ea typeface="Segoe UI Black" panose="020B0A02040204020203" pitchFamily="34" charset="0"/>
              <a:cs typeface="Times New Roman" pitchFamily="18" charset="0"/>
            </a:endParaRPr>
          </a:p>
          <a:p>
            <a:pPr marL="0" algn="ctr">
              <a:lnSpc>
                <a:spcPct val="120000"/>
              </a:lnSpc>
              <a:spcBef>
                <a:spcPts val="0"/>
              </a:spcBef>
            </a:pPr>
            <a:r>
              <a:rPr lang="uk-UA" sz="3300" dirty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Михайло Мальцев</a:t>
            </a:r>
          </a:p>
          <a:p>
            <a:pPr marL="0" algn="ctr">
              <a:lnSpc>
                <a:spcPct val="120000"/>
              </a:lnSpc>
              <a:spcBef>
                <a:spcPts val="0"/>
              </a:spcBef>
            </a:pPr>
            <a:r>
              <a:rPr lang="uk-UA" sz="3300" dirty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Науковий керівник: </a:t>
            </a:r>
            <a:r>
              <a:rPr lang="uk-UA" sz="3300" dirty="0" smtClean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вчитель </a:t>
            </a:r>
            <a:r>
              <a:rPr lang="uk-UA" sz="3300" dirty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історії </a:t>
            </a:r>
            <a:r>
              <a:rPr lang="uk-UA" sz="3300" dirty="0" smtClean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комунального </a:t>
            </a:r>
            <a:r>
              <a:rPr lang="uk-UA" sz="3300" dirty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закладу «Харківський фізико-математичний науковий ліцей № 27 Харківської міської </a:t>
            </a:r>
            <a:r>
              <a:rPr lang="uk-UA" sz="3300" dirty="0" smtClean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ради»</a:t>
            </a:r>
            <a:endParaRPr lang="uk-UA" sz="3300" dirty="0">
              <a:latin typeface="Franklin Gothic Demi" panose="020B0703020102020204" pitchFamily="34" charset="0"/>
              <a:ea typeface="Segoe UI Black" panose="020B0A02040204020203" pitchFamily="34" charset="0"/>
              <a:cs typeface="Times New Roman" pitchFamily="18" charset="0"/>
            </a:endParaRPr>
          </a:p>
          <a:p>
            <a:pPr marL="0" algn="ctr">
              <a:lnSpc>
                <a:spcPct val="120000"/>
              </a:lnSpc>
              <a:spcBef>
                <a:spcPts val="0"/>
              </a:spcBef>
            </a:pPr>
            <a:r>
              <a:rPr lang="uk-UA" sz="3300" dirty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Юлія </a:t>
            </a:r>
            <a:r>
              <a:rPr lang="uk-UA" sz="3300" dirty="0" smtClean="0">
                <a:latin typeface="Franklin Gothic Demi" panose="020B0703020102020204" pitchFamily="34" charset="0"/>
                <a:ea typeface="Segoe UI Black" panose="020B0A02040204020203" pitchFamily="34" charset="0"/>
                <a:cs typeface="Times New Roman" pitchFamily="18" charset="0"/>
              </a:rPr>
              <a:t>Глива</a:t>
            </a:r>
            <a:endParaRPr lang="ru-RU" dirty="0">
              <a:latin typeface="Franklin Gothic Demi" panose="020B0703020102020204" pitchFamily="34" charset="0"/>
              <a:ea typeface="Segoe UI Black" panose="020B0A02040204020203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33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43599" y="3158234"/>
            <a:ext cx="6004343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</a:rPr>
              <a:t>Предмет дослідження: </a:t>
            </a:r>
            <a:r>
              <a:rPr lang="uk-UA" sz="2800" dirty="0"/>
              <a:t>літературна спадщина Харкова в просторі міста: історичні локації, їхній зв’язок із письменниками та потенціал для туристичного маршруту.</a:t>
            </a:r>
            <a:endParaRPr lang="en-US" sz="28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964026-9A7D-4904-BBC5-1A2C91B76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497"/>
            <a:ext cx="12192000" cy="3873892"/>
          </a:xfrm>
          <a:prstGeom prst="rect">
            <a:avLst/>
          </a:prstGeom>
        </p:spPr>
      </p:pic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D6832B57-ED0E-4024-8680-B6C00240C27C}"/>
              </a:ext>
            </a:extLst>
          </p:cNvPr>
          <p:cNvSpPr txBox="1">
            <a:spLocks/>
          </p:cNvSpPr>
          <p:nvPr/>
        </p:nvSpPr>
        <p:spPr>
          <a:xfrm>
            <a:off x="871941" y="3158235"/>
            <a:ext cx="10932132" cy="4526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77270" y="162724"/>
            <a:ext cx="11321473" cy="2726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r>
              <a:rPr lang="uk-UA" sz="28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Актуальність дослідження</a:t>
            </a:r>
            <a:r>
              <a:rPr lang="uk-UA" sz="28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ea typeface="Calibri" panose="020F0502020204030204" pitchFamily="34" charset="0"/>
                <a:cs typeface="Times New Roman" panose="02020603050405020304" pitchFamily="18" charset="0"/>
              </a:rPr>
              <a:t>полягає в необхідності зберегти та популяризувати багату історико-літературну спадщину Харкова, яка має великий, але ще недостатньо реалізований туристичний потенціал</a:t>
            </a:r>
            <a:r>
              <a:rPr lang="uk-UA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uk-UA" sz="2800" dirty="0">
                <a:ea typeface="Calibri" panose="020F0502020204030204" pitchFamily="34" charset="0"/>
              </a:rPr>
              <a:t> </a:t>
            </a:r>
            <a:endParaRPr lang="uk-UA" sz="2800" dirty="0" smtClean="0">
              <a:ea typeface="Calibri" panose="020F0502020204030204" pitchFamily="34" charset="0"/>
            </a:endParaRPr>
          </a:p>
          <a:p>
            <a:pPr indent="450215" algn="just">
              <a:lnSpc>
                <a:spcPct val="107000"/>
              </a:lnSpc>
            </a:pPr>
            <a:r>
              <a:rPr lang="uk-UA" sz="2800" b="1" dirty="0" smtClean="0">
                <a:solidFill>
                  <a:srgbClr val="C00000"/>
                </a:solidFill>
                <a:ea typeface="Calibri" panose="020F0502020204030204" pitchFamily="34" charset="0"/>
              </a:rPr>
              <a:t>Актуальність </a:t>
            </a:r>
            <a:r>
              <a:rPr lang="uk-UA" sz="2800" b="1" dirty="0">
                <a:solidFill>
                  <a:srgbClr val="C00000"/>
                </a:solidFill>
                <a:ea typeface="Calibri" panose="020F0502020204030204" pitchFamily="34" charset="0"/>
              </a:rPr>
              <a:t>маршруту: </a:t>
            </a:r>
            <a:r>
              <a:rPr lang="uk-UA" sz="2800" dirty="0">
                <a:ea typeface="Calibri" panose="020F0502020204030204" pitchFamily="34" charset="0"/>
              </a:rPr>
              <a:t>спростування міфу про «</a:t>
            </a:r>
            <a:r>
              <a:rPr lang="uk-UA" sz="2800" dirty="0" err="1">
                <a:ea typeface="Calibri" panose="020F0502020204030204" pitchFamily="34" charset="0"/>
              </a:rPr>
              <a:t>російськомовність</a:t>
            </a:r>
            <a:r>
              <a:rPr lang="uk-UA" sz="2800" dirty="0">
                <a:ea typeface="Calibri" panose="020F0502020204030204" pitchFamily="34" charset="0"/>
              </a:rPr>
              <a:t>» Харкова через наочні історичні свідчення.</a:t>
            </a:r>
            <a:endParaRPr lang="en-US" sz="2800" dirty="0"/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77270" y="3272171"/>
            <a:ext cx="4589059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</a:rPr>
              <a:t>Об’єкт дослідження:</a:t>
            </a:r>
            <a:r>
              <a:rPr lang="uk-UA" sz="2800" dirty="0">
                <a:solidFill>
                  <a:srgbClr val="C00000"/>
                </a:solidFill>
              </a:rPr>
              <a:t> </a:t>
            </a:r>
            <a:r>
              <a:rPr lang="uk-UA" sz="2800" dirty="0"/>
              <a:t>літературна карта міста (будинки, вулиці, місця, пов’язані з письменниками).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96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964026-9A7D-4904-BBC5-1A2C91B76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4108"/>
            <a:ext cx="12192000" cy="3873892"/>
          </a:xfrm>
          <a:prstGeom prst="rect">
            <a:avLst/>
          </a:prstGeom>
        </p:spPr>
      </p:pic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D6832B57-ED0E-4024-8680-B6C00240C27C}"/>
              </a:ext>
            </a:extLst>
          </p:cNvPr>
          <p:cNvSpPr txBox="1">
            <a:spLocks/>
          </p:cNvSpPr>
          <p:nvPr/>
        </p:nvSpPr>
        <p:spPr>
          <a:xfrm>
            <a:off x="862704" y="394634"/>
            <a:ext cx="10932132" cy="4526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>
                <a:solidFill>
                  <a:srgbClr val="C00000"/>
                </a:solidFill>
              </a:rPr>
              <a:t>Мета дослідження: </a:t>
            </a:r>
            <a:r>
              <a:rPr lang="uk-UA" sz="2800" dirty="0" smtClean="0"/>
              <a:t>створити туристичний маршрут, </a:t>
            </a:r>
            <a:r>
              <a:rPr lang="uk-UA" sz="2800" dirty="0"/>
              <a:t>що дозволить дізнатися про історією виникнення та розвитку української літератури в </a:t>
            </a:r>
            <a:r>
              <a:rPr lang="uk-UA" sz="2800" dirty="0" smtClean="0"/>
              <a:t>місті Харкові</a:t>
            </a:r>
            <a:r>
              <a:rPr lang="uk-UA" sz="2800" dirty="0"/>
              <a:t>. </a:t>
            </a:r>
            <a:endParaRPr lang="uk-UA" sz="2800" dirty="0"/>
          </a:p>
          <a:p>
            <a:pPr algn="l"/>
            <a:r>
              <a:rPr lang="uk-UA" sz="2800" b="1" dirty="0" smtClean="0">
                <a:solidFill>
                  <a:srgbClr val="C00000"/>
                </a:solidFill>
              </a:rPr>
              <a:t>Завдання</a:t>
            </a:r>
            <a:r>
              <a:rPr lang="uk-UA" sz="2800" b="1" dirty="0">
                <a:solidFill>
                  <a:srgbClr val="C00000"/>
                </a:solidFill>
              </a:rPr>
              <a:t>: </a:t>
            </a:r>
            <a:endParaRPr lang="en-US" sz="2800" b="1" dirty="0">
              <a:solidFill>
                <a:srgbClr val="C00000"/>
              </a:solidFill>
            </a:endParaRPr>
          </a:p>
          <a:p>
            <a:pPr marL="342900" lvl="0" indent="-342900" algn="l">
              <a:buFont typeface="Wingdings" panose="05000000000000000000" pitchFamily="2" charset="2"/>
              <a:buChar char="Ø"/>
            </a:pPr>
            <a:r>
              <a:rPr lang="uk-UA" sz="2800" dirty="0" smtClean="0"/>
              <a:t>проаналізувати </a:t>
            </a:r>
            <a:r>
              <a:rPr lang="uk-UA" sz="2800" dirty="0"/>
              <a:t>історичні документи, літературу та інші матеріали, що стосуються літературної  історії Харкова; </a:t>
            </a:r>
            <a:endParaRPr lang="en-US" sz="2800" dirty="0"/>
          </a:p>
          <a:p>
            <a:pPr marL="342900" lvl="0" indent="-342900" algn="l">
              <a:buFont typeface="Wingdings" panose="05000000000000000000" pitchFamily="2" charset="2"/>
              <a:buChar char="Ø"/>
            </a:pPr>
            <a:r>
              <a:rPr lang="uk-UA" sz="2800" dirty="0"/>
              <a:t>провести відбір місць, пов’язаних із українськими письменниками</a:t>
            </a:r>
            <a:r>
              <a:rPr lang="ru-RU" sz="2800" dirty="0"/>
              <a:t>;</a:t>
            </a:r>
            <a:endParaRPr lang="en-US" sz="2800" dirty="0"/>
          </a:p>
          <a:p>
            <a:pPr marL="342900" lvl="0" indent="-342900" algn="l">
              <a:buFont typeface="Wingdings" panose="05000000000000000000" pitchFamily="2" charset="2"/>
              <a:buChar char="Ø"/>
            </a:pPr>
            <a:r>
              <a:rPr lang="uk-UA" sz="2800" dirty="0"/>
              <a:t>підготувати мапу, що відображає маршрут та розташування </a:t>
            </a:r>
            <a:r>
              <a:rPr lang="uk-UA" sz="2800" dirty="0" smtClean="0"/>
              <a:t>об'єктів;</a:t>
            </a:r>
            <a:endParaRPr lang="en-US" sz="2800" dirty="0"/>
          </a:p>
          <a:p>
            <a:pPr marL="342900" lvl="0" indent="-342900" algn="l">
              <a:buFont typeface="Wingdings" panose="05000000000000000000" pitchFamily="2" charset="2"/>
              <a:buChar char="Ø"/>
            </a:pPr>
            <a:r>
              <a:rPr lang="uk-UA" sz="2800" dirty="0"/>
              <a:t>підготувати текстові описи об'єктів, що включають історичні довідки, легенди, цікаві факти</a:t>
            </a:r>
            <a:r>
              <a:rPr lang="uk-UA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16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37AC7E-3509-4304-9048-F448BE250B24}"/>
              </a:ext>
            </a:extLst>
          </p:cNvPr>
          <p:cNvSpPr txBox="1"/>
          <p:nvPr/>
        </p:nvSpPr>
        <p:spPr>
          <a:xfrm>
            <a:off x="5857377" y="147781"/>
            <a:ext cx="601896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C00000"/>
                </a:solidFill>
              </a:rPr>
              <a:t>Схема маршруту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endParaRPr lang="uk-UA" sz="2400" b="1" dirty="0" smtClean="0">
              <a:solidFill>
                <a:srgbClr val="C00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(</a:t>
            </a:r>
            <a:r>
              <a:rPr lang="ru-RU" sz="2400" b="1" dirty="0">
                <a:solidFill>
                  <a:srgbClr val="C00000"/>
                </a:solidFill>
              </a:rPr>
              <a:t>створено за </a:t>
            </a:r>
            <a:r>
              <a:rPr lang="ru-RU" sz="2400" b="1" dirty="0" err="1">
                <a:solidFill>
                  <a:srgbClr val="C00000"/>
                </a:solidFill>
              </a:rPr>
              <a:t>допомогою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серв</a:t>
            </a:r>
            <a:r>
              <a:rPr lang="uk-UA" sz="2400" b="1" dirty="0" err="1">
                <a:solidFill>
                  <a:srgbClr val="C00000"/>
                </a:solidFill>
              </a:rPr>
              <a:t>ісу</a:t>
            </a:r>
            <a:r>
              <a:rPr lang="uk-UA" sz="2400" b="1" dirty="0">
                <a:solidFill>
                  <a:srgbClr val="C00000"/>
                </a:solidFill>
              </a:rPr>
              <a:t> </a:t>
            </a:r>
            <a:endParaRPr lang="uk-UA" sz="2400" b="1" dirty="0" smtClean="0">
              <a:solidFill>
                <a:srgbClr val="C00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Google </a:t>
            </a:r>
            <a:r>
              <a:rPr lang="en-US" sz="2400" b="1" dirty="0">
                <a:solidFill>
                  <a:srgbClr val="C00000"/>
                </a:solidFill>
              </a:rPr>
              <a:t>Map)</a:t>
            </a:r>
            <a:endParaRPr lang="uk-UA" sz="2400" b="1" dirty="0">
              <a:solidFill>
                <a:srgbClr val="C00000"/>
              </a:solidFill>
            </a:endParaRPr>
          </a:p>
          <a:p>
            <a:pPr algn="ctr"/>
            <a:endParaRPr lang="uk-UA" b="1" dirty="0"/>
          </a:p>
          <a:p>
            <a:pPr marL="342900" indent="-342900">
              <a:buAutoNum type="arabicPeriod"/>
            </a:pPr>
            <a:r>
              <a:rPr lang="uk-UA" i="0" dirty="0">
                <a:solidFill>
                  <a:srgbClr val="202122"/>
                </a:solidFill>
                <a:effectLst/>
                <a:latin typeface="Franklin Gothic Demi" panose="020B0703020102020204" pitchFamily="34" charset="0"/>
              </a:rPr>
              <a:t>Парк ім. Квітки-</a:t>
            </a:r>
            <a:r>
              <a:rPr lang="uk-UA" i="0" dirty="0" err="1">
                <a:solidFill>
                  <a:srgbClr val="202122"/>
                </a:solidFill>
                <a:effectLst/>
                <a:latin typeface="Franklin Gothic Demi" panose="020B0703020102020204" pitchFamily="34" charset="0"/>
              </a:rPr>
              <a:t>Основ'яненка</a:t>
            </a:r>
            <a:r>
              <a:rPr lang="uk-UA" i="0" dirty="0">
                <a:solidFill>
                  <a:srgbClr val="202122"/>
                </a:solidFill>
                <a:effectLst/>
                <a:latin typeface="Franklin Gothic Demi" panose="020B0703020102020204" pitchFamily="34" charset="0"/>
              </a:rPr>
              <a:t> </a:t>
            </a:r>
          </a:p>
          <a:p>
            <a:pPr marL="342900" indent="-342900">
              <a:buAutoNum type="arabicPeriod"/>
            </a:pPr>
            <a:r>
              <a:rPr lang="ru-RU" i="0" dirty="0" err="1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Навчально-науковий</a:t>
            </a:r>
            <a:r>
              <a:rPr lang="ru-RU" i="0" dirty="0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інститут</a:t>
            </a:r>
            <a:r>
              <a:rPr lang="ru-RU" i="0" dirty="0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 «</a:t>
            </a:r>
            <a:r>
              <a:rPr lang="ru-RU" i="0" dirty="0" err="1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Українська</a:t>
            </a:r>
            <a:r>
              <a:rPr lang="ru-RU" i="0" dirty="0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інженерно-педагогічна</a:t>
            </a:r>
            <a:r>
              <a:rPr lang="ru-RU" i="0" dirty="0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академія</a:t>
            </a:r>
            <a:r>
              <a:rPr lang="ru-RU" i="0" dirty="0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» </a:t>
            </a:r>
            <a:r>
              <a:rPr lang="ru-RU" i="0" dirty="0" err="1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Харківського</a:t>
            </a:r>
            <a:r>
              <a:rPr lang="ru-RU" i="0" dirty="0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національного</a:t>
            </a:r>
            <a:r>
              <a:rPr lang="ru-RU" i="0" dirty="0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університету</a:t>
            </a:r>
            <a:r>
              <a:rPr lang="ru-RU" i="0" dirty="0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 </a:t>
            </a:r>
            <a:r>
              <a:rPr lang="ru-RU" i="0" dirty="0" err="1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ім</a:t>
            </a:r>
            <a:r>
              <a:rPr lang="ru-RU" i="0" dirty="0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. В.Н. </a:t>
            </a:r>
            <a:r>
              <a:rPr lang="ru-RU" i="0" dirty="0" err="1">
                <a:solidFill>
                  <a:srgbClr val="333333"/>
                </a:solidFill>
                <a:effectLst/>
                <a:latin typeface="Franklin Gothic Demi" panose="020B0703020102020204" pitchFamily="34" charset="0"/>
              </a:rPr>
              <a:t>Каразіна</a:t>
            </a:r>
            <a:endParaRPr lang="ru-RU" i="0" dirty="0">
              <a:solidFill>
                <a:srgbClr val="333333"/>
              </a:solidFill>
              <a:effectLst/>
              <a:latin typeface="Franklin Gothic Demi" panose="020B0703020102020204" pitchFamily="34" charset="0"/>
            </a:endParaRPr>
          </a:p>
          <a:p>
            <a:pPr marL="342900" indent="-342900">
              <a:buAutoNum type="arabicPeriod"/>
            </a:pPr>
            <a:r>
              <a:rPr lang="uk-UA" i="0" dirty="0">
                <a:solidFill>
                  <a:srgbClr val="202122"/>
                </a:solidFill>
                <a:effectLst/>
                <a:latin typeface="Franklin Gothic Demi" panose="020B0703020102020204" pitchFamily="34" charset="0"/>
              </a:rPr>
              <a:t>Покровський чоловічий монастир</a:t>
            </a:r>
          </a:p>
          <a:p>
            <a:pPr marL="342900" indent="-342900">
              <a:buAutoNum type="arabicPeriod"/>
            </a:pPr>
            <a:r>
              <a:rPr lang="uk-UA" dirty="0">
                <a:solidFill>
                  <a:srgbClr val="202122"/>
                </a:solidFill>
                <a:latin typeface="Franklin Gothic Demi" panose="020B0703020102020204" pitchFamily="34" charset="0"/>
              </a:rPr>
              <a:t>Вулиця Воробйова, 9</a:t>
            </a:r>
          </a:p>
          <a:p>
            <a:pPr marL="342900" indent="-342900">
              <a:buAutoNum type="arabicPeriod"/>
            </a:pPr>
            <a:r>
              <a:rPr lang="uk-UA" dirty="0">
                <a:solidFill>
                  <a:srgbClr val="202122"/>
                </a:solidFill>
                <a:latin typeface="Franklin Gothic Demi" panose="020B0703020102020204" pitchFamily="34" charset="0"/>
              </a:rPr>
              <a:t>Міська студентська лікарня</a:t>
            </a:r>
          </a:p>
          <a:p>
            <a:pPr marL="342900" indent="-342900">
              <a:buAutoNum type="arabicPeriod"/>
            </a:pP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Будинок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Алчевських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(Палац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Культури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Головного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управління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Національної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Поліції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в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Харківській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області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)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Головне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управління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Національної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Поліції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в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Харківській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області</a:t>
            </a:r>
            <a:endParaRPr lang="ru-RU" dirty="0">
              <a:solidFill>
                <a:srgbClr val="202122"/>
              </a:solidFill>
              <a:latin typeface="Franklin Gothic Demi" panose="020B0703020102020204" pitchFamily="34" charset="0"/>
            </a:endParaRPr>
          </a:p>
          <a:p>
            <a:pPr marL="342900" indent="-342900">
              <a:buAutoNum type="arabicPeriod"/>
            </a:pP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Буди́нок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«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Сло́во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» — (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вулиця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Культури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, 9)</a:t>
            </a:r>
          </a:p>
          <a:p>
            <a:pPr marL="342900" indent="-342900">
              <a:buAutoNum type="arabicPeriod"/>
            </a:pPr>
            <a:endParaRPr lang="ru-RU" dirty="0">
              <a:solidFill>
                <a:srgbClr val="202122"/>
              </a:solidFill>
              <a:latin typeface="Franklin Gothic Demi" panose="020B0703020102020204" pitchFamily="34" charset="0"/>
            </a:endParaRPr>
          </a:p>
          <a:p>
            <a:pPr algn="ctr"/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Характер </a:t>
            </a:r>
            <a:r>
              <a:rPr lang="ru-RU" dirty="0" smtClean="0">
                <a:solidFill>
                  <a:srgbClr val="202122"/>
                </a:solidFill>
                <a:latin typeface="Franklin Gothic Demi" panose="020B0703020102020204" pitchFamily="34" charset="0"/>
              </a:rPr>
              <a:t>маршруту - 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(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автомобільно-пішоходний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)</a:t>
            </a:r>
          </a:p>
          <a:p>
            <a:pPr algn="ctr"/>
            <a:endParaRPr lang="ru-RU" dirty="0">
              <a:solidFill>
                <a:srgbClr val="202122"/>
              </a:solidFill>
              <a:latin typeface="Franklin Gothic Demi" panose="020B0703020102020204" pitchFamily="34" charset="0"/>
            </a:endParaRPr>
          </a:p>
          <a:p>
            <a:pPr algn="ctr"/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Тривалість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–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близько</a:t>
            </a:r>
            <a:r>
              <a:rPr lang="ru-RU" dirty="0">
                <a:solidFill>
                  <a:srgbClr val="202122"/>
                </a:solidFill>
                <a:latin typeface="Franklin Gothic Demi" panose="020B0703020102020204" pitchFamily="34" charset="0"/>
              </a:rPr>
              <a:t> 1 </a:t>
            </a:r>
            <a:r>
              <a:rPr lang="ru-RU" dirty="0" err="1">
                <a:solidFill>
                  <a:srgbClr val="202122"/>
                </a:solidFill>
                <a:latin typeface="Franklin Gothic Demi" panose="020B0703020102020204" pitchFamily="34" charset="0"/>
              </a:rPr>
              <a:t>години</a:t>
            </a:r>
            <a:endParaRPr lang="uk-UA" dirty="0">
              <a:solidFill>
                <a:srgbClr val="202122"/>
              </a:solidFill>
              <a:latin typeface="Franklin Gothic Demi" panose="020B0703020102020204" pitchFamily="34" charset="0"/>
            </a:endParaRPr>
          </a:p>
          <a:p>
            <a:pPr marL="342900" indent="-342900">
              <a:buAutoNum type="arabicPeriod"/>
            </a:pPr>
            <a:endParaRPr lang="uk-UA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6A9F97-3F11-44C8-A54A-715564D77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12" y="147781"/>
            <a:ext cx="4553424" cy="6630424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305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44B098-9771-456F-A55D-4D811D3D163F}"/>
              </a:ext>
            </a:extLst>
          </p:cNvPr>
          <p:cNvSpPr txBox="1"/>
          <p:nvPr/>
        </p:nvSpPr>
        <p:spPr>
          <a:xfrm>
            <a:off x="1921163" y="132737"/>
            <a:ext cx="8571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Маєток родини Г.Ф. Квітки–</a:t>
            </a:r>
            <a:r>
              <a:rPr lang="uk-UA" sz="2800" b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Основ’яненка</a:t>
            </a:r>
            <a:r>
              <a:rPr lang="uk-UA" sz="28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endParaRPr lang="uk-UA" sz="2800" b="1" dirty="0" smtClean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uk-UA" sz="28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(</a:t>
            </a:r>
            <a:r>
              <a:rPr lang="uk-UA" sz="28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парк імені </a:t>
            </a:r>
            <a:r>
              <a:rPr lang="uk-UA" sz="2800" b="1" i="0" dirty="0">
                <a:solidFill>
                  <a:srgbClr val="C00000"/>
                </a:solidFill>
                <a:effectLst/>
                <a:latin typeface="Bookman Old Style" panose="02050604050505020204" pitchFamily="18" charset="0"/>
              </a:rPr>
              <a:t>ім. Квітки-</a:t>
            </a:r>
            <a:r>
              <a:rPr lang="uk-UA" sz="2800" b="1" i="0" dirty="0" err="1">
                <a:solidFill>
                  <a:srgbClr val="C00000"/>
                </a:solidFill>
                <a:effectLst/>
                <a:latin typeface="Bookman Old Style" panose="02050604050505020204" pitchFamily="18" charset="0"/>
              </a:rPr>
              <a:t>Основ'яненка</a:t>
            </a:r>
            <a:r>
              <a:rPr lang="uk-UA" sz="2800" dirty="0">
                <a:solidFill>
                  <a:srgbClr val="C00000"/>
                </a:solidFill>
                <a:latin typeface="Bookman Old Style" panose="02050604050505020204" pitchFamily="18" charset="0"/>
              </a:rPr>
              <a:t>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87E434-11FD-4130-80C1-302197DEB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09" y="1173517"/>
            <a:ext cx="4762500" cy="33718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C4BA4C-5891-49B4-A247-2BADD3D36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422" y="1086844"/>
            <a:ext cx="4495800" cy="3371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E5B89C-8BFA-4EDF-BD80-14F4C1C8D1AE}"/>
              </a:ext>
            </a:extLst>
          </p:cNvPr>
          <p:cNvSpPr txBox="1"/>
          <p:nvPr/>
        </p:nvSpPr>
        <p:spPr>
          <a:xfrm>
            <a:off x="606640" y="4640210"/>
            <a:ext cx="4825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Адреса фото: </a:t>
            </a:r>
            <a:r>
              <a:rPr lang="en-US" sz="1000" dirty="0"/>
              <a:t>https://</a:t>
            </a:r>
            <a:r>
              <a:rPr lang="en-US" sz="1000" dirty="0" smtClean="0"/>
              <a:t>www.057.ua/news/1925345/istoria-gibeli-usadby-kvitki-osnovanenko-iz-dvorca-v-ruiny-foto</a:t>
            </a:r>
            <a:endParaRPr lang="uk-UA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274052-5C42-42C6-B141-877D0AE7AE95}"/>
              </a:ext>
            </a:extLst>
          </p:cNvPr>
          <p:cNvSpPr txBox="1"/>
          <p:nvPr/>
        </p:nvSpPr>
        <p:spPr>
          <a:xfrm>
            <a:off x="6437422" y="4545367"/>
            <a:ext cx="48255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Адреса фото:</a:t>
            </a:r>
            <a:r>
              <a:rPr lang="en-US" sz="1000" dirty="0"/>
              <a:t> https://surl.li/fttmon</a:t>
            </a:r>
            <a:endParaRPr lang="uk-UA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E94CED-957C-4D2F-A9B6-EB0FB3DD7062}"/>
              </a:ext>
            </a:extLst>
          </p:cNvPr>
          <p:cNvSpPr txBox="1"/>
          <p:nvPr/>
        </p:nvSpPr>
        <p:spPr>
          <a:xfrm>
            <a:off x="669709" y="5040320"/>
            <a:ext cx="109958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/>
              <a:t>Перша наша зупинка – це парк ім. Квітки-</a:t>
            </a:r>
            <a:r>
              <a:rPr lang="uk-UA" sz="2000" dirty="0" err="1"/>
              <a:t>Основ’янека</a:t>
            </a:r>
            <a:r>
              <a:rPr lang="uk-UA" sz="2000" dirty="0"/>
              <a:t>, де у </a:t>
            </a:r>
            <a:r>
              <a:rPr lang="en-US" sz="2000" dirty="0" smtClean="0"/>
              <a:t>XVIII</a:t>
            </a:r>
            <a:r>
              <a:rPr lang="uk-UA" sz="2000" dirty="0" smtClean="0"/>
              <a:t>-</a:t>
            </a:r>
            <a:r>
              <a:rPr lang="en-US" sz="2000" dirty="0" smtClean="0"/>
              <a:t>XIX</a:t>
            </a:r>
            <a:r>
              <a:rPr lang="uk-UA" sz="2000" dirty="0" smtClean="0"/>
              <a:t> ст. розміщувалась </a:t>
            </a:r>
            <a:r>
              <a:rPr lang="uk-UA" sz="2000" dirty="0"/>
              <a:t>садиба родини Г.Ф. Квітки-</a:t>
            </a:r>
            <a:r>
              <a:rPr lang="uk-UA" sz="2000" dirty="0" err="1"/>
              <a:t>Основ’яненка</a:t>
            </a:r>
            <a:r>
              <a:rPr lang="uk-UA" sz="2000" dirty="0"/>
              <a:t>,  основоположника нової української прози. Це </a:t>
            </a:r>
            <a:r>
              <a:rPr lang="uk-UA" sz="2000" dirty="0"/>
              <a:t>-</a:t>
            </a:r>
            <a:r>
              <a:rPr lang="uk-UA" sz="2000" dirty="0" smtClean="0"/>
              <a:t> найстаріший маєток </a:t>
            </a:r>
            <a:r>
              <a:rPr lang="uk-UA" sz="2000" dirty="0"/>
              <a:t>Харківської губернії . В ній Григорій Федорович провів основну частину свого життя. На жаль, на початку </a:t>
            </a:r>
            <a:r>
              <a:rPr lang="en-US" sz="2000" dirty="0" smtClean="0"/>
              <a:t>XX</a:t>
            </a:r>
            <a:r>
              <a:rPr lang="uk-UA" sz="2000" dirty="0" smtClean="0"/>
              <a:t> </a:t>
            </a:r>
            <a:r>
              <a:rPr lang="uk-UA" sz="2000" dirty="0"/>
              <a:t>ст. будинок знесли. Але парк, який заснував батько </a:t>
            </a:r>
            <a:r>
              <a:rPr lang="uk-UA" sz="2000" dirty="0" smtClean="0"/>
              <a:t>письменника</a:t>
            </a:r>
            <a:r>
              <a:rPr lang="uk-UA" sz="2000" dirty="0"/>
              <a:t>,</a:t>
            </a:r>
            <a:r>
              <a:rPr lang="uk-UA" sz="2000" dirty="0" smtClean="0"/>
              <a:t> </a:t>
            </a:r>
            <a:r>
              <a:rPr lang="uk-UA" sz="2000" dirty="0"/>
              <a:t>зберігся до наших днів.</a:t>
            </a:r>
          </a:p>
        </p:txBody>
      </p:sp>
    </p:spTree>
    <p:extLst>
      <p:ext uri="{BB962C8B-B14F-4D97-AF65-F5344CB8AC3E}">
        <p14:creationId xmlns:p14="http://schemas.microsoft.com/office/powerpoint/2010/main" val="28991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1748DE-19F1-4755-B13D-3D3FF19DE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60" y="923275"/>
            <a:ext cx="5034484" cy="40462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878F84-181D-416C-8BDA-5E13AAA07DFD}"/>
              </a:ext>
            </a:extLst>
          </p:cNvPr>
          <p:cNvSpPr txBox="1"/>
          <p:nvPr/>
        </p:nvSpPr>
        <p:spPr>
          <a:xfrm>
            <a:off x="795806" y="53435"/>
            <a:ext cx="10599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Харк</a:t>
            </a:r>
            <a:r>
              <a:rPr lang="uk-UA" sz="2400" b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івский</a:t>
            </a:r>
            <a:r>
              <a:rPr lang="uk-UA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 національний  університет </a:t>
            </a:r>
            <a:endParaRPr lang="uk-UA" sz="2400" b="1" dirty="0" smtClean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ім</a:t>
            </a:r>
            <a:r>
              <a:rPr lang="uk-UA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. В.Н. Каразіна – колиска харківської школи романтиків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A8BC6F-4F3B-409D-8816-A7E034938954}"/>
              </a:ext>
            </a:extLst>
          </p:cNvPr>
          <p:cNvSpPr txBox="1"/>
          <p:nvPr/>
        </p:nvSpPr>
        <p:spPr>
          <a:xfrm>
            <a:off x="507975" y="5115227"/>
            <a:ext cx="48255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Адреса фото: </a:t>
            </a:r>
            <a:r>
              <a:rPr lang="en-US" sz="1000" dirty="0"/>
              <a:t>https://surl.li/isbqsv</a:t>
            </a:r>
            <a:endParaRPr lang="uk-UA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972464-0BF8-4C6F-ACB4-B63CF5C03C4E}"/>
              </a:ext>
            </a:extLst>
          </p:cNvPr>
          <p:cNvSpPr txBox="1"/>
          <p:nvPr/>
        </p:nvSpPr>
        <p:spPr>
          <a:xfrm>
            <a:off x="5604538" y="1238250"/>
            <a:ext cx="63934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/>
              <a:t>Друга зупинка – колишній палац губернатора, а також перша будівля Харківського університету ім. В.Н. Каразіна.</a:t>
            </a:r>
          </a:p>
          <a:p>
            <a:pPr algn="just"/>
            <a:r>
              <a:rPr lang="uk-UA" dirty="0"/>
              <a:t>Дуже важко назвати представника української літератури, який народився, жив, творив у Харкові, й не був дотичним до цього університету.</a:t>
            </a:r>
          </a:p>
          <a:p>
            <a:pPr algn="just"/>
            <a:r>
              <a:rPr lang="uk-UA" dirty="0"/>
              <a:t>Але першим яскравим літературним явищем в його історії була </a:t>
            </a:r>
            <a:r>
              <a:rPr lang="uk-UA" dirty="0" smtClean="0"/>
              <a:t>Харківська </a:t>
            </a:r>
            <a:r>
              <a:rPr lang="uk-UA" dirty="0"/>
              <a:t>школа романтиків, діяльність </a:t>
            </a:r>
            <a:r>
              <a:rPr lang="uk-UA" dirty="0" smtClean="0"/>
              <a:t>якої </a:t>
            </a:r>
            <a:r>
              <a:rPr lang="uk-UA" dirty="0"/>
              <a:t>припала на 1830-1840 </a:t>
            </a:r>
            <a:r>
              <a:rPr lang="uk-UA" dirty="0" smtClean="0"/>
              <a:t>рр. Її </a:t>
            </a:r>
            <a:r>
              <a:rPr lang="uk-UA" dirty="0"/>
              <a:t>представниками були  </a:t>
            </a:r>
            <a:r>
              <a:rPr lang="uk-UA" b="1" dirty="0"/>
              <a:t>Ізмаїл Срезневський, Левко Боровиковський, Микола Костомаров, Амвросій Метлинський, Яків </a:t>
            </a:r>
            <a:r>
              <a:rPr lang="uk-UA" b="1" dirty="0" err="1"/>
              <a:t>Щоголів</a:t>
            </a:r>
            <a:r>
              <a:rPr lang="uk-UA" b="1" dirty="0"/>
              <a:t>, Олександр </a:t>
            </a:r>
            <a:r>
              <a:rPr lang="uk-UA" b="1" dirty="0" err="1"/>
              <a:t>Корсун</a:t>
            </a:r>
            <a:r>
              <a:rPr lang="uk-UA" b="1" dirty="0"/>
              <a:t>.</a:t>
            </a:r>
          </a:p>
          <a:p>
            <a:pPr algn="just"/>
            <a:r>
              <a:rPr lang="uk-UA" dirty="0"/>
              <a:t>Їх здобутками стали </a:t>
            </a:r>
            <a:r>
              <a:rPr lang="ru-RU" dirty="0" err="1"/>
              <a:t>видання</a:t>
            </a:r>
            <a:r>
              <a:rPr lang="ru-RU" dirty="0"/>
              <a:t> "Украинского альманаха" (1831) та "Запорожской старины" (1833—38).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05548E-A210-44BC-A594-42E839B4CF45}"/>
              </a:ext>
            </a:extLst>
          </p:cNvPr>
          <p:cNvSpPr txBox="1"/>
          <p:nvPr/>
        </p:nvSpPr>
        <p:spPr>
          <a:xfrm>
            <a:off x="395370" y="5335996"/>
            <a:ext cx="46795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Також варто згадати видатного українського </a:t>
            </a:r>
            <a:r>
              <a:rPr lang="uk-UA" dirty="0" smtClean="0"/>
              <a:t>поета </a:t>
            </a:r>
            <a:r>
              <a:rPr lang="uk-UA" dirty="0"/>
              <a:t>та байкаря </a:t>
            </a:r>
            <a:r>
              <a:rPr lang="uk-UA" b="1" dirty="0"/>
              <a:t>Петра Гулак-Артемовського</a:t>
            </a:r>
            <a:r>
              <a:rPr lang="uk-UA" dirty="0"/>
              <a:t>, який був ректором університету продовж 1841-1849 років,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рекордним</a:t>
            </a:r>
            <a:r>
              <a:rPr lang="ru-RU" dirty="0"/>
              <a:t> </a:t>
            </a:r>
            <a:r>
              <a:rPr lang="ru-RU" dirty="0" err="1"/>
              <a:t>терміном</a:t>
            </a:r>
            <a:r>
              <a:rPr lang="ru-RU" dirty="0"/>
              <a:t> для того часу.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887" y="4578316"/>
            <a:ext cx="5130800" cy="2235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852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07D22F6-1A0B-4027-A58E-00CBE5D88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729" y="954107"/>
            <a:ext cx="9976797" cy="4334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EB8B00-7F41-4AF7-B301-97FAE2ED78A5}"/>
              </a:ext>
            </a:extLst>
          </p:cNvPr>
          <p:cNvSpPr txBox="1"/>
          <p:nvPr/>
        </p:nvSpPr>
        <p:spPr>
          <a:xfrm>
            <a:off x="1967513" y="0"/>
            <a:ext cx="79699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</a:rPr>
              <a:t>Собор Покрови Пресвятої Богородиці Покровського чоловічого монастиря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7ED6FB-3AF7-4A12-9921-E93164CE8C93}"/>
              </a:ext>
            </a:extLst>
          </p:cNvPr>
          <p:cNvSpPr txBox="1"/>
          <p:nvPr/>
        </p:nvSpPr>
        <p:spPr>
          <a:xfrm>
            <a:off x="1180729" y="5534758"/>
            <a:ext cx="9641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Найдавніша кам’яна споруда в місті – це Собор Покрови Пресвятої Богородиці, який був збудований у 1689 р. Замовником його будівництва став харківський полковник Григорій Донець-Захаржевський, який будував його й як домову церкву, й як церкву-усипальницю його роду.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851220-02EE-4B9C-A897-F0DF5DBC07F0}"/>
              </a:ext>
            </a:extLst>
          </p:cNvPr>
          <p:cNvSpPr txBox="1"/>
          <p:nvPr/>
        </p:nvSpPr>
        <p:spPr>
          <a:xfrm>
            <a:off x="1180730" y="5288537"/>
            <a:ext cx="48255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Адреса фото: </a:t>
            </a:r>
            <a:r>
              <a:rPr lang="en-US" sz="1000" dirty="0"/>
              <a:t>https://www.otkudarodom.ua/ru/pokrovskiy-sobor</a:t>
            </a:r>
            <a:endParaRPr lang="uk-UA" sz="1000" dirty="0"/>
          </a:p>
        </p:txBody>
      </p:sp>
    </p:spTree>
    <p:extLst>
      <p:ext uri="{BB962C8B-B14F-4D97-AF65-F5344CB8AC3E}">
        <p14:creationId xmlns:p14="http://schemas.microsoft.com/office/powerpoint/2010/main" val="182208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53FD3E-C9A6-4375-8CC0-604C63132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091" y="989174"/>
            <a:ext cx="4838678" cy="38558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83FC0A-FB7A-437A-8D8F-C98B0E361720}"/>
              </a:ext>
            </a:extLst>
          </p:cNvPr>
          <p:cNvSpPr txBox="1"/>
          <p:nvPr/>
        </p:nvSpPr>
        <p:spPr>
          <a:xfrm>
            <a:off x="6474610" y="4844996"/>
            <a:ext cx="53149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Адреса фото: </a:t>
            </a:r>
            <a:r>
              <a:rPr lang="en-US" sz="1200" dirty="0"/>
              <a:t>https://stezhkamu.com/places/330_pokrovskyy_sobor_u_kharkovi</a:t>
            </a:r>
            <a:endParaRPr lang="ru-RU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337DE-ACC6-4AAB-9D1D-230EE8299910}"/>
              </a:ext>
            </a:extLst>
          </p:cNvPr>
          <p:cNvSpPr txBox="1"/>
          <p:nvPr/>
        </p:nvSpPr>
        <p:spPr>
          <a:xfrm>
            <a:off x="2115295" y="176825"/>
            <a:ext cx="79699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C00000"/>
                </a:solidFill>
              </a:rPr>
              <a:t>Собор Покрови Пресвятої Богородиці Покровського чоловічого монастиря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B3082F-4189-41F8-82E1-9F2B8A0D71D7}"/>
              </a:ext>
            </a:extLst>
          </p:cNvPr>
          <p:cNvSpPr txBox="1"/>
          <p:nvPr/>
        </p:nvSpPr>
        <p:spPr>
          <a:xfrm>
            <a:off x="635962" y="5145281"/>
            <a:ext cx="47211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Тут, поряд  з </a:t>
            </a:r>
            <a:r>
              <a:rPr lang="uk-UA" dirty="0" smtClean="0"/>
              <a:t>собором, </a:t>
            </a:r>
            <a:r>
              <a:rPr lang="uk-UA" dirty="0"/>
              <a:t>був  </a:t>
            </a:r>
            <a:r>
              <a:rPr lang="uk-UA" dirty="0" smtClean="0"/>
              <a:t>розташований </a:t>
            </a:r>
            <a:r>
              <a:rPr lang="uk-UA" dirty="0"/>
              <a:t>Харківський колегіум, де з </a:t>
            </a:r>
            <a:r>
              <a:rPr lang="ru-RU" dirty="0"/>
              <a:t>1759–1769 (з </a:t>
            </a:r>
            <a:r>
              <a:rPr lang="ru-RU" dirty="0" err="1"/>
              <a:t>перервами</a:t>
            </a:r>
            <a:r>
              <a:rPr lang="ru-RU" dirty="0"/>
              <a:t>) </a:t>
            </a:r>
            <a:r>
              <a:rPr lang="ru-RU" dirty="0" err="1"/>
              <a:t>викладав</a:t>
            </a:r>
            <a:r>
              <a:rPr lang="ru-RU" dirty="0"/>
              <a:t> </a:t>
            </a:r>
            <a:r>
              <a:rPr lang="ru-RU" dirty="0" err="1"/>
              <a:t>Григорій</a:t>
            </a:r>
            <a:r>
              <a:rPr lang="ru-RU" dirty="0"/>
              <a:t> Сковорода </a:t>
            </a:r>
            <a:r>
              <a:rPr lang="ru-RU" dirty="0" err="1"/>
              <a:t>викладав</a:t>
            </a:r>
            <a:r>
              <a:rPr lang="ru-RU" dirty="0"/>
              <a:t> </a:t>
            </a:r>
            <a:r>
              <a:rPr lang="ru-RU" dirty="0" err="1"/>
              <a:t>поетику</a:t>
            </a:r>
            <a:r>
              <a:rPr lang="ru-RU" dirty="0"/>
              <a:t>, </a:t>
            </a:r>
            <a:r>
              <a:rPr lang="ru-RU" dirty="0" err="1"/>
              <a:t>грецьку</a:t>
            </a:r>
            <a:r>
              <a:rPr lang="ru-RU" dirty="0"/>
              <a:t> </a:t>
            </a:r>
            <a:r>
              <a:rPr lang="ru-RU" dirty="0" err="1"/>
              <a:t>мову</a:t>
            </a:r>
            <a:r>
              <a:rPr lang="ru-RU" dirty="0"/>
              <a:t>, синтаксис,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доброчестя</a:t>
            </a:r>
            <a:r>
              <a:rPr lang="ru-RU" dirty="0"/>
              <a:t> й </a:t>
            </a:r>
            <a:r>
              <a:rPr lang="ru-RU" dirty="0" err="1"/>
              <a:t>катехізис</a:t>
            </a:r>
            <a:r>
              <a:rPr lang="ru-RU" dirty="0"/>
              <a:t> (</a:t>
            </a:r>
            <a:r>
              <a:rPr lang="ru-RU" dirty="0" err="1"/>
              <a:t>настанова</a:t>
            </a:r>
            <a:r>
              <a:rPr lang="ru-RU" dirty="0"/>
              <a:t>).</a:t>
            </a:r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0D554A-E3CC-4768-A2F0-DB87C07E0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823" y="989175"/>
            <a:ext cx="2873959" cy="37437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1135B3-B901-48A9-8B53-BD45E93E19D4}"/>
              </a:ext>
            </a:extLst>
          </p:cNvPr>
          <p:cNvSpPr txBox="1"/>
          <p:nvPr/>
        </p:nvSpPr>
        <p:spPr>
          <a:xfrm>
            <a:off x="878714" y="4928005"/>
            <a:ext cx="34713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Адреса фото: </a:t>
            </a:r>
            <a:r>
              <a:rPr lang="en-US" sz="1200" dirty="0"/>
              <a:t>https://obitel.kh.ua/istoriya/</a:t>
            </a:r>
            <a:endParaRPr lang="ru-RU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3BEC6A-0F88-4C3F-A77B-44F08393FDBA}"/>
              </a:ext>
            </a:extLst>
          </p:cNvPr>
          <p:cNvSpPr txBox="1"/>
          <p:nvPr/>
        </p:nvSpPr>
        <p:spPr>
          <a:xfrm>
            <a:off x="5702729" y="5145281"/>
            <a:ext cx="63361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Під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час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ранкового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богослужіння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у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церкві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Покрови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Пресвятої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Богородиці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помер Петро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Гулак-Артемовський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smtClean="0">
                <a:solidFill>
                  <a:srgbClr val="25252C"/>
                </a:solidFill>
                <a:effectLst/>
                <a:latin typeface="Inter"/>
              </a:rPr>
              <a:t>13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жовтня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smtClean="0">
                <a:solidFill>
                  <a:srgbClr val="25252C"/>
                </a:solidFill>
                <a:effectLst/>
                <a:latin typeface="Inter"/>
              </a:rPr>
              <a:t>1865-го.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 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Існує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легенда,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що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Петро Петрович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заповідав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покласти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до гробу написаний ним проект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ідеальної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конституції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ідеального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суспільства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,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дістати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яку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можна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тільки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тоді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, коли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людство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буде в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змозі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її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 </a:t>
            </a:r>
            <a:r>
              <a:rPr lang="ru-RU" sz="1600" b="0" i="0" dirty="0" err="1">
                <a:solidFill>
                  <a:srgbClr val="25252C"/>
                </a:solidFill>
                <a:effectLst/>
                <a:latin typeface="Inter"/>
              </a:rPr>
              <a:t>усвідомити</a:t>
            </a:r>
            <a:r>
              <a:rPr lang="ru-RU" sz="1600" b="0" i="0" dirty="0">
                <a:solidFill>
                  <a:srgbClr val="25252C"/>
                </a:solidFill>
                <a:effectLst/>
                <a:latin typeface="Inter"/>
              </a:rPr>
              <a:t>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66080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B34A74-B73B-4E6B-B13E-A73845053062}"/>
              </a:ext>
            </a:extLst>
          </p:cNvPr>
          <p:cNvSpPr txBox="1"/>
          <p:nvPr/>
        </p:nvSpPr>
        <p:spPr>
          <a:xfrm>
            <a:off x="2021855" y="361460"/>
            <a:ext cx="7969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</a:rPr>
              <a:t>Приватний пансіон по вулиці Воробйова, 9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AA3F68-4100-4BF1-8A80-1EE6D5AFC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63" y="1231037"/>
            <a:ext cx="5613647" cy="42102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AFFFA9-8F05-4A55-9430-238DFD3506DB}"/>
              </a:ext>
            </a:extLst>
          </p:cNvPr>
          <p:cNvSpPr txBox="1"/>
          <p:nvPr/>
        </p:nvSpPr>
        <p:spPr>
          <a:xfrm>
            <a:off x="671563" y="5587574"/>
            <a:ext cx="34713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Адреса фото: </a:t>
            </a:r>
            <a:r>
              <a:rPr lang="en-US" sz="1200" dirty="0"/>
              <a:t>https://surl.li/inzryc</a:t>
            </a:r>
            <a:endParaRPr lang="ru-RU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637E91-6B45-4D9A-BC89-F4C044F16E05}"/>
              </a:ext>
            </a:extLst>
          </p:cNvPr>
          <p:cNvSpPr txBox="1"/>
          <p:nvPr/>
        </p:nvSpPr>
        <p:spPr>
          <a:xfrm>
            <a:off x="6482348" y="4842378"/>
            <a:ext cx="53740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/>
              <a:t>Зробимо коротку зупинку на вулиці Воробйова. Тут, у будинку 9, в </a:t>
            </a:r>
            <a:r>
              <a:rPr lang="uk-UA" sz="2000" dirty="0" smtClean="0"/>
              <a:t>ХІХ</a:t>
            </a:r>
            <a:r>
              <a:rPr lang="uk-UA" sz="2000" dirty="0" smtClean="0"/>
              <a:t> столітті розміщувався приватний пансіон, де з 1845 по 1846 роки навчалася Марія Олександрівна Вілінська, більш відома як Марко Вовчок, відома українська письменниця.</a:t>
            </a:r>
            <a:endParaRPr lang="uk-UA" sz="2000" dirty="0"/>
          </a:p>
        </p:txBody>
      </p:sp>
      <p:pic>
        <p:nvPicPr>
          <p:cNvPr id="1026" name="Picture 2" descr="Марко Вовчок — Вікіпед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611" y="1208381"/>
            <a:ext cx="2381250" cy="33718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29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B2BD6E-244F-45BF-B491-A04FAD1A6F97}"/>
              </a:ext>
            </a:extLst>
          </p:cNvPr>
          <p:cNvSpPr txBox="1"/>
          <p:nvPr/>
        </p:nvSpPr>
        <p:spPr>
          <a:xfrm>
            <a:off x="2418358" y="71480"/>
            <a:ext cx="6844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М</a:t>
            </a:r>
            <a:r>
              <a:rPr lang="uk-UA" sz="3600" b="1" dirty="0">
                <a:solidFill>
                  <a:srgbClr val="C00000"/>
                </a:solidFill>
              </a:rPr>
              <a:t>і</a:t>
            </a:r>
            <a:r>
              <a:rPr lang="ru-RU" sz="3600" b="1" dirty="0" err="1">
                <a:solidFill>
                  <a:srgbClr val="C00000"/>
                </a:solidFill>
              </a:rPr>
              <a:t>ська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студентська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>
                <a:solidFill>
                  <a:srgbClr val="C00000"/>
                </a:solidFill>
              </a:rPr>
              <a:t>лікарня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endParaRPr lang="uk-UA" sz="3600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1F61B1-F7F1-424F-BD96-B1BEE802C1C3}"/>
              </a:ext>
            </a:extLst>
          </p:cNvPr>
          <p:cNvSpPr txBox="1"/>
          <p:nvPr/>
        </p:nvSpPr>
        <p:spPr>
          <a:xfrm>
            <a:off x="5942300" y="3687901"/>
            <a:ext cx="58941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 </a:t>
            </a:r>
            <a:r>
              <a:rPr lang="ru-RU" sz="2000" dirty="0" err="1"/>
              <a:t>Садиба</a:t>
            </a:r>
            <a:r>
              <a:rPr lang="ru-RU" sz="2000" dirty="0"/>
              <a:t> </a:t>
            </a:r>
            <a:r>
              <a:rPr lang="ru-RU" sz="2000" dirty="0" err="1"/>
              <a:t>П.Гулака-Артемовського</a:t>
            </a:r>
            <a:r>
              <a:rPr lang="ru-RU" sz="2000" dirty="0"/>
              <a:t> стояла на тому </a:t>
            </a:r>
            <a:r>
              <a:rPr lang="ru-RU" sz="2000" dirty="0" err="1"/>
              <a:t>місці</a:t>
            </a:r>
            <a:r>
              <a:rPr lang="ru-RU" sz="2000" dirty="0"/>
              <a:t>, де зараз </a:t>
            </a:r>
            <a:r>
              <a:rPr lang="ru-RU" sz="2000" dirty="0" err="1"/>
              <a:t>знаходиться</a:t>
            </a:r>
            <a:r>
              <a:rPr lang="ru-RU" sz="2000" dirty="0"/>
              <a:t> </a:t>
            </a:r>
            <a:r>
              <a:rPr lang="ru-RU" sz="2000" dirty="0" err="1"/>
              <a:t>Харківська</a:t>
            </a:r>
            <a:r>
              <a:rPr lang="ru-RU" sz="2000" dirty="0"/>
              <a:t> </a:t>
            </a:r>
            <a:r>
              <a:rPr lang="ru-RU" sz="2000" dirty="0" err="1"/>
              <a:t>міська</a:t>
            </a:r>
            <a:r>
              <a:rPr lang="ru-RU" sz="2000" dirty="0"/>
              <a:t> </a:t>
            </a:r>
            <a:r>
              <a:rPr lang="ru-RU" sz="2000" dirty="0" err="1"/>
              <a:t>студентська</a:t>
            </a:r>
            <a:r>
              <a:rPr lang="ru-RU" sz="2000" dirty="0"/>
              <a:t> </a:t>
            </a:r>
            <a:r>
              <a:rPr lang="ru-RU" sz="2000" dirty="0" err="1"/>
              <a:t>лікарня</a:t>
            </a:r>
            <a:r>
              <a:rPr lang="ru-RU" sz="2000" dirty="0"/>
              <a:t> на </a:t>
            </a:r>
            <a:r>
              <a:rPr lang="ru-RU" sz="2000" dirty="0" err="1"/>
              <a:t>вул</a:t>
            </a:r>
            <a:r>
              <a:rPr lang="ru-RU" sz="2000" dirty="0"/>
              <a:t>. </a:t>
            </a:r>
            <a:r>
              <a:rPr lang="ru-RU" sz="2000" dirty="0" err="1"/>
              <a:t>Дарвіна</a:t>
            </a:r>
            <a:r>
              <a:rPr lang="ru-RU" sz="2000" dirty="0"/>
              <a:t>. Там </a:t>
            </a:r>
            <a:r>
              <a:rPr lang="ru-RU" sz="2000" dirty="0" err="1"/>
              <a:t>він</a:t>
            </a:r>
            <a:r>
              <a:rPr lang="ru-RU" sz="2000" dirty="0"/>
              <a:t> жив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своєю</a:t>
            </a:r>
            <a:r>
              <a:rPr lang="ru-RU" sz="2000" dirty="0"/>
              <a:t> дружиною та </a:t>
            </a:r>
            <a:r>
              <a:rPr lang="ru-RU" sz="2000" dirty="0" err="1"/>
              <a:t>синами</a:t>
            </a:r>
            <a:r>
              <a:rPr lang="ru-RU" sz="2000" dirty="0"/>
              <a:t>. На той час </a:t>
            </a:r>
            <a:r>
              <a:rPr lang="ru-RU" sz="2000" dirty="0" err="1"/>
              <a:t>існувала</a:t>
            </a:r>
            <a:r>
              <a:rPr lang="ru-RU" sz="2000" dirty="0"/>
              <a:t> </a:t>
            </a:r>
            <a:r>
              <a:rPr lang="ru-RU" sz="2000" dirty="0" err="1"/>
              <a:t>традиція</a:t>
            </a:r>
            <a:r>
              <a:rPr lang="ru-RU" sz="2000" dirty="0"/>
              <a:t> </a:t>
            </a:r>
            <a:r>
              <a:rPr lang="ru-RU" sz="2000" dirty="0" err="1"/>
              <a:t>брати</a:t>
            </a:r>
            <a:r>
              <a:rPr lang="ru-RU" sz="2000" dirty="0"/>
              <a:t> до себе на квартиру </a:t>
            </a:r>
            <a:r>
              <a:rPr lang="ru-RU" sz="2000" dirty="0" err="1"/>
              <a:t>студентів</a:t>
            </a:r>
            <a:r>
              <a:rPr lang="ru-RU" sz="2000" dirty="0"/>
              <a:t>. Так робив і Петро Петрович. </a:t>
            </a:r>
            <a:r>
              <a:rPr lang="ru-RU" sz="2000" dirty="0" err="1"/>
              <a:t>Студенти</a:t>
            </a:r>
            <a:r>
              <a:rPr lang="ru-RU" sz="2000" dirty="0"/>
              <a:t> жили в </a:t>
            </a:r>
            <a:r>
              <a:rPr lang="ru-RU" sz="2000" dirty="0" err="1"/>
              <a:t>окремому</a:t>
            </a:r>
            <a:r>
              <a:rPr lang="ru-RU" sz="2000" dirty="0"/>
              <a:t> </a:t>
            </a:r>
            <a:r>
              <a:rPr lang="ru-RU" sz="2000" dirty="0" err="1"/>
              <a:t>флігелі</a:t>
            </a:r>
            <a:r>
              <a:rPr lang="ru-RU" sz="2000" dirty="0"/>
              <a:t>, </a:t>
            </a:r>
            <a:r>
              <a:rPr lang="ru-RU" sz="2000" dirty="0" err="1"/>
              <a:t>харчувалися</a:t>
            </a:r>
            <a:r>
              <a:rPr lang="ru-RU" sz="2000" dirty="0"/>
              <a:t> у </a:t>
            </a:r>
            <a:r>
              <a:rPr lang="ru-RU" sz="2000" dirty="0" err="1"/>
              <a:t>домовласника</a:t>
            </a:r>
            <a:r>
              <a:rPr lang="ru-RU" sz="2000" dirty="0"/>
              <a:t>  та могли </a:t>
            </a:r>
            <a:r>
              <a:rPr lang="ru-RU" sz="2000" dirty="0" err="1"/>
              <a:t>користуватися</a:t>
            </a:r>
            <a:r>
              <a:rPr lang="ru-RU" sz="2000" dirty="0"/>
              <a:t> </a:t>
            </a:r>
            <a:r>
              <a:rPr lang="ru-RU" sz="2000" dirty="0" err="1"/>
              <a:t>бібліотекою</a:t>
            </a:r>
            <a:r>
              <a:rPr lang="ru-RU" sz="2000" dirty="0"/>
              <a:t> </a:t>
            </a:r>
            <a:r>
              <a:rPr lang="ru-RU" sz="2000" dirty="0" err="1"/>
              <a:t>професора</a:t>
            </a:r>
            <a:r>
              <a:rPr lang="ru-RU" sz="2000" dirty="0"/>
              <a:t>. В 1835-1836 роках там жив </a:t>
            </a:r>
            <a:r>
              <a:rPr lang="ru-RU" sz="2000" dirty="0" err="1"/>
              <a:t>М.І.Костомаров</a:t>
            </a:r>
            <a:r>
              <a:rPr lang="en-US" sz="2000" dirty="0"/>
              <a:t>[6]</a:t>
            </a:r>
            <a:r>
              <a:rPr lang="ru-RU" sz="2000" dirty="0"/>
              <a:t>.</a:t>
            </a:r>
          </a:p>
          <a:p>
            <a:pPr algn="ctr"/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E3055B-CF4E-4FA7-80DE-BDC028065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86" y="870010"/>
            <a:ext cx="4976037" cy="53362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3A13AB-BDC9-456F-B4D0-64B6F1EA7BE6}"/>
              </a:ext>
            </a:extLst>
          </p:cNvPr>
          <p:cNvSpPr txBox="1"/>
          <p:nvPr/>
        </p:nvSpPr>
        <p:spPr>
          <a:xfrm>
            <a:off x="682686" y="6293372"/>
            <a:ext cx="34713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Адреса фото: </a:t>
            </a:r>
            <a:r>
              <a:rPr lang="en-US" sz="1200" dirty="0"/>
              <a:t>https://ratelist.top/232197/media</a:t>
            </a:r>
            <a:endParaRPr lang="ru-RU" sz="1200" dirty="0"/>
          </a:p>
        </p:txBody>
      </p:sp>
      <p:pic>
        <p:nvPicPr>
          <p:cNvPr id="2052" name="Picture 4" descr="Файл:Антологія української поезії. Том 1. Петро Гулак-Артемовський.  1930.png — Вікіджерел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700" y="71480"/>
            <a:ext cx="4051300" cy="358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23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973" y="4182896"/>
            <a:ext cx="3613737" cy="267510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1EB6ADA-F77B-4A2B-88E3-802835482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05" y="1483486"/>
            <a:ext cx="5501595" cy="44969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9A6A26-11A9-4AAA-966E-205B553C9CDF}"/>
              </a:ext>
            </a:extLst>
          </p:cNvPr>
          <p:cNvSpPr txBox="1"/>
          <p:nvPr/>
        </p:nvSpPr>
        <p:spPr>
          <a:xfrm>
            <a:off x="226105" y="6169144"/>
            <a:ext cx="53628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 err="1"/>
              <a:t>Загальний</a:t>
            </a:r>
            <a:r>
              <a:rPr lang="ru-RU" sz="1200" b="1" dirty="0"/>
              <a:t> </a:t>
            </a:r>
            <a:r>
              <a:rPr lang="ru-RU" sz="1200" b="1" dirty="0" err="1"/>
              <a:t>вигляд</a:t>
            </a:r>
            <a:r>
              <a:rPr lang="ru-RU" sz="1200" b="1" dirty="0"/>
              <a:t> </a:t>
            </a:r>
            <a:r>
              <a:rPr lang="ru-RU" sz="1200" b="1" dirty="0" err="1"/>
              <a:t>будинку</a:t>
            </a:r>
            <a:r>
              <a:rPr lang="ru-RU" sz="1200" b="1" dirty="0"/>
              <a:t> . </a:t>
            </a:r>
            <a:r>
              <a:rPr lang="ru-RU" sz="1200" dirty="0"/>
              <a:t>Адреса фото: </a:t>
            </a:r>
            <a:r>
              <a:rPr lang="en-US" sz="1200" dirty="0"/>
              <a:t>https://ratelist.top/232197/media</a:t>
            </a:r>
            <a:endParaRPr lang="ru-RU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E20A2D-4743-43D2-817A-5BF23F9325C6}"/>
              </a:ext>
            </a:extLst>
          </p:cNvPr>
          <p:cNvSpPr txBox="1"/>
          <p:nvPr/>
        </p:nvSpPr>
        <p:spPr>
          <a:xfrm>
            <a:off x="960171" y="97469"/>
            <a:ext cx="97761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</a:rPr>
              <a:t>Будинок Алчевських </a:t>
            </a:r>
            <a:endParaRPr lang="uk-UA" sz="2800" b="1" dirty="0" smtClean="0">
              <a:solidFill>
                <a:srgbClr val="C00000"/>
              </a:solidFill>
            </a:endParaRPr>
          </a:p>
          <a:p>
            <a:pPr algn="ctr"/>
            <a:r>
              <a:rPr lang="uk-UA" sz="2800" b="1" dirty="0" smtClean="0">
                <a:solidFill>
                  <a:srgbClr val="C00000"/>
                </a:solidFill>
              </a:rPr>
              <a:t>(</a:t>
            </a:r>
            <a:r>
              <a:rPr lang="uk-UA" sz="2800" b="1" dirty="0">
                <a:solidFill>
                  <a:srgbClr val="C00000"/>
                </a:solidFill>
              </a:rPr>
              <a:t>Палац культури Національної поліції України)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F90F64-2182-4F64-A510-921644EEB694}"/>
              </a:ext>
            </a:extLst>
          </p:cNvPr>
          <p:cNvSpPr txBox="1"/>
          <p:nvPr/>
        </p:nvSpPr>
        <p:spPr>
          <a:xfrm>
            <a:off x="5848253" y="1179883"/>
            <a:ext cx="61314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/>
              <a:t>Будинок Алчевських був збудований у 1893 році за </a:t>
            </a:r>
            <a:r>
              <a:rPr lang="uk-UA" dirty="0" err="1"/>
              <a:t>проєктом</a:t>
            </a:r>
            <a:r>
              <a:rPr lang="uk-UA" dirty="0"/>
              <a:t> </a:t>
            </a:r>
            <a:r>
              <a:rPr lang="uk-UA" dirty="0" smtClean="0"/>
              <a:t>знаменитого </a:t>
            </a:r>
            <a:r>
              <a:rPr lang="uk-UA" dirty="0"/>
              <a:t>харківського архітектора Олексія Бекетова для родини </a:t>
            </a:r>
            <a:r>
              <a:rPr lang="ru-RU" dirty="0" err="1"/>
              <a:t>українського</a:t>
            </a:r>
            <a:r>
              <a:rPr lang="ru-RU" dirty="0"/>
              <a:t> </a:t>
            </a:r>
            <a:r>
              <a:rPr lang="ru-RU" dirty="0" err="1" smtClean="0"/>
              <a:t>промисловця</a:t>
            </a:r>
            <a:r>
              <a:rPr lang="ru-RU" dirty="0"/>
              <a:t>, </a:t>
            </a:r>
            <a:r>
              <a:rPr lang="ru-RU" dirty="0" err="1"/>
              <a:t>банкіра</a:t>
            </a:r>
            <a:r>
              <a:rPr lang="ru-RU" dirty="0"/>
              <a:t>, </a:t>
            </a:r>
            <a:r>
              <a:rPr lang="ru-RU" dirty="0" err="1"/>
              <a:t>громадського</a:t>
            </a:r>
            <a:r>
              <a:rPr lang="ru-RU" dirty="0"/>
              <a:t> </a:t>
            </a:r>
            <a:r>
              <a:rPr lang="ru-RU" dirty="0" err="1"/>
              <a:t>діяча</a:t>
            </a:r>
            <a:r>
              <a:rPr lang="ru-RU" dirty="0"/>
              <a:t> та мецената </a:t>
            </a:r>
            <a:r>
              <a:rPr lang="ru-RU" dirty="0" err="1"/>
              <a:t>Олексія</a:t>
            </a:r>
            <a:r>
              <a:rPr lang="ru-RU" dirty="0"/>
              <a:t> </a:t>
            </a:r>
            <a:r>
              <a:rPr lang="ru-RU" dirty="0" err="1"/>
              <a:t>Кириловича</a:t>
            </a:r>
            <a:r>
              <a:rPr lang="ru-RU" dirty="0"/>
              <a:t> </a:t>
            </a:r>
            <a:r>
              <a:rPr lang="ru-RU" dirty="0" err="1"/>
              <a:t>Алчевського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Будинок</a:t>
            </a:r>
            <a:r>
              <a:rPr lang="ru-RU" dirty="0"/>
              <a:t> став </a:t>
            </a:r>
            <a:r>
              <a:rPr lang="ru-RU" dirty="0" err="1"/>
              <a:t>родинним</a:t>
            </a:r>
            <a:r>
              <a:rPr lang="ru-RU" dirty="0"/>
              <a:t> </a:t>
            </a:r>
            <a:r>
              <a:rPr lang="ru-RU" dirty="0" err="1"/>
              <a:t>гніздом</a:t>
            </a:r>
            <a:r>
              <a:rPr lang="ru-RU" dirty="0"/>
              <a:t> для </a:t>
            </a:r>
            <a:r>
              <a:rPr lang="ru-RU" dirty="0" err="1"/>
              <a:t>дружини</a:t>
            </a:r>
            <a:r>
              <a:rPr lang="ru-RU" dirty="0"/>
              <a:t> </a:t>
            </a:r>
            <a:r>
              <a:rPr lang="ru-RU" dirty="0" err="1"/>
              <a:t>Алчевського</a:t>
            </a:r>
            <a:r>
              <a:rPr lang="ru-RU" dirty="0"/>
              <a:t> </a:t>
            </a:r>
            <a:r>
              <a:rPr lang="ru-RU" dirty="0" smtClean="0"/>
              <a:t>- меценатки, </a:t>
            </a:r>
            <a:r>
              <a:rPr lang="ru-RU" dirty="0" err="1" smtClean="0"/>
              <a:t>письменниці</a:t>
            </a:r>
            <a:r>
              <a:rPr lang="ru-RU" dirty="0" smtClean="0"/>
              <a:t>, </a:t>
            </a:r>
            <a:r>
              <a:rPr lang="ru-RU" dirty="0" err="1" smtClean="0"/>
              <a:t>засновниці</a:t>
            </a:r>
            <a:r>
              <a:rPr lang="ru-RU" dirty="0" smtClean="0"/>
              <a:t> </a:t>
            </a:r>
            <a:r>
              <a:rPr lang="ru-RU" dirty="0" err="1"/>
              <a:t>Харківської</a:t>
            </a:r>
            <a:r>
              <a:rPr lang="ru-RU" dirty="0"/>
              <a:t> </a:t>
            </a:r>
            <a:r>
              <a:rPr lang="ru-RU" dirty="0" err="1"/>
              <a:t>жіночої</a:t>
            </a:r>
            <a:r>
              <a:rPr lang="ru-RU" dirty="0"/>
              <a:t> </a:t>
            </a:r>
            <a:r>
              <a:rPr lang="ru-RU" dirty="0" err="1"/>
              <a:t>недільної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 </a:t>
            </a:r>
            <a:r>
              <a:rPr lang="ru-RU" dirty="0" err="1" smtClean="0"/>
              <a:t>Христини</a:t>
            </a:r>
            <a:r>
              <a:rPr lang="ru-RU" dirty="0" smtClean="0"/>
              <a:t> </a:t>
            </a:r>
            <a:r>
              <a:rPr lang="ru-RU" dirty="0" err="1" smtClean="0"/>
              <a:t>Данилівни</a:t>
            </a:r>
            <a:r>
              <a:rPr lang="ru-RU" dirty="0" smtClean="0"/>
              <a:t> </a:t>
            </a:r>
            <a:r>
              <a:rPr lang="ru-RU" dirty="0" err="1" smtClean="0"/>
              <a:t>Журавльової</a:t>
            </a:r>
            <a:r>
              <a:rPr lang="ru-RU" dirty="0" smtClean="0"/>
              <a:t>. </a:t>
            </a:r>
            <a:endParaRPr lang="ru-RU" dirty="0"/>
          </a:p>
          <a:p>
            <a:pPr algn="just"/>
            <a:r>
              <a:rPr lang="ru-RU" dirty="0" smtClean="0"/>
              <a:t>У </a:t>
            </a:r>
            <a:r>
              <a:rPr lang="ru-RU" dirty="0"/>
              <a:t>1900 </a:t>
            </a:r>
            <a:r>
              <a:rPr lang="ru-RU" dirty="0" err="1"/>
              <a:t>році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саду в </a:t>
            </a:r>
            <a:r>
              <a:rPr lang="ru-RU" dirty="0" err="1"/>
              <a:t>садибі</a:t>
            </a:r>
            <a:r>
              <a:rPr lang="ru-RU" dirty="0"/>
              <a:t> </a:t>
            </a:r>
            <a:r>
              <a:rPr lang="ru-RU" dirty="0" err="1" smtClean="0"/>
              <a:t>Алчевських</a:t>
            </a:r>
            <a:r>
              <a:rPr lang="ru-RU" dirty="0"/>
              <a:t> </a:t>
            </a:r>
            <a:r>
              <a:rPr lang="ru-RU" dirty="0" err="1" smtClean="0"/>
              <a:t>було</a:t>
            </a:r>
            <a:r>
              <a:rPr lang="ru-RU" dirty="0"/>
              <a:t> </a:t>
            </a:r>
            <a:r>
              <a:rPr lang="ru-RU" dirty="0" err="1" smtClean="0"/>
              <a:t>встановлено</a:t>
            </a:r>
            <a:r>
              <a:rPr lang="ru-RU" dirty="0" smtClean="0"/>
              <a:t> перший </a:t>
            </a:r>
            <a:r>
              <a:rPr lang="ru-RU" dirty="0"/>
              <a:t>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 smtClean="0"/>
              <a:t>пам'ятник</a:t>
            </a:r>
            <a:r>
              <a:rPr lang="ru-RU" dirty="0" smtClean="0"/>
              <a:t> </a:t>
            </a:r>
            <a:r>
              <a:rPr lang="ru-RU" dirty="0"/>
              <a:t>Тарасу Григоровичу Шевченку, не </a:t>
            </a:r>
            <a:r>
              <a:rPr lang="ru-RU" dirty="0" err="1"/>
              <a:t>дивлячись</a:t>
            </a:r>
            <a:r>
              <a:rPr lang="ru-RU" dirty="0"/>
              <a:t> на </a:t>
            </a:r>
            <a:r>
              <a:rPr lang="ru-RU" dirty="0" err="1"/>
              <a:t>офіційну</a:t>
            </a:r>
            <a:r>
              <a:rPr lang="ru-RU" dirty="0"/>
              <a:t> </a:t>
            </a:r>
            <a:r>
              <a:rPr lang="ru-RU" dirty="0" err="1"/>
              <a:t>заборону</a:t>
            </a:r>
            <a:r>
              <a:rPr lang="ru-RU" dirty="0"/>
              <a:t> </a:t>
            </a:r>
            <a:r>
              <a:rPr lang="ru-RU" dirty="0" err="1"/>
              <a:t>царської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</a:t>
            </a:r>
            <a:r>
              <a:rPr lang="en-US" dirty="0"/>
              <a:t>[8</a:t>
            </a:r>
            <a:r>
              <a:rPr lang="en-US" dirty="0" smtClean="0"/>
              <a:t>].</a:t>
            </a:r>
            <a:r>
              <a:rPr lang="ru-RU" dirty="0" smtClean="0"/>
              <a:t>Тут </a:t>
            </a:r>
            <a:r>
              <a:rPr lang="ru-RU" dirty="0" err="1"/>
              <a:t>бували</a:t>
            </a:r>
            <a:r>
              <a:rPr lang="ru-RU" dirty="0"/>
              <a:t> </a:t>
            </a:r>
            <a:r>
              <a:rPr lang="uk-UA" b="0" i="0" dirty="0">
                <a:solidFill>
                  <a:srgbClr val="202122"/>
                </a:solidFill>
                <a:effectLst/>
              </a:rPr>
              <a:t> </a:t>
            </a:r>
            <a:r>
              <a:rPr lang="uk-UA" b="0" i="0" strike="noStrike" dirty="0">
                <a:effectLst/>
              </a:rPr>
              <a:t>Борис Грінченко</a:t>
            </a:r>
            <a:r>
              <a:rPr lang="uk-UA" b="0" i="0" dirty="0">
                <a:effectLst/>
              </a:rPr>
              <a:t>, Пантелеймон Куліш, </a:t>
            </a:r>
            <a:r>
              <a:rPr lang="uk-UA" b="0" i="0" dirty="0" err="1">
                <a:effectLst/>
              </a:rPr>
              <a:t>Гнат</a:t>
            </a:r>
            <a:r>
              <a:rPr lang="uk-UA" b="0" i="0" dirty="0">
                <a:effectLst/>
              </a:rPr>
              <a:t> Хоткевич та інші.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669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F5E035-C8A1-4844-8FAF-734E110D8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88" y="854227"/>
            <a:ext cx="4521694" cy="33912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5195DD-6E8E-4267-B289-30478988D01D}"/>
              </a:ext>
            </a:extLst>
          </p:cNvPr>
          <p:cNvSpPr txBox="1"/>
          <p:nvPr/>
        </p:nvSpPr>
        <p:spPr>
          <a:xfrm>
            <a:off x="381019" y="4406207"/>
            <a:ext cx="5362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 err="1"/>
              <a:t>Загальний</a:t>
            </a:r>
            <a:r>
              <a:rPr lang="ru-RU" sz="1200" b="1" dirty="0"/>
              <a:t> </a:t>
            </a:r>
            <a:r>
              <a:rPr lang="ru-RU" sz="1200" b="1" dirty="0" err="1"/>
              <a:t>вигляд</a:t>
            </a:r>
            <a:r>
              <a:rPr lang="ru-RU" sz="1200" b="1" dirty="0"/>
              <a:t> </a:t>
            </a:r>
            <a:r>
              <a:rPr lang="ru-RU" sz="1200" b="1" dirty="0" err="1"/>
              <a:t>будинку</a:t>
            </a:r>
            <a:r>
              <a:rPr lang="ru-RU" sz="1200" b="1" dirty="0"/>
              <a:t> . </a:t>
            </a:r>
            <a:r>
              <a:rPr lang="ru-RU" sz="1200" dirty="0" err="1"/>
              <a:t>Фотографія</a:t>
            </a:r>
            <a:r>
              <a:rPr lang="ru-RU" sz="1200" dirty="0"/>
              <a:t> з Карт Google. Автор: Виталий Приходько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01360E-91E8-42EF-892D-D07AF41E9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476" y="878889"/>
            <a:ext cx="2506462" cy="3341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ED6342-5408-4A49-AC0B-ABBBF414D5F3}"/>
              </a:ext>
            </a:extLst>
          </p:cNvPr>
          <p:cNvSpPr txBox="1"/>
          <p:nvPr/>
        </p:nvSpPr>
        <p:spPr>
          <a:xfrm>
            <a:off x="6096000" y="4363064"/>
            <a:ext cx="53628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 err="1"/>
              <a:t>Вигляд</a:t>
            </a:r>
            <a:r>
              <a:rPr lang="ru-RU" sz="1200" b="1" dirty="0"/>
              <a:t> </a:t>
            </a:r>
            <a:r>
              <a:rPr lang="ru-RU" sz="1200" b="1" dirty="0" err="1"/>
              <a:t>будинку</a:t>
            </a:r>
            <a:r>
              <a:rPr lang="ru-RU" sz="1200" b="1" dirty="0"/>
              <a:t> </a:t>
            </a:r>
            <a:r>
              <a:rPr lang="ru-RU" sz="1200" b="1" dirty="0" err="1"/>
              <a:t>після</a:t>
            </a:r>
            <a:r>
              <a:rPr lang="ru-RU" sz="1200" b="1" dirty="0"/>
              <a:t> </a:t>
            </a:r>
            <a:r>
              <a:rPr lang="ru-RU" sz="1200" b="1" dirty="0" err="1"/>
              <a:t>руйнації</a:t>
            </a:r>
            <a:r>
              <a:rPr lang="ru-RU" sz="1200" b="1" dirty="0"/>
              <a:t> </a:t>
            </a:r>
            <a:r>
              <a:rPr lang="ru-RU" sz="1200" b="1" dirty="0" err="1"/>
              <a:t>російськими</a:t>
            </a:r>
            <a:r>
              <a:rPr lang="ru-RU" sz="1200" b="1" dirty="0"/>
              <a:t> </a:t>
            </a:r>
            <a:r>
              <a:rPr lang="ru-RU" sz="1200" b="1" dirty="0" err="1"/>
              <a:t>війсками</a:t>
            </a:r>
            <a:r>
              <a:rPr lang="ru-RU" sz="1200" b="1" dirty="0"/>
              <a:t>. </a:t>
            </a:r>
            <a:r>
              <a:rPr lang="ru-RU" sz="1200" dirty="0" err="1"/>
              <a:t>Фотографія</a:t>
            </a:r>
            <a:r>
              <a:rPr lang="ru-RU" sz="1200" dirty="0"/>
              <a:t> з Карт Google. Автор: Кира </a:t>
            </a:r>
            <a:r>
              <a:rPr lang="ru-RU" sz="1200" dirty="0" err="1"/>
              <a:t>Лукьянченк</a:t>
            </a:r>
            <a:endParaRPr lang="ru-RU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497CB4-8658-4F4E-ABC7-F7E6FD1BF673}"/>
              </a:ext>
            </a:extLst>
          </p:cNvPr>
          <p:cNvSpPr txBox="1"/>
          <p:nvPr/>
        </p:nvSpPr>
        <p:spPr>
          <a:xfrm>
            <a:off x="2111035" y="201228"/>
            <a:ext cx="7969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</a:rPr>
              <a:t>Будинок ГУНП в Харківській області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27FAE-D813-43EB-B12B-F56FB4D8FDA6}"/>
              </a:ext>
            </a:extLst>
          </p:cNvPr>
          <p:cNvSpPr txBox="1"/>
          <p:nvPr/>
        </p:nvSpPr>
        <p:spPr>
          <a:xfrm>
            <a:off x="653989" y="5003919"/>
            <a:ext cx="108048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0" i="0" dirty="0" err="1">
                <a:effectLst/>
                <a:latin typeface="DeepSeek-CJK-patch"/>
              </a:rPr>
              <a:t>Ця</a:t>
            </a:r>
            <a:r>
              <a:rPr lang="ru-RU" b="0" i="0" dirty="0">
                <a:effectLst/>
                <a:latin typeface="DeepSeek-CJK-patch"/>
              </a:rPr>
              <a:t> </a:t>
            </a:r>
            <a:r>
              <a:rPr lang="ru-RU" b="0" i="0" dirty="0" err="1">
                <a:effectLst/>
                <a:latin typeface="DeepSeek-CJK-patch"/>
              </a:rPr>
              <a:t>зупинка</a:t>
            </a:r>
            <a:r>
              <a:rPr lang="ru-RU" b="0" i="0" dirty="0">
                <a:effectLst/>
                <a:latin typeface="DeepSeek-CJK-patch"/>
              </a:rPr>
              <a:t> </a:t>
            </a:r>
            <a:r>
              <a:rPr lang="ru-RU" b="0" i="0" dirty="0" err="1">
                <a:effectLst/>
                <a:latin typeface="DeepSeek-CJK-patch"/>
              </a:rPr>
              <a:t>пов’язана</a:t>
            </a:r>
            <a:r>
              <a:rPr lang="ru-RU" b="0" i="0" dirty="0">
                <a:effectLst/>
                <a:latin typeface="DeepSeek-CJK-patch"/>
              </a:rPr>
              <a:t> з </a:t>
            </a:r>
            <a:r>
              <a:rPr lang="ru-RU" b="0" i="0" dirty="0" err="1">
                <a:effectLst/>
                <a:latin typeface="DeepSeek-CJK-patch"/>
              </a:rPr>
              <a:t>трагічними</a:t>
            </a:r>
            <a:r>
              <a:rPr lang="ru-RU" b="0" i="0" dirty="0">
                <a:effectLst/>
                <a:latin typeface="DeepSeek-CJK-patch"/>
              </a:rPr>
              <a:t> </a:t>
            </a:r>
            <a:r>
              <a:rPr lang="ru-RU" b="0" i="0" dirty="0" err="1">
                <a:effectLst/>
                <a:latin typeface="DeepSeek-CJK-patch"/>
              </a:rPr>
              <a:t>сторінками</a:t>
            </a:r>
            <a:r>
              <a:rPr lang="ru-RU" b="0" i="0" dirty="0">
                <a:effectLst/>
                <a:latin typeface="DeepSeek-CJK-patch"/>
              </a:rPr>
              <a:t> </a:t>
            </a:r>
            <a:r>
              <a:rPr lang="ru-RU" b="0" i="0" dirty="0" err="1">
                <a:effectLst/>
                <a:latin typeface="DeepSeek-CJK-patch"/>
              </a:rPr>
              <a:t>історії</a:t>
            </a:r>
            <a:r>
              <a:rPr lang="ru-RU" b="0" i="0" dirty="0">
                <a:effectLst/>
                <a:latin typeface="DeepSeek-CJK-patch"/>
              </a:rPr>
              <a:t>. </a:t>
            </a:r>
            <a:r>
              <a:rPr lang="uk-UA" b="0" i="0" dirty="0">
                <a:effectLst/>
                <a:latin typeface="DeepSeek-CJK-patch"/>
              </a:rPr>
              <a:t>У цьому будинку, який з 1930-х років належав спочатку НКВС, потім МГБ та МВС СРСР, побували майже всі українські митці, що зазнали репресій радянської влади. </a:t>
            </a:r>
            <a:r>
              <a:rPr lang="ru-RU" b="0" i="0" dirty="0">
                <a:effectLst/>
                <a:latin typeface="DeepSeek-CJK-patch"/>
              </a:rPr>
              <a:t> Але </a:t>
            </a:r>
            <a:r>
              <a:rPr lang="ru-RU" b="0" i="0" dirty="0" err="1">
                <a:effectLst/>
                <a:latin typeface="DeepSeek-CJK-patch"/>
              </a:rPr>
              <a:t>найважливіше</a:t>
            </a:r>
            <a:r>
              <a:rPr lang="ru-RU" b="0" i="0" dirty="0">
                <a:effectLst/>
                <a:latin typeface="DeepSeek-CJK-patch"/>
              </a:rPr>
              <a:t> для нас те, </a:t>
            </a:r>
            <a:r>
              <a:rPr lang="ru-RU" b="0" i="0" dirty="0" err="1">
                <a:effectLst/>
                <a:latin typeface="DeepSeek-CJK-patch"/>
              </a:rPr>
              <a:t>що</a:t>
            </a:r>
            <a:r>
              <a:rPr lang="ru-RU" b="0" i="0" dirty="0">
                <a:effectLst/>
                <a:latin typeface="DeepSeek-CJK-patch"/>
              </a:rPr>
              <a:t> </a:t>
            </a:r>
            <a:r>
              <a:rPr lang="ru-RU" b="0" i="0" dirty="0" err="1">
                <a:effectLst/>
                <a:latin typeface="DeepSeek-CJK-patch"/>
              </a:rPr>
              <a:t>саме</a:t>
            </a:r>
            <a:r>
              <a:rPr lang="ru-RU" b="0" i="0" dirty="0">
                <a:effectLst/>
                <a:latin typeface="DeepSeek-CJK-patch"/>
              </a:rPr>
              <a:t> тут, у </a:t>
            </a:r>
            <a:r>
              <a:rPr lang="ru-RU" b="0" i="0" dirty="0" err="1">
                <a:effectLst/>
                <a:latin typeface="DeepSeek-CJK-patch"/>
              </a:rPr>
              <a:t>внутрішній</a:t>
            </a:r>
            <a:r>
              <a:rPr lang="ru-RU" b="0" i="0" dirty="0">
                <a:effectLst/>
                <a:latin typeface="DeepSeek-CJK-patch"/>
              </a:rPr>
              <a:t> </a:t>
            </a:r>
            <a:r>
              <a:rPr lang="ru-RU" b="0" i="0" dirty="0" err="1">
                <a:effectLst/>
                <a:latin typeface="DeepSeek-CJK-patch"/>
              </a:rPr>
              <a:t>в’язниці</a:t>
            </a:r>
            <a:r>
              <a:rPr lang="ru-RU" b="0" i="0" dirty="0">
                <a:effectLst/>
                <a:latin typeface="DeepSeek-CJK-patch"/>
              </a:rPr>
              <a:t> НКВС у 1932 та 1938 роках, </a:t>
            </a:r>
            <a:r>
              <a:rPr lang="ru-RU" b="0" i="0" dirty="0" err="1">
                <a:effectLst/>
                <a:latin typeface="DeepSeek-CJK-patch"/>
              </a:rPr>
              <a:t>перебував</a:t>
            </a:r>
            <a:r>
              <a:rPr lang="ru-RU" b="0" i="0" dirty="0">
                <a:effectLst/>
                <a:latin typeface="DeepSeek-CJK-patch"/>
              </a:rPr>
              <a:t> </a:t>
            </a:r>
            <a:r>
              <a:rPr lang="ru-RU" b="0" i="0" dirty="0" err="1">
                <a:effectLst/>
                <a:latin typeface="DeepSeek-CJK-patch"/>
              </a:rPr>
              <a:t>Іван</a:t>
            </a:r>
            <a:r>
              <a:rPr lang="ru-RU" b="0" i="0" dirty="0">
                <a:effectLst/>
                <a:latin typeface="DeepSeek-CJK-patch"/>
              </a:rPr>
              <a:t> </a:t>
            </a:r>
            <a:r>
              <a:rPr lang="ru-RU" b="0" i="0" dirty="0" err="1">
                <a:effectLst/>
                <a:latin typeface="DeepSeek-CJK-patch"/>
              </a:rPr>
              <a:t>Багряний</a:t>
            </a:r>
            <a:r>
              <a:rPr lang="ru-RU" b="0" i="0" dirty="0">
                <a:effectLst/>
                <a:latin typeface="DeepSeek-CJK-patch"/>
              </a:rPr>
              <a:t>, і </a:t>
            </a:r>
            <a:r>
              <a:rPr lang="ru-RU" b="0" i="0" dirty="0" err="1">
                <a:effectLst/>
                <a:latin typeface="DeepSeek-CJK-patch"/>
              </a:rPr>
              <a:t>ці</a:t>
            </a:r>
            <a:r>
              <a:rPr lang="ru-RU" b="0" i="0" dirty="0">
                <a:effectLst/>
                <a:latin typeface="DeepSeek-CJK-patch"/>
              </a:rPr>
              <a:t> </a:t>
            </a:r>
            <a:r>
              <a:rPr lang="ru-RU" b="0" i="0" dirty="0" err="1">
                <a:effectLst/>
                <a:latin typeface="DeepSeek-CJK-patch"/>
              </a:rPr>
              <a:t>події</a:t>
            </a:r>
            <a:r>
              <a:rPr lang="ru-RU" b="0" i="0" dirty="0">
                <a:effectLst/>
                <a:latin typeface="DeepSeek-CJK-patch"/>
              </a:rPr>
              <a:t> </a:t>
            </a:r>
            <a:r>
              <a:rPr lang="ru-RU" b="0" i="0" dirty="0" err="1">
                <a:effectLst/>
                <a:latin typeface="DeepSeek-CJK-patch"/>
              </a:rPr>
              <a:t>надихнули</a:t>
            </a:r>
            <a:r>
              <a:rPr lang="ru-RU" b="0" i="0" dirty="0">
                <a:effectLst/>
                <a:latin typeface="DeepSeek-CJK-patch"/>
              </a:rPr>
              <a:t> </a:t>
            </a:r>
            <a:r>
              <a:rPr lang="ru-RU" b="0" i="0" dirty="0" err="1">
                <a:effectLst/>
                <a:latin typeface="DeepSeek-CJK-patch"/>
              </a:rPr>
              <a:t>його</a:t>
            </a:r>
            <a:r>
              <a:rPr lang="ru-RU" b="0" i="0" dirty="0">
                <a:effectLst/>
                <a:latin typeface="DeepSeek-CJK-patch"/>
              </a:rPr>
              <a:t> на </a:t>
            </a:r>
            <a:r>
              <a:rPr lang="ru-RU" b="0" i="0" dirty="0" err="1">
                <a:effectLst/>
                <a:latin typeface="DeepSeek-CJK-patch"/>
              </a:rPr>
              <a:t>написання</a:t>
            </a:r>
            <a:r>
              <a:rPr lang="ru-RU" b="0" i="0" dirty="0">
                <a:effectLst/>
                <a:latin typeface="DeepSeek-CJK-patch"/>
              </a:rPr>
              <a:t> роману </a:t>
            </a:r>
            <a:r>
              <a:rPr lang="ru-RU" b="0" i="1" dirty="0">
                <a:effectLst/>
                <a:latin typeface="DeepSeek-CJK-patch"/>
              </a:rPr>
              <a:t>«Сад </a:t>
            </a:r>
            <a:r>
              <a:rPr lang="ru-RU" b="0" i="1" dirty="0" err="1">
                <a:effectLst/>
                <a:latin typeface="DeepSeek-CJK-patch"/>
              </a:rPr>
              <a:t>Гетсиманський</a:t>
            </a:r>
            <a:r>
              <a:rPr lang="ru-RU" b="0" i="1" dirty="0">
                <a:effectLst/>
                <a:latin typeface="DeepSeek-CJK-patch"/>
              </a:rPr>
              <a:t>»</a:t>
            </a:r>
            <a:r>
              <a:rPr lang="ru-RU" b="0" i="0" dirty="0">
                <a:effectLst/>
                <a:latin typeface="DeepSeek-CJK-patch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143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5195DD-6E8E-4267-B289-30478988D01D}"/>
              </a:ext>
            </a:extLst>
          </p:cNvPr>
          <p:cNvSpPr txBox="1"/>
          <p:nvPr/>
        </p:nvSpPr>
        <p:spPr>
          <a:xfrm>
            <a:off x="1363931" y="4984416"/>
            <a:ext cx="53628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0" dirty="0" err="1">
                <a:solidFill>
                  <a:srgbClr val="5A5A5A"/>
                </a:solidFill>
                <a:effectLst/>
              </a:rPr>
              <a:t>Будинок</a:t>
            </a:r>
            <a:r>
              <a:rPr lang="ru-RU" sz="1200" b="1" i="0" dirty="0">
                <a:solidFill>
                  <a:srgbClr val="5A5A5A"/>
                </a:solidFill>
                <a:effectLst/>
              </a:rPr>
              <a:t> "Слово" у </a:t>
            </a:r>
            <a:r>
              <a:rPr lang="ru-RU" sz="1200" b="1" i="0" dirty="0" err="1">
                <a:solidFill>
                  <a:srgbClr val="5A5A5A"/>
                </a:solidFill>
                <a:effectLst/>
              </a:rPr>
              <a:t>Харкові</a:t>
            </a:r>
            <a:r>
              <a:rPr lang="ru-RU" sz="1200" b="1" i="0" dirty="0">
                <a:solidFill>
                  <a:srgbClr val="5A5A5A"/>
                </a:solidFill>
                <a:effectLst/>
              </a:rPr>
              <a:t>. </a:t>
            </a:r>
            <a:r>
              <a:rPr lang="ru-RU" sz="1200" b="1" i="0" dirty="0">
                <a:solidFill>
                  <a:srgbClr val="888888"/>
                </a:solidFill>
                <a:effectLst/>
              </a:rPr>
              <a:t>uk.wikipedia.org</a:t>
            </a:r>
            <a:endParaRPr lang="ru-RU" sz="12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497CB4-8658-4F4E-ABC7-F7E6FD1BF673}"/>
              </a:ext>
            </a:extLst>
          </p:cNvPr>
          <p:cNvSpPr txBox="1"/>
          <p:nvPr/>
        </p:nvSpPr>
        <p:spPr>
          <a:xfrm>
            <a:off x="1958634" y="155521"/>
            <a:ext cx="79699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solidFill>
                  <a:srgbClr val="C00000"/>
                </a:solidFill>
              </a:rPr>
              <a:t>Будинок </a:t>
            </a:r>
            <a:r>
              <a:rPr lang="en-US" sz="3600" b="1" dirty="0">
                <a:solidFill>
                  <a:srgbClr val="C00000"/>
                </a:solidFill>
              </a:rPr>
              <a:t>“</a:t>
            </a:r>
            <a:r>
              <a:rPr lang="uk-UA" sz="3600" b="1" dirty="0">
                <a:solidFill>
                  <a:srgbClr val="C00000"/>
                </a:solidFill>
              </a:rPr>
              <a:t>Слово</a:t>
            </a:r>
            <a:r>
              <a:rPr lang="en-US" sz="3600" b="1" dirty="0">
                <a:solidFill>
                  <a:srgbClr val="C00000"/>
                </a:solidFill>
              </a:rPr>
              <a:t>”</a:t>
            </a:r>
            <a:endParaRPr lang="uk-UA" sz="3600" b="1" dirty="0">
              <a:solidFill>
                <a:srgbClr val="C0000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9E7332C-5D15-4D42-BA65-E9232D762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65" y="1018182"/>
            <a:ext cx="7045167" cy="39662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8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A168C1-04C1-4A0D-94FA-9FF50FF7C89E}"/>
              </a:ext>
            </a:extLst>
          </p:cNvPr>
          <p:cNvSpPr txBox="1"/>
          <p:nvPr/>
        </p:nvSpPr>
        <p:spPr>
          <a:xfrm>
            <a:off x="7809232" y="735258"/>
            <a:ext cx="397303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Будинок</a:t>
            </a:r>
            <a:r>
              <a:rPr lang="ru-RU" sz="2000" dirty="0"/>
              <a:t> "Слово" —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житлова</a:t>
            </a:r>
            <a:r>
              <a:rPr lang="ru-RU" sz="2000" dirty="0"/>
              <a:t> </a:t>
            </a:r>
            <a:r>
              <a:rPr lang="ru-RU" sz="2000" dirty="0" err="1"/>
              <a:t>буд</a:t>
            </a:r>
            <a:r>
              <a:rPr lang="uk-UA" sz="2000" dirty="0"/>
              <a:t>і</a:t>
            </a:r>
            <a:r>
              <a:rPr lang="ru-RU" sz="2000" dirty="0" err="1"/>
              <a:t>вля</a:t>
            </a:r>
            <a:r>
              <a:rPr lang="ru-RU" sz="2000" dirty="0"/>
              <a:t> у </a:t>
            </a:r>
            <a:r>
              <a:rPr lang="ru-RU" sz="2000" dirty="0" err="1"/>
              <a:t>Харкові</a:t>
            </a:r>
            <a:r>
              <a:rPr lang="ru-RU" sz="2000" dirty="0"/>
              <a:t>, яка </a:t>
            </a:r>
            <a:r>
              <a:rPr lang="ru-RU" sz="2000" dirty="0" err="1"/>
              <a:t>була</a:t>
            </a:r>
            <a:r>
              <a:rPr lang="ru-RU" sz="2000" dirty="0"/>
              <a:t> </a:t>
            </a:r>
            <a:r>
              <a:rPr lang="ru-RU" sz="2000" dirty="0" err="1"/>
              <a:t>побудована</a:t>
            </a:r>
            <a:r>
              <a:rPr lang="ru-RU" sz="2000" dirty="0"/>
              <a:t> </a:t>
            </a:r>
            <a:r>
              <a:rPr lang="ru-RU" sz="2000" dirty="0" err="1"/>
              <a:t>наприкінці</a:t>
            </a:r>
            <a:r>
              <a:rPr lang="ru-RU" sz="2000" dirty="0"/>
              <a:t> 1920-х </a:t>
            </a:r>
            <a:r>
              <a:rPr lang="ru-RU" sz="2000" dirty="0" err="1"/>
              <a:t>років</a:t>
            </a:r>
            <a:r>
              <a:rPr lang="ru-RU" sz="2000" dirty="0"/>
              <a:t> кооперативом </a:t>
            </a:r>
            <a:r>
              <a:rPr lang="ru-RU" sz="2000" dirty="0" err="1"/>
              <a:t>літераторів</a:t>
            </a:r>
            <a:r>
              <a:rPr lang="ru-RU" sz="2000" dirty="0"/>
              <a:t>.</a:t>
            </a:r>
          </a:p>
          <a:p>
            <a:pPr algn="ctr"/>
            <a:endParaRPr lang="ru-RU" sz="2000" dirty="0"/>
          </a:p>
          <a:p>
            <a:pPr algn="ctr"/>
            <a:r>
              <a:rPr lang="ru-RU" sz="2000" dirty="0" err="1"/>
              <a:t>Серед</a:t>
            </a:r>
            <a:r>
              <a:rPr lang="ru-RU" sz="2000" dirty="0"/>
              <a:t> </a:t>
            </a:r>
            <a:r>
              <a:rPr lang="ru-RU" sz="2000" dirty="0" err="1"/>
              <a:t>мешканців</a:t>
            </a:r>
            <a:r>
              <a:rPr lang="ru-RU" sz="2000" dirty="0"/>
              <a:t> </a:t>
            </a:r>
            <a:r>
              <a:rPr lang="ru-RU" sz="2000" dirty="0" err="1"/>
              <a:t>будинку</a:t>
            </a:r>
            <a:r>
              <a:rPr lang="ru-RU" sz="2000" dirty="0"/>
              <a:t> «Слово» </a:t>
            </a:r>
            <a:r>
              <a:rPr lang="ru-RU" sz="2000" dirty="0" err="1"/>
              <a:t>були</a:t>
            </a:r>
            <a:r>
              <a:rPr lang="ru-RU" sz="2000" dirty="0"/>
              <a:t> </a:t>
            </a:r>
            <a:r>
              <a:rPr lang="ru-RU" sz="2000" dirty="0" err="1"/>
              <a:t>такі</a:t>
            </a:r>
            <a:r>
              <a:rPr lang="ru-RU" sz="2000" dirty="0"/>
              <a:t> </a:t>
            </a:r>
            <a:r>
              <a:rPr lang="ru-RU" sz="2000" dirty="0" err="1"/>
              <a:t>письменники</a:t>
            </a:r>
            <a:r>
              <a:rPr lang="ru-RU" sz="2000" dirty="0"/>
              <a:t>, як Микола </a:t>
            </a:r>
            <a:r>
              <a:rPr lang="ru-RU" sz="2000" dirty="0" err="1"/>
              <a:t>Хвильовий</a:t>
            </a:r>
            <a:r>
              <a:rPr lang="ru-RU" sz="2000" dirty="0"/>
              <a:t>, Майк </a:t>
            </a:r>
            <a:r>
              <a:rPr lang="ru-RU" sz="2000" dirty="0" err="1"/>
              <a:t>Йогансен</a:t>
            </a:r>
            <a:r>
              <a:rPr lang="ru-RU" sz="2000" dirty="0"/>
              <a:t>, </a:t>
            </a:r>
            <a:r>
              <a:rPr lang="ru-RU" sz="2000" dirty="0" err="1"/>
              <a:t>Володимир</a:t>
            </a:r>
            <a:r>
              <a:rPr lang="ru-RU" sz="2000" dirty="0"/>
              <a:t> </a:t>
            </a:r>
            <a:r>
              <a:rPr lang="ru-RU" sz="2000" dirty="0" err="1"/>
              <a:t>Сосюра</a:t>
            </a:r>
            <a:r>
              <a:rPr lang="ru-RU" sz="2000" dirty="0"/>
              <a:t>, Остап Вишня, </a:t>
            </a:r>
            <a:r>
              <a:rPr lang="ru-RU" sz="2000" dirty="0" err="1"/>
              <a:t>Володимир</a:t>
            </a:r>
            <a:r>
              <a:rPr lang="ru-RU" sz="2000" dirty="0"/>
              <a:t> </a:t>
            </a:r>
            <a:r>
              <a:rPr lang="ru-RU" sz="2000" dirty="0" err="1"/>
              <a:t>Яновський</a:t>
            </a:r>
            <a:r>
              <a:rPr lang="ru-RU" sz="2000" dirty="0"/>
              <a:t>, Павло </a:t>
            </a:r>
            <a:r>
              <a:rPr lang="ru-RU" sz="2000" dirty="0" err="1"/>
              <a:t>Тичина</a:t>
            </a:r>
            <a:r>
              <a:rPr lang="ru-RU" sz="2000" dirty="0"/>
              <a:t>, Михайло </a:t>
            </a:r>
            <a:r>
              <a:rPr lang="ru-RU" sz="2000" dirty="0" err="1"/>
              <a:t>Яловий</a:t>
            </a:r>
            <a:r>
              <a:rPr lang="ru-RU" sz="2000" dirty="0"/>
              <a:t>, </a:t>
            </a:r>
            <a:r>
              <a:rPr lang="ru-RU" sz="2000" dirty="0" err="1"/>
              <a:t>Іван</a:t>
            </a:r>
            <a:r>
              <a:rPr lang="ru-RU" sz="2000" dirty="0"/>
              <a:t> </a:t>
            </a:r>
            <a:r>
              <a:rPr lang="ru-RU" sz="2000" dirty="0" err="1"/>
              <a:t>Багряний</a:t>
            </a:r>
            <a:r>
              <a:rPr lang="ru-RU" sz="2000" dirty="0"/>
              <a:t>, Микола </a:t>
            </a:r>
            <a:r>
              <a:rPr lang="ru-RU" sz="2000" dirty="0" err="1"/>
              <a:t>Трублаїні</a:t>
            </a:r>
            <a:r>
              <a:rPr lang="ru-RU" sz="2000" dirty="0"/>
              <a:t>. </a:t>
            </a:r>
            <a:r>
              <a:rPr lang="ru-RU" sz="2000" dirty="0" err="1"/>
              <a:t>Крім</a:t>
            </a:r>
            <a:r>
              <a:rPr lang="ru-RU" sz="2000" dirty="0"/>
              <a:t> того, там жили драматург Микола </a:t>
            </a:r>
            <a:r>
              <a:rPr lang="ru-RU" sz="2000" dirty="0" err="1"/>
              <a:t>Куліш</a:t>
            </a:r>
            <a:r>
              <a:rPr lang="ru-RU" sz="2000" dirty="0"/>
              <a:t> і </a:t>
            </a:r>
            <a:r>
              <a:rPr lang="ru-RU" sz="2000" dirty="0" err="1"/>
              <a:t>режисер</a:t>
            </a:r>
            <a:r>
              <a:rPr lang="ru-RU" sz="2000" dirty="0"/>
              <a:t> Лесь </a:t>
            </a:r>
            <a:r>
              <a:rPr lang="ru-RU" sz="2000" dirty="0" err="1"/>
              <a:t>Курбас</a:t>
            </a:r>
            <a:endParaRPr lang="ru-RU" sz="2000" dirty="0"/>
          </a:p>
          <a:p>
            <a:pPr algn="ctr"/>
            <a:endParaRPr lang="ru-RU" sz="2000" dirty="0"/>
          </a:p>
          <a:p>
            <a:pPr algn="ctr"/>
            <a:r>
              <a:rPr lang="ru-RU" sz="2000" dirty="0"/>
              <a:t> </a:t>
            </a:r>
            <a:endParaRPr lang="uk-UA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652285-FD11-421B-BE41-7D57BEFCD706}"/>
              </a:ext>
            </a:extLst>
          </p:cNvPr>
          <p:cNvSpPr txBox="1"/>
          <p:nvPr/>
        </p:nvSpPr>
        <p:spPr>
          <a:xfrm>
            <a:off x="549906" y="5485367"/>
            <a:ext cx="107873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Саме</a:t>
            </a:r>
            <a:r>
              <a:rPr lang="ru-RU" sz="2400" dirty="0"/>
              <a:t> тут з 1933 по 1938 роки </a:t>
            </a:r>
            <a:r>
              <a:rPr lang="ru-RU" sz="2400" dirty="0" err="1"/>
              <a:t>були</a:t>
            </a:r>
            <a:r>
              <a:rPr lang="ru-RU" sz="2400" dirty="0"/>
              <a:t> </a:t>
            </a:r>
            <a:r>
              <a:rPr lang="ru-RU" sz="2400" dirty="0" err="1"/>
              <a:t>репресовані</a:t>
            </a:r>
            <a:r>
              <a:rPr lang="ru-RU" sz="2400" dirty="0"/>
              <a:t> </a:t>
            </a:r>
            <a:r>
              <a:rPr lang="ru-RU" sz="2400" dirty="0" err="1"/>
              <a:t>понад</a:t>
            </a:r>
            <a:r>
              <a:rPr lang="ru-RU" sz="2400" dirty="0"/>
              <a:t> 70 </a:t>
            </a:r>
            <a:r>
              <a:rPr lang="ru-RU" sz="2400" dirty="0" err="1"/>
              <a:t>мешканців-літераторів</a:t>
            </a:r>
            <a:r>
              <a:rPr lang="ru-RU" sz="2400" dirty="0"/>
              <a:t>, 11 з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розстріляли</a:t>
            </a:r>
            <a:r>
              <a:rPr lang="ru-RU" sz="2400" dirty="0"/>
              <a:t> в </a:t>
            </a:r>
            <a:r>
              <a:rPr lang="ru-RU" sz="2400" dirty="0" err="1"/>
              <a:t>урочищі</a:t>
            </a:r>
            <a:r>
              <a:rPr lang="ru-RU" sz="2400" dirty="0"/>
              <a:t> </a:t>
            </a:r>
            <a:r>
              <a:rPr lang="ru-RU" sz="2400" dirty="0" err="1"/>
              <a:t>Сандрамох</a:t>
            </a:r>
            <a:r>
              <a:rPr lang="ru-RU" sz="2400" dirty="0"/>
              <a:t>.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27858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9A25CC-8C36-4F58-8393-03E5493A9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835" y="452947"/>
            <a:ext cx="2543499" cy="33913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8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04F7FF-6FF2-40AA-9B7D-C5E0F7A04266}"/>
              </a:ext>
            </a:extLst>
          </p:cNvPr>
          <p:cNvSpPr txBox="1"/>
          <p:nvPr/>
        </p:nvSpPr>
        <p:spPr>
          <a:xfrm>
            <a:off x="1204873" y="4027191"/>
            <a:ext cx="2814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/>
              <a:t>Сергій Жадан</a:t>
            </a:r>
            <a:r>
              <a:rPr lang="en-US"/>
              <a:t>.</a:t>
            </a:r>
            <a:r>
              <a:rPr lang="en-US" b="0" i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US" sz="1400" b="0" i="0">
                <a:solidFill>
                  <a:srgbClr val="333333"/>
                </a:solidFill>
                <a:effectLst/>
                <a:latin typeface="Noto Sans" panose="020B0502040504020204" pitchFamily="34" charset="0"/>
                <a:hlinkClick r:id="rId3"/>
              </a:rPr>
              <a:t>https://surl.li/awtpww</a:t>
            </a:r>
            <a:endParaRPr lang="uk-UA" sz="1400" dirty="0"/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1A4A5E0E-D9E2-4048-88E4-488562EF1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777" y="452947"/>
            <a:ext cx="2329186" cy="33913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8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606A57-56C5-427D-A36A-DB3B111363A8}"/>
              </a:ext>
            </a:extLst>
          </p:cNvPr>
          <p:cNvSpPr txBox="1"/>
          <p:nvPr/>
        </p:nvSpPr>
        <p:spPr>
          <a:xfrm>
            <a:off x="4726046" y="4027192"/>
            <a:ext cx="2660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Артем </a:t>
            </a:r>
            <a:r>
              <a:rPr lang="uk-UA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Полежака</a:t>
            </a:r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endParaRPr lang="en-US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1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https://surl.li/edwhxy</a:t>
            </a:r>
            <a:endParaRPr lang="uk-UA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EECCCD-34A2-454F-9EE7-0FA1FECBEEDE}"/>
              </a:ext>
            </a:extLst>
          </p:cNvPr>
          <p:cNvSpPr txBox="1"/>
          <p:nvPr/>
        </p:nvSpPr>
        <p:spPr>
          <a:xfrm>
            <a:off x="8373047" y="4044681"/>
            <a:ext cx="2660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Настасья</a:t>
            </a:r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uk-UA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Мілевська</a:t>
            </a:r>
            <a:endParaRPr lang="en-US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1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https://surl.li/edwhxy</a:t>
            </a:r>
            <a:endParaRPr lang="uk-UA" sz="1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8E70354-76B3-451B-AE23-52DE5E813BE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475" y="452947"/>
            <a:ext cx="2814221" cy="34503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8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627764B-1D59-47CC-8AB4-F13101480855}"/>
              </a:ext>
            </a:extLst>
          </p:cNvPr>
          <p:cNvSpPr txBox="1"/>
          <p:nvPr/>
        </p:nvSpPr>
        <p:spPr>
          <a:xfrm>
            <a:off x="778696" y="5045414"/>
            <a:ext cx="105553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0" i="0" dirty="0">
                <a:effectLst/>
              </a:rPr>
              <a:t>Наша екскурсія добігає кінця. На жаль, через обмеження у часі ми не змогли відвідати місця, пов’язані з життям сучасних харківських митців, таких як письменник Сергій Жадан, поети Артем </a:t>
            </a:r>
            <a:r>
              <a:rPr lang="uk-UA" sz="2000" b="0" i="0" dirty="0" err="1">
                <a:effectLst/>
              </a:rPr>
              <a:t>Полежака</a:t>
            </a:r>
            <a:r>
              <a:rPr lang="uk-UA" sz="2000" b="0" i="0" dirty="0">
                <a:effectLst/>
              </a:rPr>
              <a:t>, </a:t>
            </a:r>
            <a:r>
              <a:rPr lang="uk-UA" sz="2000" b="0" i="0" dirty="0" err="1">
                <a:effectLst/>
              </a:rPr>
              <a:t>Настасья</a:t>
            </a:r>
            <a:r>
              <a:rPr lang="uk-UA" sz="2000" b="0" i="0" dirty="0">
                <a:effectLst/>
              </a:rPr>
              <a:t> </a:t>
            </a:r>
            <a:r>
              <a:rPr lang="uk-UA" sz="2000" b="0" i="0" dirty="0" err="1">
                <a:effectLst/>
              </a:rPr>
              <a:t>Мілевська</a:t>
            </a:r>
            <a:r>
              <a:rPr lang="uk-UA" sz="2000" b="0" i="0" dirty="0">
                <a:effectLst/>
              </a:rPr>
              <a:t> та інші.</a:t>
            </a:r>
          </a:p>
          <a:p>
            <a:pPr algn="ctr"/>
            <a:r>
              <a:rPr lang="uk-UA" sz="2000" b="0" i="0" dirty="0">
                <a:effectLst/>
              </a:rPr>
              <a:t>Проте їхня творчість, як і творчість їхніх попередників, яскраво свідчить: Харків </a:t>
            </a:r>
            <a:r>
              <a:rPr lang="uk-UA" sz="2000" b="1" i="0" dirty="0">
                <a:effectLst/>
              </a:rPr>
              <a:t>завжди був, є і залишатиметься українським</a:t>
            </a:r>
            <a:r>
              <a:rPr lang="uk-UA" sz="2000" b="0" i="0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260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Місто-фортеця: як народився логотип «Харків – залізобетон» | MediaP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827" y="431800"/>
            <a:ext cx="4985173" cy="46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9400" y="468553"/>
            <a:ext cx="7569200" cy="5361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4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Висновки:</a:t>
            </a:r>
            <a:endParaRPr lang="en-US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Харків має багату літературну спадщину, пов’язану з іменами Квітки-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Основ’яненка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Сковороди, Багряного та інших.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Ключові локації охоплюють періоди від козацтва до радянських репресій, що дозволяє показати місто як центр української культури.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Туристичний потенціал полягає в поєднанні історії, архітектури та літератури, але потребує адаптації для сучасних відвідувачів (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аудіогіди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інтерактивні елементи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64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4B3140-5A52-4687-87F7-DB622F7AF3B7}"/>
              </a:ext>
            </a:extLst>
          </p:cNvPr>
          <p:cNvSpPr txBox="1"/>
          <p:nvPr/>
        </p:nvSpPr>
        <p:spPr>
          <a:xfrm>
            <a:off x="484326" y="199994"/>
            <a:ext cx="1137229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C00000"/>
                </a:solidFill>
              </a:rPr>
              <a:t>Використані джерела</a:t>
            </a:r>
          </a:p>
          <a:p>
            <a:pPr algn="ctr"/>
            <a:endParaRPr lang="uk-UA" dirty="0"/>
          </a:p>
          <a:p>
            <a:pPr marL="342900" indent="-342900">
              <a:buFont typeface="+mj-lt"/>
              <a:buAutoNum type="arabicPeriod"/>
            </a:pPr>
            <a:r>
              <a:rPr lang="ru-RU" sz="1400" i="0" dirty="0">
                <a:solidFill>
                  <a:srgbClr val="323232"/>
                </a:solidFill>
                <a:effectLst/>
              </a:rPr>
              <a:t>История гибели усадьбы Квитки-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Основяненко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: Из дворца в руины (ФОТО)</a:t>
            </a:r>
            <a:r>
              <a:rPr lang="en-US" sz="1400" i="0" dirty="0">
                <a:solidFill>
                  <a:srgbClr val="323232"/>
                </a:solidFill>
                <a:effectLst/>
              </a:rPr>
              <a:t>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[Електронний ресурс] </a:t>
            </a:r>
            <a:r>
              <a:rPr lang="en-US" sz="1400" i="0" dirty="0">
                <a:solidFill>
                  <a:srgbClr val="323232"/>
                </a:solidFill>
                <a:effectLst/>
              </a:rPr>
              <a:t>–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Режим доступу: </a:t>
            </a:r>
            <a:r>
              <a:rPr lang="en-US" sz="1400" i="0" dirty="0">
                <a:solidFill>
                  <a:srgbClr val="323232"/>
                </a:solidFill>
                <a:effectLst/>
                <a:hlinkClick r:id="rId2"/>
              </a:rPr>
              <a:t>https://www.057.ua/news/1925345/istoria-gibeli-usadby-kvitki-osnovanenko-iz-dvorca-v-ruiny-foto</a:t>
            </a:r>
            <a:endParaRPr lang="uk-UA" sz="1400" i="0" dirty="0">
              <a:solidFill>
                <a:srgbClr val="323232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i="0" dirty="0">
                <a:solidFill>
                  <a:srgbClr val="323232"/>
                </a:solidFill>
                <a:effectLst/>
              </a:rPr>
              <a:t>Блик О. І.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Харківська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школа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романтиків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у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контексті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європейського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романтизму: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національна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парадигма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світового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явища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[Електронний ресурс]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/ О. І. Блик //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Наукові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записки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Бердянського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державного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педагогічного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університету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. Сер. :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Філологічні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науки. - 2014. -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Вип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. 3. - С. 296-301. - Режим доступу: </a:t>
            </a:r>
            <a:r>
              <a:rPr lang="ru-RU" sz="1400" i="0" dirty="0">
                <a:solidFill>
                  <a:srgbClr val="323232"/>
                </a:solidFill>
                <a:effectLst/>
                <a:hlinkClick r:id="rId3"/>
              </a:rPr>
              <a:t>http://nbuv.gov.ua/UJRN/nzbdpufn_2014_3_39</a:t>
            </a:r>
            <a:endParaRPr lang="ru-RU" sz="1400" i="0" dirty="0">
              <a:solidFill>
                <a:srgbClr val="323232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uk-UA" sz="1400" i="0" dirty="0">
                <a:solidFill>
                  <a:srgbClr val="323232"/>
                </a:solidFill>
                <a:effectLst/>
              </a:rPr>
              <a:t> Пінчук Ю.А. ХАРКІВСЬКА ШКОЛА РОМАНТИКІВ [Електронний ресурс] // Енциклопедія історії України: Додатковий том. ‒ </a:t>
            </a:r>
            <a:r>
              <a:rPr lang="uk-UA" sz="1400" i="0" dirty="0" err="1">
                <a:solidFill>
                  <a:srgbClr val="323232"/>
                </a:solidFill>
                <a:effectLst/>
              </a:rPr>
              <a:t>Кн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. 1: А–Я / </a:t>
            </a:r>
            <a:r>
              <a:rPr lang="uk-UA" sz="1400" i="0" dirty="0" err="1">
                <a:solidFill>
                  <a:srgbClr val="323232"/>
                </a:solidFill>
                <a:effectLst/>
              </a:rPr>
              <a:t>Редкол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.: В. А. Смолій (голова) та ін. НАН України. Інститут історії України. - К.: В-во «Наукова думка», 2021. - 773 с.. 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Режим доступу: </a:t>
            </a:r>
            <a:r>
              <a:rPr lang="en-US" sz="1400" i="0" dirty="0">
                <a:solidFill>
                  <a:srgbClr val="323232"/>
                </a:solidFill>
                <a:effectLst/>
                <a:hlinkClick r:id="rId4"/>
              </a:rPr>
              <a:t>http://www.history.org.ua/?termin=Kharkivska_shkola</a:t>
            </a:r>
            <a:endParaRPr lang="uk-UA" sz="1400" i="0" dirty="0">
              <a:solidFill>
                <a:srgbClr val="323232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rgbClr val="323232"/>
                </a:solidFill>
              </a:rPr>
              <a:t>Парамонов Андрей. Покровская церковь в Харькове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[Електронний ресурс]  - 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Режим доступу: </a:t>
            </a:r>
            <a:r>
              <a:rPr lang="en-US" sz="1400" i="0" dirty="0">
                <a:solidFill>
                  <a:srgbClr val="323232"/>
                </a:solidFill>
                <a:effectLst/>
                <a:hlinkClick r:id="rId5"/>
              </a:rPr>
              <a:t>https://www.otkudarodom.ua/ru/pokrovskaya-cerkov-v-harkove</a:t>
            </a:r>
            <a:endParaRPr lang="uk-UA" sz="1400" i="0" dirty="0">
              <a:solidFill>
                <a:srgbClr val="323232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i="0" dirty="0">
                <a:solidFill>
                  <a:srgbClr val="323232"/>
                </a:solidFill>
                <a:effectLst/>
              </a:rPr>
              <a:t>Штаб-квартира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партизанов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и пансион, где училась Марко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Вовчок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. История старинных зданий Харькова, - ФОТО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[Електронний ресурс] </a:t>
            </a:r>
            <a:r>
              <a:rPr lang="en-US" sz="1400" i="0" dirty="0">
                <a:solidFill>
                  <a:srgbClr val="323232"/>
                </a:solidFill>
                <a:effectLst/>
              </a:rPr>
              <a:t>–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Режим доступу: </a:t>
            </a:r>
            <a:r>
              <a:rPr lang="en-US" sz="1400" i="0" dirty="0">
                <a:solidFill>
                  <a:srgbClr val="323232"/>
                </a:solidFill>
                <a:effectLst/>
                <a:hlinkClick r:id="rId6"/>
              </a:rPr>
              <a:t>https://www.057.ua/news/2291033/stab-kvartira-partizanov-i-pansion-gde-ucilas-marko-vovcok-istoria-starinnyh-zdanij-harkova-foto</a:t>
            </a:r>
            <a:endParaRPr lang="uk-UA" sz="1400" i="0" dirty="0">
              <a:solidFill>
                <a:srgbClr val="323232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uk-UA" sz="1400" i="0" dirty="0">
                <a:solidFill>
                  <a:srgbClr val="323232"/>
                </a:solidFill>
                <a:effectLst/>
              </a:rPr>
              <a:t>Про що розповіли книги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 /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Підібрала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Карина Тарасевич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[Електронний ресурс] </a:t>
            </a:r>
            <a:r>
              <a:rPr lang="en-US" sz="1400" i="0" dirty="0">
                <a:solidFill>
                  <a:srgbClr val="323232"/>
                </a:solidFill>
                <a:effectLst/>
              </a:rPr>
              <a:t>–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Режим доступу: </a:t>
            </a:r>
            <a:r>
              <a:rPr lang="en-US" sz="1400" i="0" dirty="0">
                <a:solidFill>
                  <a:srgbClr val="323232"/>
                </a:solidFill>
                <a:effectLst/>
                <a:hlinkClick r:id="rId7"/>
              </a:rPr>
              <a:t>https://gazeta.karazin.ua/index.php?option=com_content&amp;view=article&amp;id=2154&amp;Itemid=2216</a:t>
            </a:r>
            <a:endParaRPr lang="uk-UA" sz="1400" i="0" dirty="0">
              <a:solidFill>
                <a:srgbClr val="323232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uk-UA" sz="1400" dirty="0" err="1">
                <a:solidFill>
                  <a:srgbClr val="323232"/>
                </a:solidFill>
              </a:rPr>
              <a:t>Шапаренко</a:t>
            </a:r>
            <a:r>
              <a:rPr lang="uk-UA" sz="1400" dirty="0">
                <a:solidFill>
                  <a:srgbClr val="323232"/>
                </a:solidFill>
              </a:rPr>
              <a:t>  Вікторія. ХРИСТИНА АЛЧЕВСЬКА дружина українського мільйонера, просвітниця, засновниця першої жіночої школи та поборниця української освіти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[Електронний ресурс] </a:t>
            </a:r>
            <a:r>
              <a:rPr lang="en-US" sz="1400" i="0" dirty="0">
                <a:solidFill>
                  <a:srgbClr val="323232"/>
                </a:solidFill>
                <a:effectLst/>
              </a:rPr>
              <a:t>–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Режим доступу: </a:t>
            </a:r>
            <a:r>
              <a:rPr lang="en-US" sz="1400" i="0" dirty="0">
                <a:solidFill>
                  <a:srgbClr val="323232"/>
                </a:solidFill>
                <a:effectLst/>
                <a:hlinkClick r:id="rId8"/>
              </a:rPr>
              <a:t>https://ukrainky.com.ua/hrystyna-alchevska-prosvitnyczya-ukrayinskogo-donbasu/</a:t>
            </a:r>
            <a:endParaRPr lang="uk-UA" sz="1400" i="0" dirty="0">
              <a:solidFill>
                <a:srgbClr val="323232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uk-UA" sz="1400" i="0" dirty="0">
                <a:solidFill>
                  <a:srgbClr val="323232"/>
                </a:solidFill>
                <a:effectLst/>
              </a:rPr>
              <a:t>Перший пам'ятник Шевченкові. [Електронний ресурс] </a:t>
            </a:r>
            <a:r>
              <a:rPr lang="en-US" sz="1400" i="0" dirty="0">
                <a:solidFill>
                  <a:srgbClr val="323232"/>
                </a:solidFill>
                <a:effectLst/>
              </a:rPr>
              <a:t>–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Режим доступу:  </a:t>
            </a:r>
            <a:r>
              <a:rPr lang="en-US" sz="1400" i="0" dirty="0">
                <a:solidFill>
                  <a:srgbClr val="323232"/>
                </a:solidFill>
                <a:effectLst/>
                <a:hlinkClick r:id="rId9"/>
              </a:rPr>
              <a:t>https://khuamap.netlify.app/articles/1150</a:t>
            </a:r>
            <a:endParaRPr lang="uk-UA" sz="1400" i="0" dirty="0">
              <a:solidFill>
                <a:srgbClr val="323232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i="0" dirty="0" err="1">
                <a:solidFill>
                  <a:srgbClr val="323232"/>
                </a:solidFill>
                <a:effectLst/>
              </a:rPr>
              <a:t>Рудяченко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Олександр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.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Олексій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Алчевський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. 1. Урал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нервово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</a:t>
            </a:r>
            <a:r>
              <a:rPr lang="ru-RU" sz="1400" i="0" dirty="0" err="1">
                <a:solidFill>
                  <a:srgbClr val="323232"/>
                </a:solidFill>
                <a:effectLst/>
              </a:rPr>
              <a:t>хекав</a:t>
            </a:r>
            <a:r>
              <a:rPr lang="ru-RU" sz="1400" i="0" dirty="0">
                <a:solidFill>
                  <a:srgbClr val="323232"/>
                </a:solidFill>
                <a:effectLst/>
              </a:rPr>
              <a:t> нам у спину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 [Електронний ресурс] </a:t>
            </a:r>
            <a:r>
              <a:rPr lang="en-US" sz="1400" i="0" dirty="0">
                <a:solidFill>
                  <a:srgbClr val="323232"/>
                </a:solidFill>
                <a:effectLst/>
              </a:rPr>
              <a:t>–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Режим доступу: </a:t>
            </a:r>
            <a:r>
              <a:rPr lang="en-US" sz="1400" i="0" dirty="0">
                <a:solidFill>
                  <a:srgbClr val="323232"/>
                </a:solidFill>
                <a:effectLst/>
                <a:hlinkClick r:id="rId10"/>
              </a:rPr>
              <a:t>https://www.ukrinform.ua/rubric-society/3705123-oleksij-alcevskij-i-ural-nervovo-hekav-nam-u-spinu.html</a:t>
            </a:r>
            <a:endParaRPr lang="uk-UA" sz="1400" i="0" dirty="0">
              <a:solidFill>
                <a:srgbClr val="323232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uk-UA" sz="1400" i="0" dirty="0">
                <a:solidFill>
                  <a:srgbClr val="323232"/>
                </a:solidFill>
                <a:effectLst/>
              </a:rPr>
              <a:t>Пономаренко Іван. </a:t>
            </a:r>
            <a:r>
              <a:rPr lang="uk-UA" sz="1400" i="0" dirty="0" err="1">
                <a:solidFill>
                  <a:srgbClr val="323232"/>
                </a:solidFill>
                <a:effectLst/>
              </a:rPr>
              <a:t>Жон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 </a:t>
            </a:r>
            <a:r>
              <a:rPr lang="uk-UA" sz="1400" i="0" dirty="0" err="1">
                <a:solidFill>
                  <a:srgbClr val="323232"/>
                </a:solidFill>
                <a:effectLst/>
              </a:rPr>
              <a:t>Міроносець</a:t>
            </a:r>
            <a:r>
              <a:rPr lang="uk-UA" sz="1400" dirty="0">
                <a:solidFill>
                  <a:srgbClr val="323232"/>
                </a:solidFill>
              </a:rPr>
              <a:t> 5/7. Харків, що манить.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[Електронний ресурс] </a:t>
            </a:r>
            <a:r>
              <a:rPr lang="en-US" sz="1400" i="0" dirty="0">
                <a:solidFill>
                  <a:srgbClr val="323232"/>
                </a:solidFill>
                <a:effectLst/>
              </a:rPr>
              <a:t>–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Режим доступу: </a:t>
            </a:r>
            <a:r>
              <a:rPr lang="en-US" sz="1400" i="0" dirty="0">
                <a:solidFill>
                  <a:srgbClr val="323232"/>
                </a:solidFill>
                <a:effectLst/>
                <a:hlinkClick r:id="rId11"/>
              </a:rPr>
              <a:t>https://moniacs.kh.ua/uk/zhon-mironosits-5-7/</a:t>
            </a:r>
            <a:endParaRPr lang="uk-UA" sz="1400" i="0" dirty="0">
              <a:solidFill>
                <a:srgbClr val="323232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uk-UA" sz="1400" dirty="0" err="1">
                <a:solidFill>
                  <a:srgbClr val="323232"/>
                </a:solidFill>
              </a:rPr>
              <a:t>Котубей-Геруцька</a:t>
            </a:r>
            <a:r>
              <a:rPr lang="uk-UA" sz="1400" dirty="0">
                <a:solidFill>
                  <a:srgbClr val="323232"/>
                </a:solidFill>
              </a:rPr>
              <a:t>  Олеся. "Сміливі завжди мають щастя". Іван Багряний: письменник, який перемагав неймовірні обставини і робив з цього літературу. – Суспільне. Культура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 [Електронний ресурс] </a:t>
            </a:r>
            <a:r>
              <a:rPr lang="en-US" sz="1400" i="0" dirty="0">
                <a:solidFill>
                  <a:srgbClr val="323232"/>
                </a:solidFill>
                <a:effectLst/>
              </a:rPr>
              <a:t>–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Режим доступу: </a:t>
            </a:r>
            <a:r>
              <a:rPr lang="en-US" sz="1400" i="0" dirty="0">
                <a:solidFill>
                  <a:srgbClr val="323232"/>
                </a:solidFill>
                <a:effectLst/>
                <a:hlinkClick r:id="rId12"/>
              </a:rPr>
              <a:t>https://suspilne.media/culture/786081-smilivi-zavzdi-maut-sasta-ivan-bagranij-pismennik-akij-peremagav-nejmovirni-obstavini-i-robiv-z-cogo-literaturu/</a:t>
            </a:r>
            <a:endParaRPr lang="ru-RU" sz="1400" i="0" dirty="0">
              <a:solidFill>
                <a:srgbClr val="323232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i="0" dirty="0" err="1">
                <a:solidFill>
                  <a:srgbClr val="0F0F0F"/>
                </a:solidFill>
                <a:effectLst/>
              </a:rPr>
              <a:t>Історія</a:t>
            </a:r>
            <a:r>
              <a:rPr lang="ru-RU" sz="1400" i="0" dirty="0">
                <a:solidFill>
                  <a:srgbClr val="0F0F0F"/>
                </a:solidFill>
                <a:effectLst/>
              </a:rPr>
              <a:t> </a:t>
            </a:r>
            <a:r>
              <a:rPr lang="ru-RU" sz="1400" i="0" dirty="0" err="1">
                <a:solidFill>
                  <a:srgbClr val="0F0F0F"/>
                </a:solidFill>
                <a:effectLst/>
              </a:rPr>
              <a:t>будинку</a:t>
            </a:r>
            <a:r>
              <a:rPr lang="ru-RU" sz="1400" i="0" dirty="0">
                <a:solidFill>
                  <a:srgbClr val="0F0F0F"/>
                </a:solidFill>
                <a:effectLst/>
              </a:rPr>
              <a:t> "Слово": </a:t>
            </a:r>
            <a:r>
              <a:rPr lang="ru-RU" sz="1400" i="0" dirty="0" err="1">
                <a:solidFill>
                  <a:srgbClr val="0F0F0F"/>
                </a:solidFill>
                <a:effectLst/>
              </a:rPr>
              <a:t>від</a:t>
            </a:r>
            <a:r>
              <a:rPr lang="ru-RU" sz="1400" i="0" dirty="0">
                <a:solidFill>
                  <a:srgbClr val="0F0F0F"/>
                </a:solidFill>
                <a:effectLst/>
              </a:rPr>
              <a:t> </a:t>
            </a:r>
            <a:r>
              <a:rPr lang="ru-RU" sz="1400" i="0" dirty="0" err="1">
                <a:solidFill>
                  <a:srgbClr val="0F0F0F"/>
                </a:solidFill>
                <a:effectLst/>
              </a:rPr>
              <a:t>репресій</a:t>
            </a:r>
            <a:r>
              <a:rPr lang="ru-RU" sz="1400" i="0" dirty="0">
                <a:solidFill>
                  <a:srgbClr val="0F0F0F"/>
                </a:solidFill>
                <a:effectLst/>
              </a:rPr>
              <a:t> </a:t>
            </a:r>
            <a:r>
              <a:rPr lang="ru-RU" sz="1400" i="0" dirty="0" err="1">
                <a:solidFill>
                  <a:srgbClr val="0F0F0F"/>
                </a:solidFill>
                <a:effectLst/>
              </a:rPr>
              <a:t>проти</a:t>
            </a:r>
            <a:r>
              <a:rPr lang="ru-RU" sz="1400" i="0" dirty="0">
                <a:solidFill>
                  <a:srgbClr val="0F0F0F"/>
                </a:solidFill>
                <a:effectLst/>
              </a:rPr>
              <a:t> </a:t>
            </a:r>
            <a:r>
              <a:rPr lang="ru-RU" sz="1400" i="0" dirty="0" err="1">
                <a:solidFill>
                  <a:srgbClr val="0F0F0F"/>
                </a:solidFill>
                <a:effectLst/>
              </a:rPr>
              <a:t>мешканців</a:t>
            </a:r>
            <a:r>
              <a:rPr lang="ru-RU" sz="1400" i="0" dirty="0">
                <a:solidFill>
                  <a:srgbClr val="0F0F0F"/>
                </a:solidFill>
                <a:effectLst/>
              </a:rPr>
              <a:t> до </a:t>
            </a:r>
            <a:r>
              <a:rPr lang="ru-RU" sz="1400" i="0" dirty="0" err="1">
                <a:solidFill>
                  <a:srgbClr val="0F0F0F"/>
                </a:solidFill>
                <a:effectLst/>
              </a:rPr>
              <a:t>руйнувань</a:t>
            </a:r>
            <a:r>
              <a:rPr lang="ru-RU" sz="1400" i="0" dirty="0">
                <a:solidFill>
                  <a:srgbClr val="0F0F0F"/>
                </a:solidFill>
                <a:effectLst/>
              </a:rPr>
              <a:t> </a:t>
            </a:r>
            <a:r>
              <a:rPr lang="ru-RU" sz="1400" i="0" dirty="0" err="1">
                <a:solidFill>
                  <a:srgbClr val="0F0F0F"/>
                </a:solidFill>
                <a:effectLst/>
              </a:rPr>
              <a:t>Росією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 [Електронний ресурс] </a:t>
            </a:r>
            <a:r>
              <a:rPr lang="en-US" sz="1400" i="0" dirty="0">
                <a:solidFill>
                  <a:srgbClr val="323232"/>
                </a:solidFill>
                <a:effectLst/>
              </a:rPr>
              <a:t>– </a:t>
            </a:r>
            <a:r>
              <a:rPr lang="uk-UA" sz="1400" i="0" dirty="0">
                <a:solidFill>
                  <a:srgbClr val="323232"/>
                </a:solidFill>
                <a:effectLst/>
              </a:rPr>
              <a:t>Режим доступу:</a:t>
            </a:r>
            <a:r>
              <a:rPr lang="en-US" sz="1400" i="0" dirty="0">
                <a:solidFill>
                  <a:srgbClr val="323232"/>
                </a:solidFill>
                <a:effectLst/>
              </a:rPr>
              <a:t> </a:t>
            </a:r>
            <a:r>
              <a:rPr lang="en-US" sz="1400" i="0" dirty="0">
                <a:solidFill>
                  <a:srgbClr val="323232"/>
                </a:solidFill>
                <a:effectLst/>
                <a:hlinkClick r:id="rId13"/>
              </a:rPr>
              <a:t>https://suspilne.media/culture/247855-istoria-budinku-slovo-vid-represij-proti-meskanciv-do-rujnuvan-rosieu/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36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1025</TotalTime>
  <Words>1486</Words>
  <Application>Microsoft Office PowerPoint</Application>
  <PresentationFormat>Широкоэкранный</PresentationFormat>
  <Paragraphs>102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9" baseType="lpstr">
      <vt:lpstr>Arial</vt:lpstr>
      <vt:lpstr>Bookman Old Style</vt:lpstr>
      <vt:lpstr>Calibri</vt:lpstr>
      <vt:lpstr>Calibri Light</vt:lpstr>
      <vt:lpstr>DeepSeek-CJK-patch</vt:lpstr>
      <vt:lpstr>Franklin Gothic Demi</vt:lpstr>
      <vt:lpstr>Inter</vt:lpstr>
      <vt:lpstr>Noto Sans</vt:lpstr>
      <vt:lpstr>Segoe UI Black</vt:lpstr>
      <vt:lpstr>Times New Roman</vt:lpstr>
      <vt:lpstr>Wingdings</vt:lpstr>
      <vt:lpstr>Wingdings 2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 user</dc:creator>
  <cp:lastModifiedBy>YuGlyva</cp:lastModifiedBy>
  <cp:revision>61</cp:revision>
  <dcterms:created xsi:type="dcterms:W3CDTF">2025-04-01T11:34:27Z</dcterms:created>
  <dcterms:modified xsi:type="dcterms:W3CDTF">2025-04-14T09:08:39Z</dcterms:modified>
</cp:coreProperties>
</file>