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2" r:id="rId3"/>
    <p:sldId id="288" r:id="rId4"/>
    <p:sldId id="265" r:id="rId5"/>
    <p:sldId id="284" r:id="rId6"/>
    <p:sldId id="274" r:id="rId7"/>
    <p:sldId id="280" r:id="rId8"/>
    <p:sldId id="281" r:id="rId9"/>
    <p:sldId id="257" r:id="rId10"/>
    <p:sldId id="279" r:id="rId11"/>
    <p:sldId id="287" r:id="rId12"/>
    <p:sldId id="289" r:id="rId13"/>
    <p:sldId id="286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5CFD2-1E60-4A50-AF34-2EB7DB2389B1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3941E-7A7C-4798-A28B-EF891049CD5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136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pPr/>
              <a:t>02.04.2025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hyperlink" Target="https://tools.wmflabs.org/geohack/geohack.php?language=uk&amp;pagename=%D0%BF%D0%B0%D0%BC'%D1%8F%D1%82%D0%BA%D0%B0&amp;params=50.957035_N_24.943600_E_scale:300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ools.wmflabs.org/geohack/geohack.php?language=uk&amp;pagename=%D0%BF%D0%B0%D0%BC'%D1%8F%D1%82%D0%BA%D0%B0&amp;params=50.957052_N_24.943360_E_scale:3000" TargetMode="External"/><Relationship Id="rId7" Type="http://schemas.openxmlformats.org/officeDocument/2006/relationships/image" Target="../media/image1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tools.wmflabs.org/heritage/api/api.php?action=search&amp;srid=07-245-0016&amp;format=html&amp;srcountry=ua&amp;srlang=uk&amp;props=image|name|address|municipality|lat|lon|id|country|source|monument_article|registrant_url" TargetMode="Externa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ools.wmflabs.org/geohack/geohack.php?language=uk&amp;pagename=%D0%BF%D0%B0%D0%BC'%D1%8F%D1%82%D0%BA%D0%B0&amp;params=50.945957_N_24.940027_E_scale:3000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42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428604"/>
            <a:ext cx="8286808" cy="62407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714356"/>
            <a:ext cx="792961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Комунальний заклад загальної середньої освіти  «Луцький ліцей №21 імені Михайла Кравчука Луцької міської ради»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00232" y="2786058"/>
            <a:ext cx="792961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Луцьк-Щурин-Тристень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цікаві місця на карті Волині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57654" y="4286256"/>
            <a:ext cx="4786346" cy="166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Підготували: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Літвінчук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Богдан, </a:t>
            </a:r>
          </a:p>
          <a:p>
            <a:pPr algn="just"/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учень 8-М2 класу;</a:t>
            </a:r>
          </a:p>
          <a:p>
            <a:pPr algn="just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uk-UA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Літвінчук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Тетяна,</a:t>
            </a:r>
          </a:p>
          <a:p>
            <a:pPr algn="just"/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учениця 9-І класу</a:t>
            </a:r>
          </a:p>
          <a:p>
            <a:pPr algn="just"/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Керівник: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Куса Тетяна Миколаївна, </a:t>
            </a:r>
          </a:p>
          <a:p>
            <a:pPr algn="just"/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педагог-організатор, </a:t>
            </a:r>
          </a:p>
          <a:p>
            <a:pPr algn="just"/>
            <a:r>
              <a:rPr lang="uk-UA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керівник гуртка “Патріот”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AutoShape 2" descr="F:\%D0%A4%D0%9E%D0%A2%D0%9E\IMG_20200802_1311023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/>
          <p:nvPr/>
        </p:nvPicPr>
        <p:blipFill>
          <a:blip r:embed="rId3"/>
          <a:srcRect l="5131" t="8547" r="51256" b="9402"/>
          <a:stretch>
            <a:fillRect/>
          </a:stretch>
        </p:blipFill>
        <p:spPr bwMode="auto">
          <a:xfrm>
            <a:off x="1643042" y="3500438"/>
            <a:ext cx="2114550" cy="223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C:\Users\User\Documents\Папка збірна\Новая папка\Проєкт Таємниці України\В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785926"/>
            <a:ext cx="2428892" cy="164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3757592" y="6381328"/>
            <a:ext cx="2207449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chemeClr val="tx1"/>
                </a:solidFill>
              </a:rPr>
              <a:t>Луцьк, 2025</a:t>
            </a:r>
            <a:endParaRPr lang="uk-UA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7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/>
          <p:nvPr/>
        </p:nvCxnSpPr>
        <p:spPr>
          <a:xfrm rot="10800000">
            <a:off x="2357422" y="1214422"/>
            <a:ext cx="3786214" cy="307183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2000232" y="1285860"/>
            <a:ext cx="428628" cy="28575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143108" y="1071546"/>
            <a:ext cx="1357322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err="1" smtClean="0">
                <a:solidFill>
                  <a:schemeClr val="tx1"/>
                </a:solidFill>
                <a:latin typeface="+mj-lt"/>
              </a:rPr>
              <a:t>Щурин</a:t>
            </a:r>
            <a:endParaRPr lang="ru-RU" sz="2000" b="1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" t="2695" r="4166" b="33195"/>
          <a:stretch/>
        </p:blipFill>
        <p:spPr bwMode="auto">
          <a:xfrm>
            <a:off x="463463" y="187890"/>
            <a:ext cx="8279704" cy="4396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4"/>
          <p:cNvSpPr/>
          <p:nvPr/>
        </p:nvSpPr>
        <p:spPr>
          <a:xfrm>
            <a:off x="463463" y="4584526"/>
            <a:ext cx="8279704" cy="1940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На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Волині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існує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цікавих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зацікавлюють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туристів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Ми: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Літвінчук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Богдан та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Літвінчук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Тетяна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учні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Луцького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ліцею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№21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Михайла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Кравчука, любимо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влітку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подорожувати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родиною. Часто наш маршрут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пролягає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міста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Луцьк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село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Тристень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(через село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Щурин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Тристень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село, в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народився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довгий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час проживав наш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дідусь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Василь Якович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усий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 села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Тристень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Шурин (колись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ожищенського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зараз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Луцького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району) та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околиці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наше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0" t="26633" r="6001" b="44925"/>
          <a:stretch/>
        </p:blipFill>
        <p:spPr bwMode="auto">
          <a:xfrm rot="444859">
            <a:off x="5004579" y="170733"/>
            <a:ext cx="3904605" cy="2332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10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4"/>
          <p:cNvSpPr/>
          <p:nvPr/>
        </p:nvSpPr>
        <p:spPr>
          <a:xfrm>
            <a:off x="463463" y="404664"/>
            <a:ext cx="8279704" cy="61206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spcAft>
                <a:spcPts val="0"/>
              </a:spcAft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Метою 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роботи є дослідження туристично-рекреаційних ресурсів сіл </a:t>
            </a:r>
            <a:r>
              <a:rPr lang="uk-UA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Щурин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і </a:t>
            </a:r>
            <a:r>
              <a:rPr lang="uk-UA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Тристень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Луцького району Волинської області та їх околиць  та  подальше їх використання у туристичній та освітній діяльності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indent="449580" algn="just">
              <a:spcAft>
                <a:spcPts val="0"/>
              </a:spcAft>
            </a:pP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роботі представлені цікаві місця туристичного маршруту «Луцьк </a:t>
            </a:r>
            <a:r>
              <a:rPr lang="uk-UA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–Щурин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- </a:t>
            </a:r>
            <a:r>
              <a:rPr lang="uk-UA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Тристень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». Протяжність мандрівки - 60 км(в тому числі пішого туристичного походу - 8 км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).</a:t>
            </a:r>
          </a:p>
          <a:p>
            <a:pPr indent="449580" algn="just">
              <a:spcAft>
                <a:spcPts val="0"/>
              </a:spcAft>
            </a:pP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Об'єктом дослідження є екскурсійно-пізнавальний туризм: історичні та природні об'єкти сіл </a:t>
            </a:r>
            <a:r>
              <a:rPr lang="uk-UA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Щурин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і </a:t>
            </a:r>
            <a:r>
              <a:rPr lang="uk-UA" sz="20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Тристень</a:t>
            </a: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та їх околиць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spcAft>
                <a:spcPts val="0"/>
              </a:spcAft>
            </a:pPr>
            <a:endParaRPr lang="uk-UA" sz="20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Предмет дослідження - історико-культурний та природо-ресурсний потенціал:   особливості об'єктів, їх сучасний стан та використання.</a:t>
            </a:r>
            <a:endParaRPr lang="uk-UA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66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1981" y="606352"/>
            <a:ext cx="8286808" cy="5715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mtClean="0"/>
              <a:t>С</a:t>
            </a:r>
            <a:endParaRPr lang="ru-RU" dirty="0"/>
          </a:p>
        </p:txBody>
      </p:sp>
      <p:pic>
        <p:nvPicPr>
          <p:cNvPr id="7" name="Picture 6" descr="C:\Users\User\Documents\Папка збірна\Новая папка\Проєкт Таємниці України\В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00410"/>
            <a:ext cx="2028194" cy="137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67544" y="2076201"/>
            <a:ext cx="578647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Перші письмові свідчення про </a:t>
            </a:r>
            <a:r>
              <a:rPr kumimoji="0" lang="uk-UA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Щурин</a:t>
            </a: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датуються 1604 роком, коли село було зруйновано за вказівкою місцевого князя П. </a:t>
            </a:r>
            <a:r>
              <a:rPr kumimoji="0" lang="uk-UA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Воронецького</a:t>
            </a: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Після цього поселення відроджувалося дуже тяжко. Місцеві парафіяни 1661 р. власними силами побудували дерев’яну церкву, яка збереглася до нашого часу лише з невеликими змінами. Саме цю дату вважають початковою. Також є інформація про 1767</a:t>
            </a:r>
            <a:r>
              <a:rPr kumimoji="0" lang="uk-UA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</a:t>
            </a: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1788 рік (ймовірно, тоді святиня  перебудована). 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У </a:t>
            </a:r>
            <a:r>
              <a:rPr kumimoji="0" lang="uk-UA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1870-х роках, під час ремонту святині, під неї підведений кам'яний фундамент, прибудований ганок до бабинця.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Церква села </a:t>
            </a:r>
            <a:r>
              <a:rPr lang="uk-UA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Щурин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пам'ятка архітектури національного значення. </a:t>
            </a:r>
            <a:endParaRPr kumimoji="0" lang="uk-UA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9" t="13658" r="6548" b="36473"/>
          <a:stretch/>
        </p:blipFill>
        <p:spPr bwMode="auto">
          <a:xfrm>
            <a:off x="7020272" y="695786"/>
            <a:ext cx="1515861" cy="1733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03"/>
          <a:stretch/>
        </p:blipFill>
        <p:spPr bwMode="auto">
          <a:xfrm>
            <a:off x="6645380" y="3385604"/>
            <a:ext cx="1921435" cy="286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428860" y="0"/>
            <a:ext cx="328614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Щурин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E:\Я\изображение_viber_2021-06-24_00-14-15-8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642918"/>
            <a:ext cx="2452598" cy="1379587"/>
          </a:xfrm>
          <a:prstGeom prst="rect">
            <a:avLst/>
          </a:prstGeom>
          <a:noFill/>
        </p:spPr>
      </p:pic>
      <p:sp>
        <p:nvSpPr>
          <p:cNvPr id="12" name="Прямокутник 11"/>
          <p:cNvSpPr/>
          <p:nvPr/>
        </p:nvSpPr>
        <p:spPr>
          <a:xfrm>
            <a:off x="6248791" y="2320269"/>
            <a:ext cx="2714612" cy="11087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Михайлівська церква </a:t>
            </a:r>
          </a:p>
          <a:p>
            <a:pPr algn="ctr"/>
            <a:r>
              <a:rPr lang="uk-UA" sz="1400" dirty="0" smtClean="0">
                <a:solidFill>
                  <a:schemeClr val="tx1"/>
                </a:solidFill>
              </a:rPr>
              <a:t>1661-1767</a:t>
            </a:r>
          </a:p>
          <a:p>
            <a:r>
              <a:rPr lang="uk-UA" sz="1400" dirty="0">
                <a:solidFill>
                  <a:schemeClr val="tx1"/>
                </a:solidFill>
              </a:rPr>
              <a:t>с</a:t>
            </a:r>
            <a:r>
              <a:rPr lang="uk-UA" sz="1400" dirty="0" smtClean="0">
                <a:solidFill>
                  <a:schemeClr val="tx1"/>
                </a:solidFill>
              </a:rPr>
              <a:t>. </a:t>
            </a:r>
            <a:r>
              <a:rPr lang="uk-UA" sz="1400" dirty="0" err="1" smtClean="0">
                <a:solidFill>
                  <a:schemeClr val="tx1"/>
                </a:solidFill>
              </a:rPr>
              <a:t>Щурин</a:t>
            </a:r>
            <a:endParaRPr lang="uk-UA" sz="1400" dirty="0" smtClean="0">
              <a:solidFill>
                <a:schemeClr val="tx1"/>
              </a:solidFill>
            </a:endParaRPr>
          </a:p>
          <a:p>
            <a:r>
              <a:rPr lang="ru-RU" sz="1400" dirty="0" smtClean="0">
                <a:hlinkClick r:id="rId7"/>
              </a:rPr>
              <a:t>50°57′25</a:t>
            </a:r>
            <a:r>
              <a:rPr lang="ru-RU" sz="1400" dirty="0">
                <a:hlinkClick r:id="rId7"/>
              </a:rPr>
              <a:t>″ пн. ш. </a:t>
            </a:r>
            <a:r>
              <a:rPr lang="ru-RU" sz="1400" dirty="0" smtClean="0">
                <a:hlinkClick r:id="rId7"/>
              </a:rPr>
              <a:t>24°56′37</a:t>
            </a:r>
            <a:r>
              <a:rPr lang="ru-RU" sz="1400" dirty="0">
                <a:hlinkClick r:id="rId7"/>
              </a:rPr>
              <a:t>″ </a:t>
            </a:r>
            <a:r>
              <a:rPr lang="ru-RU" sz="1400" dirty="0" err="1">
                <a:hlinkClick r:id="rId7"/>
              </a:rPr>
              <a:t>сх</a:t>
            </a:r>
            <a:r>
              <a:rPr lang="ru-RU" sz="1400" dirty="0">
                <a:hlinkClick r:id="rId7"/>
              </a:rPr>
              <a:t>. д.</a:t>
            </a:r>
            <a:r>
              <a:rPr lang="uk-UA" sz="1400" dirty="0" smtClean="0">
                <a:solidFill>
                  <a:schemeClr val="tx1"/>
                </a:solidFill>
              </a:rPr>
              <a:t> </a:t>
            </a:r>
            <a:endParaRPr lang="uk-UA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2670" y="571480"/>
            <a:ext cx="8286808" cy="5715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b="1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Дзвіниця Михайлівської церкви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села Щурин </a:t>
            </a:r>
            <a:r>
              <a:rPr lang="uk-UA" b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пам'ятка архітектури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національного значення.  </a:t>
            </a:r>
            <a:endParaRPr lang="uk-UA" b="1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28860" y="0"/>
            <a:ext cx="328614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Щурин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2706010" y="4083396"/>
            <a:ext cx="2714612" cy="11087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Дзвіниця Михайлівської церкви</a:t>
            </a:r>
          </a:p>
          <a:p>
            <a:pPr algn="ctr"/>
            <a:r>
              <a:rPr lang="uk-UA" sz="1400" dirty="0" smtClean="0">
                <a:solidFill>
                  <a:schemeClr val="tx1"/>
                </a:solidFill>
              </a:rPr>
              <a:t> ХУІІІ ст.</a:t>
            </a:r>
          </a:p>
          <a:p>
            <a:r>
              <a:rPr lang="uk-UA" sz="1400" dirty="0" smtClean="0">
                <a:solidFill>
                  <a:schemeClr val="tx1"/>
                </a:solidFill>
              </a:rPr>
              <a:t>С. </a:t>
            </a:r>
            <a:r>
              <a:rPr lang="uk-UA" sz="1400" dirty="0" err="1" smtClean="0">
                <a:solidFill>
                  <a:schemeClr val="tx1"/>
                </a:solidFill>
              </a:rPr>
              <a:t>Щурин</a:t>
            </a:r>
            <a:endParaRPr lang="uk-UA" sz="1400" dirty="0" smtClean="0">
              <a:solidFill>
                <a:schemeClr val="tx1"/>
              </a:solidFill>
            </a:endParaRPr>
          </a:p>
          <a:p>
            <a:r>
              <a:rPr lang="uk-UA" sz="1400" dirty="0">
                <a:hlinkClick r:id="rId3"/>
              </a:rPr>
              <a:t>50°57′25″ пн. ш. 24°56′36″ сх. д.</a:t>
            </a:r>
            <a:endParaRPr lang="uk-UA" sz="1400" dirty="0"/>
          </a:p>
          <a:p>
            <a:endParaRPr lang="uk-UA" sz="1400" dirty="0" smtClean="0">
              <a:solidFill>
                <a:schemeClr val="tx1"/>
              </a:solidFill>
            </a:endParaRPr>
          </a:p>
        </p:txBody>
      </p:sp>
      <p:pic>
        <p:nvPicPr>
          <p:cNvPr id="13" name="Рисунок 12" descr="undefine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419" y="3356992"/>
            <a:ext cx="2495628" cy="21585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4709320" y="5349776"/>
            <a:ext cx="391113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фотографія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пам‘ятки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номер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каталозі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конкурсу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Вікі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любить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пам'ятки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 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07-245-0016</a:t>
            </a: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611560" y="714540"/>
            <a:ext cx="4392488" cy="33625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У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ХІХ ст. в інтер'єрі розмальована масляними фарбами. Церква була постійно чинною. В інтер'єрі ремонтована в кінці 2000-х років.</a:t>
            </a:r>
          </a:p>
          <a:p>
            <a:pPr algn="just"/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Теперішній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іконостас ХІХ ст. Також в інтер'єрі частково зберігся настінний олійний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розпис.</a:t>
            </a:r>
          </a:p>
          <a:p>
            <a:pPr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/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Дзвіниця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дерев'яна двоярусна невелика, збереглася з заходу від церкви</a:t>
            </a:r>
            <a:endParaRPr lang="uk-UA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3065078" cy="229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кутник 19"/>
          <p:cNvSpPr/>
          <p:nvPr/>
        </p:nvSpPr>
        <p:spPr>
          <a:xfrm>
            <a:off x="5004048" y="2442592"/>
            <a:ext cx="391113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82" y="2554714"/>
            <a:ext cx="7603547" cy="690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79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9150" y="642918"/>
            <a:ext cx="8470568" cy="566640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28860" y="0"/>
            <a:ext cx="328614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Щурин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E:\Я\изображение_viber_2021-06-24_00-13-21-056.jpg"/>
          <p:cNvPicPr>
            <a:picLocks noChangeAspect="1" noChangeArrowheads="1"/>
          </p:cNvPicPr>
          <p:nvPr/>
        </p:nvPicPr>
        <p:blipFill rotWithShape="1">
          <a:blip r:embed="rId3" cstate="print"/>
          <a:srcRect b="37838"/>
          <a:stretch/>
        </p:blipFill>
        <p:spPr bwMode="auto">
          <a:xfrm>
            <a:off x="459150" y="457200"/>
            <a:ext cx="2112586" cy="2112585"/>
          </a:xfrm>
          <a:prstGeom prst="rect">
            <a:avLst/>
          </a:prstGeom>
          <a:noFill/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Рисунок 5" descr="ÐÑÐºÐ°Ð´ÑÐ¹ Ð¢ÐµÑÐ»ÑÐº Ð¿Ð¾ÐºÐ°Ð·ÑÑ ÑÑÑÐ¸Ð½ÑÑÐºÐ¸Ð¹ Ð¾Ð±ÐµÑÑÐ³ â Ð±ÐµÐ·ÐºÑÐ¸Ð»Ð¸Ð¹ Ð²ÑÑÑÑÐº."/>
          <p:cNvPicPr>
            <a:picLocks noChangeAspect="1" noChangeArrowheads="1"/>
          </p:cNvPicPr>
          <p:nvPr/>
        </p:nvPicPr>
        <p:blipFill>
          <a:blip r:embed="rId4"/>
          <a:srcRect l="50667" t="54930" r="11999"/>
          <a:stretch>
            <a:fillRect/>
          </a:stretch>
        </p:blipFill>
        <p:spPr bwMode="auto">
          <a:xfrm>
            <a:off x="6572264" y="285728"/>
            <a:ext cx="2094061" cy="1666863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 rot="10800000" flipV="1">
            <a:off x="2571736" y="1857364"/>
            <a:ext cx="628654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Здавна славився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Щурин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хліборобами. Земля ніколи не облогувала. Пахли хлібом поля… Аркадій Тимофійович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Теслюк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якому вже ось-ось сповниться восьмий десяток літ, все життя трудився трактористом. Каже, збирав і жито, й пшеницю, і всяку пашницю. І до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млина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возив.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Ця раритетна конструкція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досі стоїть на околиці села. Правда, зерно вже не меле.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— О, скільки я тут пшенички намолов, — усміхаючись, каже Аркадій Тимофійович. — Пам'ятаю, якось цей млин впав, вітер перекинув, то на його місці поставили новий. Бо як було без такого об’єкта селу обходитися? І цей з роками став руйнуватися. Наприкінці 80-х років його ремонтували, вбрали бляхою, бо раніше був 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гонтами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накритий. А тепер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стоїть як пам’ятник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Ось дивіться — навіть крила впали…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Куса\Desktop\Downloads\IMG_20210620_091454477_HDR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072066" y="571480"/>
            <a:ext cx="164307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E:\Фото 2021\Camera\IMG_20210620_091157675_HD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85850" y="4169676"/>
            <a:ext cx="246490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E:\Фото 2021\Camera\IMG_20210726_14482202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00384" y="749714"/>
            <a:ext cx="1943099" cy="1173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кутник 2"/>
          <p:cNvSpPr/>
          <p:nvPr/>
        </p:nvSpPr>
        <p:spPr>
          <a:xfrm>
            <a:off x="36756" y="2569785"/>
            <a:ext cx="2560832" cy="10032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</a:rPr>
              <a:t>Млин вітряний (ХІХ </a:t>
            </a:r>
            <a:r>
              <a:rPr lang="uk-UA" sz="1400" b="1" dirty="0" err="1" smtClean="0">
                <a:solidFill>
                  <a:schemeClr val="tx1"/>
                </a:solidFill>
              </a:rPr>
              <a:t>ст</a:t>
            </a:r>
            <a:r>
              <a:rPr lang="uk-UA" sz="14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uk-UA" sz="1400" dirty="0">
                <a:solidFill>
                  <a:schemeClr val="tx1"/>
                </a:solidFill>
              </a:rPr>
              <a:t>З</a:t>
            </a:r>
            <a:r>
              <a:rPr lang="uk-UA" sz="1400" dirty="0" smtClean="0">
                <a:solidFill>
                  <a:schemeClr val="tx1"/>
                </a:solidFill>
              </a:rPr>
              <a:t>а </a:t>
            </a:r>
            <a:r>
              <a:rPr lang="uk-UA" sz="1400" dirty="0">
                <a:solidFill>
                  <a:schemeClr val="tx1"/>
                </a:solidFill>
              </a:rPr>
              <a:t>0,4 км від південної околиці </a:t>
            </a:r>
            <a:r>
              <a:rPr lang="uk-UA" sz="1400" dirty="0" smtClean="0">
                <a:solidFill>
                  <a:schemeClr val="tx1"/>
                </a:solidFill>
              </a:rPr>
              <a:t>села </a:t>
            </a:r>
            <a:r>
              <a:rPr lang="uk-UA" sz="1400" dirty="0" err="1" smtClean="0">
                <a:solidFill>
                  <a:schemeClr val="tx1"/>
                </a:solidFill>
              </a:rPr>
              <a:t>Щурин</a:t>
            </a:r>
            <a:endParaRPr lang="uk-UA" sz="1400" dirty="0">
              <a:solidFill>
                <a:schemeClr val="tx1"/>
              </a:solidFill>
            </a:endParaRPr>
          </a:p>
          <a:p>
            <a:r>
              <a:rPr lang="uk-UA" sz="1400" u="sng" dirty="0">
                <a:solidFill>
                  <a:schemeClr val="tx1"/>
                </a:solidFill>
                <a:hlinkClick r:id="rId8"/>
              </a:rPr>
              <a:t>50°56′45″ пн. ш. 24°56′24″ сх. д.</a:t>
            </a:r>
            <a:endParaRPr lang="uk-UA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9" name="AutoShape 3" descr="C:\Users\%D0%9A%D1%83%D1%81%D0%B0\Desktop\%D0%B8%D0%B7%D0%BE%D0%B1%D1%80%D0%B0%D0%B6%D0%B5%D0%BD%D0%B8%D0%B5_viber_2021-06-24_00-14-05-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1" name="AutoShape 5" descr="C:\Users\%D0%9A%D1%83%D1%81%D0%B0\Desktop\%D0%B8%D0%B7%D0%BE%D0%B1%D1%80%D0%B0%D0%B6%D0%B5%D0%BD%D0%B8%D0%B5_viber_2021-06-24_00-14-05-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928926" y="0"/>
            <a:ext cx="328614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Тристень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714356"/>
            <a:ext cx="8286808" cy="5715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2071678"/>
            <a:ext cx="8072494" cy="435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Спробуємо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переконати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багата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красивими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пейзажами, а й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давніми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таємничими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історіями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Є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де люди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бачать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дивні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пояснити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Одним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містичних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Баб′я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гора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селом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напрямку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Береськ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стверджують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місцеві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поважні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жителі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нині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Баб′я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гора -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невеликий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пагорб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колись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ріс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дубовий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ліс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Зараз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невеличка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ділянка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яка заросла кущами,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старожили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стверджують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випасі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худоби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допустити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потрапила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ту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містину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«Не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допасеш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…»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корів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нападає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сила -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силенна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сліпнів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худобу 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заспокоїти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вона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починає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ґедзакатися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некерованою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втікає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додому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Стверджують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подорожуючого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тією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місцевістю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взяти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блуд».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ходити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колу і не знати як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продовжити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шлях.</a:t>
            </a:r>
            <a:r>
              <a:rPr lang="ru-RU" b="1" dirty="0" smtClean="0">
                <a:noFill/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noFill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" descr="C:\Users\Куса\Desktop\Downloads\IMG_20210703_10205244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20000" contrast="10000"/>
          </a:blip>
          <a:srcRect/>
          <a:stretch>
            <a:fillRect/>
          </a:stretch>
        </p:blipFill>
        <p:spPr bwMode="auto">
          <a:xfrm>
            <a:off x="1214414" y="928670"/>
            <a:ext cx="2762942" cy="1554155"/>
          </a:xfrm>
          <a:prstGeom prst="rect">
            <a:avLst/>
          </a:prstGeom>
          <a:noFill/>
        </p:spPr>
      </p:pic>
      <p:pic>
        <p:nvPicPr>
          <p:cNvPr id="17" name="Рисунок 16"/>
          <p:cNvPicPr/>
          <p:nvPr/>
        </p:nvPicPr>
        <p:blipFill>
          <a:blip r:embed="rId4" cstate="print">
            <a:lum bright="10000" contrast="10000"/>
          </a:blip>
          <a:srcRect l="8017" t="11111" r="8926" b="13105"/>
          <a:stretch>
            <a:fillRect/>
          </a:stretch>
        </p:blipFill>
        <p:spPr bwMode="auto">
          <a:xfrm>
            <a:off x="4857752" y="928670"/>
            <a:ext cx="3004887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9" name="AutoShape 3" descr="C:\Users\%D0%9A%D1%83%D1%81%D0%B0\Desktop\%D0%B8%D0%B7%D0%BE%D0%B1%D1%80%D0%B0%D0%B6%D0%B5%D0%BD%D0%B8%D0%B5_viber_2021-06-24_00-14-05-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1" name="AutoShape 5" descr="C:\Users\%D0%9A%D1%83%D1%81%D0%B0\Desktop\%D0%B8%D0%B7%D0%BE%D0%B1%D1%80%D0%B0%D0%B6%D0%B5%D0%BD%D0%B8%D0%B5_viber_2021-06-24_00-14-05-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928926" y="0"/>
            <a:ext cx="328614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Тристень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785794"/>
            <a:ext cx="8215370" cy="55721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642918"/>
            <a:ext cx="792961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Легенда про «</a:t>
            </a:r>
            <a:r>
              <a:rPr lang="ru-RU" sz="2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Баб′ю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гору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https://dyvomandry.com.ua/wp-content/uploads/2021/10/volynska_trysten_luczka-gimnaziya-%E2%84%9621-imeni-myhajla-kravchuka_kusa-tetyana_ilyustracziya-do-legendy-pro-babyu-goru_1-1024x703.png"/>
          <p:cNvPicPr/>
          <p:nvPr/>
        </p:nvPicPr>
        <p:blipFill>
          <a:blip r:embed="rId3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60" y="3857628"/>
            <a:ext cx="4286280" cy="242889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Прямоугольник 17"/>
          <p:cNvSpPr/>
          <p:nvPr/>
        </p:nvSpPr>
        <p:spPr>
          <a:xfrm>
            <a:off x="714348" y="785794"/>
            <a:ext cx="7858180" cy="2857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Цікаву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легенду про «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Баб′ю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гору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розповів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нам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дідусь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Кусий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Василь Якович, 1959 року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народження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повідала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мама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Камінська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Ганна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Василівна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1922 року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народження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нині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покійна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наша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прабабуся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яка проживала в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Колись давно в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Сибірі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ймовірно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перебуваючи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засланні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люди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зустріли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звичну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жінку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вродливою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звично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одягненою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грудях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висів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хрестик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великих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розмірів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перевернутий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догори.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звичайно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привернуло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люди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задивилися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незнайомку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642918"/>
            <a:ext cx="8286808" cy="5715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28926" y="0"/>
            <a:ext cx="328614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Щурин-Тристень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928670"/>
            <a:ext cx="8001056" cy="1714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Жінка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помітивши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зацікавлений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погляд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запитала у людей про те,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звідки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 вони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будуть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- З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just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-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Знаю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село, знаю, -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задумливо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промовила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жінка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продовжила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думку.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Гарний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там край. Коли ми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летіли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«шабаш», то в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Щурині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сусідньому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Тристенем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хрест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церкві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зачепили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pic>
        <p:nvPicPr>
          <p:cNvPr id="11" name="Picture 2" descr="picture"/>
          <p:cNvPicPr>
            <a:picLocks noChangeAspect="1" noChangeArrowheads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2571744"/>
            <a:ext cx="2743219" cy="19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0" name="AutoShape 2" descr="https://dyvomandry.com.ua/wp-content/uploads/2021/10/volynska_trysten_luczka-gimnaziya-%E2%84%9621-imeni-myhajla-kravchuka_kusa-tetyana-mykolayivna_ilyustracziya-do-legendy-pro-babyu-goru_3-1024x72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>
          <a:blip r:embed="rId4" cstate="print"/>
          <a:srcRect l="16997" t="10541" r="17744" b="6553"/>
          <a:stretch>
            <a:fillRect/>
          </a:stretch>
        </p:blipFill>
        <p:spPr bwMode="auto">
          <a:xfrm>
            <a:off x="5929322" y="3357562"/>
            <a:ext cx="257176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857224" y="5572140"/>
            <a:ext cx="750099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Про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велася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розмова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загадкою.</a:t>
            </a:r>
            <a:endParaRPr lang="ru-RU" dirty="0"/>
          </a:p>
        </p:txBody>
      </p:sp>
      <p:pic>
        <p:nvPicPr>
          <p:cNvPr id="16" name="Рисунок 15" descr="ÐÐ¸ÑÐ°Ð¹Ð»ÑÐ²ÑÑÐºÐ° ÑÐµÑÐºÐ²Ð° Ñ Ð©ÑÑÐ¸Ð½Ñ (Ð´ÐµÑÐµÐ²'ÑÐ½Ð°, 1661-1767Ñ.Ñ.)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2714620"/>
            <a:ext cx="2373630" cy="2448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599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571480"/>
            <a:ext cx="8286808" cy="58579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28926" y="0"/>
            <a:ext cx="328614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Щурин-Тристень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-428652"/>
            <a:ext cx="8072494" cy="5429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just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Щурин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стверджують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старожили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Михайлівській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церкві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пам'ятці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архітектури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національного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дійсно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хрест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трішки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відхилений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(до ремонту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будівлі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endPara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легенда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автентичною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зафіксованим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той факт,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справді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мала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подія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Легенда та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містика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тримається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пам`яті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людей.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Звичайно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зміст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зовсім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дійсності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мою думку,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право 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існування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кутник 3"/>
          <p:cNvSpPr/>
          <p:nvPr/>
        </p:nvSpPr>
        <p:spPr>
          <a:xfrm>
            <a:off x="500034" y="1714488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сказати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мала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історія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відьми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пам’ятних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знаків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не ставили, тому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фольклор.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Уявлення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про те, де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збираються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відьми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мінялося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 часом. Таких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 них далеко не гори, а просто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важливі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 cstate="print"/>
          <a:srcRect l="4329" r="8124" b="6838"/>
          <a:stretch>
            <a:fillRect/>
          </a:stretch>
        </p:blipFill>
        <p:spPr bwMode="auto">
          <a:xfrm>
            <a:off x="1142976" y="4286256"/>
            <a:ext cx="283093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2857488" y="4572008"/>
            <a:ext cx="1285884" cy="150019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/>
          <p:nvPr/>
        </p:nvPicPr>
        <p:blipFill>
          <a:blip r:embed="rId4" cstate="print"/>
          <a:srcRect l="26937" t="28775" r="25281" b="12536"/>
          <a:stretch>
            <a:fillRect/>
          </a:stretch>
        </p:blipFill>
        <p:spPr bwMode="auto">
          <a:xfrm>
            <a:off x="4500562" y="4286256"/>
            <a:ext cx="178595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5"/>
          <a:srcRect l="22287" t="53846" r="23036" b="28205"/>
          <a:stretch>
            <a:fillRect/>
          </a:stretch>
        </p:blipFill>
        <p:spPr bwMode="auto">
          <a:xfrm>
            <a:off x="5357818" y="5429264"/>
            <a:ext cx="32480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5572132" y="6072206"/>
            <a:ext cx="3000396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99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" name="Прямоугольник 6"/>
          <p:cNvSpPr/>
          <p:nvPr/>
        </p:nvSpPr>
        <p:spPr>
          <a:xfrm>
            <a:off x="428596" y="260648"/>
            <a:ext cx="8286808" cy="61966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2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«Подорожуючи</a:t>
            </a:r>
            <a:r>
              <a:rPr lang="uk-UA" sz="2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ми відкриваємо для себе світ, </a:t>
            </a:r>
            <a:endParaRPr lang="uk-UA" sz="22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2200" b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uk-UA" sz="2200" b="1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                                                                  а </a:t>
            </a:r>
            <a:r>
              <a:rPr lang="uk-UA" sz="2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себе — світові</a:t>
            </a:r>
            <a:r>
              <a:rPr lang="uk-UA" sz="2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</a:t>
            </a:r>
          </a:p>
          <a:p>
            <a:pPr indent="449580" algn="just" fontAlgn="base">
              <a:lnSpc>
                <a:spcPct val="150000"/>
              </a:lnSpc>
              <a:spcAft>
                <a:spcPts val="0"/>
              </a:spcAft>
            </a:pPr>
            <a:r>
              <a:rPr lang="uk-UA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Методи </a:t>
            </a: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дослідження - у роботі були використані наступні методи дослідження:</a:t>
            </a:r>
            <a:endParaRPr lang="uk-UA" sz="20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49580" algn="just" fontAlgn="base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 Аналіз науково-методичної літератури;</a:t>
            </a:r>
            <a:endParaRPr lang="uk-UA" sz="20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49580" algn="just" fontAlgn="base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Наукового пізнання (аналіз, синтез, індукція, дедукція).</a:t>
            </a:r>
            <a:endParaRPr lang="uk-UA" sz="20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Новизна отриманих результатів полягає в тому, що ми дослідили маршрут та склали карту відповідної мандрівки, зосередивши увагу на  цікаві об'єкти.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Практичне значення: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/>
              <a:buChar char="-"/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результати отриманих досліджень можуть бути використані при подальшому розвитку туристичного потенціалу;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/>
              <a:buChar char="-"/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поповнення  освітньої бази матеріалами про рідний край.</a:t>
            </a:r>
          </a:p>
        </p:txBody>
      </p:sp>
    </p:spTree>
    <p:extLst>
      <p:ext uri="{BB962C8B-B14F-4D97-AF65-F5344CB8AC3E}">
        <p14:creationId xmlns:p14="http://schemas.microsoft.com/office/powerpoint/2010/main" val="291650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4"/>
          <p:cNvSpPr/>
          <p:nvPr/>
        </p:nvSpPr>
        <p:spPr>
          <a:xfrm>
            <a:off x="463463" y="836712"/>
            <a:ext cx="8279704" cy="56886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827584" y="260648"/>
            <a:ext cx="75608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uk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41" y="1052737"/>
            <a:ext cx="7910391" cy="5372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7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Природа України - Природа України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928926" y="0"/>
            <a:ext cx="328614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6"/>
          <p:cNvSpPr/>
          <p:nvPr/>
        </p:nvSpPr>
        <p:spPr>
          <a:xfrm>
            <a:off x="428596" y="599430"/>
            <a:ext cx="8286808" cy="58579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utoShape 4" descr="Презентація на тему: Глобальні цілі сталого розвитку » Сторінка 10 »  Rule.School - просто ГДЗ для учні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1" name="Picture 7" descr="Презентація на тему «Айстрові або Складноцвіті» - Слайд #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2" t="3997" r="7538" b="65561"/>
          <a:stretch/>
        </p:blipFill>
        <p:spPr bwMode="auto">
          <a:xfrm>
            <a:off x="596976" y="743681"/>
            <a:ext cx="7950047" cy="211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0" t="16209" r="38383" b="42782"/>
          <a:stretch/>
        </p:blipFill>
        <p:spPr bwMode="auto">
          <a:xfrm>
            <a:off x="2537420" y="1899692"/>
            <a:ext cx="3963404" cy="43767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 descr="У Чернівцях туристів побільшало - Українська газета Час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" t="9412" r="5220" b="9347"/>
          <a:stretch/>
        </p:blipFill>
        <p:spPr bwMode="auto">
          <a:xfrm>
            <a:off x="6598363" y="3258660"/>
            <a:ext cx="2117041" cy="2551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Туристы картинки для детей - 20 фото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5" r="16649"/>
          <a:stretch/>
        </p:blipFill>
        <p:spPr bwMode="auto">
          <a:xfrm>
            <a:off x="596976" y="3237073"/>
            <a:ext cx="1844474" cy="27122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68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1112</Words>
  <Application>Microsoft Office PowerPoint</Application>
  <PresentationFormat>Екран (4:3)</PresentationFormat>
  <Paragraphs>111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4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Sara Yasmeen (Wipro Technologies)</dc:creator>
  <cp:lastModifiedBy>Куса</cp:lastModifiedBy>
  <cp:revision>62</cp:revision>
  <dcterms:created xsi:type="dcterms:W3CDTF">2010-02-23T11:30:32Z</dcterms:created>
  <dcterms:modified xsi:type="dcterms:W3CDTF">2025-04-02T18:23:54Z</dcterms:modified>
</cp:coreProperties>
</file>