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17"/>
  </p:notesMasterIdLst>
  <p:sldIdLst>
    <p:sldId id="257" r:id="rId2"/>
    <p:sldId id="269" r:id="rId3"/>
    <p:sldId id="268" r:id="rId4"/>
    <p:sldId id="264" r:id="rId5"/>
    <p:sldId id="259" r:id="rId6"/>
    <p:sldId id="256" r:id="rId7"/>
    <p:sldId id="260" r:id="rId8"/>
    <p:sldId id="261" r:id="rId9"/>
    <p:sldId id="262" r:id="rId10"/>
    <p:sldId id="263" r:id="rId11"/>
    <p:sldId id="258" r:id="rId12"/>
    <p:sldId id="265" r:id="rId13"/>
    <p:sldId id="266" r:id="rId14"/>
    <p:sldId id="270"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_pc5" initials="U" lastIdx="1" clrIdx="0">
    <p:extLst>
      <p:ext uri="{19B8F6BF-5375-455C-9EA6-DF929625EA0E}">
        <p15:presenceInfo xmlns:p15="http://schemas.microsoft.com/office/powerpoint/2012/main" userId="User_pc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1" autoAdjust="0"/>
    <p:restoredTop sz="94660"/>
  </p:normalViewPr>
  <p:slideViewPr>
    <p:cSldViewPr snapToGrid="0">
      <p:cViewPr varScale="1">
        <p:scale>
          <a:sx n="81" d="100"/>
          <a:sy n="81"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CA11E6-A63D-41AA-BC7B-68F0E018E888}" type="doc">
      <dgm:prSet loTypeId="urn:microsoft.com/office/officeart/2005/8/layout/hList7" loCatId="list" qsTypeId="urn:microsoft.com/office/officeart/2005/8/quickstyle/3d5" qsCatId="3D" csTypeId="urn:microsoft.com/office/officeart/2005/8/colors/accent1_2" csCatId="accent1"/>
      <dgm:spPr/>
      <dgm:t>
        <a:bodyPr/>
        <a:lstStyle/>
        <a:p>
          <a:endParaRPr lang="uk-UA"/>
        </a:p>
      </dgm:t>
    </dgm:pt>
    <dgm:pt modelId="{AF381F52-549D-4EF6-B6EE-83910E5E32F9}">
      <dgm:prSet/>
      <dgm:spPr/>
      <dgm:t>
        <a:bodyPr/>
        <a:lstStyle/>
        <a:p>
          <a:r>
            <a:rPr lang="uk-UA" b="1" i="1"/>
            <a:t>Екскурсійний маршрут</a:t>
          </a:r>
          <a:endParaRPr lang="uk-UA"/>
        </a:p>
      </dgm:t>
    </dgm:pt>
    <dgm:pt modelId="{A7ADA24B-51E0-42B6-BB15-B2DC709337C9}" type="parTrans" cxnId="{CA884114-E1FC-46B8-AF4F-4E722000B83D}">
      <dgm:prSet/>
      <dgm:spPr/>
      <dgm:t>
        <a:bodyPr/>
        <a:lstStyle/>
        <a:p>
          <a:endParaRPr lang="uk-UA"/>
        </a:p>
      </dgm:t>
    </dgm:pt>
    <dgm:pt modelId="{4B8D6BF6-5569-4705-A24F-973B8A6E7C52}" type="sibTrans" cxnId="{CA884114-E1FC-46B8-AF4F-4E722000B83D}">
      <dgm:prSet/>
      <dgm:spPr/>
      <dgm:t>
        <a:bodyPr/>
        <a:lstStyle/>
        <a:p>
          <a:endParaRPr lang="uk-UA"/>
        </a:p>
      </dgm:t>
    </dgm:pt>
    <dgm:pt modelId="{34AEF2DC-DB29-4909-BBAE-1B8D12065C8C}" type="pres">
      <dgm:prSet presAssocID="{0CCA11E6-A63D-41AA-BC7B-68F0E018E888}" presName="Name0" presStyleCnt="0">
        <dgm:presLayoutVars>
          <dgm:dir/>
          <dgm:resizeHandles val="exact"/>
        </dgm:presLayoutVars>
      </dgm:prSet>
      <dgm:spPr/>
    </dgm:pt>
    <dgm:pt modelId="{F644BF97-3B5B-4C04-BEA1-A4E51D920A85}" type="pres">
      <dgm:prSet presAssocID="{0CCA11E6-A63D-41AA-BC7B-68F0E018E888}" presName="fgShape" presStyleLbl="fgShp" presStyleIdx="0" presStyleCnt="1"/>
      <dgm:spPr/>
    </dgm:pt>
    <dgm:pt modelId="{45FE4C75-BC8E-4ED8-8427-C2558F0DF987}" type="pres">
      <dgm:prSet presAssocID="{0CCA11E6-A63D-41AA-BC7B-68F0E018E888}" presName="linComp" presStyleCnt="0"/>
      <dgm:spPr/>
    </dgm:pt>
    <dgm:pt modelId="{1732F39B-D66E-48E5-B044-63199A3061C4}" type="pres">
      <dgm:prSet presAssocID="{AF381F52-549D-4EF6-B6EE-83910E5E32F9}" presName="compNode" presStyleCnt="0"/>
      <dgm:spPr/>
    </dgm:pt>
    <dgm:pt modelId="{7E6D6DED-D819-428E-87FF-53F2F77751D1}" type="pres">
      <dgm:prSet presAssocID="{AF381F52-549D-4EF6-B6EE-83910E5E32F9}" presName="bkgdShape" presStyleLbl="node1" presStyleIdx="0" presStyleCnt="1"/>
      <dgm:spPr/>
    </dgm:pt>
    <dgm:pt modelId="{CCB70D5B-E420-4AC7-8E0C-8121BBD8E4CB}" type="pres">
      <dgm:prSet presAssocID="{AF381F52-549D-4EF6-B6EE-83910E5E32F9}" presName="nodeTx" presStyleLbl="node1" presStyleIdx="0" presStyleCnt="1">
        <dgm:presLayoutVars>
          <dgm:bulletEnabled val="1"/>
        </dgm:presLayoutVars>
      </dgm:prSet>
      <dgm:spPr/>
    </dgm:pt>
    <dgm:pt modelId="{D2A29FEB-49A8-4606-BB40-0EE2703B7608}" type="pres">
      <dgm:prSet presAssocID="{AF381F52-549D-4EF6-B6EE-83910E5E32F9}" presName="invisiNode" presStyleLbl="node1" presStyleIdx="0" presStyleCnt="1"/>
      <dgm:spPr/>
    </dgm:pt>
    <dgm:pt modelId="{75F3BC97-1BF2-47AD-B2C6-B0D909F11623}" type="pres">
      <dgm:prSet presAssocID="{AF381F52-549D-4EF6-B6EE-83910E5E32F9}" presName="imagNode" presStyleLbl="fgImgPlace1" presStyleIdx="0" presStyleCnt="1"/>
      <dgm:spPr/>
    </dgm:pt>
  </dgm:ptLst>
  <dgm:cxnLst>
    <dgm:cxn modelId="{CA884114-E1FC-46B8-AF4F-4E722000B83D}" srcId="{0CCA11E6-A63D-41AA-BC7B-68F0E018E888}" destId="{AF381F52-549D-4EF6-B6EE-83910E5E32F9}" srcOrd="0" destOrd="0" parTransId="{A7ADA24B-51E0-42B6-BB15-B2DC709337C9}" sibTransId="{4B8D6BF6-5569-4705-A24F-973B8A6E7C52}"/>
    <dgm:cxn modelId="{3B477A37-B80D-4DCD-BE6D-9ADF9C9999AF}" type="presOf" srcId="{AF381F52-549D-4EF6-B6EE-83910E5E32F9}" destId="{CCB70D5B-E420-4AC7-8E0C-8121BBD8E4CB}" srcOrd="1" destOrd="0" presId="urn:microsoft.com/office/officeart/2005/8/layout/hList7"/>
    <dgm:cxn modelId="{72411D4C-DB61-4689-99D5-4DC76ACCDF3C}" type="presOf" srcId="{AF381F52-549D-4EF6-B6EE-83910E5E32F9}" destId="{7E6D6DED-D819-428E-87FF-53F2F77751D1}" srcOrd="0" destOrd="0" presId="urn:microsoft.com/office/officeart/2005/8/layout/hList7"/>
    <dgm:cxn modelId="{56CFFAF7-3433-4E01-9DC5-579A83D20BD2}" type="presOf" srcId="{0CCA11E6-A63D-41AA-BC7B-68F0E018E888}" destId="{34AEF2DC-DB29-4909-BBAE-1B8D12065C8C}" srcOrd="0" destOrd="0" presId="urn:microsoft.com/office/officeart/2005/8/layout/hList7"/>
    <dgm:cxn modelId="{DE1DCBAC-8047-48A9-AAB1-B18351AC7A78}" type="presParOf" srcId="{34AEF2DC-DB29-4909-BBAE-1B8D12065C8C}" destId="{F644BF97-3B5B-4C04-BEA1-A4E51D920A85}" srcOrd="0" destOrd="0" presId="urn:microsoft.com/office/officeart/2005/8/layout/hList7"/>
    <dgm:cxn modelId="{A220EEEB-60E0-4F2A-9DE3-C5154F6EA47D}" type="presParOf" srcId="{34AEF2DC-DB29-4909-BBAE-1B8D12065C8C}" destId="{45FE4C75-BC8E-4ED8-8427-C2558F0DF987}" srcOrd="1" destOrd="0" presId="urn:microsoft.com/office/officeart/2005/8/layout/hList7"/>
    <dgm:cxn modelId="{30D1CEE7-B464-420E-9A49-139B0A3A6DB4}" type="presParOf" srcId="{45FE4C75-BC8E-4ED8-8427-C2558F0DF987}" destId="{1732F39B-D66E-48E5-B044-63199A3061C4}" srcOrd="0" destOrd="0" presId="urn:microsoft.com/office/officeart/2005/8/layout/hList7"/>
    <dgm:cxn modelId="{4BAC8133-3D5B-4E7D-81B9-A470BA50138B}" type="presParOf" srcId="{1732F39B-D66E-48E5-B044-63199A3061C4}" destId="{7E6D6DED-D819-428E-87FF-53F2F77751D1}" srcOrd="0" destOrd="0" presId="urn:microsoft.com/office/officeart/2005/8/layout/hList7"/>
    <dgm:cxn modelId="{B4F998FD-A05B-4A34-B6B7-01624C042925}" type="presParOf" srcId="{1732F39B-D66E-48E5-B044-63199A3061C4}" destId="{CCB70D5B-E420-4AC7-8E0C-8121BBD8E4CB}" srcOrd="1" destOrd="0" presId="urn:microsoft.com/office/officeart/2005/8/layout/hList7"/>
    <dgm:cxn modelId="{D79A32BF-3671-439C-B5BC-E6EB82B8B17F}" type="presParOf" srcId="{1732F39B-D66E-48E5-B044-63199A3061C4}" destId="{D2A29FEB-49A8-4606-BB40-0EE2703B7608}" srcOrd="2" destOrd="0" presId="urn:microsoft.com/office/officeart/2005/8/layout/hList7"/>
    <dgm:cxn modelId="{9CD7FAC7-394D-4BBD-AFE1-1F1CA92983BD}" type="presParOf" srcId="{1732F39B-D66E-48E5-B044-63199A3061C4}" destId="{75F3BC97-1BF2-47AD-B2C6-B0D909F11623}" srcOrd="3" destOrd="0" presId="urn:microsoft.com/office/officeart/2005/8/layout/hList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D6DED-D819-428E-87FF-53F2F77751D1}">
      <dsp:nvSpPr>
        <dsp:cNvPr id="0" name=""/>
        <dsp:cNvSpPr/>
      </dsp:nvSpPr>
      <dsp:spPr>
        <a:xfrm>
          <a:off x="0" y="0"/>
          <a:ext cx="5528420" cy="1582771"/>
        </a:xfrm>
        <a:prstGeom prst="roundRect">
          <a:avLst>
            <a:gd name="adj" fmla="val 1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uk-UA" sz="2200" b="1" i="1" kern="1200"/>
            <a:t>Екскурсійний маршрут</a:t>
          </a:r>
          <a:endParaRPr lang="uk-UA" sz="2200" kern="1200"/>
        </a:p>
      </dsp:txBody>
      <dsp:txXfrm>
        <a:off x="0" y="633108"/>
        <a:ext cx="5528420" cy="633108"/>
      </dsp:txXfrm>
    </dsp:sp>
    <dsp:sp modelId="{75F3BC97-1BF2-47AD-B2C6-B0D909F11623}">
      <dsp:nvSpPr>
        <dsp:cNvPr id="0" name=""/>
        <dsp:cNvSpPr/>
      </dsp:nvSpPr>
      <dsp:spPr>
        <a:xfrm>
          <a:off x="2500678" y="94966"/>
          <a:ext cx="527062" cy="527062"/>
        </a:xfrm>
        <a:prstGeom prst="ellipse">
          <a:avLst/>
        </a:prstGeom>
        <a:solidFill>
          <a:schemeClr val="accent1">
            <a:tint val="50000"/>
            <a:hueOff val="0"/>
            <a:satOff val="0"/>
            <a:lumOff val="0"/>
            <a:alphaOff val="0"/>
          </a:schemeClr>
        </a:solidFill>
        <a:ln>
          <a:noFill/>
        </a:ln>
        <a:effectLst/>
        <a:sp3d z="5715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F644BF97-3B5B-4C04-BEA1-A4E51D920A85}">
      <dsp:nvSpPr>
        <dsp:cNvPr id="0" name=""/>
        <dsp:cNvSpPr/>
      </dsp:nvSpPr>
      <dsp:spPr>
        <a:xfrm>
          <a:off x="221136" y="1266216"/>
          <a:ext cx="5086146" cy="237415"/>
        </a:xfrm>
        <a:prstGeom prst="leftRightArrow">
          <a:avLst/>
        </a:prstGeom>
        <a:solidFill>
          <a:schemeClr val="accent1">
            <a:tint val="60000"/>
            <a:hueOff val="0"/>
            <a:satOff val="0"/>
            <a:lumOff val="0"/>
            <a:alphaOff val="0"/>
          </a:schemeClr>
        </a:solidFill>
        <a:ln>
          <a:noFill/>
        </a:ln>
        <a:effectLst/>
        <a:sp3d z="57150" extrusionH="63500" contourW="12700" prstMaterial="matte">
          <a:contourClr>
            <a:schemeClr val="lt1">
              <a:tint val="50000"/>
            </a:schemeClr>
          </a:contourClr>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57B993-0AF4-4E48-A947-74AA5409869B}" type="datetimeFigureOut">
              <a:rPr lang="uk-UA" smtClean="0"/>
              <a:t>22.04.2025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68A714-57B9-4F94-BE19-055032A226FC}" type="slidenum">
              <a:rPr lang="uk-UA" smtClean="0"/>
              <a:t>‹№›</a:t>
            </a:fld>
            <a:endParaRPr lang="uk-UA"/>
          </a:p>
        </p:txBody>
      </p:sp>
    </p:spTree>
    <p:extLst>
      <p:ext uri="{BB962C8B-B14F-4D97-AF65-F5344CB8AC3E}">
        <p14:creationId xmlns:p14="http://schemas.microsoft.com/office/powerpoint/2010/main" val="1817500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4F68A714-57B9-4F94-BE19-055032A226FC}" type="slidenum">
              <a:rPr lang="uk-UA" smtClean="0"/>
              <a:t>7</a:t>
            </a:fld>
            <a:endParaRPr lang="uk-UA"/>
          </a:p>
        </p:txBody>
      </p:sp>
    </p:spTree>
    <p:extLst>
      <p:ext uri="{BB962C8B-B14F-4D97-AF65-F5344CB8AC3E}">
        <p14:creationId xmlns:p14="http://schemas.microsoft.com/office/powerpoint/2010/main" val="3469804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A66319D4-5E11-4C7C-B98B-5074F55D8B24}" type="datetimeFigureOut">
              <a:rPr lang="uk-UA" smtClean="0"/>
              <a:t>22.04.2025</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231694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66319D4-5E11-4C7C-B98B-5074F55D8B24}" type="datetimeFigureOut">
              <a:rPr lang="uk-UA" smtClean="0"/>
              <a:t>22.04.2025</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3966515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66319D4-5E11-4C7C-B98B-5074F55D8B24}" type="datetimeFigureOut">
              <a:rPr lang="uk-UA" smtClean="0"/>
              <a:t>22.04.2025</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1415058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A66319D4-5E11-4C7C-B98B-5074F55D8B24}" type="datetimeFigureOut">
              <a:rPr lang="uk-UA" smtClean="0"/>
              <a:t>22.04.2025</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1665379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66319D4-5E11-4C7C-B98B-5074F55D8B24}" type="datetimeFigureOut">
              <a:rPr lang="uk-UA" smtClean="0"/>
              <a:t>22.04.2025</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4073152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A66319D4-5E11-4C7C-B98B-5074F55D8B24}" type="datetimeFigureOut">
              <a:rPr lang="uk-UA" smtClean="0"/>
              <a:t>22.04.2025</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3463239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6319D4-5E11-4C7C-B98B-5074F55D8B24}" type="datetimeFigureOut">
              <a:rPr lang="uk-UA" smtClean="0"/>
              <a:t>22.04.2025</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3114326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66319D4-5E11-4C7C-B98B-5074F55D8B24}" type="datetimeFigureOut">
              <a:rPr lang="uk-UA" smtClean="0"/>
              <a:t>22.04.2025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854591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66319D4-5E11-4C7C-B98B-5074F55D8B24}" type="datetimeFigureOut">
              <a:rPr lang="uk-UA" smtClean="0"/>
              <a:t>22.04.2025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1052028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66319D4-5E11-4C7C-B98B-5074F55D8B24}" type="datetimeFigureOut">
              <a:rPr lang="uk-UA" smtClean="0"/>
              <a:t>22.04.2025</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2070924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66319D4-5E11-4C7C-B98B-5074F55D8B24}" type="datetimeFigureOut">
              <a:rPr lang="uk-UA" smtClean="0"/>
              <a:t>22.04.2025</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6E686D-1781-4C15-B246-9412DD5242EF}"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64873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66319D4-5E11-4C7C-B98B-5074F55D8B24}" type="datetimeFigureOut">
              <a:rPr lang="uk-UA" smtClean="0"/>
              <a:t>22.04.2025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2590044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66319D4-5E11-4C7C-B98B-5074F55D8B24}" type="datetimeFigureOut">
              <a:rPr lang="uk-UA" smtClean="0"/>
              <a:t>22.04.2025</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6E686D-1781-4C15-B246-9412DD5242EF}"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95630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66319D4-5E11-4C7C-B98B-5074F55D8B24}" type="datetimeFigureOut">
              <a:rPr lang="uk-UA" smtClean="0"/>
              <a:t>22.04.2025</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26408495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66319D4-5E11-4C7C-B98B-5074F55D8B24}" type="datetimeFigureOut">
              <a:rPr lang="uk-UA" smtClean="0"/>
              <a:t>22.04.2025</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682680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66319D4-5E11-4C7C-B98B-5074F55D8B24}" type="datetimeFigureOut">
              <a:rPr lang="uk-UA" smtClean="0"/>
              <a:t>22.04.2025</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6E686D-1781-4C15-B246-9412DD5242EF}" type="slidenum">
              <a:rPr lang="uk-UA" smtClean="0"/>
              <a:t>‹№›</a:t>
            </a:fld>
            <a:endParaRPr lang="uk-UA"/>
          </a:p>
        </p:txBody>
      </p:sp>
    </p:spTree>
    <p:extLst>
      <p:ext uri="{BB962C8B-B14F-4D97-AF65-F5344CB8AC3E}">
        <p14:creationId xmlns:p14="http://schemas.microsoft.com/office/powerpoint/2010/main" val="2582318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66319D4-5E11-4C7C-B98B-5074F55D8B24}" type="datetimeFigureOut">
              <a:rPr lang="uk-UA" smtClean="0"/>
              <a:t>22.04.2025</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66E686D-1781-4C15-B246-9412DD5242EF}" type="slidenum">
              <a:rPr lang="uk-UA" smtClean="0"/>
              <a:t>‹№›</a:t>
            </a:fld>
            <a:endParaRPr lang="uk-UA"/>
          </a:p>
        </p:txBody>
      </p:sp>
    </p:spTree>
    <p:extLst>
      <p:ext uri="{BB962C8B-B14F-4D97-AF65-F5344CB8AC3E}">
        <p14:creationId xmlns:p14="http://schemas.microsoft.com/office/powerpoint/2010/main" val="149214676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2.png"/><Relationship Id="rId7" Type="http://schemas.openxmlformats.org/officeDocument/2006/relationships/diagramQuickStyle" Target="../diagrams/quickStyle1.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4.png"/><Relationship Id="rId4" Type="http://schemas.openxmlformats.org/officeDocument/2006/relationships/image" Target="../media/image13.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jpeg"/><Relationship Id="rId4" Type="http://schemas.openxmlformats.org/officeDocument/2006/relationships/image" Target="../media/image40.png"/><Relationship Id="rId9" Type="http://schemas.openxmlformats.org/officeDocument/2006/relationships/image" Target="../media/image4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privatization.gov.ua/product/yedynyj-majnovyj-kompleks-derzhavnogo-pidpryyemstva-dashavskyj-zavod-kompozytsijnyh-materialiv/" TargetMode="External"/><Relationship Id="rId2" Type="http://schemas.openxmlformats.org/officeDocument/2006/relationships/hyperlink" Target="https://uk.wikipedia.org/wiki/%D0%94%D0%B0%D1%88%D0%B0%D0%B2%D0%B0" TargetMode="External"/><Relationship Id="rId1" Type="http://schemas.openxmlformats.org/officeDocument/2006/relationships/slideLayout" Target="../slideLayouts/slideLayout2.xml"/><Relationship Id="rId4" Type="http://schemas.openxmlformats.org/officeDocument/2006/relationships/hyperlink" Target="https://esu.com.ua/article-2497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a:extLst>
              <a:ext uri="{FF2B5EF4-FFF2-40B4-BE49-F238E27FC236}">
                <a16:creationId xmlns:a16="http://schemas.microsoft.com/office/drawing/2014/main" id="{EB9E5D01-6C82-49D6-865C-8F10024E5B22}"/>
              </a:ext>
            </a:extLst>
          </p:cNvPr>
          <p:cNvSpPr/>
          <p:nvPr/>
        </p:nvSpPr>
        <p:spPr>
          <a:xfrm>
            <a:off x="8314442" y="91001"/>
            <a:ext cx="3502569" cy="28779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Заголовок 1">
            <a:extLst>
              <a:ext uri="{FF2B5EF4-FFF2-40B4-BE49-F238E27FC236}">
                <a16:creationId xmlns:a16="http://schemas.microsoft.com/office/drawing/2014/main" id="{4AF851D5-859B-4410-8613-C74F938CD7A8}"/>
              </a:ext>
            </a:extLst>
          </p:cNvPr>
          <p:cNvSpPr>
            <a:spLocks noGrp="1"/>
          </p:cNvSpPr>
          <p:nvPr>
            <p:ph type="title"/>
          </p:nvPr>
        </p:nvSpPr>
        <p:spPr>
          <a:xfrm>
            <a:off x="1141692" y="266780"/>
            <a:ext cx="6691982" cy="1153840"/>
          </a:xfrm>
        </p:spPr>
        <p:txBody>
          <a:bodyPr>
            <a:noAutofit/>
          </a:bodyPr>
          <a:lstStyle/>
          <a:p>
            <a:pPr algn="ctr"/>
            <a:r>
              <a:rPr lang="ru-RU" b="1" dirty="0">
                <a:solidFill>
                  <a:srgbClr val="002060"/>
                </a:solidFill>
                <a:latin typeface="Arial Black" panose="020B0A04020102020204" pitchFamily="34" charset="0"/>
              </a:rPr>
              <a:t>Конкурс  « МАН-ЮНІОР ДОСЛІДНИК- 2025»</a:t>
            </a:r>
            <a:br>
              <a:rPr lang="ru-RU" dirty="0">
                <a:latin typeface="Arial Black" panose="020B0A04020102020204" pitchFamily="34" charset="0"/>
              </a:rPr>
            </a:br>
            <a:br>
              <a:rPr lang="ru-RU" dirty="0">
                <a:latin typeface="Arial Black" panose="020B0A04020102020204" pitchFamily="34" charset="0"/>
              </a:rPr>
            </a:br>
            <a:endParaRPr lang="uk-UA" dirty="0">
              <a:latin typeface="Arial Black" panose="020B0A04020102020204" pitchFamily="34" charset="0"/>
            </a:endParaRPr>
          </a:p>
        </p:txBody>
      </p:sp>
      <p:sp>
        <p:nvSpPr>
          <p:cNvPr id="4" name="Прямокутник 3">
            <a:extLst>
              <a:ext uri="{FF2B5EF4-FFF2-40B4-BE49-F238E27FC236}">
                <a16:creationId xmlns:a16="http://schemas.microsoft.com/office/drawing/2014/main" id="{D2A96395-4AF5-4300-A062-518FA93DFEE5}"/>
              </a:ext>
            </a:extLst>
          </p:cNvPr>
          <p:cNvSpPr/>
          <p:nvPr/>
        </p:nvSpPr>
        <p:spPr>
          <a:xfrm>
            <a:off x="6730738" y="3601039"/>
            <a:ext cx="4933261" cy="2862322"/>
          </a:xfrm>
          <a:prstGeom prst="rect">
            <a:avLst/>
          </a:prstGeom>
        </p:spPr>
        <p:txBody>
          <a:bodyPr wrap="square">
            <a:spAutoFit/>
          </a:bodyPr>
          <a:lstStyle/>
          <a:p>
            <a:pPr algn="just"/>
            <a:r>
              <a:rPr lang="uk-UA" b="1" dirty="0">
                <a:solidFill>
                  <a:srgbClr val="002060"/>
                </a:solidFill>
                <a:latin typeface="Times New Roman" panose="02020603050405020304" pitchFamily="18" charset="0"/>
                <a:cs typeface="Times New Roman" panose="02020603050405020304" pitchFamily="18" charset="0"/>
              </a:rPr>
              <a:t>Виконали: </a:t>
            </a:r>
            <a:r>
              <a:rPr lang="uk-UA" dirty="0">
                <a:solidFill>
                  <a:srgbClr val="002060"/>
                </a:solidFill>
                <a:latin typeface="Times New Roman" panose="02020603050405020304" pitchFamily="18" charset="0"/>
                <a:cs typeface="Times New Roman" panose="02020603050405020304" pitchFamily="18" charset="0"/>
              </a:rPr>
              <a:t>учень 8 класу КЗ ЛОР «</a:t>
            </a:r>
            <a:r>
              <a:rPr lang="uk-UA" dirty="0" err="1">
                <a:solidFill>
                  <a:srgbClr val="002060"/>
                </a:solidFill>
                <a:latin typeface="Times New Roman" panose="02020603050405020304" pitchFamily="18" charset="0"/>
                <a:cs typeface="Times New Roman" panose="02020603050405020304" pitchFamily="18" charset="0"/>
              </a:rPr>
              <a:t>Підгірцівська</a:t>
            </a:r>
            <a:r>
              <a:rPr lang="uk-UA" dirty="0">
                <a:solidFill>
                  <a:srgbClr val="002060"/>
                </a:solidFill>
                <a:latin typeface="Times New Roman" panose="02020603050405020304" pitchFamily="18" charset="0"/>
                <a:cs typeface="Times New Roman" panose="02020603050405020304" pitchFamily="18" charset="0"/>
              </a:rPr>
              <a:t> спеціальна школа» </a:t>
            </a:r>
            <a:r>
              <a:rPr lang="uk-UA" b="1" dirty="0">
                <a:solidFill>
                  <a:srgbClr val="002060"/>
                </a:solidFill>
                <a:latin typeface="Times New Roman" panose="02020603050405020304" pitchFamily="18" charset="0"/>
                <a:cs typeface="Times New Roman" panose="02020603050405020304" pitchFamily="18" charset="0"/>
              </a:rPr>
              <a:t>Романів Роман</a:t>
            </a:r>
            <a:r>
              <a:rPr lang="uk-UA" dirty="0">
                <a:solidFill>
                  <a:srgbClr val="002060"/>
                </a:solidFill>
                <a:latin typeface="Times New Roman" panose="02020603050405020304" pitchFamily="18" charset="0"/>
                <a:cs typeface="Times New Roman" panose="02020603050405020304" pitchFamily="18" charset="0"/>
              </a:rPr>
              <a:t>; учень 8 класу КЗ ЛОР «</a:t>
            </a:r>
            <a:r>
              <a:rPr lang="uk-UA" dirty="0" err="1">
                <a:solidFill>
                  <a:srgbClr val="002060"/>
                </a:solidFill>
                <a:latin typeface="Times New Roman" panose="02020603050405020304" pitchFamily="18" charset="0"/>
                <a:cs typeface="Times New Roman" panose="02020603050405020304" pitchFamily="18" charset="0"/>
              </a:rPr>
              <a:t>Підгірцівська</a:t>
            </a:r>
            <a:r>
              <a:rPr lang="uk-UA" dirty="0">
                <a:solidFill>
                  <a:srgbClr val="002060"/>
                </a:solidFill>
                <a:latin typeface="Times New Roman" panose="02020603050405020304" pitchFamily="18" charset="0"/>
                <a:cs typeface="Times New Roman" panose="02020603050405020304" pitchFamily="18" charset="0"/>
              </a:rPr>
              <a:t> спеціальна школа» </a:t>
            </a:r>
            <a:r>
              <a:rPr lang="uk-UA" b="1" dirty="0" err="1">
                <a:solidFill>
                  <a:srgbClr val="002060"/>
                </a:solidFill>
                <a:latin typeface="Times New Roman" panose="02020603050405020304" pitchFamily="18" charset="0"/>
                <a:cs typeface="Times New Roman" panose="02020603050405020304" pitchFamily="18" charset="0"/>
              </a:rPr>
              <a:t>Лянг</a:t>
            </a:r>
            <a:r>
              <a:rPr lang="uk-UA" b="1" dirty="0">
                <a:solidFill>
                  <a:srgbClr val="002060"/>
                </a:solidFill>
                <a:latin typeface="Times New Roman" panose="02020603050405020304" pitchFamily="18" charset="0"/>
                <a:cs typeface="Times New Roman" panose="02020603050405020304" pitchFamily="18" charset="0"/>
              </a:rPr>
              <a:t> Вадим</a:t>
            </a:r>
          </a:p>
          <a:p>
            <a:pPr algn="just"/>
            <a:r>
              <a:rPr lang="uk-UA" b="1" dirty="0">
                <a:solidFill>
                  <a:srgbClr val="002060"/>
                </a:solidFill>
                <a:latin typeface="Times New Roman" panose="02020603050405020304" pitchFamily="18" charset="0"/>
                <a:cs typeface="Times New Roman" panose="02020603050405020304" pitchFamily="18" charset="0"/>
              </a:rPr>
              <a:t>Науковий керівник: Бабій Світлана Любомирівна</a:t>
            </a:r>
            <a:r>
              <a:rPr lang="uk-UA" dirty="0">
                <a:solidFill>
                  <a:srgbClr val="002060"/>
                </a:solidFill>
                <a:latin typeface="Times New Roman" panose="02020603050405020304" pitchFamily="18" charset="0"/>
                <a:cs typeface="Times New Roman" panose="02020603050405020304" pitchFamily="18" charset="0"/>
              </a:rPr>
              <a:t>, учитель історії та правознавства КЗ ЛОР «</a:t>
            </a:r>
            <a:r>
              <a:rPr lang="uk-UA" dirty="0" err="1">
                <a:solidFill>
                  <a:srgbClr val="002060"/>
                </a:solidFill>
                <a:latin typeface="Times New Roman" panose="02020603050405020304" pitchFamily="18" charset="0"/>
                <a:cs typeface="Times New Roman" panose="02020603050405020304" pitchFamily="18" charset="0"/>
              </a:rPr>
              <a:t>Підгірцівська</a:t>
            </a:r>
            <a:r>
              <a:rPr lang="uk-UA" dirty="0">
                <a:solidFill>
                  <a:srgbClr val="002060"/>
                </a:solidFill>
                <a:latin typeface="Times New Roman" panose="02020603050405020304" pitchFamily="18" charset="0"/>
                <a:cs typeface="Times New Roman" panose="02020603050405020304" pitchFamily="18" charset="0"/>
              </a:rPr>
              <a:t> спеціальна школа», </a:t>
            </a:r>
            <a:r>
              <a:rPr lang="uk-UA" b="1" dirty="0">
                <a:solidFill>
                  <a:srgbClr val="002060"/>
                </a:solidFill>
                <a:latin typeface="Times New Roman" panose="02020603050405020304" pitchFamily="18" charset="0"/>
                <a:cs typeface="Times New Roman" panose="02020603050405020304" pitchFamily="18" charset="0"/>
              </a:rPr>
              <a:t>Романів Оксана Володимирівна</a:t>
            </a:r>
            <a:r>
              <a:rPr lang="uk-UA" dirty="0">
                <a:solidFill>
                  <a:srgbClr val="002060"/>
                </a:solidFill>
                <a:latin typeface="Times New Roman" panose="02020603050405020304" pitchFamily="18" charset="0"/>
                <a:cs typeface="Times New Roman" panose="02020603050405020304" pitchFamily="18" charset="0"/>
              </a:rPr>
              <a:t>, учитель української мови та літератури КЗ ЛОР « </a:t>
            </a:r>
            <a:r>
              <a:rPr lang="uk-UA" dirty="0" err="1">
                <a:solidFill>
                  <a:srgbClr val="002060"/>
                </a:solidFill>
                <a:latin typeface="Times New Roman" panose="02020603050405020304" pitchFamily="18" charset="0"/>
                <a:cs typeface="Times New Roman" panose="02020603050405020304" pitchFamily="18" charset="0"/>
              </a:rPr>
              <a:t>Підгірцівська</a:t>
            </a:r>
            <a:r>
              <a:rPr lang="uk-UA" dirty="0">
                <a:solidFill>
                  <a:srgbClr val="002060"/>
                </a:solidFill>
                <a:latin typeface="Times New Roman" panose="02020603050405020304" pitchFamily="18" charset="0"/>
                <a:cs typeface="Times New Roman" panose="02020603050405020304" pitchFamily="18" charset="0"/>
              </a:rPr>
              <a:t> спеціальна школа»</a:t>
            </a:r>
          </a:p>
        </p:txBody>
      </p:sp>
      <p:sp>
        <p:nvSpPr>
          <p:cNvPr id="3" name="Прямокутник 2">
            <a:extLst>
              <a:ext uri="{FF2B5EF4-FFF2-40B4-BE49-F238E27FC236}">
                <a16:creationId xmlns:a16="http://schemas.microsoft.com/office/drawing/2014/main" id="{8E64B715-8853-4860-9B56-767765C43537}"/>
              </a:ext>
            </a:extLst>
          </p:cNvPr>
          <p:cNvSpPr/>
          <p:nvPr/>
        </p:nvSpPr>
        <p:spPr>
          <a:xfrm rot="21312747">
            <a:off x="919245" y="2540659"/>
            <a:ext cx="6122578" cy="3416320"/>
          </a:xfrm>
          <a:prstGeom prst="rect">
            <a:avLst/>
          </a:prstGeom>
        </p:spPr>
        <p:txBody>
          <a:bodyPr wrap="square">
            <a:spAutoFit/>
          </a:bodyPr>
          <a:lstStyle/>
          <a:p>
            <a:r>
              <a:rPr lang="ru-RU" sz="5400" b="1" dirty="0" err="1">
                <a:solidFill>
                  <a:srgbClr val="C00000"/>
                </a:solidFill>
                <a:latin typeface="Arial Black" panose="020B0A04020102020204" pitchFamily="34" charset="0"/>
              </a:rPr>
              <a:t>Промисловий</a:t>
            </a:r>
            <a:r>
              <a:rPr lang="ru-RU" sz="5400" b="1" dirty="0">
                <a:solidFill>
                  <a:srgbClr val="C00000"/>
                </a:solidFill>
                <a:latin typeface="Arial Black" panose="020B0A04020102020204" pitchFamily="34" charset="0"/>
              </a:rPr>
              <a:t> </a:t>
            </a:r>
            <a:r>
              <a:rPr lang="ru-RU" sz="5400" b="1" dirty="0" err="1">
                <a:solidFill>
                  <a:srgbClr val="C00000"/>
                </a:solidFill>
                <a:latin typeface="Arial Black" panose="020B0A04020102020204" pitchFamily="34" charset="0"/>
              </a:rPr>
              <a:t>розвиток</a:t>
            </a:r>
            <a:r>
              <a:rPr lang="ru-RU" sz="5400" b="1" dirty="0">
                <a:solidFill>
                  <a:srgbClr val="C00000"/>
                </a:solidFill>
                <a:latin typeface="Arial Black" panose="020B0A04020102020204" pitchFamily="34" charset="0"/>
              </a:rPr>
              <a:t> </a:t>
            </a:r>
            <a:r>
              <a:rPr lang="ru-RU" sz="5400" b="1" dirty="0" err="1">
                <a:solidFill>
                  <a:srgbClr val="C00000"/>
                </a:solidFill>
                <a:latin typeface="Arial Black" panose="020B0A04020102020204" pitchFamily="34" charset="0"/>
              </a:rPr>
              <a:t>Дашави</a:t>
            </a:r>
            <a:r>
              <a:rPr lang="ru-RU" sz="5400" b="1" dirty="0">
                <a:solidFill>
                  <a:srgbClr val="C00000"/>
                </a:solidFill>
                <a:latin typeface="Arial Black" panose="020B0A04020102020204" pitchFamily="34" charset="0"/>
              </a:rPr>
              <a:t> та </a:t>
            </a:r>
            <a:r>
              <a:rPr lang="ru-RU" sz="5400" b="1" dirty="0" err="1">
                <a:solidFill>
                  <a:srgbClr val="C00000"/>
                </a:solidFill>
                <a:latin typeface="Arial Black" panose="020B0A04020102020204" pitchFamily="34" charset="0"/>
              </a:rPr>
              <a:t>околиць</a:t>
            </a:r>
            <a:endParaRPr lang="uk-UA" sz="5400" b="1" dirty="0">
              <a:solidFill>
                <a:srgbClr val="C00000"/>
              </a:solidFill>
              <a:latin typeface="Arial Black" panose="020B0A04020102020204" pitchFamily="34" charset="0"/>
            </a:endParaRPr>
          </a:p>
        </p:txBody>
      </p:sp>
      <p:pic>
        <p:nvPicPr>
          <p:cNvPr id="8" name="Рисунок 7">
            <a:extLst>
              <a:ext uri="{FF2B5EF4-FFF2-40B4-BE49-F238E27FC236}">
                <a16:creationId xmlns:a16="http://schemas.microsoft.com/office/drawing/2014/main" id="{63436C1A-6DD7-42E6-8758-B131532A0948}"/>
              </a:ext>
            </a:extLst>
          </p:cNvPr>
          <p:cNvPicPr>
            <a:picLocks noChangeAspect="1"/>
          </p:cNvPicPr>
          <p:nvPr/>
        </p:nvPicPr>
        <p:blipFill rotWithShape="1">
          <a:blip r:embed="rId2"/>
          <a:srcRect l="5357" r="-1268" b="52509"/>
          <a:stretch/>
        </p:blipFill>
        <p:spPr>
          <a:xfrm>
            <a:off x="8460876" y="460500"/>
            <a:ext cx="3200550" cy="2113018"/>
          </a:xfrm>
          <a:prstGeom prst="ellipse">
            <a:avLst/>
          </a:prstGeom>
          <a:ln w="190500" cap="rnd">
            <a:solidFill>
              <a:schemeClr val="accent4">
                <a:lumMod val="7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367068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5CA5943B-E899-4A1E-A11E-AF148C348DC1}"/>
              </a:ext>
            </a:extLst>
          </p:cNvPr>
          <p:cNvPicPr>
            <a:picLocks noChangeAspect="1"/>
          </p:cNvPicPr>
          <p:nvPr/>
        </p:nvPicPr>
        <p:blipFill>
          <a:blip r:embed="rId2"/>
          <a:stretch>
            <a:fillRect/>
          </a:stretch>
        </p:blipFill>
        <p:spPr>
          <a:xfrm>
            <a:off x="3798" y="0"/>
            <a:ext cx="12188202" cy="6928702"/>
          </a:xfrm>
          <a:prstGeom prst="rect">
            <a:avLst/>
          </a:prstGeom>
        </p:spPr>
      </p:pic>
      <p:sp>
        <p:nvSpPr>
          <p:cNvPr id="3" name="Місце для вмісту 2">
            <a:extLst>
              <a:ext uri="{FF2B5EF4-FFF2-40B4-BE49-F238E27FC236}">
                <a16:creationId xmlns:a16="http://schemas.microsoft.com/office/drawing/2014/main" id="{276671B2-D9CA-4F38-8098-FC60A4084E27}"/>
              </a:ext>
            </a:extLst>
          </p:cNvPr>
          <p:cNvSpPr>
            <a:spLocks noGrp="1"/>
          </p:cNvSpPr>
          <p:nvPr>
            <p:ph idx="1"/>
          </p:nvPr>
        </p:nvSpPr>
        <p:spPr>
          <a:xfrm>
            <a:off x="1289524" y="3648173"/>
            <a:ext cx="4081806" cy="2743199"/>
          </a:xfrm>
          <a:solidFill>
            <a:srgbClr val="FFFF00"/>
          </a:solidFill>
          <a:ln w="38100">
            <a:solidFill>
              <a:srgbClr val="92D050"/>
            </a:solidFill>
          </a:ln>
        </p:spPr>
        <p:txBody>
          <a:bodyPr>
            <a:normAutofit fontScale="92500" lnSpcReduction="20000"/>
          </a:bodyPr>
          <a:lstStyle/>
          <a:p>
            <a:pPr marL="0" indent="0" algn="ctr">
              <a:buNone/>
            </a:pPr>
            <a:r>
              <a:rPr lang="ru-RU" sz="3200" b="1" dirty="0">
                <a:solidFill>
                  <a:srgbClr val="C00000"/>
                </a:solidFill>
                <a:latin typeface="Arial Black" panose="020B0A04020102020204" pitchFamily="34" charset="0"/>
              </a:rPr>
              <a:t>Мета:</a:t>
            </a:r>
          </a:p>
          <a:p>
            <a:pPr marL="0" indent="0" algn="ctr">
              <a:buNone/>
            </a:pPr>
            <a:r>
              <a:rPr lang="ru-RU" sz="3500" dirty="0">
                <a:solidFill>
                  <a:srgbClr val="C00000"/>
                </a:solidFill>
                <a:latin typeface="Arial Black" panose="020B0A04020102020204" pitchFamily="34" charset="0"/>
              </a:rPr>
              <a:t> </a:t>
            </a:r>
            <a:r>
              <a:rPr lang="ru-RU" sz="1900" dirty="0" err="1">
                <a:latin typeface="Arial Black" panose="020B0A04020102020204" pitchFamily="34" charset="0"/>
              </a:rPr>
              <a:t>дослідити</a:t>
            </a:r>
            <a:r>
              <a:rPr lang="ru-RU" sz="1900" dirty="0">
                <a:latin typeface="Arial Black" panose="020B0A04020102020204" pitchFamily="34" charset="0"/>
              </a:rPr>
              <a:t> </a:t>
            </a:r>
            <a:r>
              <a:rPr lang="ru-RU" sz="1900" dirty="0" err="1">
                <a:latin typeface="Arial Black" panose="020B0A04020102020204" pitchFamily="34" charset="0"/>
              </a:rPr>
              <a:t>промисловий</a:t>
            </a:r>
            <a:r>
              <a:rPr lang="ru-RU" sz="1900" dirty="0">
                <a:latin typeface="Arial Black" panose="020B0A04020102020204" pitchFamily="34" charset="0"/>
              </a:rPr>
              <a:t> </a:t>
            </a:r>
            <a:r>
              <a:rPr lang="ru-RU" sz="1900" dirty="0" err="1">
                <a:latin typeface="Arial Black" panose="020B0A04020102020204" pitchFamily="34" charset="0"/>
              </a:rPr>
              <a:t>розвиток</a:t>
            </a:r>
            <a:r>
              <a:rPr lang="ru-RU" sz="1900" dirty="0">
                <a:latin typeface="Arial Black" panose="020B0A04020102020204" pitchFamily="34" charset="0"/>
              </a:rPr>
              <a:t> </a:t>
            </a:r>
            <a:r>
              <a:rPr lang="ru-RU" sz="1900" dirty="0" err="1">
                <a:latin typeface="Arial Black" panose="020B0A04020102020204" pitchFamily="34" charset="0"/>
              </a:rPr>
              <a:t>Дашави</a:t>
            </a:r>
            <a:r>
              <a:rPr lang="ru-RU" sz="1900" dirty="0">
                <a:latin typeface="Arial Black" panose="020B0A04020102020204" pitchFamily="34" charset="0"/>
              </a:rPr>
              <a:t> та </a:t>
            </a:r>
            <a:r>
              <a:rPr lang="ru-RU" sz="1900" dirty="0" err="1">
                <a:latin typeface="Arial Black" panose="020B0A04020102020204" pitchFamily="34" charset="0"/>
              </a:rPr>
              <a:t>околиць</a:t>
            </a:r>
            <a:r>
              <a:rPr lang="ru-RU" sz="1900" dirty="0">
                <a:latin typeface="Arial Black" panose="020B0A04020102020204" pitchFamily="34" charset="0"/>
              </a:rPr>
              <a:t> і </a:t>
            </a:r>
            <a:r>
              <a:rPr lang="ru-RU" sz="1900" dirty="0" err="1">
                <a:latin typeface="Arial Black" panose="020B0A04020102020204" pitchFamily="34" charset="0"/>
              </a:rPr>
              <a:t>створити</a:t>
            </a:r>
            <a:r>
              <a:rPr lang="ru-RU" sz="1900" dirty="0">
                <a:latin typeface="Arial Black" panose="020B0A04020102020204" pitchFamily="34" charset="0"/>
              </a:rPr>
              <a:t> </a:t>
            </a:r>
            <a:r>
              <a:rPr lang="ru-RU" sz="1900" dirty="0" err="1">
                <a:latin typeface="Arial Black" panose="020B0A04020102020204" pitchFamily="34" charset="0"/>
              </a:rPr>
              <a:t>екскурсійний</a:t>
            </a:r>
            <a:r>
              <a:rPr lang="ru-RU" sz="1900" dirty="0">
                <a:latin typeface="Arial Black" panose="020B0A04020102020204" pitchFamily="34" charset="0"/>
              </a:rPr>
              <a:t> маршрут  на </a:t>
            </a:r>
            <a:r>
              <a:rPr lang="ru-RU" sz="1900" dirty="0" err="1">
                <a:latin typeface="Arial Black" panose="020B0A04020102020204" pitchFamily="34" charset="0"/>
              </a:rPr>
              <a:t>основі</a:t>
            </a:r>
            <a:r>
              <a:rPr lang="ru-RU" sz="1900" dirty="0">
                <a:latin typeface="Arial Black" panose="020B0A04020102020204" pitchFamily="34" charset="0"/>
              </a:rPr>
              <a:t> </a:t>
            </a:r>
            <a:r>
              <a:rPr lang="ru-RU" sz="1900" dirty="0" err="1">
                <a:latin typeface="Arial Black" panose="020B0A04020102020204" pitchFamily="34" charset="0"/>
              </a:rPr>
              <a:t>обраних</a:t>
            </a:r>
            <a:r>
              <a:rPr lang="ru-RU" sz="1900" dirty="0">
                <a:latin typeface="Arial Black" panose="020B0A04020102020204" pitchFamily="34" charset="0"/>
              </a:rPr>
              <a:t> </a:t>
            </a:r>
            <a:r>
              <a:rPr lang="ru-RU" sz="1900" dirty="0" err="1">
                <a:latin typeface="Arial Black" panose="020B0A04020102020204" pitchFamily="34" charset="0"/>
              </a:rPr>
              <a:t>об’єктів</a:t>
            </a:r>
            <a:r>
              <a:rPr lang="ru-RU" sz="1900" dirty="0">
                <a:latin typeface="Arial Black" panose="020B0A04020102020204" pitchFamily="34" charset="0"/>
              </a:rPr>
              <a:t>. </a:t>
            </a:r>
            <a:r>
              <a:rPr lang="ru-RU" sz="1900" dirty="0" err="1">
                <a:latin typeface="Arial Black" panose="020B0A04020102020204" pitchFamily="34" charset="0"/>
              </a:rPr>
              <a:t>Розкрити</a:t>
            </a:r>
            <a:r>
              <a:rPr lang="ru-RU" sz="1900" dirty="0">
                <a:latin typeface="Arial Black" panose="020B0A04020102020204" pitchFamily="34" charset="0"/>
              </a:rPr>
              <a:t> </a:t>
            </a:r>
            <a:r>
              <a:rPr lang="ru-RU" sz="1900" dirty="0" err="1">
                <a:latin typeface="Arial Black" panose="020B0A04020102020204" pitchFamily="34" charset="0"/>
              </a:rPr>
              <a:t>сутність</a:t>
            </a:r>
            <a:r>
              <a:rPr lang="ru-RU" sz="1900" dirty="0">
                <a:latin typeface="Arial Black" panose="020B0A04020102020204" pitchFamily="34" charset="0"/>
              </a:rPr>
              <a:t> </a:t>
            </a:r>
            <a:r>
              <a:rPr lang="ru-RU" sz="1900" dirty="0" err="1">
                <a:latin typeface="Arial Black" panose="020B0A04020102020204" pitchFamily="34" charset="0"/>
              </a:rPr>
              <a:t>промислового</a:t>
            </a:r>
            <a:r>
              <a:rPr lang="ru-RU" sz="1900" dirty="0">
                <a:latin typeface="Arial Black" panose="020B0A04020102020204" pitchFamily="34" charset="0"/>
              </a:rPr>
              <a:t> туризму, </a:t>
            </a:r>
            <a:r>
              <a:rPr lang="ru-RU" sz="1900" dirty="0" err="1">
                <a:latin typeface="Arial Black" panose="020B0A04020102020204" pitchFamily="34" charset="0"/>
              </a:rPr>
              <a:t>оцінити</a:t>
            </a:r>
            <a:r>
              <a:rPr lang="ru-RU" sz="1900" dirty="0">
                <a:latin typeface="Arial Black" panose="020B0A04020102020204" pitchFamily="34" charset="0"/>
              </a:rPr>
              <a:t> </a:t>
            </a:r>
            <a:r>
              <a:rPr lang="ru-RU" sz="1900" dirty="0" err="1">
                <a:latin typeface="Arial Black" panose="020B0A04020102020204" pitchFamily="34" charset="0"/>
              </a:rPr>
              <a:t>перспективи</a:t>
            </a:r>
            <a:r>
              <a:rPr lang="ru-RU" sz="1900" dirty="0">
                <a:latin typeface="Arial Black" panose="020B0A04020102020204" pitchFamily="34" charset="0"/>
              </a:rPr>
              <a:t> </a:t>
            </a:r>
            <a:r>
              <a:rPr lang="ru-RU" sz="1900" dirty="0" err="1">
                <a:latin typeface="Arial Black" panose="020B0A04020102020204" pitchFamily="34" charset="0"/>
              </a:rPr>
              <a:t>розвитку</a:t>
            </a:r>
            <a:r>
              <a:rPr lang="ru-RU" sz="1900" dirty="0">
                <a:latin typeface="Arial Black" panose="020B0A04020102020204" pitchFamily="34" charset="0"/>
              </a:rPr>
              <a:t> в </a:t>
            </a:r>
            <a:r>
              <a:rPr lang="ru-RU" sz="1900" dirty="0" err="1">
                <a:latin typeface="Arial Black" panose="020B0A04020102020204" pitchFamily="34" charset="0"/>
              </a:rPr>
              <a:t>Україні</a:t>
            </a:r>
            <a:r>
              <a:rPr lang="ru-RU" sz="1900" dirty="0">
                <a:latin typeface="Arial Black" panose="020B0A04020102020204" pitchFamily="34" charset="0"/>
              </a:rPr>
              <a:t>.</a:t>
            </a:r>
          </a:p>
          <a:p>
            <a:endParaRPr lang="uk-UA" dirty="0"/>
          </a:p>
        </p:txBody>
      </p:sp>
      <p:sp>
        <p:nvSpPr>
          <p:cNvPr id="4" name="Прямокутник 3">
            <a:extLst>
              <a:ext uri="{FF2B5EF4-FFF2-40B4-BE49-F238E27FC236}">
                <a16:creationId xmlns:a16="http://schemas.microsoft.com/office/drawing/2014/main" id="{F0F39D19-4039-48E8-8209-C5B5609BA0F1}"/>
              </a:ext>
            </a:extLst>
          </p:cNvPr>
          <p:cNvSpPr/>
          <p:nvPr/>
        </p:nvSpPr>
        <p:spPr>
          <a:xfrm>
            <a:off x="6664750" y="1593130"/>
            <a:ext cx="5057857" cy="2523768"/>
          </a:xfrm>
          <a:prstGeom prst="rect">
            <a:avLst/>
          </a:prstGeom>
          <a:solidFill>
            <a:srgbClr val="92D050"/>
          </a:solidFill>
          <a:ln w="38100">
            <a:solidFill>
              <a:srgbClr val="FFFF00"/>
            </a:solidFill>
          </a:ln>
        </p:spPr>
        <p:txBody>
          <a:bodyPr wrap="square">
            <a:spAutoFit/>
          </a:bodyPr>
          <a:lstStyle/>
          <a:p>
            <a:pPr algn="ctr"/>
            <a:r>
              <a:rPr lang="ru-RU" sz="3200" b="1" dirty="0" err="1">
                <a:solidFill>
                  <a:schemeClr val="accent1"/>
                </a:solidFill>
                <a:latin typeface="Arial Black" panose="020B0A04020102020204" pitchFamily="34" charset="0"/>
              </a:rPr>
              <a:t>Завдання</a:t>
            </a:r>
            <a:r>
              <a:rPr lang="ru-RU" sz="3200" b="1" dirty="0">
                <a:solidFill>
                  <a:schemeClr val="accent1"/>
                </a:solidFill>
                <a:latin typeface="Arial Black" panose="020B0A04020102020204" pitchFamily="34" charset="0"/>
              </a:rPr>
              <a:t>:</a:t>
            </a:r>
          </a:p>
          <a:p>
            <a:pPr algn="just"/>
            <a:r>
              <a:rPr lang="ru-RU" b="1" dirty="0">
                <a:latin typeface="Arial Black" panose="020B0A04020102020204" pitchFamily="34" charset="0"/>
              </a:rPr>
              <a:t>1) обрати </a:t>
            </a:r>
            <a:r>
              <a:rPr lang="ru-RU" b="1" dirty="0" err="1">
                <a:latin typeface="Arial Black" panose="020B0A04020102020204" pitchFamily="34" charset="0"/>
              </a:rPr>
              <a:t>об’єкти</a:t>
            </a:r>
            <a:r>
              <a:rPr lang="ru-RU" b="1" dirty="0">
                <a:latin typeface="Arial Black" panose="020B0A04020102020204" pitchFamily="34" charset="0"/>
              </a:rPr>
              <a:t> для </a:t>
            </a:r>
            <a:r>
              <a:rPr lang="ru-RU" b="1" dirty="0" err="1">
                <a:latin typeface="Arial Black" panose="020B0A04020102020204" pitchFamily="34" charset="0"/>
              </a:rPr>
              <a:t>екскурсійного</a:t>
            </a:r>
            <a:r>
              <a:rPr lang="ru-RU" b="1" dirty="0">
                <a:latin typeface="Arial Black" panose="020B0A04020102020204" pitchFamily="34" charset="0"/>
              </a:rPr>
              <a:t> маршруту;</a:t>
            </a:r>
          </a:p>
          <a:p>
            <a:pPr algn="just"/>
            <a:r>
              <a:rPr lang="ru-RU" b="1" dirty="0">
                <a:latin typeface="Arial Black" panose="020B0A04020102020204" pitchFamily="34" charset="0"/>
              </a:rPr>
              <a:t>2) </a:t>
            </a:r>
            <a:r>
              <a:rPr lang="ru-RU" b="1" dirty="0" err="1">
                <a:latin typeface="Arial Black" panose="020B0A04020102020204" pitchFamily="34" charset="0"/>
              </a:rPr>
              <a:t>дослідити</a:t>
            </a:r>
            <a:r>
              <a:rPr lang="ru-RU" b="1" dirty="0">
                <a:latin typeface="Arial Black" panose="020B0A04020102020204" pitchFamily="34" charset="0"/>
              </a:rPr>
              <a:t> та </a:t>
            </a:r>
            <a:r>
              <a:rPr lang="ru-RU" b="1" dirty="0" err="1">
                <a:latin typeface="Arial Black" panose="020B0A04020102020204" pitchFamily="34" charset="0"/>
              </a:rPr>
              <a:t>вивчити</a:t>
            </a:r>
            <a:r>
              <a:rPr lang="ru-RU" b="1" dirty="0">
                <a:latin typeface="Arial Black" panose="020B0A04020102020204" pitchFamily="34" charset="0"/>
              </a:rPr>
              <a:t> </a:t>
            </a:r>
            <a:r>
              <a:rPr lang="ru-RU" b="1" dirty="0" err="1">
                <a:latin typeface="Arial Black" panose="020B0A04020102020204" pitchFamily="34" charset="0"/>
              </a:rPr>
              <a:t>історію</a:t>
            </a:r>
            <a:r>
              <a:rPr lang="ru-RU" b="1" dirty="0">
                <a:latin typeface="Arial Black" panose="020B0A04020102020204" pitchFamily="34" charset="0"/>
              </a:rPr>
              <a:t> </a:t>
            </a:r>
            <a:r>
              <a:rPr lang="ru-RU" b="1" dirty="0" err="1">
                <a:latin typeface="Arial Black" panose="020B0A04020102020204" pitchFamily="34" charset="0"/>
              </a:rPr>
              <a:t>видобутку</a:t>
            </a:r>
            <a:r>
              <a:rPr lang="ru-RU" b="1" dirty="0">
                <a:latin typeface="Arial Black" panose="020B0A04020102020204" pitchFamily="34" charset="0"/>
              </a:rPr>
              <a:t> газу в </a:t>
            </a:r>
            <a:r>
              <a:rPr lang="ru-RU" b="1" dirty="0" err="1">
                <a:latin typeface="Arial Black" panose="020B0A04020102020204" pitchFamily="34" charset="0"/>
              </a:rPr>
              <a:t>Дашаві</a:t>
            </a:r>
            <a:r>
              <a:rPr lang="ru-RU" b="1" dirty="0">
                <a:latin typeface="Arial Black" panose="020B0A04020102020204" pitchFamily="34" charset="0"/>
              </a:rPr>
              <a:t> та </a:t>
            </a:r>
            <a:r>
              <a:rPr lang="ru-RU" b="1" dirty="0" err="1">
                <a:latin typeface="Arial Black" panose="020B0A04020102020204" pitchFamily="34" charset="0"/>
              </a:rPr>
              <a:t>його</a:t>
            </a:r>
            <a:r>
              <a:rPr lang="ru-RU" b="1" dirty="0">
                <a:latin typeface="Arial Black" panose="020B0A04020102020204" pitchFamily="34" charset="0"/>
              </a:rPr>
              <a:t> </a:t>
            </a:r>
            <a:r>
              <a:rPr lang="ru-RU" b="1" dirty="0" err="1">
                <a:latin typeface="Arial Black" panose="020B0A04020102020204" pitchFamily="34" charset="0"/>
              </a:rPr>
              <a:t>вплив</a:t>
            </a:r>
            <a:r>
              <a:rPr lang="ru-RU" b="1" dirty="0">
                <a:latin typeface="Arial Black" panose="020B0A04020102020204" pitchFamily="34" charset="0"/>
              </a:rPr>
              <a:t> на </a:t>
            </a:r>
            <a:r>
              <a:rPr lang="ru-RU" b="1" dirty="0" err="1">
                <a:latin typeface="Arial Black" panose="020B0A04020102020204" pitchFamily="34" charset="0"/>
              </a:rPr>
              <a:t>розвиток</a:t>
            </a:r>
            <a:r>
              <a:rPr lang="ru-RU" b="1" dirty="0">
                <a:latin typeface="Arial Black" panose="020B0A04020102020204" pitchFamily="34" charset="0"/>
              </a:rPr>
              <a:t> </a:t>
            </a:r>
            <a:r>
              <a:rPr lang="ru-RU" b="1" dirty="0" err="1">
                <a:latin typeface="Arial Black" panose="020B0A04020102020204" pitchFamily="34" charset="0"/>
              </a:rPr>
              <a:t>промисловості</a:t>
            </a:r>
            <a:r>
              <a:rPr lang="ru-RU" b="1" dirty="0">
                <a:latin typeface="Arial Black" panose="020B0A04020102020204" pitchFamily="34" charset="0"/>
              </a:rPr>
              <a:t>;</a:t>
            </a:r>
          </a:p>
          <a:p>
            <a:pPr algn="just"/>
            <a:r>
              <a:rPr lang="ru-RU" b="1" dirty="0">
                <a:latin typeface="Arial Black" panose="020B0A04020102020204" pitchFamily="34" charset="0"/>
              </a:rPr>
              <a:t>3) </a:t>
            </a:r>
            <a:r>
              <a:rPr lang="ru-RU" b="1" dirty="0" err="1">
                <a:latin typeface="Arial Black" panose="020B0A04020102020204" pitchFamily="34" charset="0"/>
              </a:rPr>
              <a:t>створити</a:t>
            </a:r>
            <a:r>
              <a:rPr lang="ru-RU" b="1" dirty="0">
                <a:latin typeface="Arial Black" panose="020B0A04020102020204" pitchFamily="34" charset="0"/>
              </a:rPr>
              <a:t> </a:t>
            </a:r>
            <a:r>
              <a:rPr lang="ru-RU" b="1" dirty="0" err="1">
                <a:latin typeface="Arial Black" panose="020B0A04020102020204" pitchFamily="34" charset="0"/>
              </a:rPr>
              <a:t>екскурсійний</a:t>
            </a:r>
            <a:r>
              <a:rPr lang="ru-RU" b="1" dirty="0">
                <a:latin typeface="Arial Black" panose="020B0A04020102020204" pitchFamily="34" charset="0"/>
              </a:rPr>
              <a:t> маршрут за </a:t>
            </a:r>
            <a:r>
              <a:rPr lang="ru-RU" b="1" dirty="0" err="1">
                <a:latin typeface="Arial Black" panose="020B0A04020102020204" pitchFamily="34" charset="0"/>
              </a:rPr>
              <a:t>обраними</a:t>
            </a:r>
            <a:r>
              <a:rPr lang="ru-RU" b="1" dirty="0">
                <a:latin typeface="Arial Black" panose="020B0A04020102020204" pitchFamily="34" charset="0"/>
              </a:rPr>
              <a:t> </a:t>
            </a:r>
            <a:r>
              <a:rPr lang="ru-RU" b="1" dirty="0" err="1">
                <a:latin typeface="Arial Black" panose="020B0A04020102020204" pitchFamily="34" charset="0"/>
              </a:rPr>
              <a:t>локаціями</a:t>
            </a:r>
            <a:r>
              <a:rPr lang="ru-RU" b="1" dirty="0">
                <a:latin typeface="Arial Black" panose="020B0A04020102020204" pitchFamily="34" charset="0"/>
              </a:rPr>
              <a:t>.</a:t>
            </a:r>
          </a:p>
        </p:txBody>
      </p:sp>
      <p:sp>
        <p:nvSpPr>
          <p:cNvPr id="6" name="Прямокутник 5">
            <a:extLst>
              <a:ext uri="{FF2B5EF4-FFF2-40B4-BE49-F238E27FC236}">
                <a16:creationId xmlns:a16="http://schemas.microsoft.com/office/drawing/2014/main" id="{EA699189-D062-4C3A-A895-A2FD40E27CE1}"/>
              </a:ext>
            </a:extLst>
          </p:cNvPr>
          <p:cNvSpPr/>
          <p:nvPr/>
        </p:nvSpPr>
        <p:spPr>
          <a:xfrm>
            <a:off x="5646059" y="4461497"/>
            <a:ext cx="6366832" cy="2031325"/>
          </a:xfrm>
          <a:prstGeom prst="rect">
            <a:avLst/>
          </a:prstGeom>
          <a:solidFill>
            <a:schemeClr val="tx1"/>
          </a:solidFill>
        </p:spPr>
        <p:txBody>
          <a:bodyPr wrap="square">
            <a:spAutoFit/>
          </a:bodyPr>
          <a:lstStyle/>
          <a:p>
            <a:pPr algn="just"/>
            <a:r>
              <a:rPr lang="uk-UA" b="1" dirty="0">
                <a:solidFill>
                  <a:schemeClr val="bg1"/>
                </a:solidFill>
                <a:latin typeface="Arial Black" panose="020B0A04020102020204" pitchFamily="34" charset="0"/>
              </a:rPr>
              <a:t>Розвиток туризму потребує  створення нових напрямів, що сприяють не тільки відпочинку, але й підвищенню інтелектуального рівня знань про власну країну й регіон. Для нашої країни з її багатими природно-рекреаційними й туристичними ресурсами перспективи розвитку промислового туризму доволі високі.</a:t>
            </a:r>
          </a:p>
        </p:txBody>
      </p:sp>
      <p:sp>
        <p:nvSpPr>
          <p:cNvPr id="7" name="Прямокутник 6">
            <a:extLst>
              <a:ext uri="{FF2B5EF4-FFF2-40B4-BE49-F238E27FC236}">
                <a16:creationId xmlns:a16="http://schemas.microsoft.com/office/drawing/2014/main" id="{0D84F8EC-88E8-439C-9105-8C3C1A9A1BC5}"/>
              </a:ext>
            </a:extLst>
          </p:cNvPr>
          <p:cNvSpPr/>
          <p:nvPr/>
        </p:nvSpPr>
        <p:spPr>
          <a:xfrm>
            <a:off x="293084" y="152342"/>
            <a:ext cx="2463175" cy="276999"/>
          </a:xfrm>
          <a:prstGeom prst="rect">
            <a:avLst/>
          </a:prstGeom>
          <a:solidFill>
            <a:srgbClr val="FFC000"/>
          </a:solidFill>
        </p:spPr>
        <p:txBody>
          <a:bodyPr wrap="none">
            <a:spAutoFit/>
          </a:bodyPr>
          <a:lstStyle/>
          <a:p>
            <a:r>
              <a:rPr lang="uk-UA" sz="1200" b="1" dirty="0">
                <a:latin typeface="Times New Roman" panose="02020603050405020304" pitchFamily="18" charset="0"/>
                <a:cs typeface="Times New Roman" panose="02020603050405020304" pitchFamily="18" charset="0"/>
              </a:rPr>
              <a:t>Так будували перші газопроводи</a:t>
            </a:r>
          </a:p>
        </p:txBody>
      </p:sp>
    </p:spTree>
    <p:extLst>
      <p:ext uri="{BB962C8B-B14F-4D97-AF65-F5344CB8AC3E}">
        <p14:creationId xmlns:p14="http://schemas.microsoft.com/office/powerpoint/2010/main" val="3924109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a:extLst>
              <a:ext uri="{FF2B5EF4-FFF2-40B4-BE49-F238E27FC236}">
                <a16:creationId xmlns:a16="http://schemas.microsoft.com/office/drawing/2014/main" id="{E8868D9D-8573-45FA-AB41-7002CE4E1941}"/>
              </a:ext>
            </a:extLst>
          </p:cNvPr>
          <p:cNvPicPr>
            <a:picLocks noGrp="1" noChangeAspect="1"/>
          </p:cNvPicPr>
          <p:nvPr>
            <p:ph idx="1"/>
          </p:nvPr>
        </p:nvPicPr>
        <p:blipFill>
          <a:blip r:embed="rId2"/>
          <a:stretch>
            <a:fillRect/>
          </a:stretch>
        </p:blipFill>
        <p:spPr>
          <a:xfrm>
            <a:off x="3295449" y="1411927"/>
            <a:ext cx="5876804" cy="438842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5" name="Рисунок 4">
            <a:extLst>
              <a:ext uri="{FF2B5EF4-FFF2-40B4-BE49-F238E27FC236}">
                <a16:creationId xmlns:a16="http://schemas.microsoft.com/office/drawing/2014/main" id="{DE5BC2BB-C0C8-4B20-AD57-0C90444CB5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341" y="4901425"/>
            <a:ext cx="1365662" cy="1820883"/>
          </a:xfrm>
          <a:prstGeom prst="ellipse">
            <a:avLst/>
          </a:prstGeom>
          <a:ln w="190500" cap="rnd">
            <a:solidFill>
              <a:srgbClr val="FFFF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Рисунок 5">
            <a:extLst>
              <a:ext uri="{FF2B5EF4-FFF2-40B4-BE49-F238E27FC236}">
                <a16:creationId xmlns:a16="http://schemas.microsoft.com/office/drawing/2014/main" id="{2A7DEC7E-464A-474A-AC01-8D803A1198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762144">
            <a:off x="2326340" y="3686289"/>
            <a:ext cx="1614223" cy="2150376"/>
          </a:xfrm>
          <a:prstGeom prst="ellipse">
            <a:avLst/>
          </a:prstGeom>
          <a:ln w="190500" cap="rnd">
            <a:solidFill>
              <a:srgbClr val="FFFF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Рисунок 6">
            <a:extLst>
              <a:ext uri="{FF2B5EF4-FFF2-40B4-BE49-F238E27FC236}">
                <a16:creationId xmlns:a16="http://schemas.microsoft.com/office/drawing/2014/main" id="{0653AD0E-DC0C-4B45-8F59-6811F3E895A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6200000">
            <a:off x="651482" y="2899613"/>
            <a:ext cx="1300898" cy="1963515"/>
          </a:xfrm>
          <a:prstGeom prst="ellipse">
            <a:avLst/>
          </a:prstGeom>
          <a:ln w="190500" cap="rnd">
            <a:solidFill>
              <a:srgbClr val="FFFF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8" name="Прямокутник 7">
            <a:extLst>
              <a:ext uri="{FF2B5EF4-FFF2-40B4-BE49-F238E27FC236}">
                <a16:creationId xmlns:a16="http://schemas.microsoft.com/office/drawing/2014/main" id="{A927A88C-2821-493A-8091-FDEB1F2F9F16}"/>
              </a:ext>
            </a:extLst>
          </p:cNvPr>
          <p:cNvSpPr/>
          <p:nvPr/>
        </p:nvSpPr>
        <p:spPr>
          <a:xfrm>
            <a:off x="769676" y="1314637"/>
            <a:ext cx="2787192" cy="1661993"/>
          </a:xfrm>
          <a:prstGeom prst="rect">
            <a:avLst/>
          </a:prstGeom>
          <a:solidFill>
            <a:srgbClr val="FFFF00"/>
          </a:solidFill>
        </p:spPr>
        <p:txBody>
          <a:bodyPr wrap="square">
            <a:spAutoFit/>
          </a:bodyPr>
          <a:lstStyle/>
          <a:p>
            <a:pPr algn="ctr"/>
            <a:r>
              <a:rPr lang="ru-RU" sz="2400" b="1" dirty="0" err="1">
                <a:solidFill>
                  <a:schemeClr val="accent1"/>
                </a:solidFill>
                <a:latin typeface="Arial Black" panose="020B0A04020102020204" pitchFamily="34" charset="0"/>
              </a:rPr>
              <a:t>Об’єкт</a:t>
            </a:r>
            <a:r>
              <a:rPr lang="ru-RU" sz="2400" b="1" dirty="0">
                <a:solidFill>
                  <a:schemeClr val="accent1"/>
                </a:solidFill>
                <a:latin typeface="Arial Black" panose="020B0A04020102020204" pitchFamily="34" charset="0"/>
              </a:rPr>
              <a:t> </a:t>
            </a:r>
            <a:r>
              <a:rPr lang="ru-RU" sz="2400" b="1" dirty="0" err="1">
                <a:solidFill>
                  <a:schemeClr val="accent1"/>
                </a:solidFill>
                <a:latin typeface="Arial Black" panose="020B0A04020102020204" pitchFamily="34" charset="0"/>
              </a:rPr>
              <a:t>дослідження</a:t>
            </a:r>
            <a:endParaRPr lang="ru-RU" sz="2400" b="1" dirty="0">
              <a:solidFill>
                <a:schemeClr val="accent1"/>
              </a:solidFill>
              <a:latin typeface="Arial Black" panose="020B0A04020102020204" pitchFamily="34" charset="0"/>
            </a:endParaRPr>
          </a:p>
          <a:p>
            <a:pPr algn="ctr"/>
            <a:r>
              <a:rPr lang="ru-RU" b="1" dirty="0"/>
              <a:t>   </a:t>
            </a:r>
            <a:r>
              <a:rPr lang="ru-RU" b="1" dirty="0" err="1">
                <a:latin typeface="Arial Black" panose="020B0A04020102020204" pitchFamily="34" charset="0"/>
              </a:rPr>
              <a:t>промислослові</a:t>
            </a:r>
            <a:r>
              <a:rPr lang="ru-RU" b="1" dirty="0">
                <a:latin typeface="Arial Black" panose="020B0A04020102020204" pitchFamily="34" charset="0"/>
              </a:rPr>
              <a:t> </a:t>
            </a:r>
            <a:r>
              <a:rPr lang="ru-RU" b="1" dirty="0" err="1">
                <a:latin typeface="Arial Black" panose="020B0A04020102020204" pitchFamily="34" charset="0"/>
              </a:rPr>
              <a:t>підприємства</a:t>
            </a:r>
            <a:r>
              <a:rPr lang="ru-RU" b="1" dirty="0">
                <a:latin typeface="Arial Black" panose="020B0A04020102020204" pitchFamily="34" charset="0"/>
              </a:rPr>
              <a:t> </a:t>
            </a:r>
            <a:r>
              <a:rPr lang="ru-RU" b="1" dirty="0" err="1">
                <a:latin typeface="Arial Black" panose="020B0A04020102020204" pitchFamily="34" charset="0"/>
              </a:rPr>
              <a:t>Дашави</a:t>
            </a:r>
            <a:r>
              <a:rPr lang="ru-RU" b="1" dirty="0">
                <a:latin typeface="Arial Black" panose="020B0A04020102020204" pitchFamily="34" charset="0"/>
              </a:rPr>
              <a:t> та </a:t>
            </a:r>
            <a:r>
              <a:rPr lang="ru-RU" b="1" dirty="0" err="1">
                <a:latin typeface="Arial Black" panose="020B0A04020102020204" pitchFamily="34" charset="0"/>
              </a:rPr>
              <a:t>околиць</a:t>
            </a:r>
            <a:endParaRPr lang="ru-RU" b="1" dirty="0">
              <a:latin typeface="Arial Black" panose="020B0A04020102020204" pitchFamily="34" charset="0"/>
            </a:endParaRPr>
          </a:p>
        </p:txBody>
      </p:sp>
      <p:sp>
        <p:nvSpPr>
          <p:cNvPr id="9" name="Прямокутник 8">
            <a:extLst>
              <a:ext uri="{FF2B5EF4-FFF2-40B4-BE49-F238E27FC236}">
                <a16:creationId xmlns:a16="http://schemas.microsoft.com/office/drawing/2014/main" id="{EA099A3D-5778-45F9-9BD3-7594F00BEA17}"/>
              </a:ext>
            </a:extLst>
          </p:cNvPr>
          <p:cNvSpPr/>
          <p:nvPr/>
        </p:nvSpPr>
        <p:spPr>
          <a:xfrm>
            <a:off x="9360816" y="1646169"/>
            <a:ext cx="2718062" cy="1661993"/>
          </a:xfrm>
          <a:prstGeom prst="rect">
            <a:avLst/>
          </a:prstGeom>
          <a:solidFill>
            <a:srgbClr val="92D050"/>
          </a:solidFill>
        </p:spPr>
        <p:txBody>
          <a:bodyPr wrap="square">
            <a:spAutoFit/>
          </a:bodyPr>
          <a:lstStyle/>
          <a:p>
            <a:pPr algn="ctr"/>
            <a:r>
              <a:rPr lang="uk-UA" sz="2400" b="1" dirty="0">
                <a:solidFill>
                  <a:schemeClr val="accent1"/>
                </a:solidFill>
                <a:latin typeface="Arial Black" panose="020B0A04020102020204" pitchFamily="34" charset="0"/>
              </a:rPr>
              <a:t>Предмет дослідження </a:t>
            </a:r>
            <a:r>
              <a:rPr lang="uk-UA" b="1" dirty="0">
                <a:latin typeface="Arial Black" panose="020B0A04020102020204" pitchFamily="34" charset="0"/>
              </a:rPr>
              <a:t>маршрут екскурсії обраними об’єктами</a:t>
            </a:r>
          </a:p>
        </p:txBody>
      </p:sp>
      <p:pic>
        <p:nvPicPr>
          <p:cNvPr id="2" name="Рисунок 1">
            <a:extLst>
              <a:ext uri="{FF2B5EF4-FFF2-40B4-BE49-F238E27FC236}">
                <a16:creationId xmlns:a16="http://schemas.microsoft.com/office/drawing/2014/main" id="{1C8DA304-8EA1-4FF0-BBDE-4FEFA02738F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0190871">
            <a:off x="9143119" y="4050634"/>
            <a:ext cx="2932575" cy="1661993"/>
          </a:xfrm>
          <a:prstGeom prst="ellipse">
            <a:avLst/>
          </a:prstGeom>
          <a:ln w="190500" cap="rnd">
            <a:solidFill>
              <a:srgbClr val="92D05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413622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0BBEAC4F-A20B-4CB4-AFE6-DF526C6DA893}"/>
              </a:ext>
            </a:extLst>
          </p:cNvPr>
          <p:cNvSpPr>
            <a:spLocks noGrp="1"/>
          </p:cNvSpPr>
          <p:nvPr>
            <p:ph type="title"/>
          </p:nvPr>
        </p:nvSpPr>
        <p:spPr>
          <a:xfrm>
            <a:off x="2608119" y="295725"/>
            <a:ext cx="9060872" cy="1111827"/>
          </a:xfrm>
        </p:spPr>
        <p:txBody>
          <a:bodyPr>
            <a:noAutofit/>
          </a:bodyPr>
          <a:lstStyle/>
          <a:p>
            <a:pPr algn="ctr"/>
            <a:r>
              <a:rPr lang="uk-UA" sz="5400" dirty="0">
                <a:solidFill>
                  <a:schemeClr val="accent4"/>
                </a:solidFill>
                <a:latin typeface="Arial Black" panose="020B0A04020102020204" pitchFamily="34" charset="0"/>
              </a:rPr>
              <a:t>Методи дослідження</a:t>
            </a:r>
            <a:br>
              <a:rPr lang="uk-UA" sz="4800" dirty="0">
                <a:solidFill>
                  <a:schemeClr val="accent4"/>
                </a:solidFill>
              </a:rPr>
            </a:br>
            <a:endParaRPr lang="uk-UA" sz="4800" dirty="0">
              <a:solidFill>
                <a:schemeClr val="accent4"/>
              </a:solidFill>
            </a:endParaRPr>
          </a:p>
        </p:txBody>
      </p:sp>
      <p:sp>
        <p:nvSpPr>
          <p:cNvPr id="3" name="Прямокутник: округлені кути 2">
            <a:extLst>
              <a:ext uri="{FF2B5EF4-FFF2-40B4-BE49-F238E27FC236}">
                <a16:creationId xmlns:a16="http://schemas.microsoft.com/office/drawing/2014/main" id="{C6690A0E-278A-42C8-9266-D905D65DEDEE}"/>
              </a:ext>
            </a:extLst>
          </p:cNvPr>
          <p:cNvSpPr/>
          <p:nvPr/>
        </p:nvSpPr>
        <p:spPr>
          <a:xfrm>
            <a:off x="1557267" y="2857500"/>
            <a:ext cx="2696066" cy="19058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4" name="Рисунок 3">
            <a:extLst>
              <a:ext uri="{FF2B5EF4-FFF2-40B4-BE49-F238E27FC236}">
                <a16:creationId xmlns:a16="http://schemas.microsoft.com/office/drawing/2014/main" id="{2E9CEDCC-AE81-48D7-B566-E91F97F0E630}"/>
              </a:ext>
            </a:extLst>
          </p:cNvPr>
          <p:cNvPicPr>
            <a:picLocks noChangeAspect="1"/>
          </p:cNvPicPr>
          <p:nvPr/>
        </p:nvPicPr>
        <p:blipFill>
          <a:blip r:embed="rId2"/>
          <a:stretch>
            <a:fillRect/>
          </a:stretch>
        </p:blipFill>
        <p:spPr>
          <a:xfrm>
            <a:off x="4867739" y="2857500"/>
            <a:ext cx="2786821" cy="1976537"/>
          </a:xfrm>
          <a:prstGeom prst="rect">
            <a:avLst/>
          </a:prstGeom>
        </p:spPr>
      </p:pic>
      <p:pic>
        <p:nvPicPr>
          <p:cNvPr id="5" name="Рисунок 4">
            <a:extLst>
              <a:ext uri="{FF2B5EF4-FFF2-40B4-BE49-F238E27FC236}">
                <a16:creationId xmlns:a16="http://schemas.microsoft.com/office/drawing/2014/main" id="{B1BE23FA-2540-4197-AA98-DE4A7980CFC0}"/>
              </a:ext>
            </a:extLst>
          </p:cNvPr>
          <p:cNvPicPr>
            <a:picLocks noChangeAspect="1"/>
          </p:cNvPicPr>
          <p:nvPr/>
        </p:nvPicPr>
        <p:blipFill>
          <a:blip r:embed="rId3"/>
          <a:stretch>
            <a:fillRect/>
          </a:stretch>
        </p:blipFill>
        <p:spPr>
          <a:xfrm>
            <a:off x="8268966" y="2902396"/>
            <a:ext cx="2775675" cy="1976537"/>
          </a:xfrm>
          <a:prstGeom prst="rect">
            <a:avLst/>
          </a:prstGeom>
        </p:spPr>
      </p:pic>
      <p:sp>
        <p:nvSpPr>
          <p:cNvPr id="6" name="Прямокутник 5">
            <a:extLst>
              <a:ext uri="{FF2B5EF4-FFF2-40B4-BE49-F238E27FC236}">
                <a16:creationId xmlns:a16="http://schemas.microsoft.com/office/drawing/2014/main" id="{E8DD6414-E6AE-4118-9B4C-8F218BA675AC}"/>
              </a:ext>
            </a:extLst>
          </p:cNvPr>
          <p:cNvSpPr/>
          <p:nvPr/>
        </p:nvSpPr>
        <p:spPr>
          <a:xfrm>
            <a:off x="8735978" y="3301240"/>
            <a:ext cx="1841649" cy="461665"/>
          </a:xfrm>
          <a:prstGeom prst="rect">
            <a:avLst/>
          </a:prstGeom>
          <a:solidFill>
            <a:schemeClr val="accent5"/>
          </a:solidFill>
        </p:spPr>
        <p:txBody>
          <a:bodyPr wrap="square">
            <a:spAutoFit/>
          </a:bodyPr>
          <a:lstStyle/>
          <a:p>
            <a:pPr algn="ctr"/>
            <a:r>
              <a:rPr lang="uk-UA" sz="2400" dirty="0">
                <a:latin typeface="Arial Black" panose="020B0A04020102020204" pitchFamily="34" charset="0"/>
              </a:rPr>
              <a:t>творчий</a:t>
            </a:r>
          </a:p>
        </p:txBody>
      </p:sp>
      <p:sp>
        <p:nvSpPr>
          <p:cNvPr id="8" name="Прямокутник 7">
            <a:extLst>
              <a:ext uri="{FF2B5EF4-FFF2-40B4-BE49-F238E27FC236}">
                <a16:creationId xmlns:a16="http://schemas.microsoft.com/office/drawing/2014/main" id="{80319FE1-3F96-41BB-8468-544D4D37A7D6}"/>
              </a:ext>
            </a:extLst>
          </p:cNvPr>
          <p:cNvSpPr/>
          <p:nvPr/>
        </p:nvSpPr>
        <p:spPr>
          <a:xfrm>
            <a:off x="4976327" y="3301241"/>
            <a:ext cx="2569647" cy="461665"/>
          </a:xfrm>
          <a:prstGeom prst="rect">
            <a:avLst/>
          </a:prstGeom>
          <a:solidFill>
            <a:schemeClr val="accent5"/>
          </a:solidFill>
          <a:ln>
            <a:solidFill>
              <a:schemeClr val="accent5"/>
            </a:solidFill>
          </a:ln>
        </p:spPr>
        <p:txBody>
          <a:bodyPr wrap="square">
            <a:spAutoFit/>
          </a:bodyPr>
          <a:lstStyle/>
          <a:p>
            <a:pPr algn="ctr"/>
            <a:r>
              <a:rPr lang="uk-UA" sz="2400" b="1" dirty="0">
                <a:latin typeface="Arial Black" panose="020B0A04020102020204" pitchFamily="34" charset="0"/>
              </a:rPr>
              <a:t>статистичний</a:t>
            </a:r>
          </a:p>
        </p:txBody>
      </p:sp>
      <p:sp>
        <p:nvSpPr>
          <p:cNvPr id="9" name="Прямокутник 8">
            <a:extLst>
              <a:ext uri="{FF2B5EF4-FFF2-40B4-BE49-F238E27FC236}">
                <a16:creationId xmlns:a16="http://schemas.microsoft.com/office/drawing/2014/main" id="{78A203B1-C200-4E94-9CBC-60413967A536}"/>
              </a:ext>
            </a:extLst>
          </p:cNvPr>
          <p:cNvSpPr/>
          <p:nvPr/>
        </p:nvSpPr>
        <p:spPr>
          <a:xfrm>
            <a:off x="2232680" y="3429000"/>
            <a:ext cx="1345240" cy="461665"/>
          </a:xfrm>
          <a:prstGeom prst="rect">
            <a:avLst/>
          </a:prstGeom>
          <a:solidFill>
            <a:schemeClr val="accent5"/>
          </a:solidFill>
        </p:spPr>
        <p:txBody>
          <a:bodyPr wrap="none">
            <a:spAutoFit/>
          </a:bodyPr>
          <a:lstStyle/>
          <a:p>
            <a:r>
              <a:rPr lang="uk-UA" sz="2400" b="1" dirty="0">
                <a:latin typeface="Arial Black" panose="020B0A04020102020204" pitchFamily="34" charset="0"/>
              </a:rPr>
              <a:t>аналіз</a:t>
            </a:r>
          </a:p>
        </p:txBody>
      </p:sp>
      <p:sp>
        <p:nvSpPr>
          <p:cNvPr id="2" name="Стрілка: униз 1">
            <a:extLst>
              <a:ext uri="{FF2B5EF4-FFF2-40B4-BE49-F238E27FC236}">
                <a16:creationId xmlns:a16="http://schemas.microsoft.com/office/drawing/2014/main" id="{8642C918-2435-4B04-B184-83090B728D31}"/>
              </a:ext>
            </a:extLst>
          </p:cNvPr>
          <p:cNvSpPr/>
          <p:nvPr/>
        </p:nvSpPr>
        <p:spPr>
          <a:xfrm>
            <a:off x="2905300" y="160572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0" name="Рисунок 9">
            <a:extLst>
              <a:ext uri="{FF2B5EF4-FFF2-40B4-BE49-F238E27FC236}">
                <a16:creationId xmlns:a16="http://schemas.microsoft.com/office/drawing/2014/main" id="{4B185D70-D48A-439D-912A-06EA0B46CFFA}"/>
              </a:ext>
            </a:extLst>
          </p:cNvPr>
          <p:cNvPicPr>
            <a:picLocks noChangeAspect="1"/>
          </p:cNvPicPr>
          <p:nvPr/>
        </p:nvPicPr>
        <p:blipFill>
          <a:blip r:embed="rId4"/>
          <a:stretch>
            <a:fillRect/>
          </a:stretch>
        </p:blipFill>
        <p:spPr>
          <a:xfrm>
            <a:off x="5922021" y="1570479"/>
            <a:ext cx="536494" cy="1005927"/>
          </a:xfrm>
          <a:prstGeom prst="rect">
            <a:avLst/>
          </a:prstGeom>
        </p:spPr>
      </p:pic>
      <p:pic>
        <p:nvPicPr>
          <p:cNvPr id="11" name="Рисунок 10">
            <a:extLst>
              <a:ext uri="{FF2B5EF4-FFF2-40B4-BE49-F238E27FC236}">
                <a16:creationId xmlns:a16="http://schemas.microsoft.com/office/drawing/2014/main" id="{F4778865-82DC-4B33-AF88-5229E44C1E77}"/>
              </a:ext>
            </a:extLst>
          </p:cNvPr>
          <p:cNvPicPr>
            <a:picLocks noChangeAspect="1"/>
          </p:cNvPicPr>
          <p:nvPr/>
        </p:nvPicPr>
        <p:blipFill>
          <a:blip r:embed="rId4"/>
          <a:stretch>
            <a:fillRect/>
          </a:stretch>
        </p:blipFill>
        <p:spPr>
          <a:xfrm>
            <a:off x="8990604" y="1570479"/>
            <a:ext cx="536494" cy="1005927"/>
          </a:xfrm>
          <a:prstGeom prst="rect">
            <a:avLst/>
          </a:prstGeom>
        </p:spPr>
      </p:pic>
    </p:spTree>
    <p:extLst>
      <p:ext uri="{BB962C8B-B14F-4D97-AF65-F5344CB8AC3E}">
        <p14:creationId xmlns:p14="http://schemas.microsoft.com/office/powerpoint/2010/main" val="1764084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лілінія: фігура 4">
            <a:extLst>
              <a:ext uri="{FF2B5EF4-FFF2-40B4-BE49-F238E27FC236}">
                <a16:creationId xmlns:a16="http://schemas.microsoft.com/office/drawing/2014/main" id="{CFC36929-D045-498B-BE46-4468D91C2CFD}"/>
              </a:ext>
            </a:extLst>
          </p:cNvPr>
          <p:cNvSpPr/>
          <p:nvPr/>
        </p:nvSpPr>
        <p:spPr>
          <a:xfrm>
            <a:off x="1398988" y="4226011"/>
            <a:ext cx="2196719" cy="1715879"/>
          </a:xfrm>
          <a:custGeom>
            <a:avLst/>
            <a:gdLst>
              <a:gd name="connsiteX0" fmla="*/ 108536 w 2196719"/>
              <a:gd name="connsiteY0" fmla="*/ 1103870 h 1715879"/>
              <a:gd name="connsiteX1" fmla="*/ 17920 w 2196719"/>
              <a:gd name="connsiteY1" fmla="*/ 1351005 h 1715879"/>
              <a:gd name="connsiteX2" fmla="*/ 421574 w 2196719"/>
              <a:gd name="connsiteY2" fmla="*/ 1326292 h 1715879"/>
              <a:gd name="connsiteX3" fmla="*/ 825228 w 2196719"/>
              <a:gd name="connsiteY3" fmla="*/ 1392194 h 1715879"/>
              <a:gd name="connsiteX4" fmla="*/ 1204169 w 2196719"/>
              <a:gd name="connsiteY4" fmla="*/ 1515762 h 1715879"/>
              <a:gd name="connsiteX5" fmla="*/ 1294785 w 2196719"/>
              <a:gd name="connsiteY5" fmla="*/ 1598140 h 1715879"/>
              <a:gd name="connsiteX6" fmla="*/ 1327736 w 2196719"/>
              <a:gd name="connsiteY6" fmla="*/ 1713470 h 1715879"/>
              <a:gd name="connsiteX7" fmla="*/ 1484255 w 2196719"/>
              <a:gd name="connsiteY7" fmla="*/ 1672281 h 1715879"/>
              <a:gd name="connsiteX8" fmla="*/ 1731390 w 2196719"/>
              <a:gd name="connsiteY8" fmla="*/ 1622854 h 1715879"/>
              <a:gd name="connsiteX9" fmla="*/ 1756104 w 2196719"/>
              <a:gd name="connsiteY9" fmla="*/ 1491048 h 1715879"/>
              <a:gd name="connsiteX10" fmla="*/ 1731390 w 2196719"/>
              <a:gd name="connsiteY10" fmla="*/ 1227438 h 1715879"/>
              <a:gd name="connsiteX11" fmla="*/ 1920861 w 2196719"/>
              <a:gd name="connsiteY11" fmla="*/ 1243913 h 1715879"/>
              <a:gd name="connsiteX12" fmla="*/ 1978526 w 2196719"/>
              <a:gd name="connsiteY12" fmla="*/ 494270 h 1715879"/>
              <a:gd name="connsiteX13" fmla="*/ 2167996 w 2196719"/>
              <a:gd name="connsiteY13" fmla="*/ 247135 h 1715879"/>
              <a:gd name="connsiteX14" fmla="*/ 2192709 w 2196719"/>
              <a:gd name="connsiteY14" fmla="*/ 0 h 171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6719" h="1715879">
                <a:moveTo>
                  <a:pt x="108536" y="1103870"/>
                </a:moveTo>
                <a:cubicBezTo>
                  <a:pt x="37141" y="1208902"/>
                  <a:pt x="-34253" y="1313935"/>
                  <a:pt x="17920" y="1351005"/>
                </a:cubicBezTo>
                <a:cubicBezTo>
                  <a:pt x="70093" y="1388075"/>
                  <a:pt x="287023" y="1319427"/>
                  <a:pt x="421574" y="1326292"/>
                </a:cubicBezTo>
                <a:cubicBezTo>
                  <a:pt x="556125" y="1333157"/>
                  <a:pt x="694795" y="1360616"/>
                  <a:pt x="825228" y="1392194"/>
                </a:cubicBezTo>
                <a:cubicBezTo>
                  <a:pt x="955661" y="1423772"/>
                  <a:pt x="1125909" y="1481438"/>
                  <a:pt x="1204169" y="1515762"/>
                </a:cubicBezTo>
                <a:cubicBezTo>
                  <a:pt x="1282429" y="1550086"/>
                  <a:pt x="1274191" y="1565189"/>
                  <a:pt x="1294785" y="1598140"/>
                </a:cubicBezTo>
                <a:cubicBezTo>
                  <a:pt x="1315379" y="1631091"/>
                  <a:pt x="1296158" y="1701113"/>
                  <a:pt x="1327736" y="1713470"/>
                </a:cubicBezTo>
                <a:cubicBezTo>
                  <a:pt x="1359314" y="1725827"/>
                  <a:pt x="1416979" y="1687384"/>
                  <a:pt x="1484255" y="1672281"/>
                </a:cubicBezTo>
                <a:cubicBezTo>
                  <a:pt x="1551531" y="1657178"/>
                  <a:pt x="1686082" y="1653059"/>
                  <a:pt x="1731390" y="1622854"/>
                </a:cubicBezTo>
                <a:cubicBezTo>
                  <a:pt x="1776698" y="1592649"/>
                  <a:pt x="1756104" y="1556951"/>
                  <a:pt x="1756104" y="1491048"/>
                </a:cubicBezTo>
                <a:cubicBezTo>
                  <a:pt x="1756104" y="1425145"/>
                  <a:pt x="1703931" y="1268627"/>
                  <a:pt x="1731390" y="1227438"/>
                </a:cubicBezTo>
                <a:cubicBezTo>
                  <a:pt x="1758850" y="1186249"/>
                  <a:pt x="1879672" y="1366108"/>
                  <a:pt x="1920861" y="1243913"/>
                </a:cubicBezTo>
                <a:cubicBezTo>
                  <a:pt x="1962050" y="1121718"/>
                  <a:pt x="1937337" y="660400"/>
                  <a:pt x="1978526" y="494270"/>
                </a:cubicBezTo>
                <a:cubicBezTo>
                  <a:pt x="2019715" y="328140"/>
                  <a:pt x="2132299" y="329513"/>
                  <a:pt x="2167996" y="247135"/>
                </a:cubicBezTo>
                <a:cubicBezTo>
                  <a:pt x="2203693" y="164757"/>
                  <a:pt x="2198201" y="82378"/>
                  <a:pt x="2192709" y="0"/>
                </a:cubicBezTo>
              </a:path>
            </a:pathLst>
          </a:cu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Полілінія: фігура 5">
            <a:extLst>
              <a:ext uri="{FF2B5EF4-FFF2-40B4-BE49-F238E27FC236}">
                <a16:creationId xmlns:a16="http://schemas.microsoft.com/office/drawing/2014/main" id="{627F61E0-6ACC-4777-9DD5-0F15313CD24D}"/>
              </a:ext>
            </a:extLst>
          </p:cNvPr>
          <p:cNvSpPr/>
          <p:nvPr/>
        </p:nvSpPr>
        <p:spPr>
          <a:xfrm>
            <a:off x="3303373" y="5486400"/>
            <a:ext cx="1194486" cy="463436"/>
          </a:xfrm>
          <a:custGeom>
            <a:avLst/>
            <a:gdLst>
              <a:gd name="connsiteX0" fmla="*/ 1194486 w 1194486"/>
              <a:gd name="connsiteY0" fmla="*/ 205946 h 463436"/>
              <a:gd name="connsiteX1" fmla="*/ 790832 w 1194486"/>
              <a:gd name="connsiteY1" fmla="*/ 354227 h 463436"/>
              <a:gd name="connsiteX2" fmla="*/ 387178 w 1194486"/>
              <a:gd name="connsiteY2" fmla="*/ 461319 h 463436"/>
              <a:gd name="connsiteX3" fmla="*/ 49427 w 1194486"/>
              <a:gd name="connsiteY3" fmla="*/ 403654 h 463436"/>
              <a:gd name="connsiteX4" fmla="*/ 32951 w 1194486"/>
              <a:gd name="connsiteY4" fmla="*/ 156519 h 463436"/>
              <a:gd name="connsiteX5" fmla="*/ 0 w 1194486"/>
              <a:gd name="connsiteY5" fmla="*/ 0 h 4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4486" h="463436">
                <a:moveTo>
                  <a:pt x="1194486" y="205946"/>
                </a:moveTo>
                <a:cubicBezTo>
                  <a:pt x="1059934" y="258805"/>
                  <a:pt x="925383" y="311665"/>
                  <a:pt x="790832" y="354227"/>
                </a:cubicBezTo>
                <a:cubicBezTo>
                  <a:pt x="656281" y="396789"/>
                  <a:pt x="510745" y="453081"/>
                  <a:pt x="387178" y="461319"/>
                </a:cubicBezTo>
                <a:cubicBezTo>
                  <a:pt x="263611" y="469557"/>
                  <a:pt x="108465" y="454454"/>
                  <a:pt x="49427" y="403654"/>
                </a:cubicBezTo>
                <a:cubicBezTo>
                  <a:pt x="-9611" y="352854"/>
                  <a:pt x="41189" y="223795"/>
                  <a:pt x="32951" y="156519"/>
                </a:cubicBezTo>
                <a:cubicBezTo>
                  <a:pt x="24713" y="89243"/>
                  <a:pt x="12356" y="44621"/>
                  <a:pt x="0" y="0"/>
                </a:cubicBezTo>
              </a:path>
            </a:pathLst>
          </a:cu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Блок-схема: вузол 6">
            <a:extLst>
              <a:ext uri="{FF2B5EF4-FFF2-40B4-BE49-F238E27FC236}">
                <a16:creationId xmlns:a16="http://schemas.microsoft.com/office/drawing/2014/main" id="{66294AB2-9E45-4269-96A9-83D18A6B37F7}"/>
              </a:ext>
            </a:extLst>
          </p:cNvPr>
          <p:cNvSpPr/>
          <p:nvPr/>
        </p:nvSpPr>
        <p:spPr>
          <a:xfrm>
            <a:off x="337751" y="3914683"/>
            <a:ext cx="1518437" cy="1715879"/>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Блок-схема: вузол 7">
            <a:extLst>
              <a:ext uri="{FF2B5EF4-FFF2-40B4-BE49-F238E27FC236}">
                <a16:creationId xmlns:a16="http://schemas.microsoft.com/office/drawing/2014/main" id="{31A694FD-91A8-47A8-9527-14A90640A04B}"/>
              </a:ext>
            </a:extLst>
          </p:cNvPr>
          <p:cNvSpPr/>
          <p:nvPr/>
        </p:nvSpPr>
        <p:spPr>
          <a:xfrm>
            <a:off x="2758340" y="2800865"/>
            <a:ext cx="1739519" cy="163714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Блок-схема: вузол 9">
            <a:extLst>
              <a:ext uri="{FF2B5EF4-FFF2-40B4-BE49-F238E27FC236}">
                <a16:creationId xmlns:a16="http://schemas.microsoft.com/office/drawing/2014/main" id="{A4967BE0-06D8-4BDC-A261-A4CFDFC43E97}"/>
              </a:ext>
            </a:extLst>
          </p:cNvPr>
          <p:cNvSpPr/>
          <p:nvPr/>
        </p:nvSpPr>
        <p:spPr>
          <a:xfrm>
            <a:off x="4435966" y="4855001"/>
            <a:ext cx="1775364" cy="1715879"/>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Прямокутник 10">
            <a:extLst>
              <a:ext uri="{FF2B5EF4-FFF2-40B4-BE49-F238E27FC236}">
                <a16:creationId xmlns:a16="http://schemas.microsoft.com/office/drawing/2014/main" id="{7EDFDAD6-44E4-4758-B703-AA022F890713}"/>
              </a:ext>
            </a:extLst>
          </p:cNvPr>
          <p:cNvSpPr/>
          <p:nvPr/>
        </p:nvSpPr>
        <p:spPr>
          <a:xfrm>
            <a:off x="5323648" y="4226011"/>
            <a:ext cx="3924047" cy="369332"/>
          </a:xfrm>
          <a:prstGeom prst="rect">
            <a:avLst/>
          </a:prstGeom>
        </p:spPr>
        <p:txBody>
          <a:bodyPr wrap="square">
            <a:spAutoFit/>
          </a:bodyPr>
          <a:lstStyle/>
          <a:p>
            <a:r>
              <a:rPr lang="uk-UA" b="1" dirty="0">
                <a:highlight>
                  <a:srgbClr val="FFFF00"/>
                </a:highlight>
              </a:rPr>
              <a:t>ДАШАВСЬКЕ ГАЗОВЕ РОДОВИЩЕ</a:t>
            </a:r>
          </a:p>
        </p:txBody>
      </p:sp>
      <p:sp>
        <p:nvSpPr>
          <p:cNvPr id="12" name="Прямокутник 11">
            <a:extLst>
              <a:ext uri="{FF2B5EF4-FFF2-40B4-BE49-F238E27FC236}">
                <a16:creationId xmlns:a16="http://schemas.microsoft.com/office/drawing/2014/main" id="{1716EE83-B86A-42C9-AA67-99CFECBDCAC0}"/>
              </a:ext>
            </a:extLst>
          </p:cNvPr>
          <p:cNvSpPr/>
          <p:nvPr/>
        </p:nvSpPr>
        <p:spPr>
          <a:xfrm>
            <a:off x="254525" y="3429000"/>
            <a:ext cx="1932494" cy="369332"/>
          </a:xfrm>
          <a:prstGeom prst="rect">
            <a:avLst/>
          </a:prstGeom>
        </p:spPr>
        <p:txBody>
          <a:bodyPr wrap="square">
            <a:spAutoFit/>
          </a:bodyPr>
          <a:lstStyle/>
          <a:p>
            <a:r>
              <a:rPr lang="uk-UA" b="1" dirty="0">
                <a:highlight>
                  <a:srgbClr val="FFFF00"/>
                </a:highlight>
              </a:rPr>
              <a:t>ТОВ ГУТА СКЛА</a:t>
            </a:r>
          </a:p>
        </p:txBody>
      </p:sp>
      <p:sp>
        <p:nvSpPr>
          <p:cNvPr id="13" name="Прямокутник 12">
            <a:extLst>
              <a:ext uri="{FF2B5EF4-FFF2-40B4-BE49-F238E27FC236}">
                <a16:creationId xmlns:a16="http://schemas.microsoft.com/office/drawing/2014/main" id="{AD8A530A-1CDF-42DC-8F24-F743397F0F93}"/>
              </a:ext>
            </a:extLst>
          </p:cNvPr>
          <p:cNvSpPr/>
          <p:nvPr/>
        </p:nvSpPr>
        <p:spPr>
          <a:xfrm>
            <a:off x="2579453" y="2157680"/>
            <a:ext cx="3278975" cy="646331"/>
          </a:xfrm>
          <a:prstGeom prst="rect">
            <a:avLst/>
          </a:prstGeom>
        </p:spPr>
        <p:txBody>
          <a:bodyPr wrap="none">
            <a:spAutoFit/>
          </a:bodyPr>
          <a:lstStyle/>
          <a:p>
            <a:pPr algn="ctr"/>
            <a:r>
              <a:rPr lang="uk-UA" b="1" dirty="0">
                <a:highlight>
                  <a:srgbClr val="FFFF00"/>
                </a:highlight>
              </a:rPr>
              <a:t>ДАШАВСЬКИЙ ЗАВОД </a:t>
            </a:r>
          </a:p>
          <a:p>
            <a:pPr algn="ctr"/>
            <a:r>
              <a:rPr lang="uk-UA" b="1" dirty="0">
                <a:highlight>
                  <a:srgbClr val="FFFF00"/>
                </a:highlight>
              </a:rPr>
              <a:t>КОМПОЗИЦІЙНИХ МАТЕРІАЛІВ</a:t>
            </a:r>
          </a:p>
        </p:txBody>
      </p:sp>
      <p:pic>
        <p:nvPicPr>
          <p:cNvPr id="14" name="Рисунок 13">
            <a:extLst>
              <a:ext uri="{FF2B5EF4-FFF2-40B4-BE49-F238E27FC236}">
                <a16:creationId xmlns:a16="http://schemas.microsoft.com/office/drawing/2014/main" id="{C699858D-7AAE-4638-A189-73EA1E65E5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0647" y="5099222"/>
            <a:ext cx="1640683" cy="1227436"/>
          </a:xfrm>
          <a:prstGeom prst="ellipse">
            <a:avLst/>
          </a:prstGeom>
          <a:ln>
            <a:noFill/>
          </a:ln>
          <a:effectLst>
            <a:softEdge rad="112500"/>
          </a:effectLst>
        </p:spPr>
      </p:pic>
      <p:pic>
        <p:nvPicPr>
          <p:cNvPr id="2" name="Рисунок 1">
            <a:extLst>
              <a:ext uri="{FF2B5EF4-FFF2-40B4-BE49-F238E27FC236}">
                <a16:creationId xmlns:a16="http://schemas.microsoft.com/office/drawing/2014/main" id="{ECF4072E-D302-4872-82AF-280D503CB3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29866" y="2957962"/>
            <a:ext cx="1767993" cy="1322947"/>
          </a:xfrm>
          <a:prstGeom prst="ellipse">
            <a:avLst/>
          </a:prstGeom>
          <a:ln>
            <a:noFill/>
          </a:ln>
          <a:effectLst>
            <a:softEdge rad="112500"/>
          </a:effectLst>
        </p:spPr>
      </p:pic>
      <p:pic>
        <p:nvPicPr>
          <p:cNvPr id="15" name="Рисунок 14">
            <a:extLst>
              <a:ext uri="{FF2B5EF4-FFF2-40B4-BE49-F238E27FC236}">
                <a16:creationId xmlns:a16="http://schemas.microsoft.com/office/drawing/2014/main" id="{AB01AB32-9A18-44F1-8CF8-EB07580BEF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3059" y="4054053"/>
            <a:ext cx="1020054" cy="1358858"/>
          </a:xfrm>
          <a:prstGeom prst="rect">
            <a:avLst/>
          </a:prstGeom>
          <a:ln>
            <a:noFill/>
          </a:ln>
          <a:effectLst>
            <a:softEdge rad="112500"/>
          </a:effectLst>
        </p:spPr>
      </p:pic>
      <p:graphicFrame>
        <p:nvGraphicFramePr>
          <p:cNvPr id="3" name="Схема 2">
            <a:extLst>
              <a:ext uri="{FF2B5EF4-FFF2-40B4-BE49-F238E27FC236}">
                <a16:creationId xmlns:a16="http://schemas.microsoft.com/office/drawing/2014/main" id="{13A5EBC9-9799-4443-A587-F22F0BD9F241}"/>
              </a:ext>
            </a:extLst>
          </p:cNvPr>
          <p:cNvGraphicFramePr/>
          <p:nvPr>
            <p:extLst>
              <p:ext uri="{D42A27DB-BD31-4B8C-83A1-F6EECF244321}">
                <p14:modId xmlns:p14="http://schemas.microsoft.com/office/powerpoint/2010/main" val="3619261614"/>
              </p:ext>
            </p:extLst>
          </p:nvPr>
        </p:nvGraphicFramePr>
        <p:xfrm>
          <a:off x="5858428" y="531342"/>
          <a:ext cx="5528420" cy="15827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Стрілка: вліво 3">
            <a:extLst>
              <a:ext uri="{FF2B5EF4-FFF2-40B4-BE49-F238E27FC236}">
                <a16:creationId xmlns:a16="http://schemas.microsoft.com/office/drawing/2014/main" id="{0E324A18-1E3C-42AF-9CE6-71551C3E3636}"/>
              </a:ext>
            </a:extLst>
          </p:cNvPr>
          <p:cNvSpPr/>
          <p:nvPr/>
        </p:nvSpPr>
        <p:spPr>
          <a:xfrm>
            <a:off x="7268004" y="2296488"/>
            <a:ext cx="2950651" cy="1322947"/>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latin typeface="Arial Black" panose="020B0A04020102020204" pitchFamily="34" charset="0"/>
              </a:rPr>
              <a:t>8,6 км</a:t>
            </a:r>
          </a:p>
        </p:txBody>
      </p:sp>
      <p:pic>
        <p:nvPicPr>
          <p:cNvPr id="9" name="Рисунок 8">
            <a:extLst>
              <a:ext uri="{FF2B5EF4-FFF2-40B4-BE49-F238E27FC236}">
                <a16:creationId xmlns:a16="http://schemas.microsoft.com/office/drawing/2014/main" id="{CDBCF608-5E26-4998-9598-A934EB567A25}"/>
              </a:ext>
            </a:extLst>
          </p:cNvPr>
          <p:cNvPicPr>
            <a:picLocks noChangeAspect="1"/>
          </p:cNvPicPr>
          <p:nvPr/>
        </p:nvPicPr>
        <p:blipFill>
          <a:blip r:embed="rId10"/>
          <a:stretch>
            <a:fillRect/>
          </a:stretch>
        </p:blipFill>
        <p:spPr>
          <a:xfrm>
            <a:off x="8862727" y="4885565"/>
            <a:ext cx="1054271" cy="1054271"/>
          </a:xfrm>
          <a:prstGeom prst="rect">
            <a:avLst/>
          </a:prstGeom>
        </p:spPr>
      </p:pic>
      <p:sp>
        <p:nvSpPr>
          <p:cNvPr id="17" name="Стрілка: вправо 16">
            <a:extLst>
              <a:ext uri="{FF2B5EF4-FFF2-40B4-BE49-F238E27FC236}">
                <a16:creationId xmlns:a16="http://schemas.microsoft.com/office/drawing/2014/main" id="{685D21BD-E229-448B-9157-C9CB0D153A6D}"/>
              </a:ext>
            </a:extLst>
          </p:cNvPr>
          <p:cNvSpPr/>
          <p:nvPr/>
        </p:nvSpPr>
        <p:spPr>
          <a:xfrm>
            <a:off x="10048974" y="4743888"/>
            <a:ext cx="1932494" cy="1195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latin typeface="Arial Black" panose="020B0A04020102020204" pitchFamily="34" charset="0"/>
              </a:rPr>
              <a:t>1,5 год.</a:t>
            </a:r>
          </a:p>
        </p:txBody>
      </p:sp>
    </p:spTree>
    <p:extLst>
      <p:ext uri="{BB962C8B-B14F-4D97-AF65-F5344CB8AC3E}">
        <p14:creationId xmlns:p14="http://schemas.microsoft.com/office/powerpoint/2010/main" val="2804550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F8969C12-0423-4764-B6D5-2272D9F80FC1}"/>
              </a:ext>
            </a:extLst>
          </p:cNvPr>
          <p:cNvPicPr>
            <a:picLocks noChangeAspect="1"/>
          </p:cNvPicPr>
          <p:nvPr/>
        </p:nvPicPr>
        <p:blipFill>
          <a:blip r:embed="rId2"/>
          <a:stretch>
            <a:fillRect/>
          </a:stretch>
        </p:blipFill>
        <p:spPr>
          <a:xfrm>
            <a:off x="0" y="0"/>
            <a:ext cx="12192000" cy="6875363"/>
          </a:xfrm>
          <a:prstGeom prst="rect">
            <a:avLst/>
          </a:prstGeom>
        </p:spPr>
      </p:pic>
      <p:pic>
        <p:nvPicPr>
          <p:cNvPr id="8" name="Рисунок 7">
            <a:extLst>
              <a:ext uri="{FF2B5EF4-FFF2-40B4-BE49-F238E27FC236}">
                <a16:creationId xmlns:a16="http://schemas.microsoft.com/office/drawing/2014/main" id="{F67D921C-D617-4F51-B52D-68D3191C8B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20977" y="4934465"/>
            <a:ext cx="3771023" cy="1923535"/>
          </a:xfrm>
          <a:prstGeom prst="rect">
            <a:avLst/>
          </a:prstGeom>
        </p:spPr>
      </p:pic>
      <p:pic>
        <p:nvPicPr>
          <p:cNvPr id="6" name="Рисунок 5">
            <a:extLst>
              <a:ext uri="{FF2B5EF4-FFF2-40B4-BE49-F238E27FC236}">
                <a16:creationId xmlns:a16="http://schemas.microsoft.com/office/drawing/2014/main" id="{5646F841-9A68-4CD5-A324-8DE9571D06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523366" cy="1253702"/>
          </a:xfrm>
          <a:prstGeom prst="rect">
            <a:avLst/>
          </a:prstGeom>
        </p:spPr>
      </p:pic>
    </p:spTree>
    <p:extLst>
      <p:ext uri="{BB962C8B-B14F-4D97-AF65-F5344CB8AC3E}">
        <p14:creationId xmlns:p14="http://schemas.microsoft.com/office/powerpoint/2010/main" val="2572442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018983-79C1-455E-98B9-826C2AAB43CB}"/>
              </a:ext>
            </a:extLst>
          </p:cNvPr>
          <p:cNvSpPr>
            <a:spLocks noGrp="1"/>
          </p:cNvSpPr>
          <p:nvPr>
            <p:ph type="title"/>
          </p:nvPr>
        </p:nvSpPr>
        <p:spPr>
          <a:xfrm>
            <a:off x="1861879" y="292231"/>
            <a:ext cx="10219117" cy="1071039"/>
          </a:xfrm>
        </p:spPr>
        <p:txBody>
          <a:bodyPr>
            <a:normAutofit/>
          </a:bodyPr>
          <a:lstStyle/>
          <a:p>
            <a:r>
              <a:rPr lang="uk-UA" sz="4800" b="1" dirty="0" err="1">
                <a:solidFill>
                  <a:srgbClr val="C00000"/>
                </a:solidFill>
                <a:latin typeface="Arial Black" panose="020B0A04020102020204" pitchFamily="34" charset="0"/>
              </a:rPr>
              <a:t>Дашавське</a:t>
            </a:r>
            <a:r>
              <a:rPr lang="uk-UA" sz="4800" b="1" dirty="0">
                <a:solidFill>
                  <a:srgbClr val="C00000"/>
                </a:solidFill>
                <a:latin typeface="Arial Black" panose="020B0A04020102020204" pitchFamily="34" charset="0"/>
              </a:rPr>
              <a:t> газове родовище</a:t>
            </a:r>
          </a:p>
        </p:txBody>
      </p:sp>
      <p:pic>
        <p:nvPicPr>
          <p:cNvPr id="3" name="Рисунок 2">
            <a:extLst>
              <a:ext uri="{FF2B5EF4-FFF2-40B4-BE49-F238E27FC236}">
                <a16:creationId xmlns:a16="http://schemas.microsoft.com/office/drawing/2014/main" id="{199B2F49-76A7-4811-A7AB-C377D927D5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3184" y="3256268"/>
            <a:ext cx="1637545" cy="1880435"/>
          </a:xfrm>
          <a:prstGeom prst="rect">
            <a:avLst/>
          </a:prstGeom>
        </p:spPr>
      </p:pic>
      <p:sp>
        <p:nvSpPr>
          <p:cNvPr id="6" name="Прямокутник 5">
            <a:extLst>
              <a:ext uri="{FF2B5EF4-FFF2-40B4-BE49-F238E27FC236}">
                <a16:creationId xmlns:a16="http://schemas.microsoft.com/office/drawing/2014/main" id="{9DAA71B1-0BA9-4FAE-9833-C466639ECB78}"/>
              </a:ext>
            </a:extLst>
          </p:cNvPr>
          <p:cNvSpPr/>
          <p:nvPr/>
        </p:nvSpPr>
        <p:spPr>
          <a:xfrm>
            <a:off x="1264550" y="5099191"/>
            <a:ext cx="714811" cy="276999"/>
          </a:xfrm>
          <a:prstGeom prst="rect">
            <a:avLst/>
          </a:prstGeom>
          <a:solidFill>
            <a:srgbClr val="FFC000"/>
          </a:solidFill>
        </p:spPr>
        <p:txBody>
          <a:bodyPr wrap="none">
            <a:spAutoFit/>
          </a:bodyPr>
          <a:lstStyle/>
          <a:p>
            <a:r>
              <a:rPr lang="uk-UA" sz="1200" b="1" dirty="0">
                <a:latin typeface="Times New Roman" panose="02020603050405020304" pitchFamily="18" charset="0"/>
                <a:cs typeface="Times New Roman" panose="02020603050405020304" pitchFamily="18" charset="0"/>
              </a:rPr>
              <a:t>Прапор</a:t>
            </a:r>
          </a:p>
        </p:txBody>
      </p:sp>
      <p:pic>
        <p:nvPicPr>
          <p:cNvPr id="7" name="Рисунок 6">
            <a:extLst>
              <a:ext uri="{FF2B5EF4-FFF2-40B4-BE49-F238E27FC236}">
                <a16:creationId xmlns:a16="http://schemas.microsoft.com/office/drawing/2014/main" id="{F199B941-1682-4F6A-BE42-D84A60DFE9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73138" y="3342261"/>
            <a:ext cx="1269346" cy="1767681"/>
          </a:xfrm>
          <a:prstGeom prst="rect">
            <a:avLst/>
          </a:prstGeom>
        </p:spPr>
      </p:pic>
      <p:sp>
        <p:nvSpPr>
          <p:cNvPr id="8" name="Прямокутник 7">
            <a:extLst>
              <a:ext uri="{FF2B5EF4-FFF2-40B4-BE49-F238E27FC236}">
                <a16:creationId xmlns:a16="http://schemas.microsoft.com/office/drawing/2014/main" id="{4691E24A-232F-4DEF-93A8-5C08E04ACB3B}"/>
              </a:ext>
            </a:extLst>
          </p:cNvPr>
          <p:cNvSpPr/>
          <p:nvPr/>
        </p:nvSpPr>
        <p:spPr>
          <a:xfrm>
            <a:off x="3157275" y="5178790"/>
            <a:ext cx="1101071" cy="276999"/>
          </a:xfrm>
          <a:prstGeom prst="rect">
            <a:avLst/>
          </a:prstGeom>
          <a:solidFill>
            <a:srgbClr val="FFC000"/>
          </a:solidFill>
        </p:spPr>
        <p:txBody>
          <a:bodyPr wrap="none">
            <a:spAutoFit/>
          </a:bodyPr>
          <a:lstStyle/>
          <a:p>
            <a:r>
              <a:rPr lang="uk-UA" sz="1200" b="1" dirty="0">
                <a:latin typeface="Times New Roman" panose="02020603050405020304" pitchFamily="18" charset="0"/>
                <a:cs typeface="Times New Roman" panose="02020603050405020304" pitchFamily="18" charset="0"/>
              </a:rPr>
              <a:t>Герб Дашави</a:t>
            </a:r>
          </a:p>
        </p:txBody>
      </p:sp>
      <p:sp>
        <p:nvSpPr>
          <p:cNvPr id="9" name="Прямокутник 8">
            <a:extLst>
              <a:ext uri="{FF2B5EF4-FFF2-40B4-BE49-F238E27FC236}">
                <a16:creationId xmlns:a16="http://schemas.microsoft.com/office/drawing/2014/main" id="{B267985E-96A7-417D-98B3-EA05869259C8}"/>
              </a:ext>
            </a:extLst>
          </p:cNvPr>
          <p:cNvSpPr/>
          <p:nvPr/>
        </p:nvSpPr>
        <p:spPr>
          <a:xfrm>
            <a:off x="2083324" y="1184673"/>
            <a:ext cx="9483365" cy="1754326"/>
          </a:xfrm>
          <a:prstGeom prst="rect">
            <a:avLst/>
          </a:prstGeom>
        </p:spPr>
        <p:txBody>
          <a:bodyPr wrap="square">
            <a:spAutoFit/>
          </a:bodyPr>
          <a:lstStyle/>
          <a:p>
            <a:pPr algn="just"/>
            <a:r>
              <a:rPr lang="uk-UA" b="1" dirty="0">
                <a:latin typeface="Arial Black" panose="020B0A04020102020204" pitchFamily="34" charset="0"/>
              </a:rPr>
              <a:t>Дашава – земля газоносна. Газ виявили місцеві селяни, які, розпаливши багаття, побачили, як полум’я піднялось високо над землею. Напередодні першої світової війни поблизу Дашави було відкрито багаті родовища природного газу. Кількість видобутого газу тут перевищувала об’єм палива з кількох вугільних комбінатів Донбасу. </a:t>
            </a:r>
          </a:p>
        </p:txBody>
      </p:sp>
      <p:sp>
        <p:nvSpPr>
          <p:cNvPr id="10" name="Прямокутник 9">
            <a:extLst>
              <a:ext uri="{FF2B5EF4-FFF2-40B4-BE49-F238E27FC236}">
                <a16:creationId xmlns:a16="http://schemas.microsoft.com/office/drawing/2014/main" id="{D22AF9A2-59E0-42F9-8BCA-36F35F80C0C5}"/>
              </a:ext>
            </a:extLst>
          </p:cNvPr>
          <p:cNvSpPr/>
          <p:nvPr/>
        </p:nvSpPr>
        <p:spPr>
          <a:xfrm>
            <a:off x="1264550" y="5585490"/>
            <a:ext cx="3087040" cy="923330"/>
          </a:xfrm>
          <a:prstGeom prst="rect">
            <a:avLst/>
          </a:prstGeom>
        </p:spPr>
        <p:txBody>
          <a:bodyPr wrap="square">
            <a:spAutoFit/>
          </a:bodyPr>
          <a:lstStyle/>
          <a:p>
            <a:pPr algn="just"/>
            <a:r>
              <a:rPr lang="ru-RU" b="1" dirty="0">
                <a:latin typeface="Arial Black" panose="020B0A04020102020204" pitchFamily="34" charset="0"/>
              </a:rPr>
              <a:t>Дашава — селище у </a:t>
            </a:r>
            <a:r>
              <a:rPr lang="ru-RU" b="1" dirty="0" err="1">
                <a:latin typeface="Arial Black" panose="020B0A04020102020204" pitchFamily="34" charset="0"/>
              </a:rPr>
              <a:t>Стрийській</a:t>
            </a:r>
            <a:r>
              <a:rPr lang="ru-RU" b="1" dirty="0">
                <a:latin typeface="Arial Black" panose="020B0A04020102020204" pitchFamily="34" charset="0"/>
              </a:rPr>
              <a:t> </a:t>
            </a:r>
            <a:r>
              <a:rPr lang="ru-RU" b="1" dirty="0" err="1">
                <a:latin typeface="Arial Black" panose="020B0A04020102020204" pitchFamily="34" charset="0"/>
              </a:rPr>
              <a:t>громаді</a:t>
            </a:r>
            <a:r>
              <a:rPr lang="ru-RU" b="1" dirty="0">
                <a:latin typeface="Arial Black" panose="020B0A04020102020204" pitchFamily="34" charset="0"/>
              </a:rPr>
              <a:t>, </a:t>
            </a:r>
            <a:r>
              <a:rPr lang="ru-RU" b="1" dirty="0" err="1">
                <a:latin typeface="Arial Black" panose="020B0A04020102020204" pitchFamily="34" charset="0"/>
              </a:rPr>
              <a:t>засноване</a:t>
            </a:r>
            <a:r>
              <a:rPr lang="ru-RU" b="1" dirty="0">
                <a:latin typeface="Arial Black" panose="020B0A04020102020204" pitchFamily="34" charset="0"/>
              </a:rPr>
              <a:t> 1448р. </a:t>
            </a:r>
            <a:endParaRPr lang="uk-UA" b="1" dirty="0">
              <a:latin typeface="Arial Black" panose="020B0A04020102020204" pitchFamily="34" charset="0"/>
            </a:endParaRPr>
          </a:p>
        </p:txBody>
      </p:sp>
      <p:pic>
        <p:nvPicPr>
          <p:cNvPr id="16" name="Рисунок 15">
            <a:extLst>
              <a:ext uri="{FF2B5EF4-FFF2-40B4-BE49-F238E27FC236}">
                <a16:creationId xmlns:a16="http://schemas.microsoft.com/office/drawing/2014/main" id="{7CB23908-C585-40B5-9042-88C476C9894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716837" y="3610466"/>
            <a:ext cx="7364159" cy="2414135"/>
          </a:xfrm>
          <a:prstGeom prst="rect">
            <a:avLst/>
          </a:prstGeom>
          <a:ln w="38100">
            <a:solidFill>
              <a:srgbClr val="C00000"/>
            </a:solidFill>
          </a:ln>
        </p:spPr>
      </p:pic>
      <p:sp>
        <p:nvSpPr>
          <p:cNvPr id="17" name="Прямокутник 16">
            <a:extLst>
              <a:ext uri="{FF2B5EF4-FFF2-40B4-BE49-F238E27FC236}">
                <a16:creationId xmlns:a16="http://schemas.microsoft.com/office/drawing/2014/main" id="{81B38266-F017-4728-99F1-2ACE00D8115D}"/>
              </a:ext>
            </a:extLst>
          </p:cNvPr>
          <p:cNvSpPr/>
          <p:nvPr/>
        </p:nvSpPr>
        <p:spPr>
          <a:xfrm>
            <a:off x="5622955" y="6122863"/>
            <a:ext cx="2479518" cy="461665"/>
          </a:xfrm>
          <a:prstGeom prst="rect">
            <a:avLst/>
          </a:prstGeom>
          <a:solidFill>
            <a:srgbClr val="FFC000"/>
          </a:solidFill>
        </p:spPr>
        <p:txBody>
          <a:bodyPr wrap="square">
            <a:spAutoFit/>
          </a:bodyPr>
          <a:lstStyle/>
          <a:p>
            <a:pPr algn="ctr"/>
            <a:r>
              <a:rPr lang="uk-UA" sz="1200" dirty="0">
                <a:latin typeface="Times New Roman" panose="02020603050405020304" pitchFamily="18" charset="0"/>
                <a:cs typeface="Times New Roman" panose="02020603050405020304" pitchFamily="18" charset="0"/>
              </a:rPr>
              <a:t>Жінки копають траншею для газопроводу Дашава-Київ. 1947р.</a:t>
            </a:r>
          </a:p>
        </p:txBody>
      </p:sp>
      <p:sp>
        <p:nvSpPr>
          <p:cNvPr id="18" name="Прямокутник 17">
            <a:extLst>
              <a:ext uri="{FF2B5EF4-FFF2-40B4-BE49-F238E27FC236}">
                <a16:creationId xmlns:a16="http://schemas.microsoft.com/office/drawing/2014/main" id="{162C6D8E-5F5E-4081-8ACD-4744F9CFD391}"/>
              </a:ext>
            </a:extLst>
          </p:cNvPr>
          <p:cNvSpPr/>
          <p:nvPr/>
        </p:nvSpPr>
        <p:spPr>
          <a:xfrm>
            <a:off x="9709099" y="6169029"/>
            <a:ext cx="2095185" cy="276999"/>
          </a:xfrm>
          <a:prstGeom prst="rect">
            <a:avLst/>
          </a:prstGeom>
          <a:solidFill>
            <a:srgbClr val="FFC000"/>
          </a:solidFill>
        </p:spPr>
        <p:txBody>
          <a:bodyPr wrap="square">
            <a:spAutoFit/>
          </a:bodyPr>
          <a:lstStyle/>
          <a:p>
            <a:r>
              <a:rPr lang="ru-RU" sz="1200" dirty="0" err="1">
                <a:latin typeface="Times New Roman" panose="02020603050405020304" pitchFamily="18" charset="0"/>
                <a:cs typeface="Times New Roman" panose="02020603050405020304" pitchFamily="18" charset="0"/>
              </a:rPr>
              <a:t>Укладання</a:t>
            </a:r>
            <a:r>
              <a:rPr lang="ru-RU" sz="1200" dirty="0">
                <a:latin typeface="Times New Roman" panose="02020603050405020304" pitchFamily="18" charset="0"/>
                <a:cs typeface="Times New Roman" panose="02020603050405020304" pitchFamily="18" charset="0"/>
              </a:rPr>
              <a:t> труби в траншею</a:t>
            </a:r>
            <a:endParaRPr lang="uk-UA"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5282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65159C70-EDA3-4D4A-9640-FCCADBDBB7A4}"/>
              </a:ext>
            </a:extLst>
          </p:cNvPr>
          <p:cNvPicPr>
            <a:picLocks noChangeAspect="1"/>
          </p:cNvPicPr>
          <p:nvPr/>
        </p:nvPicPr>
        <p:blipFill>
          <a:blip r:embed="rId2"/>
          <a:stretch>
            <a:fillRect/>
          </a:stretch>
        </p:blipFill>
        <p:spPr>
          <a:xfrm>
            <a:off x="1449481" y="2095846"/>
            <a:ext cx="9931207" cy="4286100"/>
          </a:xfrm>
          <a:prstGeom prst="rect">
            <a:avLst/>
          </a:prstGeom>
          <a:ln w="38100">
            <a:solidFill>
              <a:srgbClr val="C00000"/>
            </a:solidFill>
          </a:ln>
        </p:spPr>
      </p:pic>
      <p:sp>
        <p:nvSpPr>
          <p:cNvPr id="6" name="Прямокутник 5">
            <a:extLst>
              <a:ext uri="{FF2B5EF4-FFF2-40B4-BE49-F238E27FC236}">
                <a16:creationId xmlns:a16="http://schemas.microsoft.com/office/drawing/2014/main" id="{214283C9-7972-40FB-94CE-A4A31AE82E51}"/>
              </a:ext>
            </a:extLst>
          </p:cNvPr>
          <p:cNvSpPr/>
          <p:nvPr/>
        </p:nvSpPr>
        <p:spPr>
          <a:xfrm>
            <a:off x="1831941" y="655518"/>
            <a:ext cx="9244553" cy="1200329"/>
          </a:xfrm>
          <a:prstGeom prst="rect">
            <a:avLst/>
          </a:prstGeom>
        </p:spPr>
        <p:txBody>
          <a:bodyPr wrap="square">
            <a:spAutoFit/>
          </a:bodyPr>
          <a:lstStyle/>
          <a:p>
            <a:pPr algn="just"/>
            <a:r>
              <a:rPr lang="ru-RU" b="1" dirty="0">
                <a:latin typeface="Arial Black" panose="020B0A04020102020204" pitchFamily="34" charset="0"/>
              </a:rPr>
              <a:t>З </a:t>
            </a:r>
            <a:r>
              <a:rPr lang="ru-RU" b="1" dirty="0" err="1">
                <a:latin typeface="Arial Black" panose="020B0A04020102020204" pitchFamily="34" charset="0"/>
              </a:rPr>
              <a:t>введенням</a:t>
            </a:r>
            <a:r>
              <a:rPr lang="ru-RU" b="1" dirty="0">
                <a:latin typeface="Arial Black" panose="020B0A04020102020204" pitchFamily="34" charset="0"/>
              </a:rPr>
              <a:t> в </a:t>
            </a:r>
            <a:r>
              <a:rPr lang="ru-RU" b="1" dirty="0" err="1">
                <a:latin typeface="Arial Black" panose="020B0A04020102020204" pitchFamily="34" charset="0"/>
              </a:rPr>
              <a:t>експлуатацію</a:t>
            </a:r>
            <a:r>
              <a:rPr lang="ru-RU" b="1" dirty="0">
                <a:latin typeface="Arial Black" panose="020B0A04020102020204" pitchFamily="34" charset="0"/>
              </a:rPr>
              <a:t> </a:t>
            </a:r>
            <a:r>
              <a:rPr lang="ru-RU" b="1" dirty="0" err="1">
                <a:latin typeface="Arial Black" panose="020B0A04020102020204" pitchFamily="34" charset="0"/>
              </a:rPr>
              <a:t>Дашавського</a:t>
            </a:r>
            <a:r>
              <a:rPr lang="ru-RU" b="1" dirty="0">
                <a:latin typeface="Arial Black" panose="020B0A04020102020204" pitchFamily="34" charset="0"/>
              </a:rPr>
              <a:t> </a:t>
            </a:r>
            <a:r>
              <a:rPr lang="ru-RU" b="1" dirty="0" err="1">
                <a:latin typeface="Arial Black" panose="020B0A04020102020204" pitchFamily="34" charset="0"/>
              </a:rPr>
              <a:t>родовища</a:t>
            </a:r>
            <a:r>
              <a:rPr lang="ru-RU" b="1" dirty="0">
                <a:latin typeface="Arial Black" panose="020B0A04020102020204" pitchFamily="34" charset="0"/>
              </a:rPr>
              <a:t> (1924р.) </a:t>
            </a:r>
            <a:r>
              <a:rPr lang="ru-RU" b="1" dirty="0" err="1">
                <a:latin typeface="Arial Black" panose="020B0A04020102020204" pitchFamily="34" charset="0"/>
              </a:rPr>
              <a:t>розпочалося</a:t>
            </a:r>
            <a:r>
              <a:rPr lang="ru-RU" b="1" dirty="0">
                <a:latin typeface="Arial Black" panose="020B0A04020102020204" pitchFamily="34" charset="0"/>
              </a:rPr>
              <a:t> </a:t>
            </a:r>
            <a:r>
              <a:rPr lang="ru-RU" b="1" dirty="0" err="1">
                <a:latin typeface="Arial Black" panose="020B0A04020102020204" pitchFamily="34" charset="0"/>
              </a:rPr>
              <a:t>становлення</a:t>
            </a:r>
            <a:r>
              <a:rPr lang="ru-RU" b="1" dirty="0">
                <a:latin typeface="Arial Black" panose="020B0A04020102020204" pitchFamily="34" charset="0"/>
              </a:rPr>
              <a:t> </a:t>
            </a:r>
            <a:r>
              <a:rPr lang="ru-RU" b="1" dirty="0" err="1">
                <a:latin typeface="Arial Black" panose="020B0A04020102020204" pitchFamily="34" charset="0"/>
              </a:rPr>
              <a:t>газової</a:t>
            </a:r>
            <a:r>
              <a:rPr lang="ru-RU" b="1" dirty="0">
                <a:latin typeface="Arial Black" panose="020B0A04020102020204" pitchFamily="34" charset="0"/>
              </a:rPr>
              <a:t> </a:t>
            </a:r>
            <a:r>
              <a:rPr lang="ru-RU" b="1" dirty="0" err="1">
                <a:latin typeface="Arial Black" panose="020B0A04020102020204" pitchFamily="34" charset="0"/>
              </a:rPr>
              <a:t>промисловості</a:t>
            </a:r>
            <a:r>
              <a:rPr lang="ru-RU" b="1" dirty="0">
                <a:latin typeface="Arial Black" panose="020B0A04020102020204" pitchFamily="34" charset="0"/>
              </a:rPr>
              <a:t> </a:t>
            </a:r>
            <a:r>
              <a:rPr lang="ru-RU" b="1" dirty="0" err="1">
                <a:latin typeface="Arial Black" panose="020B0A04020102020204" pitchFamily="34" charset="0"/>
              </a:rPr>
              <a:t>України</a:t>
            </a:r>
            <a:r>
              <a:rPr lang="ru-RU" b="1" dirty="0">
                <a:latin typeface="Arial Black" panose="020B0A04020102020204" pitchFamily="34" charset="0"/>
              </a:rPr>
              <a:t>, </a:t>
            </a:r>
            <a:r>
              <a:rPr lang="ru-RU" b="1" dirty="0" err="1">
                <a:latin typeface="Arial Black" panose="020B0A04020102020204" pitchFamily="34" charset="0"/>
              </a:rPr>
              <a:t>що</a:t>
            </a:r>
            <a:r>
              <a:rPr lang="ru-RU" b="1" dirty="0">
                <a:latin typeface="Arial Black" panose="020B0A04020102020204" pitchFamily="34" charset="0"/>
              </a:rPr>
              <a:t> дало </a:t>
            </a:r>
            <a:r>
              <a:rPr lang="ru-RU" b="1" dirty="0" err="1">
                <a:latin typeface="Arial Black" panose="020B0A04020102020204" pitchFamily="34" charset="0"/>
              </a:rPr>
              <a:t>поштовх</a:t>
            </a:r>
            <a:r>
              <a:rPr lang="ru-RU" b="1" dirty="0">
                <a:latin typeface="Arial Black" panose="020B0A04020102020204" pitchFamily="34" charset="0"/>
              </a:rPr>
              <a:t> для </a:t>
            </a:r>
            <a:r>
              <a:rPr lang="ru-RU" b="1" dirty="0" err="1">
                <a:latin typeface="Arial Black" panose="020B0A04020102020204" pitchFamily="34" charset="0"/>
              </a:rPr>
              <a:t>створення</a:t>
            </a:r>
            <a:r>
              <a:rPr lang="ru-RU" b="1" dirty="0">
                <a:latin typeface="Arial Black" panose="020B0A04020102020204" pitchFamily="34" charset="0"/>
              </a:rPr>
              <a:t> </a:t>
            </a:r>
            <a:r>
              <a:rPr lang="ru-RU" b="1" dirty="0" err="1">
                <a:latin typeface="Arial Black" panose="020B0A04020102020204" pitchFamily="34" charset="0"/>
              </a:rPr>
              <a:t>газотранспортної</a:t>
            </a:r>
            <a:r>
              <a:rPr lang="ru-RU" b="1" dirty="0">
                <a:latin typeface="Arial Black" panose="020B0A04020102020204" pitchFamily="34" charset="0"/>
              </a:rPr>
              <a:t> </a:t>
            </a:r>
            <a:r>
              <a:rPr lang="ru-RU" b="1" dirty="0" err="1">
                <a:latin typeface="Arial Black" panose="020B0A04020102020204" pitchFamily="34" charset="0"/>
              </a:rPr>
              <a:t>системи</a:t>
            </a:r>
            <a:r>
              <a:rPr lang="ru-RU" b="1" dirty="0">
                <a:latin typeface="Arial Black" panose="020B0A04020102020204" pitchFamily="34" charset="0"/>
              </a:rPr>
              <a:t>. У 1948р. </a:t>
            </a:r>
            <a:r>
              <a:rPr lang="ru-RU" b="1" dirty="0" err="1">
                <a:latin typeface="Arial Black" panose="020B0A04020102020204" pitchFamily="34" charset="0"/>
              </a:rPr>
              <a:t>був</a:t>
            </a:r>
            <a:r>
              <a:rPr lang="ru-RU" b="1" dirty="0">
                <a:latin typeface="Arial Black" panose="020B0A04020102020204" pitchFamily="34" charset="0"/>
              </a:rPr>
              <a:t> </a:t>
            </a:r>
            <a:r>
              <a:rPr lang="ru-RU" b="1" dirty="0" err="1">
                <a:latin typeface="Arial Black" panose="020B0A04020102020204" pitchFamily="34" charset="0"/>
              </a:rPr>
              <a:t>споруджений</a:t>
            </a:r>
            <a:r>
              <a:rPr lang="ru-RU" b="1" dirty="0">
                <a:latin typeface="Arial Black" panose="020B0A04020102020204" pitchFamily="34" charset="0"/>
              </a:rPr>
              <a:t> </a:t>
            </a:r>
            <a:r>
              <a:rPr lang="ru-RU" b="1" dirty="0" err="1">
                <a:latin typeface="Arial Black" panose="020B0A04020102020204" pitchFamily="34" charset="0"/>
              </a:rPr>
              <a:t>газопровід</a:t>
            </a:r>
            <a:r>
              <a:rPr lang="ru-RU" b="1" dirty="0">
                <a:latin typeface="Arial Black" panose="020B0A04020102020204" pitchFamily="34" charset="0"/>
              </a:rPr>
              <a:t> Дашава—</a:t>
            </a:r>
            <a:r>
              <a:rPr lang="ru-RU" b="1" dirty="0" err="1">
                <a:latin typeface="Arial Black" panose="020B0A04020102020204" pitchFamily="34" charset="0"/>
              </a:rPr>
              <a:t>Київ</a:t>
            </a:r>
            <a:r>
              <a:rPr lang="ru-RU" b="1" dirty="0">
                <a:latin typeface="Arial Black" panose="020B0A04020102020204" pitchFamily="34" charset="0"/>
              </a:rPr>
              <a:t>, </a:t>
            </a:r>
            <a:r>
              <a:rPr lang="ru-RU" b="1" dirty="0" err="1">
                <a:latin typeface="Arial Black" panose="020B0A04020102020204" pitchFamily="34" charset="0"/>
              </a:rPr>
              <a:t>протяжністю</a:t>
            </a:r>
            <a:r>
              <a:rPr lang="ru-RU" b="1" dirty="0">
                <a:latin typeface="Arial Black" panose="020B0A04020102020204" pitchFamily="34" charset="0"/>
              </a:rPr>
              <a:t> 510 км. </a:t>
            </a:r>
            <a:endParaRPr lang="uk-UA" b="1" dirty="0">
              <a:latin typeface="Arial Black" panose="020B0A04020102020204" pitchFamily="34" charset="0"/>
            </a:endParaRPr>
          </a:p>
        </p:txBody>
      </p:sp>
      <p:pic>
        <p:nvPicPr>
          <p:cNvPr id="10" name="Рисунок 9">
            <a:extLst>
              <a:ext uri="{FF2B5EF4-FFF2-40B4-BE49-F238E27FC236}">
                <a16:creationId xmlns:a16="http://schemas.microsoft.com/office/drawing/2014/main" id="{4228E202-E869-4DEA-AF74-9B4BE7ED0C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68335" y="4439797"/>
            <a:ext cx="2558082" cy="1829028"/>
          </a:xfrm>
          <a:prstGeom prst="rect">
            <a:avLst/>
          </a:prstGeom>
          <a:ln w="38100">
            <a:solidFill>
              <a:srgbClr val="FFC000"/>
            </a:solidFill>
          </a:ln>
        </p:spPr>
      </p:pic>
      <p:pic>
        <p:nvPicPr>
          <p:cNvPr id="11" name="Рисунок 10">
            <a:extLst>
              <a:ext uri="{FF2B5EF4-FFF2-40B4-BE49-F238E27FC236}">
                <a16:creationId xmlns:a16="http://schemas.microsoft.com/office/drawing/2014/main" id="{FDE73983-3BB9-4FD5-B46D-07D73F82A8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76040" y="2318994"/>
            <a:ext cx="2900454" cy="1941693"/>
          </a:xfrm>
          <a:prstGeom prst="rect">
            <a:avLst/>
          </a:prstGeom>
          <a:ln w="38100">
            <a:solidFill>
              <a:srgbClr val="FFC000"/>
            </a:solidFill>
          </a:ln>
        </p:spPr>
      </p:pic>
      <p:sp>
        <p:nvSpPr>
          <p:cNvPr id="12" name="Прямокутник 11">
            <a:extLst>
              <a:ext uri="{FF2B5EF4-FFF2-40B4-BE49-F238E27FC236}">
                <a16:creationId xmlns:a16="http://schemas.microsoft.com/office/drawing/2014/main" id="{503F923B-C924-4641-9C2C-9D83B5A2CF7F}"/>
              </a:ext>
            </a:extLst>
          </p:cNvPr>
          <p:cNvSpPr/>
          <p:nvPr/>
        </p:nvSpPr>
        <p:spPr>
          <a:xfrm>
            <a:off x="5354114" y="6483445"/>
            <a:ext cx="2200206" cy="276999"/>
          </a:xfrm>
          <a:prstGeom prst="rect">
            <a:avLst/>
          </a:prstGeom>
          <a:solidFill>
            <a:srgbClr val="FFC000"/>
          </a:solidFill>
        </p:spPr>
        <p:txBody>
          <a:bodyPr wrap="square">
            <a:spAutoFit/>
          </a:bodyPr>
          <a:lstStyle/>
          <a:p>
            <a:r>
              <a:rPr lang="ru-RU" sz="1200" b="1" dirty="0" err="1">
                <a:latin typeface="Times New Roman" panose="02020603050405020304" pitchFamily="18" charset="0"/>
                <a:cs typeface="Times New Roman" panose="02020603050405020304" pitchFamily="18" charset="0"/>
              </a:rPr>
              <a:t>Газопровід</a:t>
            </a:r>
            <a:r>
              <a:rPr lang="ru-RU" sz="1200" b="1" dirty="0">
                <a:latin typeface="Times New Roman" panose="02020603050405020304" pitchFamily="18" charset="0"/>
                <a:cs typeface="Times New Roman" panose="02020603050405020304" pitchFamily="18" charset="0"/>
              </a:rPr>
              <a:t> Дашава – </a:t>
            </a:r>
            <a:r>
              <a:rPr lang="ru-RU" sz="1200" b="1" dirty="0" err="1">
                <a:latin typeface="Times New Roman" panose="02020603050405020304" pitchFamily="18" charset="0"/>
                <a:cs typeface="Times New Roman" panose="02020603050405020304" pitchFamily="18" charset="0"/>
              </a:rPr>
              <a:t>Київ</a:t>
            </a:r>
            <a:r>
              <a:rPr lang="ru-RU" sz="1200" b="1" dirty="0">
                <a:latin typeface="Times New Roman" panose="02020603050405020304" pitchFamily="18" charset="0"/>
                <a:cs typeface="Times New Roman" panose="02020603050405020304" pitchFamily="18" charset="0"/>
              </a:rPr>
              <a:t>. </a:t>
            </a:r>
            <a:endParaRPr lang="uk-UA"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1628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F3824EF3-CCED-4FF6-B065-FCCA6E2432A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068276" y="3707564"/>
            <a:ext cx="2960325" cy="2372725"/>
          </a:xfrm>
          <a:prstGeom prst="rect">
            <a:avLst/>
          </a:prstGeom>
          <a:ln w="38100">
            <a:solidFill>
              <a:srgbClr val="92D050"/>
            </a:solidFill>
          </a:ln>
        </p:spPr>
      </p:pic>
      <p:sp>
        <p:nvSpPr>
          <p:cNvPr id="3" name="Прямокутник 2">
            <a:extLst>
              <a:ext uri="{FF2B5EF4-FFF2-40B4-BE49-F238E27FC236}">
                <a16:creationId xmlns:a16="http://schemas.microsoft.com/office/drawing/2014/main" id="{06286BB2-E5BC-416B-800B-BACBBEABB6D4}"/>
              </a:ext>
            </a:extLst>
          </p:cNvPr>
          <p:cNvSpPr/>
          <p:nvPr/>
        </p:nvSpPr>
        <p:spPr>
          <a:xfrm>
            <a:off x="4168218" y="2753345"/>
            <a:ext cx="3855563" cy="3139321"/>
          </a:xfrm>
          <a:prstGeom prst="rect">
            <a:avLst/>
          </a:prstGeom>
        </p:spPr>
        <p:txBody>
          <a:bodyPr wrap="square">
            <a:spAutoFit/>
          </a:bodyPr>
          <a:lstStyle/>
          <a:p>
            <a:pPr algn="ctr"/>
            <a:r>
              <a:rPr lang="uk-UA" b="1" dirty="0">
                <a:highlight>
                  <a:srgbClr val="C0C0C0"/>
                </a:highlight>
                <a:latin typeface="Arial Black" panose="020B0A04020102020204" pitchFamily="34" charset="0"/>
              </a:rPr>
              <a:t>Використання газу сприяло розвитку нових галузей, які забезпечують технічний прогрес. Він широко використовується у багатьох галузях, починаючи від виробництва міндобрив та енергетики і закінчуючи машинобудуванням і металургією.</a:t>
            </a:r>
          </a:p>
        </p:txBody>
      </p:sp>
      <p:sp>
        <p:nvSpPr>
          <p:cNvPr id="13" name="Прямокутник 12">
            <a:extLst>
              <a:ext uri="{FF2B5EF4-FFF2-40B4-BE49-F238E27FC236}">
                <a16:creationId xmlns:a16="http://schemas.microsoft.com/office/drawing/2014/main" id="{44C15C50-7DD1-4CC0-91BD-97E4BF009C26}"/>
              </a:ext>
            </a:extLst>
          </p:cNvPr>
          <p:cNvSpPr/>
          <p:nvPr/>
        </p:nvSpPr>
        <p:spPr>
          <a:xfrm>
            <a:off x="4818347" y="419010"/>
            <a:ext cx="6370636" cy="1569660"/>
          </a:xfrm>
          <a:prstGeom prst="rect">
            <a:avLst/>
          </a:prstGeom>
          <a:solidFill>
            <a:srgbClr val="92D050"/>
          </a:solidFill>
          <a:ln>
            <a:solidFill>
              <a:srgbClr val="C00000"/>
            </a:solidFill>
          </a:ln>
        </p:spPr>
        <p:txBody>
          <a:bodyPr wrap="square">
            <a:spAutoFit/>
          </a:bodyPr>
          <a:lstStyle/>
          <a:p>
            <a:pPr algn="ctr"/>
            <a:r>
              <a:rPr lang="ru-RU" sz="3200" b="1" dirty="0" err="1">
                <a:solidFill>
                  <a:schemeClr val="accent1"/>
                </a:solidFill>
                <a:latin typeface="Arial Black" panose="020B0A04020102020204" pitchFamily="34" charset="0"/>
                <a:cs typeface="Times New Roman" panose="02020603050405020304" pitchFamily="18" charset="0"/>
              </a:rPr>
              <a:t>Компресорні</a:t>
            </a:r>
            <a:r>
              <a:rPr lang="ru-RU" sz="3200" b="1" dirty="0">
                <a:solidFill>
                  <a:schemeClr val="accent1"/>
                </a:solidFill>
                <a:latin typeface="Arial Black" panose="020B0A04020102020204" pitchFamily="34" charset="0"/>
                <a:cs typeface="Times New Roman" panose="02020603050405020304" pitchFamily="18" charset="0"/>
              </a:rPr>
              <a:t> </a:t>
            </a:r>
            <a:r>
              <a:rPr lang="ru-RU" sz="3200" b="1" dirty="0" err="1">
                <a:solidFill>
                  <a:schemeClr val="accent1"/>
                </a:solidFill>
                <a:latin typeface="Arial Black" panose="020B0A04020102020204" pitchFamily="34" charset="0"/>
                <a:cs typeface="Times New Roman" panose="02020603050405020304" pitchFamily="18" charset="0"/>
              </a:rPr>
              <a:t>станції</a:t>
            </a:r>
            <a:r>
              <a:rPr lang="ru-RU" sz="3200" b="1" dirty="0">
                <a:solidFill>
                  <a:schemeClr val="accent1"/>
                </a:solidFill>
                <a:latin typeface="Arial Black" panose="020B0A04020102020204" pitchFamily="34" charset="0"/>
                <a:cs typeface="Times New Roman" panose="02020603050405020304" pitchFamily="18" charset="0"/>
              </a:rPr>
              <a:t> є </a:t>
            </a:r>
            <a:r>
              <a:rPr lang="ru-RU" sz="3200" b="1" dirty="0" err="1">
                <a:solidFill>
                  <a:schemeClr val="accent1"/>
                </a:solidFill>
                <a:latin typeface="Arial Black" panose="020B0A04020102020204" pitchFamily="34" charset="0"/>
                <a:cs typeface="Times New Roman" panose="02020603050405020304" pitchFamily="18" charset="0"/>
              </a:rPr>
              <a:t>серцем</a:t>
            </a:r>
            <a:r>
              <a:rPr lang="ru-RU" sz="3200" b="1" dirty="0">
                <a:solidFill>
                  <a:schemeClr val="accent1"/>
                </a:solidFill>
                <a:latin typeface="Arial Black" panose="020B0A04020102020204" pitchFamily="34" charset="0"/>
                <a:cs typeface="Times New Roman" panose="02020603050405020304" pitchFamily="18" charset="0"/>
              </a:rPr>
              <a:t> </a:t>
            </a:r>
            <a:r>
              <a:rPr lang="ru-RU" sz="3200" b="1" dirty="0" err="1">
                <a:solidFill>
                  <a:schemeClr val="accent1"/>
                </a:solidFill>
                <a:latin typeface="Arial Black" panose="020B0A04020102020204" pitchFamily="34" charset="0"/>
                <a:cs typeface="Times New Roman" panose="02020603050405020304" pitchFamily="18" charset="0"/>
              </a:rPr>
              <a:t>газотранспортної</a:t>
            </a:r>
            <a:r>
              <a:rPr lang="ru-RU" sz="3200" b="1" dirty="0">
                <a:solidFill>
                  <a:schemeClr val="accent1"/>
                </a:solidFill>
                <a:latin typeface="Arial Black" panose="020B0A04020102020204" pitchFamily="34" charset="0"/>
                <a:cs typeface="Times New Roman" panose="02020603050405020304" pitchFamily="18" charset="0"/>
              </a:rPr>
              <a:t> </a:t>
            </a:r>
            <a:r>
              <a:rPr lang="ru-RU" sz="3200" b="1" dirty="0" err="1">
                <a:solidFill>
                  <a:schemeClr val="accent1"/>
                </a:solidFill>
                <a:latin typeface="Arial Black" panose="020B0A04020102020204" pitchFamily="34" charset="0"/>
                <a:cs typeface="Times New Roman" panose="02020603050405020304" pitchFamily="18" charset="0"/>
              </a:rPr>
              <a:t>системи</a:t>
            </a:r>
            <a:endParaRPr lang="uk-UA" sz="3200" b="1" dirty="0">
              <a:solidFill>
                <a:schemeClr val="accent1"/>
              </a:solidFill>
              <a:latin typeface="Arial Black" panose="020B0A04020102020204" pitchFamily="34" charset="0"/>
              <a:cs typeface="Times New Roman" panose="02020603050405020304" pitchFamily="18" charset="0"/>
            </a:endParaRPr>
          </a:p>
        </p:txBody>
      </p:sp>
      <p:pic>
        <p:nvPicPr>
          <p:cNvPr id="14" name="Рисунок 13">
            <a:extLst>
              <a:ext uri="{FF2B5EF4-FFF2-40B4-BE49-F238E27FC236}">
                <a16:creationId xmlns:a16="http://schemas.microsoft.com/office/drawing/2014/main" id="{1F087417-7431-46AA-8BE5-D6E4E67054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4862" y="419010"/>
            <a:ext cx="3096178" cy="2574000"/>
          </a:xfrm>
          <a:prstGeom prst="rect">
            <a:avLst/>
          </a:prstGeom>
          <a:ln w="38100">
            <a:solidFill>
              <a:srgbClr val="92D050"/>
            </a:solidFill>
          </a:ln>
        </p:spPr>
      </p:pic>
      <p:sp>
        <p:nvSpPr>
          <p:cNvPr id="15" name="Прямокутник 14">
            <a:extLst>
              <a:ext uri="{FF2B5EF4-FFF2-40B4-BE49-F238E27FC236}">
                <a16:creationId xmlns:a16="http://schemas.microsoft.com/office/drawing/2014/main" id="{9F142839-EF7A-4111-BB8B-69C33B68115D}"/>
              </a:ext>
            </a:extLst>
          </p:cNvPr>
          <p:cNvSpPr/>
          <p:nvPr/>
        </p:nvSpPr>
        <p:spPr>
          <a:xfrm>
            <a:off x="9533897" y="6161991"/>
            <a:ext cx="2029082" cy="276999"/>
          </a:xfrm>
          <a:prstGeom prst="rect">
            <a:avLst/>
          </a:prstGeom>
          <a:solidFill>
            <a:srgbClr val="FFC000"/>
          </a:solidFill>
        </p:spPr>
        <p:txBody>
          <a:bodyPr wrap="none">
            <a:spAutoFit/>
          </a:bodyPr>
          <a:lstStyle/>
          <a:p>
            <a:r>
              <a:rPr lang="uk-UA" sz="1200" b="1" dirty="0">
                <a:latin typeface="Times New Roman" panose="02020603050405020304" pitchFamily="18" charset="0"/>
                <a:cs typeface="Times New Roman" panose="02020603050405020304" pitchFamily="18" charset="0"/>
              </a:rPr>
              <a:t>Установка підготовки газу</a:t>
            </a:r>
          </a:p>
        </p:txBody>
      </p:sp>
      <p:sp>
        <p:nvSpPr>
          <p:cNvPr id="16" name="Прямокутник 15">
            <a:extLst>
              <a:ext uri="{FF2B5EF4-FFF2-40B4-BE49-F238E27FC236}">
                <a16:creationId xmlns:a16="http://schemas.microsoft.com/office/drawing/2014/main" id="{46B6711B-5D8D-4D79-AC89-92A5E014F98B}"/>
              </a:ext>
            </a:extLst>
          </p:cNvPr>
          <p:cNvSpPr/>
          <p:nvPr/>
        </p:nvSpPr>
        <p:spPr>
          <a:xfrm>
            <a:off x="1040056" y="3076586"/>
            <a:ext cx="1889300" cy="276999"/>
          </a:xfrm>
          <a:prstGeom prst="rect">
            <a:avLst/>
          </a:prstGeom>
          <a:solidFill>
            <a:srgbClr val="FFC000"/>
          </a:solidFill>
        </p:spPr>
        <p:txBody>
          <a:bodyPr wrap="none">
            <a:spAutoFit/>
          </a:bodyPr>
          <a:lstStyle/>
          <a:p>
            <a:r>
              <a:rPr lang="uk-UA" sz="1200" b="1" dirty="0">
                <a:latin typeface="Times New Roman" panose="02020603050405020304" pitchFamily="18" charset="0"/>
                <a:cs typeface="Times New Roman" panose="02020603050405020304" pitchFamily="18" charset="0"/>
              </a:rPr>
              <a:t>Газорозподільна станція</a:t>
            </a:r>
          </a:p>
        </p:txBody>
      </p:sp>
    </p:spTree>
    <p:extLst>
      <p:ext uri="{BB962C8B-B14F-4D97-AF65-F5344CB8AC3E}">
        <p14:creationId xmlns:p14="http://schemas.microsoft.com/office/powerpoint/2010/main" val="3318868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137247-7FFE-42C9-99FD-C76A14BCCD31}"/>
              </a:ext>
            </a:extLst>
          </p:cNvPr>
          <p:cNvSpPr>
            <a:spLocks noGrp="1"/>
          </p:cNvSpPr>
          <p:nvPr>
            <p:ph type="title"/>
          </p:nvPr>
        </p:nvSpPr>
        <p:spPr>
          <a:xfrm>
            <a:off x="518160" y="365125"/>
            <a:ext cx="10835640" cy="1362075"/>
          </a:xfrm>
        </p:spPr>
        <p:txBody>
          <a:bodyPr>
            <a:noAutofit/>
          </a:bodyPr>
          <a:lstStyle/>
          <a:p>
            <a:pPr algn="ctr"/>
            <a:r>
              <a:rPr lang="uk-UA" sz="4800" b="1" dirty="0" err="1">
                <a:solidFill>
                  <a:srgbClr val="C00000"/>
                </a:solidFill>
                <a:latin typeface="Arial Black" panose="020B0A04020102020204" pitchFamily="34" charset="0"/>
              </a:rPr>
              <a:t>Дашавський</a:t>
            </a:r>
            <a:r>
              <a:rPr lang="uk-UA" sz="4800" b="1" dirty="0">
                <a:solidFill>
                  <a:srgbClr val="C00000"/>
                </a:solidFill>
                <a:latin typeface="Arial Black" panose="020B0A04020102020204" pitchFamily="34" charset="0"/>
              </a:rPr>
              <a:t> завод композиційних матеріалів</a:t>
            </a:r>
          </a:p>
        </p:txBody>
      </p:sp>
      <p:sp>
        <p:nvSpPr>
          <p:cNvPr id="3" name="Прямокутник 2">
            <a:extLst>
              <a:ext uri="{FF2B5EF4-FFF2-40B4-BE49-F238E27FC236}">
                <a16:creationId xmlns:a16="http://schemas.microsoft.com/office/drawing/2014/main" id="{72483FF6-2D93-49D6-8184-3D35449FBD24}"/>
              </a:ext>
            </a:extLst>
          </p:cNvPr>
          <p:cNvSpPr/>
          <p:nvPr/>
        </p:nvSpPr>
        <p:spPr>
          <a:xfrm>
            <a:off x="1065228" y="1995568"/>
            <a:ext cx="10680570" cy="1815882"/>
          </a:xfrm>
          <a:prstGeom prst="rect">
            <a:avLst/>
          </a:prstGeom>
        </p:spPr>
        <p:txBody>
          <a:bodyPr wrap="square">
            <a:spAutoFit/>
          </a:bodyPr>
          <a:lstStyle/>
          <a:p>
            <a:pPr algn="just"/>
            <a:r>
              <a:rPr lang="uk-UA" sz="1600" b="1" dirty="0">
                <a:latin typeface="Times New Roman" panose="02020603050405020304" pitchFamily="18" charset="0"/>
                <a:cs typeface="Times New Roman" panose="02020603050405020304" pitchFamily="18" charset="0"/>
              </a:rPr>
              <a:t>Завод був створений 1946р. як </a:t>
            </a:r>
            <a:r>
              <a:rPr lang="uk-UA" sz="1600" b="1" dirty="0" err="1">
                <a:latin typeface="Times New Roman" panose="02020603050405020304" pitchFamily="18" charset="0"/>
                <a:cs typeface="Times New Roman" panose="02020603050405020304" pitchFamily="18" charset="0"/>
              </a:rPr>
              <a:t>Дашавський</a:t>
            </a:r>
            <a:r>
              <a:rPr lang="uk-UA" sz="1600" b="1" dirty="0">
                <a:latin typeface="Times New Roman" panose="02020603050405020304" pitchFamily="18" charset="0"/>
                <a:cs typeface="Times New Roman" panose="02020603050405020304" pitchFamily="18" charset="0"/>
              </a:rPr>
              <a:t> сажовий завод, для якого </a:t>
            </a:r>
            <a:r>
              <a:rPr lang="ru-RU" sz="1600" b="1" dirty="0">
                <a:latin typeface="Times New Roman" panose="02020603050405020304" pitchFamily="18" charset="0"/>
                <a:cs typeface="Times New Roman" panose="02020603050405020304" pitchFamily="18" charset="0"/>
              </a:rPr>
              <a:t>основною </a:t>
            </a:r>
            <a:r>
              <a:rPr lang="ru-RU" sz="1600" b="1" dirty="0" err="1">
                <a:latin typeface="Times New Roman" panose="02020603050405020304" pitchFamily="18" charset="0"/>
                <a:cs typeface="Times New Roman" panose="02020603050405020304" pitchFamily="18" charset="0"/>
              </a:rPr>
              <a:t>сировиною</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був</a:t>
            </a:r>
            <a:r>
              <a:rPr lang="ru-RU" sz="1600" b="1" dirty="0">
                <a:latin typeface="Times New Roman" panose="02020603050405020304" pitchFamily="18" charset="0"/>
                <a:cs typeface="Times New Roman" panose="02020603050405020304" pitchFamily="18" charset="0"/>
              </a:rPr>
              <a:t> газ. </a:t>
            </a:r>
            <a:r>
              <a:rPr lang="ru-RU" sz="1600" b="1" dirty="0" err="1">
                <a:latin typeface="Times New Roman" panose="02020603050405020304" pitchFamily="18" charset="0"/>
                <a:cs typeface="Times New Roman" panose="02020603050405020304" pitchFamily="18" charset="0"/>
              </a:rPr>
              <a:t>Саме</a:t>
            </a:r>
            <a:r>
              <a:rPr lang="ru-RU" sz="1600" b="1" dirty="0">
                <a:latin typeface="Times New Roman" panose="02020603050405020304" pitchFamily="18" charset="0"/>
                <a:cs typeface="Times New Roman" panose="02020603050405020304" pitchFamily="18" charset="0"/>
              </a:rPr>
              <a:t> з </a:t>
            </a:r>
            <a:r>
              <a:rPr lang="ru-RU" sz="1600" b="1" dirty="0" err="1">
                <a:latin typeface="Times New Roman" panose="02020603050405020304" pitchFamily="18" charset="0"/>
                <a:cs typeface="Times New Roman" panose="02020603050405020304" pitchFamily="18" charset="0"/>
              </a:rPr>
              <a:t>нього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виготовляли</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порошкоподібну</a:t>
            </a:r>
            <a:r>
              <a:rPr lang="ru-RU" sz="1600" b="1" dirty="0">
                <a:latin typeface="Times New Roman" panose="02020603050405020304" pitchFamily="18" charset="0"/>
                <a:cs typeface="Times New Roman" panose="02020603050405020304" pitchFamily="18" charset="0"/>
              </a:rPr>
              <a:t> сажу. З 1 </a:t>
            </a:r>
            <a:r>
              <a:rPr lang="ru-RU" sz="1600" b="1" dirty="0" err="1">
                <a:latin typeface="Times New Roman" panose="02020603050405020304" pitchFamily="18" charset="0"/>
                <a:cs typeface="Times New Roman" panose="02020603050405020304" pitchFamily="18" charset="0"/>
              </a:rPr>
              <a:t>квітня</a:t>
            </a:r>
            <a:r>
              <a:rPr lang="ru-RU" sz="1600" b="1" dirty="0">
                <a:latin typeface="Times New Roman" panose="02020603050405020304" pitchFamily="18" charset="0"/>
                <a:cs typeface="Times New Roman" panose="02020603050405020304" pitchFamily="18" charset="0"/>
              </a:rPr>
              <a:t> 1952р. </a:t>
            </a:r>
            <a:r>
              <a:rPr lang="ru-RU" sz="1600" b="1" dirty="0" err="1">
                <a:latin typeface="Times New Roman" panose="02020603050405020304" pitchFamily="18" charset="0"/>
                <a:cs typeface="Times New Roman" panose="02020603050405020304" pitchFamily="18" charset="0"/>
              </a:rPr>
              <a:t>її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випускали</a:t>
            </a:r>
            <a:r>
              <a:rPr lang="ru-RU" sz="1600" b="1" dirty="0">
                <a:latin typeface="Times New Roman" panose="02020603050405020304" pitchFamily="18" charset="0"/>
                <a:cs typeface="Times New Roman" panose="02020603050405020304" pitchFamily="18" charset="0"/>
              </a:rPr>
              <a:t> у </a:t>
            </a:r>
            <a:r>
              <a:rPr lang="ru-RU" sz="1600" b="1" dirty="0" err="1">
                <a:latin typeface="Times New Roman" panose="02020603050405020304" pitchFamily="18" charset="0"/>
                <a:cs typeface="Times New Roman" panose="02020603050405020304" pitchFamily="18" charset="0"/>
              </a:rPr>
              <a:t>вигляді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кульок</a:t>
            </a:r>
            <a:r>
              <a:rPr lang="ru-RU" sz="1600" b="1" dirty="0">
                <a:latin typeface="Times New Roman" panose="02020603050405020304" pitchFamily="18" charset="0"/>
                <a:cs typeface="Times New Roman" panose="02020603050405020304" pitchFamily="18" charset="0"/>
              </a:rPr>
              <a:t> (гранул), </a:t>
            </a:r>
            <a:r>
              <a:rPr lang="ru-RU" sz="1600" b="1" dirty="0" err="1">
                <a:latin typeface="Times New Roman" panose="02020603050405020304" pitchFamily="18" charset="0"/>
                <a:cs typeface="Times New Roman" panose="02020603050405020304" pitchFamily="18" charset="0"/>
              </a:rPr>
              <a:t>які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вантажили</a:t>
            </a:r>
            <a:r>
              <a:rPr lang="ru-RU" sz="1600" b="1" dirty="0">
                <a:latin typeface="Times New Roman" panose="02020603050405020304" pitchFamily="18" charset="0"/>
                <a:cs typeface="Times New Roman" panose="02020603050405020304" pitchFamily="18" charset="0"/>
              </a:rPr>
              <a:t> у </a:t>
            </a:r>
            <a:r>
              <a:rPr lang="ru-RU" sz="1600" b="1" dirty="0" err="1">
                <a:latin typeface="Times New Roman" panose="02020603050405020304" pitchFamily="18" charset="0"/>
                <a:cs typeface="Times New Roman" panose="02020603050405020304" pitchFamily="18" charset="0"/>
              </a:rPr>
              <a:t>закриті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вагони-хопери</a:t>
            </a:r>
            <a:r>
              <a:rPr lang="ru-RU" sz="1600" b="1" dirty="0">
                <a:latin typeface="Times New Roman" panose="02020603050405020304" pitchFamily="18" charset="0"/>
                <a:cs typeface="Times New Roman" panose="02020603050405020304" pitchFamily="18" charset="0"/>
              </a:rPr>
              <a:t>. В </a:t>
            </a:r>
            <a:r>
              <a:rPr lang="ru-RU" sz="1600" b="1" dirty="0" err="1">
                <a:latin typeface="Times New Roman" panose="02020603050405020304" pitchFamily="18" charset="0"/>
                <a:cs typeface="Times New Roman" panose="02020603050405020304" pitchFamily="18" charset="0"/>
              </a:rPr>
              <a:t>результаті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пічна</a:t>
            </a:r>
            <a:r>
              <a:rPr lang="ru-RU" sz="1600" b="1" dirty="0">
                <a:latin typeface="Times New Roman" panose="02020603050405020304" pitchFamily="18" charset="0"/>
                <a:cs typeface="Times New Roman" panose="02020603050405020304" pitchFamily="18" charset="0"/>
              </a:rPr>
              <a:t> сажа стала </a:t>
            </a:r>
            <a:r>
              <a:rPr lang="ru-RU" sz="1600" b="1" dirty="0" err="1">
                <a:latin typeface="Times New Roman" panose="02020603050405020304" pitchFamily="18" charset="0"/>
                <a:cs typeface="Times New Roman" panose="02020603050405020304" pitchFamily="18" charset="0"/>
              </a:rPr>
              <a:t>зручною</a:t>
            </a:r>
            <a:r>
              <a:rPr lang="ru-RU" sz="1600" b="1" dirty="0">
                <a:latin typeface="Times New Roman" panose="02020603050405020304" pitchFamily="18" charset="0"/>
                <a:cs typeface="Times New Roman" panose="02020603050405020304" pitchFamily="18" charset="0"/>
              </a:rPr>
              <a:t> для </a:t>
            </a:r>
            <a:r>
              <a:rPr lang="ru-RU" sz="1600" b="1" dirty="0" err="1">
                <a:latin typeface="Times New Roman" panose="02020603050405020304" pitchFamily="18" charset="0"/>
                <a:cs typeface="Times New Roman" panose="02020603050405020304" pitchFamily="18" charset="0"/>
              </a:rPr>
              <a:t>транспортування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поліпшились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гігієнічні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умови</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праці</a:t>
            </a:r>
            <a:r>
              <a:rPr lang="ru-RU" sz="1600" b="1" dirty="0">
                <a:latin typeface="Times New Roman" panose="02020603050405020304" pitchFamily="18" charset="0"/>
                <a:cs typeface="Times New Roman" panose="02020603050405020304" pitchFamily="18" charset="0"/>
              </a:rPr>
              <a:t>. В 1953р. </a:t>
            </a:r>
            <a:r>
              <a:rPr lang="ru-RU" sz="1600" b="1" dirty="0" err="1">
                <a:latin typeface="Times New Roman" panose="02020603050405020304" pitchFamily="18" charset="0"/>
                <a:cs typeface="Times New Roman" panose="02020603050405020304" pitchFamily="18" charset="0"/>
              </a:rPr>
              <a:t>від</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Дашавського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сажового</a:t>
            </a:r>
            <a:r>
              <a:rPr lang="ru-RU" sz="1600" b="1" dirty="0">
                <a:latin typeface="Times New Roman" panose="02020603050405020304" pitchFamily="18" charset="0"/>
                <a:cs typeface="Times New Roman" panose="02020603050405020304" pitchFamily="18" charset="0"/>
              </a:rPr>
              <a:t> заводу до </a:t>
            </a:r>
            <a:r>
              <a:rPr lang="ru-RU" sz="1600" b="1" dirty="0" err="1">
                <a:latin typeface="Times New Roman" panose="02020603050405020304" pitchFamily="18" charset="0"/>
                <a:cs typeface="Times New Roman" panose="02020603050405020304" pitchFamily="18" charset="0"/>
              </a:rPr>
              <a:t>станції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Ходовичі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було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прокладено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залізничну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колію</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Це</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значно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скоротило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витрати</a:t>
            </a:r>
            <a:r>
              <a:rPr lang="ru-RU" sz="1600" b="1" dirty="0">
                <a:latin typeface="Times New Roman" panose="02020603050405020304" pitchFamily="18" charset="0"/>
                <a:cs typeface="Times New Roman" panose="02020603050405020304" pitchFamily="18" charset="0"/>
              </a:rPr>
              <a:t> на транспорт.  </a:t>
            </a:r>
            <a:r>
              <a:rPr lang="uk-UA" sz="1600" b="1" dirty="0">
                <a:latin typeface="Times New Roman" panose="02020603050405020304" pitchFamily="18" charset="0"/>
                <a:cs typeface="Times New Roman" panose="02020603050405020304" pitchFamily="18" charset="0"/>
              </a:rPr>
              <a:t>Підприємство спеціалізувалося на переробці сажі для виготовлення гумового взуття, ізоляційних матеріалів, автомобільних покришок. У роки найбільшого розквіту на заводі працювало понад 800 осіб. Скорочення виробництва почалося вже наприкінці 1980-х рр.</a:t>
            </a:r>
          </a:p>
        </p:txBody>
      </p:sp>
      <p:pic>
        <p:nvPicPr>
          <p:cNvPr id="7" name="Рисунок 6">
            <a:extLst>
              <a:ext uri="{FF2B5EF4-FFF2-40B4-BE49-F238E27FC236}">
                <a16:creationId xmlns:a16="http://schemas.microsoft.com/office/drawing/2014/main" id="{E09D4DAC-8457-4C4F-9C54-45DF63B4B585}"/>
              </a:ext>
            </a:extLst>
          </p:cNvPr>
          <p:cNvPicPr>
            <a:picLocks noChangeAspect="1"/>
          </p:cNvPicPr>
          <p:nvPr/>
        </p:nvPicPr>
        <p:blipFill>
          <a:blip r:embed="rId2"/>
          <a:stretch>
            <a:fillRect/>
          </a:stretch>
        </p:blipFill>
        <p:spPr>
          <a:xfrm>
            <a:off x="9164876" y="4057668"/>
            <a:ext cx="2765344" cy="2068887"/>
          </a:xfrm>
          <a:prstGeom prst="rect">
            <a:avLst/>
          </a:prstGeom>
          <a:ln w="38100">
            <a:solidFill>
              <a:srgbClr val="C00000"/>
            </a:solidFill>
          </a:ln>
        </p:spPr>
      </p:pic>
      <p:pic>
        <p:nvPicPr>
          <p:cNvPr id="8" name="Рисунок 7">
            <a:extLst>
              <a:ext uri="{FF2B5EF4-FFF2-40B4-BE49-F238E27FC236}">
                <a16:creationId xmlns:a16="http://schemas.microsoft.com/office/drawing/2014/main" id="{8B1C5C29-31C3-4811-8025-6B968826B005}"/>
              </a:ext>
            </a:extLst>
          </p:cNvPr>
          <p:cNvPicPr>
            <a:picLocks noChangeAspect="1"/>
          </p:cNvPicPr>
          <p:nvPr/>
        </p:nvPicPr>
        <p:blipFill>
          <a:blip r:embed="rId3"/>
          <a:stretch>
            <a:fillRect/>
          </a:stretch>
        </p:blipFill>
        <p:spPr>
          <a:xfrm>
            <a:off x="6229269" y="4057668"/>
            <a:ext cx="2791292" cy="2093469"/>
          </a:xfrm>
          <a:prstGeom prst="rect">
            <a:avLst/>
          </a:prstGeom>
          <a:ln w="38100">
            <a:solidFill>
              <a:srgbClr val="C00000"/>
            </a:solidFill>
          </a:ln>
        </p:spPr>
      </p:pic>
      <p:pic>
        <p:nvPicPr>
          <p:cNvPr id="10" name="Рисунок 9">
            <a:extLst>
              <a:ext uri="{FF2B5EF4-FFF2-40B4-BE49-F238E27FC236}">
                <a16:creationId xmlns:a16="http://schemas.microsoft.com/office/drawing/2014/main" id="{FCD9AF95-2A07-4A7F-8C5E-390F857F5E79}"/>
              </a:ext>
            </a:extLst>
          </p:cNvPr>
          <p:cNvPicPr>
            <a:picLocks noChangeAspect="1"/>
          </p:cNvPicPr>
          <p:nvPr/>
        </p:nvPicPr>
        <p:blipFill>
          <a:blip r:embed="rId4"/>
          <a:stretch>
            <a:fillRect/>
          </a:stretch>
        </p:blipFill>
        <p:spPr>
          <a:xfrm>
            <a:off x="3293662" y="4061531"/>
            <a:ext cx="2791292" cy="2093469"/>
          </a:xfrm>
          <a:prstGeom prst="rect">
            <a:avLst/>
          </a:prstGeom>
          <a:ln w="38100">
            <a:solidFill>
              <a:srgbClr val="C00000"/>
            </a:solidFill>
          </a:ln>
        </p:spPr>
      </p:pic>
      <p:pic>
        <p:nvPicPr>
          <p:cNvPr id="14" name="Рисунок 13">
            <a:extLst>
              <a:ext uri="{FF2B5EF4-FFF2-40B4-BE49-F238E27FC236}">
                <a16:creationId xmlns:a16="http://schemas.microsoft.com/office/drawing/2014/main" id="{FF3B1D4C-F7F1-4B06-BE56-521CA190FBFF}"/>
              </a:ext>
            </a:extLst>
          </p:cNvPr>
          <p:cNvPicPr>
            <a:picLocks noChangeAspect="1"/>
          </p:cNvPicPr>
          <p:nvPr/>
        </p:nvPicPr>
        <p:blipFill>
          <a:blip r:embed="rId5"/>
          <a:stretch>
            <a:fillRect/>
          </a:stretch>
        </p:blipFill>
        <p:spPr>
          <a:xfrm>
            <a:off x="518159" y="3857330"/>
            <a:ext cx="2470137" cy="2546942"/>
          </a:xfrm>
          <a:prstGeom prst="rect">
            <a:avLst/>
          </a:prstGeom>
          <a:ln w="38100">
            <a:solidFill>
              <a:srgbClr val="C00000"/>
            </a:solidFill>
          </a:ln>
        </p:spPr>
      </p:pic>
    </p:spTree>
    <p:extLst>
      <p:ext uri="{BB962C8B-B14F-4D97-AF65-F5344CB8AC3E}">
        <p14:creationId xmlns:p14="http://schemas.microsoft.com/office/powerpoint/2010/main" val="1771113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FC55A53-999C-4084-8732-AA58E4EC3C09}"/>
              </a:ext>
            </a:extLst>
          </p:cNvPr>
          <p:cNvPicPr>
            <a:picLocks noChangeAspect="1"/>
          </p:cNvPicPr>
          <p:nvPr/>
        </p:nvPicPr>
        <p:blipFill>
          <a:blip r:embed="rId2"/>
          <a:stretch>
            <a:fillRect/>
          </a:stretch>
        </p:blipFill>
        <p:spPr>
          <a:xfrm>
            <a:off x="0" y="0"/>
            <a:ext cx="12192000" cy="6858000"/>
          </a:xfrm>
          <a:prstGeom prst="rect">
            <a:avLst/>
          </a:prstGeom>
        </p:spPr>
      </p:pic>
      <p:sp>
        <p:nvSpPr>
          <p:cNvPr id="13" name="Прямокутник 12">
            <a:extLst>
              <a:ext uri="{FF2B5EF4-FFF2-40B4-BE49-F238E27FC236}">
                <a16:creationId xmlns:a16="http://schemas.microsoft.com/office/drawing/2014/main" id="{0AE73B0E-ACE6-494C-9A81-5D7830BA3040}"/>
              </a:ext>
            </a:extLst>
          </p:cNvPr>
          <p:cNvSpPr/>
          <p:nvPr/>
        </p:nvSpPr>
        <p:spPr>
          <a:xfrm>
            <a:off x="480518" y="4722980"/>
            <a:ext cx="6065073" cy="2031325"/>
          </a:xfrm>
          <a:prstGeom prst="rect">
            <a:avLst/>
          </a:prstGeom>
          <a:solidFill>
            <a:schemeClr val="tx1"/>
          </a:solidFill>
        </p:spPr>
        <p:txBody>
          <a:bodyPr wrap="square">
            <a:spAutoFit/>
          </a:bodyPr>
          <a:lstStyle/>
          <a:p>
            <a:pPr algn="just"/>
            <a:r>
              <a:rPr lang="uk-UA" b="1" dirty="0">
                <a:solidFill>
                  <a:schemeClr val="bg1"/>
                </a:solidFill>
                <a:latin typeface="Arial Black" panose="020B0A04020102020204" pitchFamily="34" charset="0"/>
              </a:rPr>
              <a:t> У 2021р. в рамках приватизації </a:t>
            </a:r>
            <a:r>
              <a:rPr lang="uk-UA" b="1" dirty="0" err="1">
                <a:solidFill>
                  <a:schemeClr val="bg1"/>
                </a:solidFill>
                <a:latin typeface="Arial Black" panose="020B0A04020102020204" pitchFamily="34" charset="0"/>
              </a:rPr>
              <a:t>Дашавський</a:t>
            </a:r>
            <a:r>
              <a:rPr lang="uk-UA" b="1" dirty="0">
                <a:solidFill>
                  <a:schemeClr val="bg1"/>
                </a:solidFill>
                <a:latin typeface="Arial Black" panose="020B0A04020102020204" pitchFamily="34" charset="0"/>
              </a:rPr>
              <a:t> завод композиційних матеріалів разом з базою відпочинку у с. </a:t>
            </a:r>
            <a:r>
              <a:rPr lang="uk-UA" b="1" dirty="0" err="1">
                <a:solidFill>
                  <a:schemeClr val="bg1"/>
                </a:solidFill>
                <a:latin typeface="Arial Black" panose="020B0A04020102020204" pitchFamily="34" charset="0"/>
              </a:rPr>
              <a:t>Гребенів</a:t>
            </a:r>
            <a:r>
              <a:rPr lang="uk-UA" b="1" dirty="0">
                <a:solidFill>
                  <a:schemeClr val="bg1"/>
                </a:solidFill>
                <a:latin typeface="Arial Black" panose="020B0A04020102020204" pitchFamily="34" charset="0"/>
              </a:rPr>
              <a:t> придбало товариство з обмеженою відповідальністю “ГЕО-НАДРА-ІНВЕСТ”. За даними </a:t>
            </a:r>
            <a:r>
              <a:rPr lang="en-US" b="1" dirty="0" err="1">
                <a:solidFill>
                  <a:schemeClr val="bg1"/>
                </a:solidFill>
                <a:latin typeface="Arial Black" panose="020B0A04020102020204" pitchFamily="34" charset="0"/>
              </a:rPr>
              <a:t>Youcontrol</a:t>
            </a:r>
            <a:r>
              <a:rPr lang="en-US" b="1" dirty="0">
                <a:solidFill>
                  <a:schemeClr val="bg1"/>
                </a:solidFill>
                <a:latin typeface="Arial Black" panose="020B0A04020102020204" pitchFamily="34" charset="0"/>
              </a:rPr>
              <a:t>, </a:t>
            </a:r>
            <a:r>
              <a:rPr lang="uk-UA" b="1" dirty="0">
                <a:solidFill>
                  <a:schemeClr val="bg1"/>
                </a:solidFill>
                <a:latin typeface="Arial Black" panose="020B0A04020102020204" pitchFamily="34" charset="0"/>
              </a:rPr>
              <a:t>кінцевим власником підприємства є Зіновій Козицький.</a:t>
            </a:r>
          </a:p>
        </p:txBody>
      </p:sp>
      <p:pic>
        <p:nvPicPr>
          <p:cNvPr id="14" name="Рисунок 13">
            <a:extLst>
              <a:ext uri="{FF2B5EF4-FFF2-40B4-BE49-F238E27FC236}">
                <a16:creationId xmlns:a16="http://schemas.microsoft.com/office/drawing/2014/main" id="{140BFD20-D69F-4CF2-B595-947DC7865340}"/>
              </a:ext>
            </a:extLst>
          </p:cNvPr>
          <p:cNvPicPr>
            <a:picLocks noChangeAspect="1"/>
          </p:cNvPicPr>
          <p:nvPr/>
        </p:nvPicPr>
        <p:blipFill>
          <a:blip r:embed="rId3"/>
          <a:stretch>
            <a:fillRect/>
          </a:stretch>
        </p:blipFill>
        <p:spPr>
          <a:xfrm rot="429073">
            <a:off x="10114961" y="277566"/>
            <a:ext cx="1992198" cy="2646640"/>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Рисунок 2">
            <a:extLst>
              <a:ext uri="{FF2B5EF4-FFF2-40B4-BE49-F238E27FC236}">
                <a16:creationId xmlns:a16="http://schemas.microsoft.com/office/drawing/2014/main" id="{B421F578-8792-41F6-AC55-3C62824C42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76659" y="4722980"/>
            <a:ext cx="2476605" cy="1857454"/>
          </a:xfrm>
          <a:prstGeom prst="rect">
            <a:avLst/>
          </a:prstGeom>
          <a:solidFill>
            <a:srgbClr val="FFFFFF">
              <a:shade val="85000"/>
            </a:srgbClr>
          </a:solidFill>
          <a:ln w="190500" cap="rnd">
            <a:solidFill>
              <a:srgbClr val="FFFF00"/>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458495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8587B2-046B-47A7-A805-505A3116E809}"/>
              </a:ext>
            </a:extLst>
          </p:cNvPr>
          <p:cNvSpPr>
            <a:spLocks noGrp="1"/>
          </p:cNvSpPr>
          <p:nvPr>
            <p:ph type="title"/>
          </p:nvPr>
        </p:nvSpPr>
        <p:spPr>
          <a:xfrm>
            <a:off x="1586044" y="329466"/>
            <a:ext cx="5517764" cy="1200330"/>
          </a:xfrm>
        </p:spPr>
        <p:txBody>
          <a:bodyPr>
            <a:noAutofit/>
          </a:bodyPr>
          <a:lstStyle/>
          <a:p>
            <a:pPr algn="ctr"/>
            <a:r>
              <a:rPr lang="uk-UA" sz="4800" b="1" dirty="0">
                <a:solidFill>
                  <a:srgbClr val="C00000"/>
                </a:solidFill>
                <a:latin typeface="Arial Black" panose="020B0A04020102020204" pitchFamily="34" charset="0"/>
              </a:rPr>
              <a:t>ТОВ Гута Скла</a:t>
            </a:r>
          </a:p>
        </p:txBody>
      </p:sp>
      <p:sp>
        <p:nvSpPr>
          <p:cNvPr id="3" name="Прямокутник 2">
            <a:extLst>
              <a:ext uri="{FF2B5EF4-FFF2-40B4-BE49-F238E27FC236}">
                <a16:creationId xmlns:a16="http://schemas.microsoft.com/office/drawing/2014/main" id="{983A3055-2298-4CA5-A246-18A8D72CAB46}"/>
              </a:ext>
            </a:extLst>
          </p:cNvPr>
          <p:cNvSpPr/>
          <p:nvPr/>
        </p:nvSpPr>
        <p:spPr>
          <a:xfrm rot="233389">
            <a:off x="7103808" y="865474"/>
            <a:ext cx="4761531" cy="4247317"/>
          </a:xfrm>
          <a:prstGeom prst="rect">
            <a:avLst/>
          </a:prstGeom>
          <a:solidFill>
            <a:srgbClr val="FFC000"/>
          </a:solidFill>
          <a:ln w="38100">
            <a:solidFill>
              <a:srgbClr val="92D050"/>
            </a:solidFill>
          </a:ln>
        </p:spPr>
        <p:txBody>
          <a:bodyPr wrap="square">
            <a:spAutoFit/>
          </a:bodyPr>
          <a:lstStyle/>
          <a:p>
            <a:endParaRPr lang="uk-UA" b="1" dirty="0">
              <a:latin typeface="Times New Roman" panose="02020603050405020304" pitchFamily="18" charset="0"/>
              <a:cs typeface="Times New Roman" panose="02020603050405020304" pitchFamily="18" charset="0"/>
            </a:endParaRPr>
          </a:p>
          <a:p>
            <a:pPr algn="ctr"/>
            <a:r>
              <a:rPr lang="uk-UA" b="1" dirty="0">
                <a:latin typeface="Arial Black" panose="020B0A04020102020204" pitchFamily="34" charset="0"/>
                <a:cs typeface="Times New Roman" panose="02020603050405020304" pitchFamily="18" charset="0"/>
              </a:rPr>
              <a:t> У 1933р. група поляків побудувала </a:t>
            </a:r>
            <a:r>
              <a:rPr lang="uk-UA" b="1" dirty="0" err="1">
                <a:latin typeface="Arial Black" panose="020B0A04020102020204" pitchFamily="34" charset="0"/>
                <a:cs typeface="Times New Roman" panose="02020603050405020304" pitchFamily="18" charset="0"/>
              </a:rPr>
              <a:t>Ходовицький</a:t>
            </a:r>
            <a:r>
              <a:rPr lang="uk-UA" b="1" dirty="0">
                <a:latin typeface="Arial Black" panose="020B0A04020102020204" pitchFamily="34" charset="0"/>
                <a:cs typeface="Times New Roman" panose="02020603050405020304" pitchFamily="18" charset="0"/>
              </a:rPr>
              <a:t> склозавод, що започаткувало виробництво скляного посуду в регіоні. В 1938р. його купив єврей Глісер. З приходом радянської влади завод націоналізовано. А в час німецької окупації виробництво занепало. В 1944р. була відкрита  перша піч для випалювання посуду. У 1945-63рр. введено конвеєрну лінію, що зумовило розквіт виробництва. На початку 90-х рр. підприємство занепадає.</a:t>
            </a:r>
          </a:p>
        </p:txBody>
      </p:sp>
      <p:pic>
        <p:nvPicPr>
          <p:cNvPr id="4" name="Рисунок 3">
            <a:extLst>
              <a:ext uri="{FF2B5EF4-FFF2-40B4-BE49-F238E27FC236}">
                <a16:creationId xmlns:a16="http://schemas.microsoft.com/office/drawing/2014/main" id="{3F1EA565-4C60-46CB-87D5-FBF2C2BD44A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73052" y="1719420"/>
            <a:ext cx="2587291" cy="1245335"/>
          </a:xfrm>
          <a:prstGeom prst="rect">
            <a:avLst/>
          </a:prstGeom>
          <a:ln/>
        </p:spPr>
        <p:style>
          <a:lnRef idx="2">
            <a:schemeClr val="accent1">
              <a:shade val="50000"/>
            </a:schemeClr>
          </a:lnRef>
          <a:fillRef idx="1">
            <a:schemeClr val="accent1"/>
          </a:fillRef>
          <a:effectRef idx="0">
            <a:schemeClr val="accent1"/>
          </a:effectRef>
          <a:fontRef idx="minor">
            <a:schemeClr val="lt1"/>
          </a:fontRef>
        </p:style>
      </p:pic>
      <p:pic>
        <p:nvPicPr>
          <p:cNvPr id="5" name="Рисунок 4">
            <a:extLst>
              <a:ext uri="{FF2B5EF4-FFF2-40B4-BE49-F238E27FC236}">
                <a16:creationId xmlns:a16="http://schemas.microsoft.com/office/drawing/2014/main" id="{29FD20E8-4AFE-4614-A5E3-CE0936F44DD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3873" y="3327192"/>
            <a:ext cx="2024342" cy="1934817"/>
          </a:xfrm>
          <a:prstGeom prst="rect">
            <a:avLst/>
          </a:prstGeom>
        </p:spPr>
        <p:style>
          <a:lnRef idx="2">
            <a:schemeClr val="accent1">
              <a:shade val="50000"/>
            </a:schemeClr>
          </a:lnRef>
          <a:fillRef idx="1">
            <a:schemeClr val="accent1"/>
          </a:fillRef>
          <a:effectRef idx="0">
            <a:schemeClr val="accent1"/>
          </a:effectRef>
          <a:fontRef idx="minor">
            <a:schemeClr val="lt1"/>
          </a:fontRef>
        </p:style>
      </p:pic>
      <p:pic>
        <p:nvPicPr>
          <p:cNvPr id="6" name="Рисунок 5">
            <a:extLst>
              <a:ext uri="{FF2B5EF4-FFF2-40B4-BE49-F238E27FC236}">
                <a16:creationId xmlns:a16="http://schemas.microsoft.com/office/drawing/2014/main" id="{FC54A709-0991-4035-8747-D3070E84560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66209" y="3327192"/>
            <a:ext cx="1694892" cy="1954904"/>
          </a:xfrm>
          <a:prstGeom prst="rect">
            <a:avLst/>
          </a:prstGeom>
        </p:spPr>
        <p:style>
          <a:lnRef idx="2">
            <a:schemeClr val="accent1">
              <a:shade val="50000"/>
            </a:schemeClr>
          </a:lnRef>
          <a:fillRef idx="1">
            <a:schemeClr val="accent1"/>
          </a:fillRef>
          <a:effectRef idx="0">
            <a:schemeClr val="accent1"/>
          </a:effectRef>
          <a:fontRef idx="minor">
            <a:schemeClr val="lt1"/>
          </a:fontRef>
        </p:style>
      </p:pic>
      <p:pic>
        <p:nvPicPr>
          <p:cNvPr id="7" name="Рисунок 6">
            <a:extLst>
              <a:ext uri="{FF2B5EF4-FFF2-40B4-BE49-F238E27FC236}">
                <a16:creationId xmlns:a16="http://schemas.microsoft.com/office/drawing/2014/main" id="{4462FEE5-6046-4A9E-ABB7-52884709C7D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497089" y="3327192"/>
            <a:ext cx="2024342" cy="1925044"/>
          </a:xfrm>
          <a:prstGeom prst="rect">
            <a:avLst/>
          </a:prstGeom>
        </p:spPr>
        <p:style>
          <a:lnRef idx="2">
            <a:schemeClr val="accent1">
              <a:shade val="50000"/>
            </a:schemeClr>
          </a:lnRef>
          <a:fillRef idx="1">
            <a:schemeClr val="accent1"/>
          </a:fillRef>
          <a:effectRef idx="0">
            <a:schemeClr val="accent1"/>
          </a:effectRef>
          <a:fontRef idx="minor">
            <a:schemeClr val="lt1"/>
          </a:fontRef>
        </p:style>
      </p:pic>
      <p:pic>
        <p:nvPicPr>
          <p:cNvPr id="8" name="Рисунок 7">
            <a:extLst>
              <a:ext uri="{FF2B5EF4-FFF2-40B4-BE49-F238E27FC236}">
                <a16:creationId xmlns:a16="http://schemas.microsoft.com/office/drawing/2014/main" id="{2557788B-9297-4FA4-9DDA-0A58B43C995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106115" y="1690224"/>
            <a:ext cx="2106150" cy="1283589"/>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9" name="Прямокутник 8">
            <a:extLst>
              <a:ext uri="{FF2B5EF4-FFF2-40B4-BE49-F238E27FC236}">
                <a16:creationId xmlns:a16="http://schemas.microsoft.com/office/drawing/2014/main" id="{733FD731-42D6-4694-BE66-F6819764AB72}"/>
              </a:ext>
            </a:extLst>
          </p:cNvPr>
          <p:cNvSpPr/>
          <p:nvPr/>
        </p:nvSpPr>
        <p:spPr>
          <a:xfrm>
            <a:off x="1429658" y="5485946"/>
            <a:ext cx="1722844" cy="276999"/>
          </a:xfrm>
          <a:prstGeom prst="rect">
            <a:avLst/>
          </a:prstGeom>
          <a:solidFill>
            <a:srgbClr val="FFC000"/>
          </a:solidFill>
        </p:spPr>
        <p:txBody>
          <a:bodyPr wrap="square">
            <a:spAutoFit/>
          </a:bodyPr>
          <a:lstStyle/>
          <a:p>
            <a:r>
              <a:rPr lang="uk-UA" sz="1200" b="1" dirty="0">
                <a:latin typeface="Times New Roman" panose="02020603050405020304" pitchFamily="18" charset="0"/>
                <a:cs typeface="Times New Roman" panose="02020603050405020304" pitchFamily="18" charset="0"/>
              </a:rPr>
              <a:t>Асортимент продукції</a:t>
            </a:r>
          </a:p>
        </p:txBody>
      </p:sp>
      <p:sp>
        <p:nvSpPr>
          <p:cNvPr id="11" name="Прямокутник 10">
            <a:extLst>
              <a:ext uri="{FF2B5EF4-FFF2-40B4-BE49-F238E27FC236}">
                <a16:creationId xmlns:a16="http://schemas.microsoft.com/office/drawing/2014/main" id="{1A62330D-4E52-4132-8974-F2F0008CE7F8}"/>
              </a:ext>
            </a:extLst>
          </p:cNvPr>
          <p:cNvSpPr/>
          <p:nvPr/>
        </p:nvSpPr>
        <p:spPr>
          <a:xfrm rot="21422876">
            <a:off x="3686765" y="5492039"/>
            <a:ext cx="5050999" cy="1200329"/>
          </a:xfrm>
          <a:prstGeom prst="rect">
            <a:avLst/>
          </a:prstGeom>
          <a:solidFill>
            <a:srgbClr val="92D050"/>
          </a:solidFill>
          <a:ln w="38100">
            <a:solidFill>
              <a:srgbClr val="FFC000"/>
            </a:solidFill>
          </a:ln>
        </p:spPr>
        <p:txBody>
          <a:bodyPr wrap="square">
            <a:spAutoFit/>
          </a:bodyPr>
          <a:lstStyle/>
          <a:p>
            <a:pPr algn="ctr"/>
            <a:r>
              <a:rPr lang="ru-RU" dirty="0">
                <a:latin typeface="Arial Black" panose="020B0A04020102020204" pitchFamily="34" charset="0"/>
              </a:rPr>
              <a:t>В </a:t>
            </a:r>
            <a:r>
              <a:rPr lang="ru-RU" dirty="0" err="1">
                <a:latin typeface="Arial Black" panose="020B0A04020102020204" pitchFamily="34" charset="0"/>
              </a:rPr>
              <a:t>асортименті</a:t>
            </a:r>
            <a:r>
              <a:rPr lang="ru-RU" dirty="0">
                <a:latin typeface="Arial Black" panose="020B0A04020102020204" pitchFamily="34" charset="0"/>
              </a:rPr>
              <a:t> </a:t>
            </a:r>
            <a:r>
              <a:rPr lang="ru-RU" dirty="0" err="1">
                <a:latin typeface="Arial Black" panose="020B0A04020102020204" pitchFamily="34" charset="0"/>
              </a:rPr>
              <a:t>склозаводу</a:t>
            </a:r>
            <a:r>
              <a:rPr lang="ru-RU" dirty="0">
                <a:latin typeface="Arial Black" panose="020B0A04020102020204" pitchFamily="34" charset="0"/>
              </a:rPr>
              <a:t> є </a:t>
            </a:r>
            <a:r>
              <a:rPr lang="ru-RU" dirty="0" err="1">
                <a:latin typeface="Arial Black" panose="020B0A04020102020204" pitchFamily="34" charset="0"/>
              </a:rPr>
              <a:t>вироби</a:t>
            </a:r>
            <a:r>
              <a:rPr lang="ru-RU" dirty="0">
                <a:latin typeface="Arial Black" panose="020B0A04020102020204" pitchFamily="34" charset="0"/>
              </a:rPr>
              <a:t>, </a:t>
            </a:r>
            <a:r>
              <a:rPr lang="ru-RU" dirty="0" err="1">
                <a:latin typeface="Arial Black" panose="020B0A04020102020204" pitchFamily="34" charset="0"/>
              </a:rPr>
              <a:t>декоровані</a:t>
            </a:r>
            <a:r>
              <a:rPr lang="ru-RU" dirty="0">
                <a:latin typeface="Arial Black" panose="020B0A04020102020204" pitchFamily="34" charset="0"/>
              </a:rPr>
              <a:t>  золотом, алмазною </a:t>
            </a:r>
            <a:r>
              <a:rPr lang="ru-RU" dirty="0" err="1">
                <a:latin typeface="Arial Black" panose="020B0A04020102020204" pitchFamily="34" charset="0"/>
              </a:rPr>
              <a:t>гранню</a:t>
            </a:r>
            <a:r>
              <a:rPr lang="ru-RU" dirty="0">
                <a:latin typeface="Arial Black" panose="020B0A04020102020204" pitchFamily="34" charset="0"/>
              </a:rPr>
              <a:t>, </a:t>
            </a:r>
            <a:r>
              <a:rPr lang="ru-RU" dirty="0" err="1">
                <a:latin typeface="Arial Black" panose="020B0A04020102020204" pitchFamily="34" charset="0"/>
              </a:rPr>
              <a:t>гравіруванням</a:t>
            </a:r>
            <a:r>
              <a:rPr lang="ru-RU" dirty="0">
                <a:latin typeface="Arial Black" panose="020B0A04020102020204" pitchFamily="34" charset="0"/>
              </a:rPr>
              <a:t>, </a:t>
            </a:r>
            <a:r>
              <a:rPr lang="ru-RU" dirty="0" err="1">
                <a:latin typeface="Arial Black" panose="020B0A04020102020204" pitchFamily="34" charset="0"/>
              </a:rPr>
              <a:t>люстровими</a:t>
            </a:r>
            <a:r>
              <a:rPr lang="ru-RU" dirty="0">
                <a:latin typeface="Arial Black" panose="020B0A04020102020204" pitchFamily="34" charset="0"/>
              </a:rPr>
              <a:t> </a:t>
            </a:r>
            <a:r>
              <a:rPr lang="ru-RU" dirty="0" err="1">
                <a:latin typeface="Arial Black" panose="020B0A04020102020204" pitchFamily="34" charset="0"/>
              </a:rPr>
              <a:t>фарбами</a:t>
            </a:r>
            <a:r>
              <a:rPr lang="ru-RU" dirty="0">
                <a:latin typeface="Arial Black" panose="020B0A04020102020204" pitchFamily="34" charset="0"/>
              </a:rPr>
              <a:t>.</a:t>
            </a:r>
            <a:endParaRPr lang="uk-UA" dirty="0">
              <a:latin typeface="Arial Black" panose="020B0A04020102020204" pitchFamily="34" charset="0"/>
            </a:endParaRPr>
          </a:p>
        </p:txBody>
      </p:sp>
    </p:spTree>
    <p:extLst>
      <p:ext uri="{BB962C8B-B14F-4D97-AF65-F5344CB8AC3E}">
        <p14:creationId xmlns:p14="http://schemas.microsoft.com/office/powerpoint/2010/main" val="1158064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a:extLst>
              <a:ext uri="{FF2B5EF4-FFF2-40B4-BE49-F238E27FC236}">
                <a16:creationId xmlns:a16="http://schemas.microsoft.com/office/drawing/2014/main" id="{383BEDAC-E633-4502-B570-4D97977C60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45034" y="25786"/>
            <a:ext cx="1188326" cy="902781"/>
          </a:xfrm>
          <a:prstGeom prst="rect">
            <a:avLst/>
          </a:prstGeom>
          <a:ln>
            <a:solidFill>
              <a:srgbClr val="C00000"/>
            </a:solidFill>
          </a:ln>
        </p:spPr>
      </p:pic>
      <p:pic>
        <p:nvPicPr>
          <p:cNvPr id="16" name="Рисунок 15">
            <a:extLst>
              <a:ext uri="{FF2B5EF4-FFF2-40B4-BE49-F238E27FC236}">
                <a16:creationId xmlns:a16="http://schemas.microsoft.com/office/drawing/2014/main" id="{0F68FABF-EDCD-4349-92DA-0484D36170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6627" y="444260"/>
            <a:ext cx="1304613" cy="987960"/>
          </a:xfrm>
          <a:prstGeom prst="rect">
            <a:avLst/>
          </a:prstGeom>
          <a:ln>
            <a:solidFill>
              <a:srgbClr val="C00000"/>
            </a:solidFill>
          </a:ln>
        </p:spPr>
      </p:pic>
      <p:pic>
        <p:nvPicPr>
          <p:cNvPr id="13" name="Рисунок 12">
            <a:extLst>
              <a:ext uri="{FF2B5EF4-FFF2-40B4-BE49-F238E27FC236}">
                <a16:creationId xmlns:a16="http://schemas.microsoft.com/office/drawing/2014/main" id="{64ADDB07-7C43-43EF-B33D-08D0A64668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8467" y="1185661"/>
            <a:ext cx="1379840" cy="1048276"/>
          </a:xfrm>
          <a:prstGeom prst="rect">
            <a:avLst/>
          </a:prstGeom>
          <a:ln>
            <a:solidFill>
              <a:srgbClr val="C00000"/>
            </a:solidFill>
          </a:ln>
        </p:spPr>
      </p:pic>
      <p:pic>
        <p:nvPicPr>
          <p:cNvPr id="9" name="Місце для вмісту 8">
            <a:extLst>
              <a:ext uri="{FF2B5EF4-FFF2-40B4-BE49-F238E27FC236}">
                <a16:creationId xmlns:a16="http://schemas.microsoft.com/office/drawing/2014/main" id="{BF010D89-CE73-4D56-A6F8-5316060CAEF8}"/>
              </a:ext>
            </a:extLst>
          </p:cNvPr>
          <p:cNvPicPr>
            <a:picLocks noGrp="1" noChangeAspect="1"/>
          </p:cNvPicPr>
          <p:nvPr>
            <p:ph idx="1"/>
          </p:nvPr>
        </p:nvPicPr>
        <p:blipFill>
          <a:blip r:embed="rId5"/>
          <a:stretch>
            <a:fillRect/>
          </a:stretch>
        </p:blipFill>
        <p:spPr>
          <a:xfrm>
            <a:off x="3586307" y="2924574"/>
            <a:ext cx="3379352" cy="3882661"/>
          </a:xfrm>
          <a:prstGeom prst="rect">
            <a:avLst/>
          </a:prstGeom>
          <a:ln w="57150">
            <a:solidFill>
              <a:schemeClr val="accent4"/>
            </a:solidFill>
          </a:ln>
        </p:spPr>
      </p:pic>
      <p:pic>
        <p:nvPicPr>
          <p:cNvPr id="10" name="Рисунок 9">
            <a:extLst>
              <a:ext uri="{FF2B5EF4-FFF2-40B4-BE49-F238E27FC236}">
                <a16:creationId xmlns:a16="http://schemas.microsoft.com/office/drawing/2014/main" id="{EDA953AA-E04F-4AD5-9376-0B184916BBBB}"/>
              </a:ext>
            </a:extLst>
          </p:cNvPr>
          <p:cNvPicPr>
            <a:picLocks noChangeAspect="1"/>
          </p:cNvPicPr>
          <p:nvPr/>
        </p:nvPicPr>
        <p:blipFill>
          <a:blip r:embed="rId6"/>
          <a:stretch>
            <a:fillRect/>
          </a:stretch>
        </p:blipFill>
        <p:spPr>
          <a:xfrm>
            <a:off x="92577" y="2924573"/>
            <a:ext cx="3502994" cy="3882662"/>
          </a:xfrm>
          <a:prstGeom prst="rect">
            <a:avLst/>
          </a:prstGeom>
          <a:ln w="57150">
            <a:solidFill>
              <a:schemeClr val="accent4"/>
            </a:solidFill>
          </a:ln>
        </p:spPr>
      </p:pic>
      <p:pic>
        <p:nvPicPr>
          <p:cNvPr id="11" name="Рисунок 10">
            <a:extLst>
              <a:ext uri="{FF2B5EF4-FFF2-40B4-BE49-F238E27FC236}">
                <a16:creationId xmlns:a16="http://schemas.microsoft.com/office/drawing/2014/main" id="{1DA03B52-3BFC-42E1-91FC-0C9F7FEAC630}"/>
              </a:ext>
            </a:extLst>
          </p:cNvPr>
          <p:cNvPicPr>
            <a:picLocks noChangeAspect="1"/>
          </p:cNvPicPr>
          <p:nvPr/>
        </p:nvPicPr>
        <p:blipFill>
          <a:blip r:embed="rId7"/>
          <a:stretch>
            <a:fillRect/>
          </a:stretch>
        </p:blipFill>
        <p:spPr>
          <a:xfrm>
            <a:off x="7075511" y="25786"/>
            <a:ext cx="5084256" cy="6781449"/>
          </a:xfrm>
          <a:prstGeom prst="rect">
            <a:avLst/>
          </a:prstGeom>
          <a:ln w="57150">
            <a:solidFill>
              <a:schemeClr val="accent4"/>
            </a:solidFill>
          </a:ln>
        </p:spPr>
      </p:pic>
      <p:pic>
        <p:nvPicPr>
          <p:cNvPr id="3" name="Рисунок 2">
            <a:extLst>
              <a:ext uri="{FF2B5EF4-FFF2-40B4-BE49-F238E27FC236}">
                <a16:creationId xmlns:a16="http://schemas.microsoft.com/office/drawing/2014/main" id="{2773BF61-781F-4F0E-B6FE-198AA7BAA2B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259406">
            <a:off x="4171844" y="556680"/>
            <a:ext cx="1223333" cy="1631110"/>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Рисунок 3">
            <a:extLst>
              <a:ext uri="{FF2B5EF4-FFF2-40B4-BE49-F238E27FC236}">
                <a16:creationId xmlns:a16="http://schemas.microsoft.com/office/drawing/2014/main" id="{0BD3A60A-B4ED-4B07-A0F7-2242B7E20CF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r="-4653"/>
          <a:stretch/>
        </p:blipFill>
        <p:spPr>
          <a:xfrm>
            <a:off x="5399832" y="1372237"/>
            <a:ext cx="1392336" cy="1158224"/>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a:extLst>
              <a:ext uri="{FF2B5EF4-FFF2-40B4-BE49-F238E27FC236}">
                <a16:creationId xmlns:a16="http://schemas.microsoft.com/office/drawing/2014/main" id="{EB0786AF-3088-44FC-AB08-59E37126E0E5}"/>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849"/>
          <a:stretch/>
        </p:blipFill>
        <p:spPr>
          <a:xfrm>
            <a:off x="5265480" y="94326"/>
            <a:ext cx="1532067" cy="1091335"/>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Прямокутник 11">
            <a:extLst>
              <a:ext uri="{FF2B5EF4-FFF2-40B4-BE49-F238E27FC236}">
                <a16:creationId xmlns:a16="http://schemas.microsoft.com/office/drawing/2014/main" id="{2CF68792-F24D-4B31-977F-848CBED716A1}"/>
              </a:ext>
            </a:extLst>
          </p:cNvPr>
          <p:cNvSpPr/>
          <p:nvPr/>
        </p:nvSpPr>
        <p:spPr>
          <a:xfrm>
            <a:off x="2308307" y="2356039"/>
            <a:ext cx="2902494" cy="276999"/>
          </a:xfrm>
          <a:prstGeom prst="rect">
            <a:avLst/>
          </a:prstGeom>
          <a:solidFill>
            <a:srgbClr val="FFC000"/>
          </a:solidFill>
        </p:spPr>
        <p:txBody>
          <a:bodyPr wrap="square">
            <a:spAutoFit/>
          </a:bodyPr>
          <a:lstStyle/>
          <a:p>
            <a:r>
              <a:rPr lang="uk-UA" sz="1200" b="1" dirty="0">
                <a:latin typeface="Times New Roman" panose="02020603050405020304" pitchFamily="18" charset="0"/>
                <a:cs typeface="Times New Roman" panose="02020603050405020304" pitchFamily="18" charset="0"/>
              </a:rPr>
              <a:t>Сучасний асортимент та виробництво</a:t>
            </a:r>
          </a:p>
        </p:txBody>
      </p:sp>
      <p:pic>
        <p:nvPicPr>
          <p:cNvPr id="14" name="Рисунок 13">
            <a:extLst>
              <a:ext uri="{FF2B5EF4-FFF2-40B4-BE49-F238E27FC236}">
                <a16:creationId xmlns:a16="http://schemas.microsoft.com/office/drawing/2014/main" id="{4D5105D9-1A71-4054-B1F2-0EE8F4399AA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0" y="1855489"/>
            <a:ext cx="1379840" cy="1044927"/>
          </a:xfrm>
          <a:prstGeom prst="rect">
            <a:avLst/>
          </a:prstGeom>
          <a:ln>
            <a:solidFill>
              <a:srgbClr val="C00000"/>
            </a:solidFill>
          </a:ln>
        </p:spPr>
      </p:pic>
    </p:spTree>
    <p:extLst>
      <p:ext uri="{BB962C8B-B14F-4D97-AF65-F5344CB8AC3E}">
        <p14:creationId xmlns:p14="http://schemas.microsoft.com/office/powerpoint/2010/main" val="1406328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221C73-3EC3-4FFA-AF03-0C2F876F9AD9}"/>
              </a:ext>
            </a:extLst>
          </p:cNvPr>
          <p:cNvSpPr>
            <a:spLocks noGrp="1"/>
          </p:cNvSpPr>
          <p:nvPr>
            <p:ph type="title"/>
          </p:nvPr>
        </p:nvSpPr>
        <p:spPr>
          <a:xfrm>
            <a:off x="4647968" y="409057"/>
            <a:ext cx="3836156" cy="1075441"/>
          </a:xfrm>
        </p:spPr>
        <p:txBody>
          <a:bodyPr>
            <a:noAutofit/>
          </a:bodyPr>
          <a:lstStyle/>
          <a:p>
            <a:r>
              <a:rPr lang="uk-UA" sz="4800" dirty="0">
                <a:solidFill>
                  <a:srgbClr val="C00000"/>
                </a:solidFill>
                <a:latin typeface="Arial Black" panose="020B0A04020102020204" pitchFamily="34" charset="0"/>
              </a:rPr>
              <a:t>Висновки</a:t>
            </a:r>
          </a:p>
        </p:txBody>
      </p:sp>
      <p:sp>
        <p:nvSpPr>
          <p:cNvPr id="3" name="Місце для вмісту 2">
            <a:extLst>
              <a:ext uri="{FF2B5EF4-FFF2-40B4-BE49-F238E27FC236}">
                <a16:creationId xmlns:a16="http://schemas.microsoft.com/office/drawing/2014/main" id="{25A6B8BC-CF79-4678-B4AB-A529984CDE69}"/>
              </a:ext>
            </a:extLst>
          </p:cNvPr>
          <p:cNvSpPr>
            <a:spLocks noGrp="1"/>
          </p:cNvSpPr>
          <p:nvPr>
            <p:ph idx="1"/>
          </p:nvPr>
        </p:nvSpPr>
        <p:spPr>
          <a:xfrm>
            <a:off x="2422690" y="1734532"/>
            <a:ext cx="8276734" cy="2846895"/>
          </a:xfrm>
          <a:solidFill>
            <a:schemeClr val="accent4">
              <a:lumMod val="60000"/>
              <a:lumOff val="40000"/>
            </a:schemeClr>
          </a:solidFill>
          <a:ln w="38100">
            <a:solidFill>
              <a:srgbClr val="C00000"/>
            </a:solidFill>
          </a:ln>
        </p:spPr>
        <p:txBody>
          <a:bodyPr/>
          <a:lstStyle/>
          <a:p>
            <a:pPr algn="just"/>
            <a:r>
              <a:rPr lang="uk-UA" dirty="0">
                <a:latin typeface="Arial Black" panose="020B0A04020102020204" pitchFamily="34" charset="0"/>
              </a:rPr>
              <a:t>1) опрацьовано історію видобутку газу у Дашаві та проаналізовано його вплив на розвиток промисловості у регіоні: сажовий завод і склозавод;</a:t>
            </a:r>
          </a:p>
          <a:p>
            <a:pPr algn="just"/>
            <a:r>
              <a:rPr lang="uk-UA" dirty="0">
                <a:latin typeface="Arial Black" panose="020B0A04020102020204" pitchFamily="34" charset="0"/>
              </a:rPr>
              <a:t>2)обрано промислові об'єкти та зібрано інформацію про особливості технологічного процесу;</a:t>
            </a:r>
          </a:p>
          <a:p>
            <a:pPr algn="just"/>
            <a:r>
              <a:rPr lang="uk-UA" dirty="0">
                <a:latin typeface="Arial Black" panose="020B0A04020102020204" pitchFamily="34" charset="0"/>
              </a:rPr>
              <a:t>3) створено картосхему та екскурсійний маршрут промисловими підприємствами.</a:t>
            </a:r>
          </a:p>
        </p:txBody>
      </p:sp>
    </p:spTree>
    <p:extLst>
      <p:ext uri="{BB962C8B-B14F-4D97-AF65-F5344CB8AC3E}">
        <p14:creationId xmlns:p14="http://schemas.microsoft.com/office/powerpoint/2010/main" val="3523530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1C76F6-FAD1-4BF1-9C60-DE9B7E9EF3FD}"/>
              </a:ext>
            </a:extLst>
          </p:cNvPr>
          <p:cNvSpPr>
            <a:spLocks noGrp="1"/>
          </p:cNvSpPr>
          <p:nvPr>
            <p:ph type="title"/>
          </p:nvPr>
        </p:nvSpPr>
        <p:spPr/>
        <p:txBody>
          <a:bodyPr/>
          <a:lstStyle/>
          <a:p>
            <a:pPr algn="ctr"/>
            <a:r>
              <a:rPr lang="uk-UA" dirty="0">
                <a:solidFill>
                  <a:srgbClr val="C00000"/>
                </a:solidFill>
                <a:latin typeface="Arial Black" panose="020B0A04020102020204" pitchFamily="34" charset="0"/>
              </a:rPr>
              <a:t>Використані джерела</a:t>
            </a:r>
          </a:p>
        </p:txBody>
      </p:sp>
      <p:sp>
        <p:nvSpPr>
          <p:cNvPr id="3" name="Місце для вмісту 2">
            <a:extLst>
              <a:ext uri="{FF2B5EF4-FFF2-40B4-BE49-F238E27FC236}">
                <a16:creationId xmlns:a16="http://schemas.microsoft.com/office/drawing/2014/main" id="{EBA7BE8B-E49C-4652-A6CB-5DE0487B7359}"/>
              </a:ext>
            </a:extLst>
          </p:cNvPr>
          <p:cNvSpPr>
            <a:spLocks noGrp="1"/>
          </p:cNvSpPr>
          <p:nvPr>
            <p:ph idx="1"/>
          </p:nvPr>
        </p:nvSpPr>
        <p:spPr>
          <a:xfrm>
            <a:off x="1631373" y="2133600"/>
            <a:ext cx="10444363" cy="3207327"/>
          </a:xfrm>
        </p:spPr>
        <p:txBody>
          <a:bodyPr>
            <a:normAutofit/>
          </a:bodyPr>
          <a:lstStyle/>
          <a:p>
            <a:pPr marL="0" indent="0">
              <a:buNone/>
            </a:pPr>
            <a:r>
              <a:rPr lang="uk-UA" b="1" dirty="0">
                <a:latin typeface="Arial Black" panose="020B0A04020102020204" pitchFamily="34" charset="0"/>
              </a:rPr>
              <a:t>1. </a:t>
            </a:r>
            <a:r>
              <a:rPr lang="uk-UA" sz="1400" b="1" dirty="0">
                <a:latin typeface="Arial Black" panose="020B0A04020102020204" pitchFamily="34" charset="0"/>
              </a:rPr>
              <a:t>Марчук Я.С. Історія газової промисловості України у спогадах сучасників / </a:t>
            </a:r>
            <a:r>
              <a:rPr lang="uk-UA" sz="1400" b="1" dirty="0" err="1">
                <a:latin typeface="Arial Black" panose="020B0A04020102020204" pitchFamily="34" charset="0"/>
              </a:rPr>
              <a:t>Я.С.Марчук</a:t>
            </a:r>
            <a:r>
              <a:rPr lang="uk-UA" sz="1400" b="1" dirty="0">
                <a:latin typeface="Arial Black" panose="020B0A04020102020204" pitchFamily="34" charset="0"/>
              </a:rPr>
              <a:t>, </a:t>
            </a:r>
            <a:r>
              <a:rPr lang="uk-UA" sz="1400" b="1" dirty="0" err="1">
                <a:latin typeface="Arial Black" panose="020B0A04020102020204" pitchFamily="34" charset="0"/>
              </a:rPr>
              <a:t>Б.О.Клюк</a:t>
            </a:r>
            <a:r>
              <a:rPr lang="uk-UA" sz="1400" b="1" dirty="0">
                <a:latin typeface="Arial Black" panose="020B0A04020102020204" pitchFamily="34" charset="0"/>
              </a:rPr>
              <a:t>, </a:t>
            </a:r>
            <a:r>
              <a:rPr lang="uk-UA" sz="1400" b="1" dirty="0" err="1">
                <a:latin typeface="Arial Black" panose="020B0A04020102020204" pitchFamily="34" charset="0"/>
              </a:rPr>
              <a:t>В.І.Жук</a:t>
            </a:r>
            <a:r>
              <a:rPr lang="uk-UA" sz="1400" b="1" dirty="0">
                <a:latin typeface="Arial Black" panose="020B0A04020102020204" pitchFamily="34" charset="0"/>
              </a:rPr>
              <a:t>. – К.: Такі справи, 2008. – 320с.</a:t>
            </a:r>
            <a:endParaRPr lang="uk-UA" b="1" dirty="0">
              <a:latin typeface="Arial Black" panose="020B0A04020102020204" pitchFamily="34" charset="0"/>
            </a:endParaRPr>
          </a:p>
          <a:p>
            <a:pPr marL="0" indent="0">
              <a:buNone/>
            </a:pPr>
            <a:r>
              <a:rPr lang="uk-UA" b="1" dirty="0">
                <a:latin typeface="Arial Black" panose="020B0A04020102020204" pitchFamily="34" charset="0"/>
              </a:rPr>
              <a:t>2. </a:t>
            </a:r>
            <a:r>
              <a:rPr lang="uk-UA" sz="1400" b="1" dirty="0" err="1">
                <a:latin typeface="Arial Black" panose="020B0A04020102020204" pitchFamily="34" charset="0"/>
              </a:rPr>
              <a:t>Р.О.Флюнт</a:t>
            </a:r>
            <a:r>
              <a:rPr lang="uk-UA" sz="1400" b="1" dirty="0">
                <a:latin typeface="Arial Black" panose="020B0A04020102020204" pitchFamily="34" charset="0"/>
              </a:rPr>
              <a:t>, </a:t>
            </a:r>
            <a:r>
              <a:rPr lang="uk-UA" sz="1400" b="1" dirty="0" err="1">
                <a:latin typeface="Arial Black" panose="020B0A04020102020204" pitchFamily="34" charset="0"/>
              </a:rPr>
              <a:t>Я.С.Марчук</a:t>
            </a:r>
            <a:r>
              <a:rPr lang="uk-UA" sz="1400" b="1" dirty="0">
                <a:latin typeface="Arial Black" panose="020B0A04020102020204" pitchFamily="34" charset="0"/>
              </a:rPr>
              <a:t>, </a:t>
            </a:r>
            <a:r>
              <a:rPr lang="uk-UA" sz="1400" b="1" dirty="0" err="1">
                <a:latin typeface="Arial Black" panose="020B0A04020102020204" pitchFamily="34" charset="0"/>
              </a:rPr>
              <a:t>Б.О.Клюк</a:t>
            </a:r>
            <a:r>
              <a:rPr lang="uk-UA" sz="1400" b="1" dirty="0">
                <a:latin typeface="Arial Black" panose="020B0A04020102020204" pitchFamily="34" charset="0"/>
              </a:rPr>
              <a:t>, </a:t>
            </a:r>
            <a:r>
              <a:rPr lang="uk-UA" sz="1400" b="1" dirty="0" err="1">
                <a:latin typeface="Arial Black" panose="020B0A04020102020204" pitchFamily="34" charset="0"/>
              </a:rPr>
              <a:t>В.І.Жук</a:t>
            </a:r>
            <a:r>
              <a:rPr lang="uk-UA" sz="1400" b="1" dirty="0">
                <a:latin typeface="Arial Black" panose="020B0A04020102020204" pitchFamily="34" charset="0"/>
              </a:rPr>
              <a:t> Історія газової промисловості України. Виробниче ремонтно-технічне підприємство «</a:t>
            </a:r>
            <a:r>
              <a:rPr lang="uk-UA" sz="1400" b="1" dirty="0" err="1">
                <a:latin typeface="Arial Black" panose="020B0A04020102020204" pitchFamily="34" charset="0"/>
              </a:rPr>
              <a:t>Укргазенергосервіс</a:t>
            </a:r>
            <a:r>
              <a:rPr lang="uk-UA" sz="1400" b="1" dirty="0">
                <a:latin typeface="Arial Black" panose="020B0A04020102020204" pitchFamily="34" charset="0"/>
              </a:rPr>
              <a:t>» у спогадах сучасників: К.: Видавництво «</a:t>
            </a:r>
            <a:r>
              <a:rPr lang="uk-UA" sz="1400" b="1" dirty="0" err="1">
                <a:latin typeface="Arial Black" panose="020B0A04020102020204" pitchFamily="34" charset="0"/>
              </a:rPr>
              <a:t>Кий</a:t>
            </a:r>
            <a:r>
              <a:rPr lang="uk-UA" sz="1400" b="1" dirty="0">
                <a:latin typeface="Arial Black" panose="020B0A04020102020204" pitchFamily="34" charset="0"/>
              </a:rPr>
              <a:t>», - 136с.: </a:t>
            </a:r>
            <a:r>
              <a:rPr lang="uk-UA" sz="1400" b="1" dirty="0" err="1">
                <a:latin typeface="Arial Black" panose="020B0A04020102020204" pitchFamily="34" charset="0"/>
              </a:rPr>
              <a:t>іл</a:t>
            </a:r>
            <a:r>
              <a:rPr lang="uk-UA" sz="1400" b="1" dirty="0">
                <a:latin typeface="Arial Black" panose="020B0A04020102020204" pitchFamily="34" charset="0"/>
              </a:rPr>
              <a:t>.</a:t>
            </a:r>
            <a:endParaRPr lang="uk-UA" b="1" dirty="0">
              <a:latin typeface="Arial Black" panose="020B0A04020102020204" pitchFamily="34" charset="0"/>
            </a:endParaRPr>
          </a:p>
          <a:p>
            <a:pPr marL="0" indent="0">
              <a:buNone/>
            </a:pPr>
            <a:r>
              <a:rPr lang="uk-UA" b="1" dirty="0">
                <a:latin typeface="Arial Black" panose="020B0A04020102020204" pitchFamily="34" charset="0"/>
              </a:rPr>
              <a:t>3.</a:t>
            </a:r>
            <a:r>
              <a:rPr lang="en-US" dirty="0">
                <a:hlinkClick r:id="rId2"/>
              </a:rPr>
              <a:t>https://uk.wikipedia.org/wiki/%D0%94%D0%B0%D1%88%D0%B0%D0%B2%D0%B0</a:t>
            </a:r>
            <a:endParaRPr lang="uk-UA" b="1" dirty="0">
              <a:latin typeface="Arial Black" panose="020B0A04020102020204" pitchFamily="34" charset="0"/>
            </a:endParaRPr>
          </a:p>
          <a:p>
            <a:pPr marL="0" indent="0">
              <a:buNone/>
            </a:pPr>
            <a:r>
              <a:rPr lang="uk-UA" b="1" dirty="0">
                <a:latin typeface="Arial Black" panose="020B0A04020102020204" pitchFamily="34" charset="0"/>
              </a:rPr>
              <a:t>4.</a:t>
            </a:r>
            <a:r>
              <a:rPr lang="en-US" dirty="0">
                <a:hlinkClick r:id="rId3"/>
              </a:rPr>
              <a:t>https://privatization.gov.ua/product/yedynyj-majnovyj-kompleks-derzhavnogo-pidpryyemstva-dashavskyj-zavod-kompozytsijnyh-materialiv/</a:t>
            </a:r>
            <a:endParaRPr lang="uk-UA" dirty="0"/>
          </a:p>
          <a:p>
            <a:pPr marL="0" indent="0">
              <a:buNone/>
            </a:pPr>
            <a:r>
              <a:rPr lang="uk-UA" b="1" dirty="0">
                <a:latin typeface="Arial Black" panose="020B0A04020102020204" pitchFamily="34" charset="0"/>
              </a:rPr>
              <a:t>5.</a:t>
            </a:r>
            <a:r>
              <a:rPr lang="en-US" dirty="0">
                <a:hlinkClick r:id="rId4"/>
              </a:rPr>
              <a:t>https://esu.com.ua/article-24970</a:t>
            </a:r>
            <a:endParaRPr lang="uk-UA" dirty="0"/>
          </a:p>
          <a:p>
            <a:pPr marL="0" indent="0">
              <a:buNone/>
            </a:pPr>
            <a:endParaRPr lang="uk-UA" dirty="0"/>
          </a:p>
          <a:p>
            <a:pPr marL="0" indent="0">
              <a:buNone/>
            </a:pPr>
            <a:endParaRPr lang="uk-UA" dirty="0"/>
          </a:p>
          <a:p>
            <a:pPr marL="0" indent="0">
              <a:buNone/>
            </a:pPr>
            <a:endParaRPr lang="uk-UA" dirty="0"/>
          </a:p>
          <a:p>
            <a:pPr marL="0" indent="0">
              <a:buNone/>
            </a:pPr>
            <a:endParaRPr lang="uk-UA" dirty="0"/>
          </a:p>
          <a:p>
            <a:pPr marL="0" indent="0">
              <a:buNone/>
            </a:pPr>
            <a:endParaRPr lang="uk-UA" dirty="0"/>
          </a:p>
          <a:p>
            <a:pPr marL="0" indent="0">
              <a:buNone/>
            </a:pPr>
            <a:endParaRPr lang="uk-UA" dirty="0"/>
          </a:p>
          <a:p>
            <a:pPr marL="0" indent="0">
              <a:buNone/>
            </a:pPr>
            <a:endParaRPr lang="uk-UA" dirty="0"/>
          </a:p>
          <a:p>
            <a:pPr marL="0" indent="0">
              <a:buNone/>
            </a:pPr>
            <a:endParaRPr lang="uk-UA" dirty="0"/>
          </a:p>
        </p:txBody>
      </p:sp>
    </p:spTree>
    <p:extLst>
      <p:ext uri="{BB962C8B-B14F-4D97-AF65-F5344CB8AC3E}">
        <p14:creationId xmlns:p14="http://schemas.microsoft.com/office/powerpoint/2010/main" val="254658513"/>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885</TotalTime>
  <Words>840</Words>
  <Application>Microsoft Office PowerPoint</Application>
  <PresentationFormat>Широкий екран</PresentationFormat>
  <Paragraphs>65</Paragraphs>
  <Slides>15</Slides>
  <Notes>1</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15</vt:i4>
      </vt:variant>
    </vt:vector>
  </HeadingPairs>
  <TitlesOfParts>
    <vt:vector size="22" baseType="lpstr">
      <vt:lpstr>Arial</vt:lpstr>
      <vt:lpstr>Arial Black</vt:lpstr>
      <vt:lpstr>Calibri</vt:lpstr>
      <vt:lpstr>Century Gothic</vt:lpstr>
      <vt:lpstr>Times New Roman</vt:lpstr>
      <vt:lpstr>Wingdings 3</vt:lpstr>
      <vt:lpstr>Віхоть</vt:lpstr>
      <vt:lpstr>Конкурс  « МАН-ЮНІОР ДОСЛІДНИК- 2025»  </vt:lpstr>
      <vt:lpstr>Презентація PowerPoint</vt:lpstr>
      <vt:lpstr>Презентація PowerPoint</vt:lpstr>
      <vt:lpstr>Методи дослідження </vt:lpstr>
      <vt:lpstr>Презентація PowerPoint</vt:lpstr>
      <vt:lpstr>Презентація PowerPoint</vt:lpstr>
      <vt:lpstr>Дашавське газове родовище</vt:lpstr>
      <vt:lpstr>Презентація PowerPoint</vt:lpstr>
      <vt:lpstr>Презентація PowerPoint</vt:lpstr>
      <vt:lpstr>Дашавський завод композиційних матеріалів</vt:lpstr>
      <vt:lpstr>Презентація PowerPoint</vt:lpstr>
      <vt:lpstr>ТОВ Гута Скла</vt:lpstr>
      <vt:lpstr>Презентація PowerPoint</vt:lpstr>
      <vt:lpstr>Висновки</vt:lpstr>
      <vt:lpstr>Використані джерела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User_pc5</dc:creator>
  <cp:lastModifiedBy>User_pc5</cp:lastModifiedBy>
  <cp:revision>46</cp:revision>
  <dcterms:created xsi:type="dcterms:W3CDTF">2025-04-16T11:48:33Z</dcterms:created>
  <dcterms:modified xsi:type="dcterms:W3CDTF">2025-04-22T07:54:36Z</dcterms:modified>
</cp:coreProperties>
</file>