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61" r:id="rId3"/>
    <p:sldId id="259" r:id="rId4"/>
    <p:sldId id="263" r:id="rId5"/>
    <p:sldId id="260" r:id="rId6"/>
    <p:sldId id="258" r:id="rId7"/>
    <p:sldId id="257" r:id="rId8"/>
    <p:sldId id="262" r:id="rId9"/>
    <p:sldId id="265" r:id="rId10"/>
    <p:sldId id="264" r:id="rId11"/>
    <p:sldId id="266" r:id="rId1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74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dministrator\Desktop\&#1082;&#1086;&#1085;&#1082;&#1091;&#1088;&#1089;&#1080;\&#1052;&#1040;&#1053;%20&#1044;&#1086;&#1089;&#1083;&#1110;&#1076;&#1085;&#1080;&#1082;\&#1050;&#1086;&#1088;&#1077;&#1082;&#1094;&#1110;&#1103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dministrator\Desktop\&#1082;&#1086;&#1085;&#1082;&#1091;&#1088;&#1089;&#1080;\&#1052;&#1040;&#1053;%20&#1044;&#1086;&#1089;&#1083;&#1110;&#1076;&#1085;&#1080;&#1082;\&#1050;&#1086;&#1088;&#1077;&#1082;&#1094;&#1110;&#1103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dministrator\Desktop\&#1082;&#1086;&#1085;&#1082;&#1091;&#1088;&#1089;&#1080;\&#1052;&#1040;&#1053;%20&#1044;&#1086;&#1089;&#1083;&#1110;&#1076;&#1085;&#1080;&#1082;\&#1050;&#1086;&#1088;&#1077;&#1082;&#1094;&#1110;&#1103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Лист3!$F$5</c:f>
              <c:strCache>
                <c:ptCount val="1"/>
                <c:pt idx="0">
                  <c:v>Середньорічна температура повітря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numRef>
              <c:f>Лист3!$E$6:$E$30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Лист3!$F$6:$F$30</c:f>
              <c:numCache>
                <c:formatCode>General</c:formatCode>
                <c:ptCount val="25"/>
                <c:pt idx="0">
                  <c:v>0.41750000000000004</c:v>
                </c:pt>
                <c:pt idx="1">
                  <c:v>0.45583333333333331</c:v>
                </c:pt>
                <c:pt idx="2">
                  <c:v>0.61749999999999994</c:v>
                </c:pt>
                <c:pt idx="3">
                  <c:v>0.60416666666666663</c:v>
                </c:pt>
                <c:pt idx="4">
                  <c:v>0.60166666666666668</c:v>
                </c:pt>
                <c:pt idx="5">
                  <c:v>0.625</c:v>
                </c:pt>
                <c:pt idx="6">
                  <c:v>0.66416666666666679</c:v>
                </c:pt>
                <c:pt idx="7">
                  <c:v>0.68583333333333341</c:v>
                </c:pt>
                <c:pt idx="8">
                  <c:v>0.53916666666666668</c:v>
                </c:pt>
                <c:pt idx="9">
                  <c:v>0.62083333333333335</c:v>
                </c:pt>
                <c:pt idx="10">
                  <c:v>0.7416666666666667</c:v>
                </c:pt>
                <c:pt idx="11">
                  <c:v>0.64416666666666667</c:v>
                </c:pt>
                <c:pt idx="12">
                  <c:v>0.625</c:v>
                </c:pt>
                <c:pt idx="13">
                  <c:v>0.67249999999999999</c:v>
                </c:pt>
                <c:pt idx="14">
                  <c:v>0.72583333333333322</c:v>
                </c:pt>
                <c:pt idx="15">
                  <c:v>0.82666666666666666</c:v>
                </c:pt>
                <c:pt idx="16">
                  <c:v>1.0366666666666668</c:v>
                </c:pt>
                <c:pt idx="17">
                  <c:v>0.95833333333333315</c:v>
                </c:pt>
                <c:pt idx="18">
                  <c:v>0.88416666666666677</c:v>
                </c:pt>
                <c:pt idx="19">
                  <c:v>0.9341666666666667</c:v>
                </c:pt>
                <c:pt idx="20">
                  <c:v>1.0349999999999999</c:v>
                </c:pt>
                <c:pt idx="21">
                  <c:v>0.89249999999999974</c:v>
                </c:pt>
                <c:pt idx="22">
                  <c:v>0.91166666666666674</c:v>
                </c:pt>
                <c:pt idx="23">
                  <c:v>1</c:v>
                </c:pt>
                <c:pt idx="24">
                  <c:v>1.2925000000000002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41-48CC-98CE-67B9B35313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41893040"/>
        <c:axId val="641886800"/>
      </c:lineChart>
      <c:catAx>
        <c:axId val="641893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641886800"/>
        <c:crosses val="autoZero"/>
        <c:auto val="1"/>
        <c:lblAlgn val="ctr"/>
        <c:lblOffset val="100"/>
        <c:noMultiLvlLbl val="0"/>
      </c:catAx>
      <c:valAx>
        <c:axId val="641886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641893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Лист2!$H$1</c:f>
              <c:strCache>
                <c:ptCount val="1"/>
                <c:pt idx="0">
                  <c:v>Середньорічна загальна кількість опадів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Лист2!$G$1:$G$26</c:f>
              <c:strCach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strCache>
            </c:strRef>
          </c:cat>
          <c:val>
            <c:numRef>
              <c:f>Лист2!$H$2:$H$26</c:f>
              <c:numCache>
                <c:formatCode>General</c:formatCode>
                <c:ptCount val="24"/>
                <c:pt idx="0">
                  <c:v>1070</c:v>
                </c:pt>
                <c:pt idx="1">
                  <c:v>1072</c:v>
                </c:pt>
                <c:pt idx="2">
                  <c:v>1076</c:v>
                </c:pt>
                <c:pt idx="3">
                  <c:v>1076</c:v>
                </c:pt>
                <c:pt idx="4">
                  <c:v>1071</c:v>
                </c:pt>
                <c:pt idx="5">
                  <c:v>1076</c:v>
                </c:pt>
                <c:pt idx="6">
                  <c:v>1081</c:v>
                </c:pt>
                <c:pt idx="7">
                  <c:v>1077</c:v>
                </c:pt>
                <c:pt idx="8">
                  <c:v>1077</c:v>
                </c:pt>
                <c:pt idx="9">
                  <c:v>1089</c:v>
                </c:pt>
                <c:pt idx="10">
                  <c:v>1079</c:v>
                </c:pt>
                <c:pt idx="11">
                  <c:v>1075</c:v>
                </c:pt>
                <c:pt idx="12">
                  <c:v>1079</c:v>
                </c:pt>
                <c:pt idx="13">
                  <c:v>1079</c:v>
                </c:pt>
                <c:pt idx="14">
                  <c:v>1083</c:v>
                </c:pt>
                <c:pt idx="15">
                  <c:v>1096</c:v>
                </c:pt>
                <c:pt idx="16">
                  <c:v>1090</c:v>
                </c:pt>
                <c:pt idx="17">
                  <c:v>1085</c:v>
                </c:pt>
                <c:pt idx="18">
                  <c:v>1084</c:v>
                </c:pt>
                <c:pt idx="19">
                  <c:v>1081</c:v>
                </c:pt>
                <c:pt idx="20">
                  <c:v>1067</c:v>
                </c:pt>
                <c:pt idx="21">
                  <c:v>1064</c:v>
                </c:pt>
                <c:pt idx="22">
                  <c:v>1057</c:v>
                </c:pt>
                <c:pt idx="23">
                  <c:v>1073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2F-4D2F-AE11-F1BD4FF501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836000"/>
        <c:axId val="395831840"/>
      </c:lineChart>
      <c:catAx>
        <c:axId val="395836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395831840"/>
        <c:crosses val="autoZero"/>
        <c:auto val="1"/>
        <c:lblAlgn val="ctr"/>
        <c:lblOffset val="100"/>
        <c:noMultiLvlLbl val="0"/>
      </c:catAx>
      <c:valAx>
        <c:axId val="395831840"/>
        <c:scaling>
          <c:orientation val="minMax"/>
          <c:min val="1045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395836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 rot="1200000"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plotArea>
      <c:layout/>
      <c:lineChart>
        <c:grouping val="stacked"/>
        <c:varyColors val="0"/>
        <c:ser>
          <c:idx val="1"/>
          <c:order val="0"/>
          <c:tx>
            <c:strRef>
              <c:f>Лист2!$D$1</c:f>
              <c:strCache>
                <c:ptCount val="1"/>
                <c:pt idx="0">
                  <c:v>Середньорічна загальна кількість сонячних плям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numRef>
              <c:f>Лист2!$C$2:$C$26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Лист2!$D$2:$D$26</c:f>
              <c:numCache>
                <c:formatCode>General</c:formatCode>
                <c:ptCount val="25"/>
                <c:pt idx="0">
                  <c:v>173.9</c:v>
                </c:pt>
                <c:pt idx="1">
                  <c:v>170.4</c:v>
                </c:pt>
                <c:pt idx="2">
                  <c:v>163.6</c:v>
                </c:pt>
                <c:pt idx="3">
                  <c:v>99.3</c:v>
                </c:pt>
                <c:pt idx="4">
                  <c:v>65.3</c:v>
                </c:pt>
                <c:pt idx="5">
                  <c:v>45.8</c:v>
                </c:pt>
                <c:pt idx="6">
                  <c:v>24.7</c:v>
                </c:pt>
                <c:pt idx="7">
                  <c:v>12.6</c:v>
                </c:pt>
                <c:pt idx="8">
                  <c:v>4.2</c:v>
                </c:pt>
                <c:pt idx="9">
                  <c:v>4.8</c:v>
                </c:pt>
                <c:pt idx="10">
                  <c:v>24.9</c:v>
                </c:pt>
                <c:pt idx="11">
                  <c:v>80.8</c:v>
                </c:pt>
                <c:pt idx="12">
                  <c:v>84.5</c:v>
                </c:pt>
                <c:pt idx="13">
                  <c:v>94</c:v>
                </c:pt>
                <c:pt idx="14">
                  <c:v>113.3</c:v>
                </c:pt>
                <c:pt idx="15">
                  <c:v>69.8</c:v>
                </c:pt>
                <c:pt idx="16">
                  <c:v>39.799999999999997</c:v>
                </c:pt>
                <c:pt idx="17">
                  <c:v>21.7</c:v>
                </c:pt>
                <c:pt idx="18">
                  <c:v>7</c:v>
                </c:pt>
                <c:pt idx="19">
                  <c:v>3.6</c:v>
                </c:pt>
                <c:pt idx="20">
                  <c:v>8.8000000000000007</c:v>
                </c:pt>
                <c:pt idx="21">
                  <c:v>29.6</c:v>
                </c:pt>
                <c:pt idx="22">
                  <c:v>83.2</c:v>
                </c:pt>
                <c:pt idx="23">
                  <c:v>125.5</c:v>
                </c:pt>
                <c:pt idx="24">
                  <c:v>154.69999999999999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A0-4810-A66E-5578088924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75200288"/>
        <c:axId val="775203200"/>
      </c:lineChart>
      <c:catAx>
        <c:axId val="775200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775203200"/>
        <c:crosses val="autoZero"/>
        <c:auto val="1"/>
        <c:lblAlgn val="ctr"/>
        <c:lblOffset val="100"/>
        <c:noMultiLvlLbl val="0"/>
      </c:catAx>
      <c:valAx>
        <c:axId val="775203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775200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zero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39A1A-1F85-4DE9-AB33-7365A91A1E0A}" type="datetimeFigureOut">
              <a:rPr lang="uk-UA" smtClean="0"/>
              <a:t>19.04.2025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47C53226-EA9B-4D34-B5EA-F8969AE2F68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85929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39A1A-1F85-4DE9-AB33-7365A91A1E0A}" type="datetimeFigureOut">
              <a:rPr lang="uk-UA" smtClean="0"/>
              <a:t>19.04.2025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53226-EA9B-4D34-B5EA-F8969AE2F68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99735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39A1A-1F85-4DE9-AB33-7365A91A1E0A}" type="datetimeFigureOut">
              <a:rPr lang="uk-UA" smtClean="0"/>
              <a:t>19.04.2025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47C53226-EA9B-4D34-B5EA-F8969AE2F68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6289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39A1A-1F85-4DE9-AB33-7365A91A1E0A}" type="datetimeFigureOut">
              <a:rPr lang="uk-UA" smtClean="0"/>
              <a:t>19.04.2025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53226-EA9B-4D34-B5EA-F8969AE2F68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92324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39A1A-1F85-4DE9-AB33-7365A91A1E0A}" type="datetimeFigureOut">
              <a:rPr lang="uk-UA" smtClean="0"/>
              <a:t>19.04.2025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53226-EA9B-4D34-B5EA-F8969AE2F68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3262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39A1A-1F85-4DE9-AB33-7365A91A1E0A}" type="datetimeFigureOut">
              <a:rPr lang="uk-UA" smtClean="0"/>
              <a:t>19.04.2025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53226-EA9B-4D34-B5EA-F8969AE2F68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82588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39A1A-1F85-4DE9-AB33-7365A91A1E0A}" type="datetimeFigureOut">
              <a:rPr lang="uk-UA" smtClean="0"/>
              <a:t>19.04.2025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53226-EA9B-4D34-B5EA-F8969AE2F68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61955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39A1A-1F85-4DE9-AB33-7365A91A1E0A}" type="datetimeFigureOut">
              <a:rPr lang="uk-UA" smtClean="0"/>
              <a:t>19.04.2025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53226-EA9B-4D34-B5EA-F8969AE2F68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55554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39A1A-1F85-4DE9-AB33-7365A91A1E0A}" type="datetimeFigureOut">
              <a:rPr lang="uk-UA" smtClean="0"/>
              <a:t>19.04.2025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53226-EA9B-4D34-B5EA-F8969AE2F68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03676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39A1A-1F85-4DE9-AB33-7365A91A1E0A}" type="datetimeFigureOut">
              <a:rPr lang="uk-UA" smtClean="0"/>
              <a:t>19.04.2025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47C53226-EA9B-4D34-B5EA-F8969AE2F68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9077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39A1A-1F85-4DE9-AB33-7365A91A1E0A}" type="datetimeFigureOut">
              <a:rPr lang="uk-UA" smtClean="0"/>
              <a:t>19.04.2025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47C53226-EA9B-4D34-B5EA-F8969AE2F68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47545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39A1A-1F85-4DE9-AB33-7365A91A1E0A}" type="datetimeFigureOut">
              <a:rPr lang="uk-UA" smtClean="0"/>
              <a:t>19.04.2025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47C53226-EA9B-4D34-B5EA-F8969AE2F68E}" type="slidenum">
              <a:rPr lang="uk-UA" smtClean="0"/>
              <a:t>‹#›</a:t>
            </a:fld>
            <a:endParaRPr lang="uk-UA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03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39A1A-1F85-4DE9-AB33-7365A91A1E0A}" type="datetimeFigureOut">
              <a:rPr lang="uk-UA" smtClean="0"/>
              <a:t>19.04.2025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47C53226-EA9B-4D34-B5EA-F8969AE2F68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618495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39A1A-1F85-4DE9-AB33-7365A91A1E0A}" type="datetimeFigureOut">
              <a:rPr lang="uk-UA" smtClean="0"/>
              <a:t>19.04.2025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53226-EA9B-4D34-B5EA-F8969AE2F68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85789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39A1A-1F85-4DE9-AB33-7365A91A1E0A}" type="datetimeFigureOut">
              <a:rPr lang="uk-UA" smtClean="0"/>
              <a:t>19.04.2025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53226-EA9B-4D34-B5EA-F8969AE2F68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739134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39A1A-1F85-4DE9-AB33-7365A91A1E0A}" type="datetimeFigureOut">
              <a:rPr lang="uk-UA" smtClean="0"/>
              <a:t>19.04.2025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53226-EA9B-4D34-B5EA-F8969AE2F68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87605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EB539A1A-1F85-4DE9-AB33-7365A91A1E0A}" type="datetimeFigureOut">
              <a:rPr lang="uk-UA" smtClean="0"/>
              <a:t>19.04.2025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47C53226-EA9B-4D34-B5EA-F8969AE2F68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7096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539A1A-1F85-4DE9-AB33-7365A91A1E0A}" type="datetimeFigureOut">
              <a:rPr lang="uk-UA" smtClean="0"/>
              <a:t>19.04.2025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C53226-EA9B-4D34-B5EA-F8969AE2F68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21732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ourworldindata.org/" TargetMode="External"/><Relationship Id="rId3" Type="http://schemas.openxmlformats.org/officeDocument/2006/relationships/hyperlink" Target="https://www.astro.oma.be/en/" TargetMode="External"/><Relationship Id="rId7" Type="http://schemas.openxmlformats.org/officeDocument/2006/relationships/hyperlink" Target="https://www.giss.nasa.gov/" TargetMode="External"/><Relationship Id="rId2" Type="http://schemas.openxmlformats.org/officeDocument/2006/relationships/hyperlink" Target="https://www.climate.gov/maps-dat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asa.gov/" TargetMode="External"/><Relationship Id="rId5" Type="http://schemas.openxmlformats.org/officeDocument/2006/relationships/hyperlink" Target="https://eos.org/science-updates/updated-temperature-data-give-a-sharper-view-of-climate-trends" TargetMode="External"/><Relationship Id="rId4" Type="http://schemas.openxmlformats.org/officeDocument/2006/relationships/hyperlink" Target="https://www.sidc.be/SILSO/hom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6177678" cy="1373070"/>
          </a:xfrm>
        </p:spPr>
        <p:txBody>
          <a:bodyPr/>
          <a:lstStyle/>
          <a:p>
            <a:r>
              <a:rPr lang="en-US" dirty="0" err="1">
                <a:solidFill>
                  <a:srgbClr val="FFFFFF"/>
                </a:solidFill>
                <a:latin typeface="Times New Roman" panose="02020603050405020304" pitchFamily="18" charset="0"/>
                <a:ea typeface="Unbounded" pitchFamily="34" charset="-122"/>
                <a:cs typeface="Times New Roman" panose="02020603050405020304" pitchFamily="18" charset="0"/>
              </a:rPr>
              <a:t>Сонячні</a:t>
            </a:r>
            <a:r>
              <a:rPr lang="en-US" dirty="0">
                <a:solidFill>
                  <a:srgbClr val="FFFFFF"/>
                </a:solidFill>
                <a:latin typeface="Times New Roman" panose="02020603050405020304" pitchFamily="18" charset="0"/>
                <a:ea typeface="Unbounded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Times New Roman" panose="02020603050405020304" pitchFamily="18" charset="0"/>
                <a:ea typeface="Unbounded" pitchFamily="34" charset="-122"/>
                <a:cs typeface="Times New Roman" panose="02020603050405020304" pitchFamily="18" charset="0"/>
              </a:rPr>
              <a:t>плями</a:t>
            </a:r>
            <a:r>
              <a:rPr lang="en-US" dirty="0">
                <a:solidFill>
                  <a:srgbClr val="FFFFFF"/>
                </a:solidFill>
                <a:latin typeface="Times New Roman" panose="02020603050405020304" pitchFamily="18" charset="0"/>
                <a:ea typeface="Unbounded" pitchFamily="34" charset="-122"/>
                <a:cs typeface="Times New Roman" panose="02020603050405020304" pitchFamily="18" charset="0"/>
              </a:rPr>
              <a:t> і </a:t>
            </a:r>
            <a:r>
              <a:rPr lang="en-US" dirty="0" err="1">
                <a:solidFill>
                  <a:srgbClr val="FFFFFF"/>
                </a:solidFill>
                <a:latin typeface="Times New Roman" panose="02020603050405020304" pitchFamily="18" charset="0"/>
                <a:ea typeface="Unbounded" pitchFamily="34" charset="-122"/>
                <a:cs typeface="Times New Roman" panose="02020603050405020304" pitchFamily="18" charset="0"/>
              </a:rPr>
              <a:t>їх</a:t>
            </a:r>
            <a:r>
              <a:rPr lang="en-US" dirty="0">
                <a:solidFill>
                  <a:srgbClr val="FFFFFF"/>
                </a:solidFill>
                <a:latin typeface="Times New Roman" panose="02020603050405020304" pitchFamily="18" charset="0"/>
                <a:ea typeface="Unbounded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Times New Roman" panose="02020603050405020304" pitchFamily="18" charset="0"/>
                <a:ea typeface="Unbounded" pitchFamily="34" charset="-122"/>
                <a:cs typeface="Times New Roman" panose="02020603050405020304" pitchFamily="18" charset="0"/>
              </a:rPr>
              <a:t>вплив</a:t>
            </a:r>
            <a:r>
              <a:rPr lang="en-US" dirty="0">
                <a:solidFill>
                  <a:srgbClr val="FFFFFF"/>
                </a:solidFill>
                <a:latin typeface="Times New Roman" panose="02020603050405020304" pitchFamily="18" charset="0"/>
                <a:ea typeface="Unbounded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Times New Roman" panose="02020603050405020304" pitchFamily="18" charset="0"/>
                <a:ea typeface="Unbounded" pitchFamily="34" charset="-122"/>
                <a:cs typeface="Times New Roman" panose="02020603050405020304" pitchFamily="18" charset="0"/>
              </a:rPr>
              <a:t>на</a:t>
            </a:r>
            <a:r>
              <a:rPr lang="en-US" dirty="0">
                <a:solidFill>
                  <a:srgbClr val="FFFFFF"/>
                </a:solidFill>
                <a:latin typeface="Times New Roman" panose="02020603050405020304" pitchFamily="18" charset="0"/>
                <a:ea typeface="Unbounded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Unbounded" pitchFamily="34" charset="-122"/>
                <a:cs typeface="Times New Roman" panose="02020603050405020304" pitchFamily="18" charset="0"/>
              </a:rPr>
              <a:t>клімат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6654333" cy="2191587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Автор: Лубенська Дарина Русланівна, </a:t>
            </a:r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учениця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класу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Конотопського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ліцею №10 Конотопської міської ради Сумської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 керівник: Коломієць Юлія Борисівна, вчитель математики Конотопського ліцею №10 Конотопської міської ради Сумської області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1337" y="0"/>
            <a:ext cx="4500664" cy="6750996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6158754" y="2416029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endParaRPr lang="en-US" sz="4400" dirty="0"/>
          </a:p>
        </p:txBody>
      </p:sp>
      <p:sp>
        <p:nvSpPr>
          <p:cNvPr id="6" name="Text 1"/>
          <p:cNvSpPr/>
          <p:nvPr/>
        </p:nvSpPr>
        <p:spPr>
          <a:xfrm>
            <a:off x="6158754" y="4183036"/>
            <a:ext cx="7468553" cy="1915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endParaRPr lang="en-US" sz="185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326204" y="173185"/>
            <a:ext cx="6096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Всеукраїнський інтерактивний конкурс </a:t>
            </a:r>
            <a:r>
              <a:rPr lang="uk-UA" altLang="ru-RU" sz="2000" b="1" dirty="0">
                <a:latin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uk-UA" altLang="ru-RU" sz="2000" b="1" dirty="0">
                <a:latin typeface="Times New Roman" panose="02020603050405020304" pitchFamily="18" charset="0"/>
                <a:cs typeface="Calibri" panose="020F0502020204030204" pitchFamily="34" charset="0"/>
              </a:rPr>
            </a:br>
            <a:r>
              <a:rPr lang="uk-UA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«МАН-ЮНІОР ДОСЛІДНИК -  2025»</a:t>
            </a:r>
            <a:r>
              <a:rPr lang="uk-UA" altLang="ru-RU" sz="2000" b="1" dirty="0">
                <a:latin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uk-UA" altLang="ru-RU" sz="2000" b="1" dirty="0">
                <a:latin typeface="Times New Roman" panose="02020603050405020304" pitchFamily="18" charset="0"/>
                <a:cs typeface="Calibri" panose="020F0502020204030204" pitchFamily="34" charset="0"/>
              </a:rPr>
            </a:br>
            <a:r>
              <a:rPr lang="uk-UA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Номінація  «Астрономія»</a:t>
            </a:r>
            <a:r>
              <a:rPr lang="uk-UA" altLang="ru-RU" sz="2000" b="1" dirty="0">
                <a:latin typeface="Times New Roman" panose="02020603050405020304" pitchFamily="18" charset="0"/>
                <a:cs typeface="Calibri" panose="020F0502020204030204" pitchFamily="34" charset="0"/>
              </a:rPr>
              <a:t> </a:t>
            </a:r>
            <a:br>
              <a:rPr lang="uk-UA" altLang="ru-RU" sz="2000" b="1" dirty="0">
                <a:latin typeface="Times New Roman" panose="02020603050405020304" pitchFamily="18" charset="0"/>
                <a:cs typeface="Calibri" panose="020F0502020204030204" pitchFamily="34" charset="0"/>
              </a:rPr>
            </a:br>
            <a:r>
              <a:rPr lang="ru-RU" altLang="ru-RU" sz="2000" b="1" dirty="0" err="1">
                <a:latin typeface="Times New Roman" panose="02020603050405020304" pitchFamily="18" charset="0"/>
                <a:cs typeface="Calibri" panose="020F0502020204030204" pitchFamily="34" charset="0"/>
              </a:rPr>
              <a:t>Конотопська</a:t>
            </a:r>
            <a:r>
              <a:rPr lang="ru-RU" altLang="ru-RU" sz="2000" b="1" dirty="0">
                <a:latin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altLang="ru-RU" sz="2000" b="1" dirty="0" err="1">
                <a:latin typeface="Times New Roman" panose="02020603050405020304" pitchFamily="18" charset="0"/>
                <a:cs typeface="Calibri" panose="020F0502020204030204" pitchFamily="34" charset="0"/>
              </a:rPr>
              <a:t>міська</a:t>
            </a:r>
            <a:r>
              <a:rPr lang="ru-RU" altLang="ru-RU" sz="2000" b="1" dirty="0">
                <a:latin typeface="Times New Roman" panose="02020603050405020304" pitchFamily="18" charset="0"/>
                <a:cs typeface="Calibri" panose="020F0502020204030204" pitchFamily="34" charset="0"/>
              </a:rPr>
              <a:t> Мала </a:t>
            </a:r>
            <a:r>
              <a:rPr lang="ru-RU" altLang="ru-RU" sz="2000" b="1" dirty="0" err="1">
                <a:latin typeface="Times New Roman" panose="02020603050405020304" pitchFamily="18" charset="0"/>
                <a:cs typeface="Calibri" panose="020F0502020204030204" pitchFamily="34" charset="0"/>
              </a:rPr>
              <a:t>академія</a:t>
            </a:r>
            <a:r>
              <a:rPr lang="ru-RU" altLang="ru-RU" sz="2000" b="1" dirty="0">
                <a:latin typeface="Times New Roman" panose="02020603050405020304" pitchFamily="18" charset="0"/>
                <a:cs typeface="Calibri" panose="020F0502020204030204" pitchFamily="34" charset="0"/>
              </a:rPr>
              <a:t> наук </a:t>
            </a:r>
            <a:r>
              <a:rPr lang="ru-RU" altLang="ru-RU" sz="2000" b="1" dirty="0" err="1">
                <a:latin typeface="Times New Roman" panose="02020603050405020304" pitchFamily="18" charset="0"/>
                <a:cs typeface="Calibri" panose="020F0502020204030204" pitchFamily="34" charset="0"/>
              </a:rPr>
              <a:t>Конотопської</a:t>
            </a:r>
            <a:r>
              <a:rPr lang="ru-RU" altLang="ru-RU" sz="2000" b="1" dirty="0">
                <a:latin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altLang="ru-RU" sz="2000" b="1" dirty="0" err="1">
                <a:latin typeface="Times New Roman" panose="02020603050405020304" pitchFamily="18" charset="0"/>
                <a:cs typeface="Calibri" panose="020F0502020204030204" pitchFamily="34" charset="0"/>
              </a:rPr>
              <a:t>міської</a:t>
            </a:r>
            <a:r>
              <a:rPr lang="ru-RU" altLang="ru-RU" sz="2000" b="1" dirty="0">
                <a:latin typeface="Times New Roman" panose="02020603050405020304" pitchFamily="18" charset="0"/>
                <a:cs typeface="Calibri" panose="020F0502020204030204" pitchFamily="34" charset="0"/>
              </a:rPr>
              <a:t> ради </a:t>
            </a:r>
            <a:r>
              <a:rPr lang="ru-RU" altLang="ru-RU" sz="2000" b="1" dirty="0" err="1">
                <a:latin typeface="Times New Roman" panose="02020603050405020304" pitchFamily="18" charset="0"/>
                <a:cs typeface="Calibri" panose="020F0502020204030204" pitchFamily="34" charset="0"/>
              </a:rPr>
              <a:t>Сумської</a:t>
            </a:r>
            <a:r>
              <a:rPr lang="ru-RU" altLang="ru-RU" sz="2000" b="1" dirty="0">
                <a:latin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altLang="ru-RU" sz="2000" b="1" dirty="0" err="1">
                <a:latin typeface="Times New Roman" panose="02020603050405020304" pitchFamily="18" charset="0"/>
                <a:cs typeface="Calibri" panose="020F0502020204030204" pitchFamily="34" charset="0"/>
              </a:rPr>
              <a:t>області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2141890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err="1"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Сонячні</a:t>
            </a:r>
            <a:r>
              <a:rPr lang="en-US" sz="4400" b="1" dirty="0"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плями</a:t>
            </a:r>
            <a:endParaRPr lang="uk-UA" sz="4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2336873"/>
            <a:ext cx="5613475" cy="3599316"/>
          </a:xfrm>
        </p:spPr>
        <p:txBody>
          <a:bodyPr>
            <a:normAutofit/>
          </a:bodyPr>
          <a:lstStyle/>
          <a:p>
            <a:pPr marL="0" indent="0" algn="just">
              <a:lnSpc>
                <a:spcPts val="3000"/>
              </a:lnSpc>
              <a:buNone/>
            </a:pPr>
            <a:r>
              <a:rPr lang="uk-UA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Ц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е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темні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ділянки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на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поверхні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Сонця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Вони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мають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нижчу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температуру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порівняно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з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оточенням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Зміни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в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кількості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сонячних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плям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пов’язані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з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коливаннями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сонячної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активності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Вони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можуть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впливати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на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кліматичні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умови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на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Землі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558" y="2041188"/>
            <a:ext cx="4612532" cy="461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80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2336873"/>
            <a:ext cx="6002581" cy="359931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Сонячні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плями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утворюються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внаслідок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змін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у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магнітному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полі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Сонця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. У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цих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зонах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порушується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передача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енергії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з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глибших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шарів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Це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призводить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до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охолодження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частини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фотосфери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.</a:t>
            </a:r>
            <a:endParaRPr lang="uk-UA" sz="2800" dirty="0" smtClean="0">
              <a:solidFill>
                <a:schemeClr val="bg1"/>
              </a:solidFill>
              <a:latin typeface="Times New Roman" panose="02020603050405020304" pitchFamily="18" charset="0"/>
              <a:ea typeface="Cabin" pitchFamily="34" charset="-122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Температура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в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центрі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плями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становить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3 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500–4 500 К.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Середня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температура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поверхні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Сонця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сягає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близько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5 800 К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.</a:t>
            </a:r>
            <a:endParaRPr lang="uk-UA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0"/>
          <p:cNvSpPr/>
          <p:nvPr/>
        </p:nvSpPr>
        <p:spPr>
          <a:xfrm>
            <a:off x="837724" y="1198007"/>
            <a:ext cx="9071491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Times New Roman" panose="02020603050405020304" pitchFamily="18" charset="0"/>
                <a:ea typeface="Unbounded" pitchFamily="34" charset="-122"/>
                <a:cs typeface="Times New Roman" panose="02020603050405020304" pitchFamily="18" charset="0"/>
              </a:rPr>
              <a:t>Утворення сонячних плям</a:t>
            </a:r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3859" y="2336873"/>
            <a:ext cx="5021178" cy="3435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262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263792" y="623636"/>
            <a:ext cx="12954952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Times New Roman" panose="02020603050405020304" pitchFamily="18" charset="0"/>
                <a:ea typeface="Unbounded" pitchFamily="34" charset="-122"/>
                <a:cs typeface="Times New Roman" panose="02020603050405020304" pitchFamily="18" charset="0"/>
              </a:rPr>
              <a:t>Фізичні процеси в основі </a:t>
            </a:r>
            <a:r>
              <a:rPr lang="en-US" sz="4400" b="1" dirty="0" err="1">
                <a:solidFill>
                  <a:srgbClr val="FFFFFF"/>
                </a:solidFill>
                <a:latin typeface="Times New Roman" panose="02020603050405020304" pitchFamily="18" charset="0"/>
                <a:ea typeface="Unbounded" pitchFamily="34" charset="-122"/>
                <a:cs typeface="Times New Roman" panose="02020603050405020304" pitchFamily="18" charset="0"/>
              </a:rPr>
              <a:t>сонячних</a:t>
            </a:r>
            <a:r>
              <a:rPr lang="en-US" sz="4400" b="1" dirty="0">
                <a:solidFill>
                  <a:srgbClr val="FFFFFF"/>
                </a:solidFill>
                <a:latin typeface="Times New Roman" panose="02020603050405020304" pitchFamily="18" charset="0"/>
                <a:ea typeface="Unbounded" pitchFamily="34" charset="-122"/>
                <a:cs typeface="Times New Roman" panose="02020603050405020304" pitchFamily="18" charset="0"/>
              </a:rPr>
              <a:t> </a:t>
            </a:r>
            <a:endParaRPr lang="uk-UA" sz="4400" b="1" dirty="0" smtClean="0">
              <a:solidFill>
                <a:srgbClr val="FFFFFF"/>
              </a:solidFill>
              <a:latin typeface="Times New Roman" panose="02020603050405020304" pitchFamily="18" charset="0"/>
              <a:ea typeface="Unbounded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ts val="5500"/>
              </a:lnSpc>
              <a:buNone/>
            </a:pPr>
            <a:r>
              <a:rPr lang="en-US" sz="4400" b="1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Unbounded" pitchFamily="34" charset="-122"/>
                <a:cs typeface="Times New Roman" panose="02020603050405020304" pitchFamily="18" charset="0"/>
              </a:rPr>
              <a:t>плям</a:t>
            </a:r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1"/>
          <p:cNvSpPr/>
          <p:nvPr/>
        </p:nvSpPr>
        <p:spPr>
          <a:xfrm>
            <a:off x="555734" y="2906151"/>
            <a:ext cx="6059076" cy="2298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3000"/>
              </a:lnSpc>
              <a:buNone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Сонячні плями є результатом взаємодії магнітного поля Сонця та його плазми. Магнітне поле генерується внаслідок руху електропровідної плазми. У областях сильного магнітного поля пригнічується конвекція, що призводить до зниження температури.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4813" y="2461097"/>
            <a:ext cx="5437187" cy="372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071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2" y="2336873"/>
            <a:ext cx="6090130" cy="359931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Плями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існують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від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кількох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днів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до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кількох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тижнів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і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з'являються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групами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Їх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кількість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коливається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в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межах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11-річного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циклу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. У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періоди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максимуму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плям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багато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під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час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мінімуму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—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вони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майже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зникають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0"/>
          <p:cNvSpPr/>
          <p:nvPr/>
        </p:nvSpPr>
        <p:spPr>
          <a:xfrm>
            <a:off x="837724" y="1198007"/>
            <a:ext cx="9376172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dirty="0" err="1">
                <a:solidFill>
                  <a:srgbClr val="FFFFFF"/>
                </a:solidFill>
                <a:latin typeface="Times New Roman" panose="02020603050405020304" pitchFamily="18" charset="0"/>
                <a:ea typeface="Unbounded" pitchFamily="34" charset="-122"/>
                <a:cs typeface="Times New Roman" panose="02020603050405020304" pitchFamily="18" charset="0"/>
              </a:rPr>
              <a:t>Цикли</a:t>
            </a:r>
            <a:r>
              <a:rPr lang="en-US" sz="4400" b="1" dirty="0">
                <a:solidFill>
                  <a:srgbClr val="FFFFFF"/>
                </a:solidFill>
                <a:latin typeface="Times New Roman" panose="02020603050405020304" pitchFamily="18" charset="0"/>
                <a:ea typeface="Unbounded" pitchFamily="34" charset="-122"/>
                <a:cs typeface="Times New Roman" panose="02020603050405020304" pitchFamily="18" charset="0"/>
              </a:rPr>
              <a:t> </a:t>
            </a:r>
            <a:r>
              <a:rPr lang="en-US" sz="4400" b="1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Unbounded" pitchFamily="34" charset="-122"/>
                <a:cs typeface="Times New Roman" panose="02020603050405020304" pitchFamily="18" charset="0"/>
              </a:rPr>
              <a:t>сонячної</a:t>
            </a:r>
            <a:r>
              <a:rPr lang="en-US" sz="44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Unbounded" pitchFamily="34" charset="-122"/>
                <a:cs typeface="Times New Roman" panose="02020603050405020304" pitchFamily="18" charset="0"/>
              </a:rPr>
              <a:t> </a:t>
            </a:r>
            <a:r>
              <a:rPr lang="en-US" sz="4400" b="1" dirty="0">
                <a:solidFill>
                  <a:srgbClr val="FFFFFF"/>
                </a:solidFill>
                <a:latin typeface="Times New Roman" panose="02020603050405020304" pitchFamily="18" charset="0"/>
                <a:ea typeface="Unbounded" pitchFamily="34" charset="-122"/>
                <a:cs typeface="Times New Roman" panose="02020603050405020304" pitchFamily="18" charset="0"/>
              </a:rPr>
              <a:t>активності</a:t>
            </a:r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1"/>
          <p:cNvSpPr/>
          <p:nvPr/>
        </p:nvSpPr>
        <p:spPr>
          <a:xfrm>
            <a:off x="837724" y="2476381"/>
            <a:ext cx="6185535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endParaRPr lang="en-US" sz="18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7854" y="2336873"/>
            <a:ext cx="5056623" cy="4232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275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801"/>
            <a:ext cx="12176423" cy="2490281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0" y="2518121"/>
            <a:ext cx="10209125" cy="1501220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endParaRPr lang="uk-UA" sz="4400" b="1" dirty="0" smtClean="0">
              <a:solidFill>
                <a:schemeClr val="tx1"/>
              </a:solidFill>
              <a:latin typeface="Times New Roman" panose="02020603050405020304" pitchFamily="18" charset="0"/>
              <a:ea typeface="Unbounded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ts val="5500"/>
              </a:lnSpc>
              <a:buNone/>
            </a:pPr>
            <a:r>
              <a:rPr lang="uk-UA" sz="4400" b="1" dirty="0">
                <a:solidFill>
                  <a:schemeClr val="tx1"/>
                </a:solidFill>
                <a:latin typeface="Times New Roman" panose="02020603050405020304" pitchFamily="18" charset="0"/>
                <a:ea typeface="Unbounded" pitchFamily="34" charset="-122"/>
                <a:cs typeface="Times New Roman" panose="02020603050405020304" pitchFamily="18" charset="0"/>
              </a:rPr>
              <a:t> </a:t>
            </a:r>
            <a:r>
              <a:rPr lang="uk-UA" sz="4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Unbounded" pitchFamily="34" charset="-122"/>
                <a:cs typeface="Times New Roman" panose="02020603050405020304" pitchFamily="18" charset="0"/>
              </a:rPr>
              <a:t>      </a:t>
            </a:r>
            <a:r>
              <a:rPr lang="en-US" sz="4400" b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Unbounded" pitchFamily="34" charset="-122"/>
                <a:cs typeface="Times New Roman" panose="02020603050405020304" pitchFamily="18" charset="0"/>
              </a:rPr>
              <a:t>Способи</a:t>
            </a:r>
            <a:r>
              <a:rPr lang="en-US" sz="4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Unbounded" pitchFamily="34" charset="-122"/>
                <a:cs typeface="Times New Roman" panose="02020603050405020304" pitchFamily="18" charset="0"/>
              </a:rPr>
              <a:t> </a:t>
            </a:r>
            <a:r>
              <a:rPr lang="en-US" sz="4400" b="1" dirty="0">
                <a:solidFill>
                  <a:schemeClr val="tx1"/>
                </a:solidFill>
                <a:latin typeface="Times New Roman" panose="02020603050405020304" pitchFamily="18" charset="0"/>
                <a:ea typeface="Unbounded" pitchFamily="34" charset="-122"/>
                <a:cs typeface="Times New Roman" panose="02020603050405020304" pitchFamily="18" charset="0"/>
              </a:rPr>
              <a:t>спостереження</a:t>
            </a:r>
            <a:endParaRPr lang="en-US" sz="4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1"/>
          <p:cNvSpPr/>
          <p:nvPr/>
        </p:nvSpPr>
        <p:spPr>
          <a:xfrm>
            <a:off x="713583" y="4428095"/>
            <a:ext cx="9580599" cy="4845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Оптичні спостереження з телескопами для підрахунку плям.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2"/>
          <p:cNvSpPr/>
          <p:nvPr/>
        </p:nvSpPr>
        <p:spPr>
          <a:xfrm>
            <a:off x="713583" y="4894820"/>
            <a:ext cx="9580599" cy="4845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Font typeface="+mj-lt"/>
              <a:buAutoNum type="arabicPeriod" startAt="2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Супутникові вимірювання загальної сонячної радіації (TSI).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3"/>
          <p:cNvSpPr/>
          <p:nvPr/>
        </p:nvSpPr>
        <p:spPr>
          <a:xfrm>
            <a:off x="713583" y="5361545"/>
            <a:ext cx="9580599" cy="4845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Font typeface="+mj-lt"/>
              <a:buAutoNum type="arabicPeriod" startAt="3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Ізотопні методи для простеження активності Сонця у минулому.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4"/>
          <p:cNvSpPr/>
          <p:nvPr/>
        </p:nvSpPr>
        <p:spPr>
          <a:xfrm>
            <a:off x="713583" y="5828270"/>
            <a:ext cx="9580599" cy="4845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Font typeface="+mj-lt"/>
              <a:buAutoNum type="arabicPeriod" startAt="4"/>
            </a:pPr>
            <a:r>
              <a:rPr 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Індекс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Вольфа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для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статистичного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аналізу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сонячного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циклу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768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2336873"/>
            <a:ext cx="6236045" cy="359931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Зміна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кількості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плям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свідчить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про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зміну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активності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Сонця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Під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час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підвищеної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активності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зростає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інтенсивність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сонячного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випромінювання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Збільшення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енергії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може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впливати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на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довготривалі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кліматичні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процеси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0"/>
          <p:cNvSpPr/>
          <p:nvPr/>
        </p:nvSpPr>
        <p:spPr>
          <a:xfrm>
            <a:off x="750175" y="931693"/>
            <a:ext cx="7780139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Times New Roman" panose="02020603050405020304" pitchFamily="18" charset="0"/>
                <a:ea typeface="Unbounded" pitchFamily="34" charset="-122"/>
                <a:cs typeface="Times New Roman" panose="02020603050405020304" pitchFamily="18" charset="0"/>
              </a:rPr>
              <a:t>Вплив на клімат Землі</a:t>
            </a:r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3259" y="2476381"/>
            <a:ext cx="4987036" cy="358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529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7225" y="97277"/>
            <a:ext cx="4234775" cy="6352162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604260" y="1189001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Times New Roman" panose="02020603050405020304" pitchFamily="18" charset="0"/>
                <a:ea typeface="Unbounded" pitchFamily="34" charset="-122"/>
                <a:cs typeface="Times New Roman" panose="02020603050405020304" pitchFamily="18" charset="0"/>
              </a:rPr>
              <a:t>Механізми впливу на клімат</a:t>
            </a:r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1"/>
          <p:cNvSpPr/>
          <p:nvPr/>
        </p:nvSpPr>
        <p:spPr>
          <a:xfrm>
            <a:off x="604261" y="2694164"/>
            <a:ext cx="7041680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Зміни в енергетичному балансі підвищують температуру на планеті.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2"/>
          <p:cNvSpPr/>
          <p:nvPr/>
        </p:nvSpPr>
        <p:spPr>
          <a:xfrm>
            <a:off x="604261" y="3623585"/>
            <a:ext cx="7041680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Ультрафіолетове випромінювання впливає на утворення озону в стратосфері.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3"/>
          <p:cNvSpPr/>
          <p:nvPr/>
        </p:nvSpPr>
        <p:spPr>
          <a:xfrm>
            <a:off x="604260" y="4553006"/>
            <a:ext cx="7041680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Cabin" pitchFamily="34" charset="-122"/>
                <a:cs typeface="Times New Roman" panose="02020603050405020304" pitchFamily="18" charset="0"/>
              </a:rPr>
              <a:t>Активне Сонце зменшує надходження космічних променів до Землі, що впливає на утворення хмар.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385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134" y="665679"/>
            <a:ext cx="9613861" cy="1080938"/>
          </a:xfrm>
        </p:spPr>
        <p:txBody>
          <a:bodyPr>
            <a:noAutofit/>
          </a:bodyPr>
          <a:lstStyle/>
          <a:p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Порівняльні графіки сонячної активності та температури повітря</a:t>
            </a:r>
            <a:endParaRPr lang="uk-UA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2720060"/>
              </p:ext>
            </p:extLst>
          </p:nvPr>
        </p:nvGraphicFramePr>
        <p:xfrm>
          <a:off x="7872000" y="3618000"/>
          <a:ext cx="432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7228706"/>
              </p:ext>
            </p:extLst>
          </p:nvPr>
        </p:nvGraphicFramePr>
        <p:xfrm>
          <a:off x="0" y="3618000"/>
          <a:ext cx="432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6474113"/>
              </p:ext>
            </p:extLst>
          </p:nvPr>
        </p:nvGraphicFramePr>
        <p:xfrm>
          <a:off x="3879957" y="1998000"/>
          <a:ext cx="432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54099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/>
          <p:cNvSpPr/>
          <p:nvPr/>
        </p:nvSpPr>
        <p:spPr>
          <a:xfrm>
            <a:off x="837724" y="1216900"/>
            <a:ext cx="563249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Times New Roman" panose="02020603050405020304" pitchFamily="18" charset="0"/>
                <a:ea typeface="Unbounded" pitchFamily="34" charset="-122"/>
                <a:cs typeface="Times New Roman" panose="02020603050405020304" pitchFamily="18" charset="0"/>
              </a:rPr>
              <a:t>Висновки</a:t>
            </a:r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1"/>
          <p:cNvSpPr/>
          <p:nvPr/>
        </p:nvSpPr>
        <p:spPr>
          <a:xfrm>
            <a:off x="604260" y="2192341"/>
            <a:ext cx="10533911" cy="1854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r>
              <a:rPr lang="uk-UA" dirty="0">
                <a:solidFill>
                  <a:schemeClr val="bg1"/>
                </a:solidFill>
              </a:rPr>
              <a:t>Сонячні плями є одним із ключових проявів сонячної активності, які мають не лише </a:t>
            </a:r>
            <a:r>
              <a:rPr lang="uk-UA" dirty="0" err="1">
                <a:solidFill>
                  <a:schemeClr val="bg1"/>
                </a:solidFill>
              </a:rPr>
              <a:t>внутрішньоастрономічне</a:t>
            </a:r>
            <a:r>
              <a:rPr lang="uk-UA" dirty="0">
                <a:solidFill>
                  <a:schemeClr val="bg1"/>
                </a:solidFill>
              </a:rPr>
              <a:t> значення, а й впливають на умови життя на Землі. Їхня кількість змінюється з часом і має потенційний вплив на клімат Землі. </a:t>
            </a:r>
            <a:r>
              <a:rPr lang="uk-UA" dirty="0" smtClean="0">
                <a:solidFill>
                  <a:schemeClr val="bg1"/>
                </a:solidFill>
              </a:rPr>
              <a:t>Протягом </a:t>
            </a:r>
            <a:r>
              <a:rPr lang="uk-UA" dirty="0">
                <a:solidFill>
                  <a:schemeClr val="bg1"/>
                </a:solidFill>
              </a:rPr>
              <a:t>століть науковці помічали, що періоди зниженої або підвищеної сонячної активності супроводжуються відповідними змінами в температурному режимі, інтенсивності опадів, циркуляції повітряних мас тощо. Хоча самі по собі зміни в сонячному випромінюванні невеликі, у довгостроковій перспективі вони можуть призводити до кліматичних зрушень</a:t>
            </a:r>
            <a:r>
              <a:rPr lang="uk-UA" dirty="0" smtClean="0">
                <a:solidFill>
                  <a:schemeClr val="bg1"/>
                </a:solidFill>
              </a:rPr>
              <a:t>. А </a:t>
            </a:r>
            <a:r>
              <a:rPr lang="uk-UA" dirty="0">
                <a:solidFill>
                  <a:schemeClr val="bg1"/>
                </a:solidFill>
              </a:rPr>
              <a:t>природні та антропогенні впливи можуть взаємодіяти, посилюючи або послаблюючи один одного. Однак, наукові дослідження чітко показують, що саме зростання концентрації парникових газів в атмосфері є головним рушієм довгострокових змін клімату</a:t>
            </a:r>
            <a:r>
              <a:rPr lang="uk-UA" dirty="0" smtClean="0">
                <a:solidFill>
                  <a:schemeClr val="bg1"/>
                </a:solidFill>
              </a:rPr>
              <a:t>. Природні </a:t>
            </a:r>
            <a:r>
              <a:rPr lang="uk-UA" dirty="0">
                <a:solidFill>
                  <a:schemeClr val="bg1"/>
                </a:solidFill>
              </a:rPr>
              <a:t>фактори відігравали важливу роль у формуванні клімату Землі протягом її </a:t>
            </a:r>
            <a:r>
              <a:rPr lang="uk-UA" dirty="0" smtClean="0">
                <a:solidFill>
                  <a:schemeClr val="bg1"/>
                </a:solidFill>
              </a:rPr>
              <a:t>історії. Розуміння </a:t>
            </a:r>
            <a:r>
              <a:rPr lang="uk-UA" dirty="0">
                <a:solidFill>
                  <a:schemeClr val="bg1"/>
                </a:solidFill>
              </a:rPr>
              <a:t>цього є критично важливим для розробки та впровадження ефективних стратегій щодо пом'якшення наслідків зміни клімату та адаптації до неминучих змін.</a:t>
            </a:r>
          </a:p>
          <a:p>
            <a:pPr algn="just"/>
            <a:r>
              <a:rPr lang="uk-UA" dirty="0">
                <a:solidFill>
                  <a:schemeClr val="bg1"/>
                </a:solidFill>
              </a:rPr>
              <a:t>Саме тому вивчення сонячних плям є важливим для глибшого розуміння не лише будови і динаміки нашого світила, а й глобальних кліматичних змін, які мають значення для всього людства. Розуміння цих процесів допомагає науковцям краще прогнозувати зміни клімату в майбутньому.</a:t>
            </a:r>
          </a:p>
        </p:txBody>
      </p:sp>
    </p:spTree>
    <p:extLst>
      <p:ext uri="{BB962C8B-B14F-4D97-AF65-F5344CB8AC3E}">
        <p14:creationId xmlns:p14="http://schemas.microsoft.com/office/powerpoint/2010/main" val="8445550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використаних </a:t>
            </a:r>
            <a:r>
              <a:rPr lang="uk-UA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</a:t>
            </a:r>
            <a:endParaRPr lang="uk-UA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2336873"/>
            <a:ext cx="11022053" cy="3599316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Клімат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gov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https://www.climate.gov/maps-data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uk-UA" sz="2800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Королівська</a:t>
            </a:r>
            <a:r>
              <a:rPr lang="uk-UA" sz="2800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 обсерваторія </a:t>
            </a:r>
            <a:r>
              <a:rPr lang="uk-UA" sz="2800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Бельгії</a:t>
            </a:r>
            <a:r>
              <a:rPr lang="uk-UA" sz="2800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https://www.sidc.be/SILSO/home</a:t>
            </a:r>
            <a:endParaRPr lang="uk-UA" sz="2800" u="sng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Оновлені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температуру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дають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чіткіше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уявлення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кліматичні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тенденції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.- 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https://eos.org/science-updates/updated-temperature-data-give-a-sharper-view-of-climate-trends</a:t>
            </a:r>
            <a:endParaRPr lang="uk-UA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Національне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управління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 з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аеронавтики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 та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дослідження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космічного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простору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Інститут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космічних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досліджень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Годдарда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Наш </a:t>
            </a:r>
            <a:r>
              <a:rPr lang="uk-UA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світ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 </a:t>
            </a:r>
            <a:r>
              <a:rPr lang="uk-UA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у даних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961647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146</TotalTime>
  <Words>544</Words>
  <Application>Microsoft Office PowerPoint</Application>
  <PresentationFormat>Широкоэкранный</PresentationFormat>
  <Paragraphs>40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Cabin</vt:lpstr>
      <vt:lpstr>Calibri</vt:lpstr>
      <vt:lpstr>Times New Roman</vt:lpstr>
      <vt:lpstr>Trebuchet MS</vt:lpstr>
      <vt:lpstr>Unbounded</vt:lpstr>
      <vt:lpstr>Берлин</vt:lpstr>
      <vt:lpstr>Сонячні плями і їх вплив на клімат</vt:lpstr>
      <vt:lpstr>Сонячні плями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Порівняльні графіки сонячної активності та температури повітря</vt:lpstr>
      <vt:lpstr>Презентация PowerPoint</vt:lpstr>
      <vt:lpstr>Список використаних джерел</vt:lpstr>
    </vt:vector>
  </TitlesOfParts>
  <Company>UkraineHouse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Сонячні плями і їх вплив на клімат</dc:title>
  <dc:creator>Administrator</dc:creator>
  <cp:lastModifiedBy>Administrator</cp:lastModifiedBy>
  <cp:revision>13</cp:revision>
  <dcterms:created xsi:type="dcterms:W3CDTF">2025-04-06T18:58:16Z</dcterms:created>
  <dcterms:modified xsi:type="dcterms:W3CDTF">2025-04-18T22:57:57Z</dcterms:modified>
</cp:coreProperties>
</file>