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57" r:id="rId5"/>
    <p:sldId id="260" r:id="rId6"/>
    <p:sldId id="261" r:id="rId7"/>
    <p:sldId id="262" r:id="rId8"/>
    <p:sldId id="263" r:id="rId9"/>
    <p:sldId id="264" r:id="rId10"/>
    <p:sldId id="265" r:id="rId11"/>
    <p:sldId id="266" r:id="rId12"/>
    <p:sldId id="271" r:id="rId13"/>
    <p:sldId id="270" r:id="rId14"/>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6" autoAdjust="0"/>
    <p:restoredTop sz="94660"/>
  </p:normalViewPr>
  <p:slideViewPr>
    <p:cSldViewPr snapToGrid="0">
      <p:cViewPr varScale="1">
        <p:scale>
          <a:sx n="83" d="100"/>
          <a:sy n="83" d="100"/>
        </p:scale>
        <p:origin x="10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767B29-8FA9-46BA-923B-92D9546DAAD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87426313-DB7F-4F45-9D56-B71B4A0B2B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555EBDE0-46CD-4303-AD67-1E06429305F9}"/>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9802DD04-730F-4EBF-A2C5-42BCEE583D1D}"/>
              </a:ext>
            </a:extLst>
          </p:cNvPr>
          <p:cNvSpPr>
            <a:spLocks noGrp="1"/>
          </p:cNvSpPr>
          <p:nvPr>
            <p:ph type="ftr" sz="quarter" idx="11"/>
          </p:nvPr>
        </p:nvSpPr>
        <p:spPr/>
        <p:txBody>
          <a:bodyPr/>
          <a:lstStyle/>
          <a:p>
            <a:endParaRPr lang="ru-UA" dirty="0"/>
          </a:p>
        </p:txBody>
      </p:sp>
      <p:sp>
        <p:nvSpPr>
          <p:cNvPr id="6" name="Номер слайда 5">
            <a:extLst>
              <a:ext uri="{FF2B5EF4-FFF2-40B4-BE49-F238E27FC236}">
                <a16:creationId xmlns:a16="http://schemas.microsoft.com/office/drawing/2014/main" id="{B4216673-502E-486C-8694-B63D8C16E21F}"/>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3541610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3B436D-E67F-44C7-9D50-37F554F6D5A2}"/>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DD0B35E0-630B-4EAC-9FA7-54621245B9A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55D2FAA1-1459-47DE-8FBA-2F1C6A43D1F8}"/>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CF99F1FD-EA36-41D1-B2BE-95832BF12B1B}"/>
              </a:ext>
            </a:extLst>
          </p:cNvPr>
          <p:cNvSpPr>
            <a:spLocks noGrp="1"/>
          </p:cNvSpPr>
          <p:nvPr>
            <p:ph type="ftr" sz="quarter" idx="11"/>
          </p:nvPr>
        </p:nvSpPr>
        <p:spPr/>
        <p:txBody>
          <a:bodyPr/>
          <a:lstStyle/>
          <a:p>
            <a:endParaRPr lang="ru-UA" dirty="0"/>
          </a:p>
        </p:txBody>
      </p:sp>
      <p:sp>
        <p:nvSpPr>
          <p:cNvPr id="6" name="Номер слайда 5">
            <a:extLst>
              <a:ext uri="{FF2B5EF4-FFF2-40B4-BE49-F238E27FC236}">
                <a16:creationId xmlns:a16="http://schemas.microsoft.com/office/drawing/2014/main" id="{38E65653-41CE-419B-868A-A0DF10127D9B}"/>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3950965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4A6247-72F6-42FD-B306-28DA9F01769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62BE2593-DDD2-4F36-B3CE-392C9E46F6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0DD5612-DA08-4BE1-9ECE-5CE9DA7946BE}"/>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80CB05F0-9EF5-4010-9218-DE3E3FEC2EEE}"/>
              </a:ext>
            </a:extLst>
          </p:cNvPr>
          <p:cNvSpPr>
            <a:spLocks noGrp="1"/>
          </p:cNvSpPr>
          <p:nvPr>
            <p:ph type="ftr" sz="quarter" idx="11"/>
          </p:nvPr>
        </p:nvSpPr>
        <p:spPr/>
        <p:txBody>
          <a:bodyPr/>
          <a:lstStyle/>
          <a:p>
            <a:endParaRPr lang="ru-UA" dirty="0"/>
          </a:p>
        </p:txBody>
      </p:sp>
      <p:sp>
        <p:nvSpPr>
          <p:cNvPr id="6" name="Номер слайда 5">
            <a:extLst>
              <a:ext uri="{FF2B5EF4-FFF2-40B4-BE49-F238E27FC236}">
                <a16:creationId xmlns:a16="http://schemas.microsoft.com/office/drawing/2014/main" id="{B4BE6ED1-480F-4D1C-A5A2-A5DAF2B58E4E}"/>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1750558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95607C-1B2C-42D6-A547-FA7C58B88D82}"/>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11BC4C99-D612-48A9-91C4-BE323EC78D2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1E1B5060-9BBF-4DB3-A4C8-0433A4CB1A1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463B37B7-C589-4BC4-8849-C962EC976C0F}"/>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6" name="Нижний колонтитул 5">
            <a:extLst>
              <a:ext uri="{FF2B5EF4-FFF2-40B4-BE49-F238E27FC236}">
                <a16:creationId xmlns:a16="http://schemas.microsoft.com/office/drawing/2014/main" id="{489B3C45-5F3E-4E95-9878-0552B41B0C9E}"/>
              </a:ext>
            </a:extLst>
          </p:cNvPr>
          <p:cNvSpPr>
            <a:spLocks noGrp="1"/>
          </p:cNvSpPr>
          <p:nvPr>
            <p:ph type="ftr" sz="quarter" idx="11"/>
          </p:nvPr>
        </p:nvSpPr>
        <p:spPr/>
        <p:txBody>
          <a:bodyPr/>
          <a:lstStyle/>
          <a:p>
            <a:endParaRPr lang="ru-UA" dirty="0"/>
          </a:p>
        </p:txBody>
      </p:sp>
      <p:sp>
        <p:nvSpPr>
          <p:cNvPr id="7" name="Номер слайда 6">
            <a:extLst>
              <a:ext uri="{FF2B5EF4-FFF2-40B4-BE49-F238E27FC236}">
                <a16:creationId xmlns:a16="http://schemas.microsoft.com/office/drawing/2014/main" id="{96366C56-13D5-4B40-A7A1-42FFB219AE37}"/>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2722395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73A2FE-F409-4CC5-A364-B861827D7757}"/>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51536638-05B1-46C2-ABE2-81F68245B8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EA4A73C-01DC-4F26-8FC5-109DE8F29B3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ED0D8B42-B832-4A94-A483-8BC4172C0A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38A5EE0-4D64-40F5-8E3B-4046D6A22FC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9B789EE2-ABE7-4190-8212-4E8006C1F310}"/>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8" name="Нижний колонтитул 7">
            <a:extLst>
              <a:ext uri="{FF2B5EF4-FFF2-40B4-BE49-F238E27FC236}">
                <a16:creationId xmlns:a16="http://schemas.microsoft.com/office/drawing/2014/main" id="{ACD70300-1716-4556-BD66-B8F726FA47CA}"/>
              </a:ext>
            </a:extLst>
          </p:cNvPr>
          <p:cNvSpPr>
            <a:spLocks noGrp="1"/>
          </p:cNvSpPr>
          <p:nvPr>
            <p:ph type="ftr" sz="quarter" idx="11"/>
          </p:nvPr>
        </p:nvSpPr>
        <p:spPr/>
        <p:txBody>
          <a:bodyPr/>
          <a:lstStyle/>
          <a:p>
            <a:endParaRPr lang="ru-UA" dirty="0"/>
          </a:p>
        </p:txBody>
      </p:sp>
      <p:sp>
        <p:nvSpPr>
          <p:cNvPr id="9" name="Номер слайда 8">
            <a:extLst>
              <a:ext uri="{FF2B5EF4-FFF2-40B4-BE49-F238E27FC236}">
                <a16:creationId xmlns:a16="http://schemas.microsoft.com/office/drawing/2014/main" id="{BF6C6D48-9248-4E78-89F6-87277898E123}"/>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4155359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E7DA0C-437A-47CB-92C6-B44A7215AA61}"/>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2C387B74-41A1-459B-906A-58FAE00287EB}"/>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4" name="Нижний колонтитул 3">
            <a:extLst>
              <a:ext uri="{FF2B5EF4-FFF2-40B4-BE49-F238E27FC236}">
                <a16:creationId xmlns:a16="http://schemas.microsoft.com/office/drawing/2014/main" id="{5F47FF9A-96E2-4213-9B93-5E9A0999B76E}"/>
              </a:ext>
            </a:extLst>
          </p:cNvPr>
          <p:cNvSpPr>
            <a:spLocks noGrp="1"/>
          </p:cNvSpPr>
          <p:nvPr>
            <p:ph type="ftr" sz="quarter" idx="11"/>
          </p:nvPr>
        </p:nvSpPr>
        <p:spPr/>
        <p:txBody>
          <a:bodyPr/>
          <a:lstStyle/>
          <a:p>
            <a:endParaRPr lang="ru-UA" dirty="0"/>
          </a:p>
        </p:txBody>
      </p:sp>
      <p:sp>
        <p:nvSpPr>
          <p:cNvPr id="5" name="Номер слайда 4">
            <a:extLst>
              <a:ext uri="{FF2B5EF4-FFF2-40B4-BE49-F238E27FC236}">
                <a16:creationId xmlns:a16="http://schemas.microsoft.com/office/drawing/2014/main" id="{455BE620-6CEE-409C-968A-487168E1B7A5}"/>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72968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A48BF13-99C3-440D-B59F-199DB64D3F67}"/>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3" name="Нижний колонтитул 2">
            <a:extLst>
              <a:ext uri="{FF2B5EF4-FFF2-40B4-BE49-F238E27FC236}">
                <a16:creationId xmlns:a16="http://schemas.microsoft.com/office/drawing/2014/main" id="{FE1AB472-FB84-4692-96D2-B150EA2C7966}"/>
              </a:ext>
            </a:extLst>
          </p:cNvPr>
          <p:cNvSpPr>
            <a:spLocks noGrp="1"/>
          </p:cNvSpPr>
          <p:nvPr>
            <p:ph type="ftr" sz="quarter" idx="11"/>
          </p:nvPr>
        </p:nvSpPr>
        <p:spPr/>
        <p:txBody>
          <a:bodyPr/>
          <a:lstStyle/>
          <a:p>
            <a:endParaRPr lang="ru-UA" dirty="0"/>
          </a:p>
        </p:txBody>
      </p:sp>
      <p:sp>
        <p:nvSpPr>
          <p:cNvPr id="4" name="Номер слайда 3">
            <a:extLst>
              <a:ext uri="{FF2B5EF4-FFF2-40B4-BE49-F238E27FC236}">
                <a16:creationId xmlns:a16="http://schemas.microsoft.com/office/drawing/2014/main" id="{14A5C915-68C9-46C2-8189-2B94B87FBEB7}"/>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2760067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52B137-B8CE-493C-8851-FD51E6A60F2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A0B0846C-2774-48CF-B08E-3E129ECCC2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EE41EA9B-AF62-4045-AD25-BAB779AD8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A9D444D-8A57-49D7-9554-865E65566D2E}"/>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6" name="Нижний колонтитул 5">
            <a:extLst>
              <a:ext uri="{FF2B5EF4-FFF2-40B4-BE49-F238E27FC236}">
                <a16:creationId xmlns:a16="http://schemas.microsoft.com/office/drawing/2014/main" id="{2D35C9F0-BAB3-42DF-8E0D-CC799AC6BB77}"/>
              </a:ext>
            </a:extLst>
          </p:cNvPr>
          <p:cNvSpPr>
            <a:spLocks noGrp="1"/>
          </p:cNvSpPr>
          <p:nvPr>
            <p:ph type="ftr" sz="quarter" idx="11"/>
          </p:nvPr>
        </p:nvSpPr>
        <p:spPr/>
        <p:txBody>
          <a:bodyPr/>
          <a:lstStyle/>
          <a:p>
            <a:endParaRPr lang="ru-UA" dirty="0"/>
          </a:p>
        </p:txBody>
      </p:sp>
      <p:sp>
        <p:nvSpPr>
          <p:cNvPr id="7" name="Номер слайда 6">
            <a:extLst>
              <a:ext uri="{FF2B5EF4-FFF2-40B4-BE49-F238E27FC236}">
                <a16:creationId xmlns:a16="http://schemas.microsoft.com/office/drawing/2014/main" id="{FC3868AF-DFF6-4380-8CAF-98683988DBCB}"/>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3758844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C09C74-77D9-4E98-A504-68A7A4BE678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E1E32D8E-531F-4D5D-857A-F619D7D22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dirty="0"/>
          </a:p>
        </p:txBody>
      </p:sp>
      <p:sp>
        <p:nvSpPr>
          <p:cNvPr id="4" name="Текст 3">
            <a:extLst>
              <a:ext uri="{FF2B5EF4-FFF2-40B4-BE49-F238E27FC236}">
                <a16:creationId xmlns:a16="http://schemas.microsoft.com/office/drawing/2014/main" id="{CAC4642D-AE0A-4551-8E66-A66B69D1B5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6F4D4FB-8264-4BEE-9DFE-5A87357DBF1A}"/>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6" name="Нижний колонтитул 5">
            <a:extLst>
              <a:ext uri="{FF2B5EF4-FFF2-40B4-BE49-F238E27FC236}">
                <a16:creationId xmlns:a16="http://schemas.microsoft.com/office/drawing/2014/main" id="{48AA4442-8A3D-47ED-8916-4EF30F3E9387}"/>
              </a:ext>
            </a:extLst>
          </p:cNvPr>
          <p:cNvSpPr>
            <a:spLocks noGrp="1"/>
          </p:cNvSpPr>
          <p:nvPr>
            <p:ph type="ftr" sz="quarter" idx="11"/>
          </p:nvPr>
        </p:nvSpPr>
        <p:spPr/>
        <p:txBody>
          <a:bodyPr/>
          <a:lstStyle/>
          <a:p>
            <a:endParaRPr lang="ru-UA" dirty="0"/>
          </a:p>
        </p:txBody>
      </p:sp>
      <p:sp>
        <p:nvSpPr>
          <p:cNvPr id="7" name="Номер слайда 6">
            <a:extLst>
              <a:ext uri="{FF2B5EF4-FFF2-40B4-BE49-F238E27FC236}">
                <a16:creationId xmlns:a16="http://schemas.microsoft.com/office/drawing/2014/main" id="{F9997686-12DA-488E-8914-4ED5A34F3760}"/>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610414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CF16AF-BFCE-442D-8CF9-2F41DCB8FE07}"/>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E4EA7970-F926-4436-AF63-A35F0FC58D8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05AA33D1-55B8-4559-9016-C9B99DE1CCF8}"/>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C1F7E7FB-F97D-44CE-9614-1F612F3A252A}"/>
              </a:ext>
            </a:extLst>
          </p:cNvPr>
          <p:cNvSpPr>
            <a:spLocks noGrp="1"/>
          </p:cNvSpPr>
          <p:nvPr>
            <p:ph type="ftr" sz="quarter" idx="11"/>
          </p:nvPr>
        </p:nvSpPr>
        <p:spPr/>
        <p:txBody>
          <a:bodyPr/>
          <a:lstStyle/>
          <a:p>
            <a:endParaRPr lang="ru-UA" dirty="0"/>
          </a:p>
        </p:txBody>
      </p:sp>
      <p:sp>
        <p:nvSpPr>
          <p:cNvPr id="6" name="Номер слайда 5">
            <a:extLst>
              <a:ext uri="{FF2B5EF4-FFF2-40B4-BE49-F238E27FC236}">
                <a16:creationId xmlns:a16="http://schemas.microsoft.com/office/drawing/2014/main" id="{42271F8E-DB44-4CBE-A2EB-288AF5AF4871}"/>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335998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CE0E50C-AF99-466F-A861-040ABA20D1E0}"/>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A14351D1-98BE-44A3-95FB-039C473E088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3A10CCD1-9499-4E04-A365-D924200C2AFC}"/>
              </a:ext>
            </a:extLst>
          </p:cNvPr>
          <p:cNvSpPr>
            <a:spLocks noGrp="1"/>
          </p:cNvSpPr>
          <p:nvPr>
            <p:ph type="dt" sz="half" idx="10"/>
          </p:nvPr>
        </p:nvSpPr>
        <p:spPr/>
        <p:txBody>
          <a:body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9ABE90AF-90BF-4D87-BE4D-B4CE3424DA32}"/>
              </a:ext>
            </a:extLst>
          </p:cNvPr>
          <p:cNvSpPr>
            <a:spLocks noGrp="1"/>
          </p:cNvSpPr>
          <p:nvPr>
            <p:ph type="ftr" sz="quarter" idx="11"/>
          </p:nvPr>
        </p:nvSpPr>
        <p:spPr/>
        <p:txBody>
          <a:bodyPr/>
          <a:lstStyle/>
          <a:p>
            <a:endParaRPr lang="ru-UA" dirty="0"/>
          </a:p>
        </p:txBody>
      </p:sp>
      <p:sp>
        <p:nvSpPr>
          <p:cNvPr id="6" name="Номер слайда 5">
            <a:extLst>
              <a:ext uri="{FF2B5EF4-FFF2-40B4-BE49-F238E27FC236}">
                <a16:creationId xmlns:a16="http://schemas.microsoft.com/office/drawing/2014/main" id="{4D237C4B-338F-41D2-ABB8-7FDAA1091FD8}"/>
              </a:ext>
            </a:extLst>
          </p:cNvPr>
          <p:cNvSpPr>
            <a:spLocks noGrp="1"/>
          </p:cNvSpPr>
          <p:nvPr>
            <p:ph type="sldNum" sz="quarter" idx="12"/>
          </p:nvPr>
        </p:nvSpPr>
        <p:spPr/>
        <p:txBody>
          <a:bodyPr/>
          <a:lstStyle/>
          <a:p>
            <a:fld id="{74867C55-DDB3-4471-BF36-B6E345EEF87E}" type="slidenum">
              <a:rPr lang="ru-UA" smtClean="0"/>
              <a:t>‹#›</a:t>
            </a:fld>
            <a:endParaRPr lang="ru-UA" dirty="0"/>
          </a:p>
        </p:txBody>
      </p:sp>
    </p:spTree>
    <p:extLst>
      <p:ext uri="{BB962C8B-B14F-4D97-AF65-F5344CB8AC3E}">
        <p14:creationId xmlns:p14="http://schemas.microsoft.com/office/powerpoint/2010/main" val="353503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0C4C48-1DB4-41E7-A37C-56521D932B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4F639646-0CDF-4BA2-8A30-2BB437F99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3C7F342C-40B8-48A7-A711-B3868DB51E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D6FDC-65F8-48A8-83A6-4ADE6B266F79}" type="datetimeFigureOut">
              <a:rPr lang="ru-UA" smtClean="0"/>
              <a:t>04/16/2025</a:t>
            </a:fld>
            <a:endParaRPr lang="ru-UA" dirty="0"/>
          </a:p>
        </p:txBody>
      </p:sp>
      <p:sp>
        <p:nvSpPr>
          <p:cNvPr id="5" name="Нижний колонтитул 4">
            <a:extLst>
              <a:ext uri="{FF2B5EF4-FFF2-40B4-BE49-F238E27FC236}">
                <a16:creationId xmlns:a16="http://schemas.microsoft.com/office/drawing/2014/main" id="{F57C90DC-1D61-4683-86A3-F89DF553ED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dirty="0"/>
          </a:p>
        </p:txBody>
      </p:sp>
      <p:sp>
        <p:nvSpPr>
          <p:cNvPr id="6" name="Номер слайда 5">
            <a:extLst>
              <a:ext uri="{FF2B5EF4-FFF2-40B4-BE49-F238E27FC236}">
                <a16:creationId xmlns:a16="http://schemas.microsoft.com/office/drawing/2014/main" id="{D31E5694-0858-468C-A3DB-D73DEF56A0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67C55-DDB3-4471-BF36-B6E345EEF87E}" type="slidenum">
              <a:rPr lang="ru-UA" smtClean="0"/>
              <a:t>‹#›</a:t>
            </a:fld>
            <a:endParaRPr lang="ru-UA" dirty="0"/>
          </a:p>
        </p:txBody>
      </p:sp>
    </p:spTree>
    <p:extLst>
      <p:ext uri="{BB962C8B-B14F-4D97-AF65-F5344CB8AC3E}">
        <p14:creationId xmlns:p14="http://schemas.microsoft.com/office/powerpoint/2010/main" val="344001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4589F3F9-8EA7-409E-9613-9CAEEBAA8DAE}"/>
              </a:ext>
            </a:extLst>
          </p:cNvPr>
          <p:cNvSpPr/>
          <p:nvPr/>
        </p:nvSpPr>
        <p:spPr>
          <a:xfrm>
            <a:off x="1302203" y="612844"/>
            <a:ext cx="9587594" cy="5632311"/>
          </a:xfrm>
          <a:prstGeom prst="rect">
            <a:avLst/>
          </a:prstGeom>
        </p:spPr>
        <p:txBody>
          <a:bodyPr wrap="square">
            <a:spAutoFit/>
          </a:bodyPr>
          <a:lstStyle/>
          <a:p>
            <a:pPr algn="ctr"/>
            <a:r>
              <a:rPr lang="uk-UA" sz="2400" b="1" dirty="0">
                <a:solidFill>
                  <a:srgbClr val="FF6600"/>
                </a:solidFill>
                <a:latin typeface="Arial Black" panose="020B0A04020102020204" pitchFamily="34" charset="0"/>
              </a:rPr>
              <a:t>Всеукраїнський відкритий інтерактивний конкурс</a:t>
            </a:r>
          </a:p>
          <a:p>
            <a:pPr algn="ctr"/>
            <a:r>
              <a:rPr lang="uk-UA" sz="2400" b="1" dirty="0">
                <a:solidFill>
                  <a:srgbClr val="FF6600"/>
                </a:solidFill>
                <a:latin typeface="Arial Black" panose="020B0A04020102020204" pitchFamily="34" charset="0"/>
              </a:rPr>
              <a:t>«МАН-Юніор Дослідник»</a:t>
            </a:r>
          </a:p>
          <a:p>
            <a:pPr algn="ctr"/>
            <a:r>
              <a:rPr lang="uk-UA" sz="2400" b="1" dirty="0">
                <a:solidFill>
                  <a:srgbClr val="FF6600"/>
                </a:solidFill>
                <a:latin typeface="Arial Black" panose="020B0A04020102020204" pitchFamily="34" charset="0"/>
              </a:rPr>
              <a:t>Номінація: «Історик-Юніор»</a:t>
            </a:r>
          </a:p>
          <a:p>
            <a:pPr algn="ctr"/>
            <a:r>
              <a:rPr lang="uk-UA" sz="2400" b="1" dirty="0">
                <a:solidFill>
                  <a:srgbClr val="FF6600"/>
                </a:solidFill>
                <a:latin typeface="Arial Black" panose="020B0A04020102020204" pitchFamily="34" charset="0"/>
              </a:rPr>
              <a:t>Загальна тема: «Короткий екскурсійний маршрут</a:t>
            </a:r>
          </a:p>
          <a:p>
            <a:pPr algn="ctr"/>
            <a:r>
              <a:rPr lang="uk-UA" sz="2400" b="1" dirty="0">
                <a:solidFill>
                  <a:srgbClr val="FF6600"/>
                </a:solidFill>
                <a:latin typeface="Arial Black" panose="020B0A04020102020204" pitchFamily="34" charset="0"/>
              </a:rPr>
              <a:t>із елементами власного дослідження»</a:t>
            </a:r>
          </a:p>
          <a:p>
            <a:pPr algn="ctr"/>
            <a:r>
              <a:rPr lang="uk-UA" sz="2400" b="1" dirty="0">
                <a:solidFill>
                  <a:srgbClr val="FF6600"/>
                </a:solidFill>
                <a:latin typeface="Arial Black" panose="020B0A04020102020204" pitchFamily="34" charset="0"/>
              </a:rPr>
              <a:t>Назва роботи:</a:t>
            </a:r>
          </a:p>
          <a:p>
            <a:pPr algn="ctr"/>
            <a:r>
              <a:rPr lang="uk-UA" sz="2400" b="1" dirty="0">
                <a:solidFill>
                  <a:srgbClr val="FF6600"/>
                </a:solidFill>
                <a:latin typeface="Arial Black" panose="020B0A04020102020204" pitchFamily="34" charset="0"/>
              </a:rPr>
              <a:t>«Подорож у минуле.</a:t>
            </a:r>
          </a:p>
          <a:p>
            <a:pPr algn="ctr"/>
            <a:r>
              <a:rPr lang="ru-UA" sz="2400" b="1" dirty="0">
                <a:solidFill>
                  <a:srgbClr val="FF6600"/>
                </a:solidFill>
                <a:latin typeface="Arial Black" panose="020B0A04020102020204" pitchFamily="34" charset="0"/>
              </a:rPr>
              <a:t>Подорож у минуле. Образ міста </a:t>
            </a:r>
            <a:r>
              <a:rPr lang="uk-UA" sz="2400" b="1" dirty="0">
                <a:solidFill>
                  <a:srgbClr val="FF6600"/>
                </a:solidFill>
                <a:latin typeface="Arial Black" panose="020B0A04020102020204" pitchFamily="34" charset="0"/>
              </a:rPr>
              <a:t>Донецьк»</a:t>
            </a:r>
          </a:p>
          <a:p>
            <a:pPr algn="ctr"/>
            <a:r>
              <a:rPr lang="uk-UA" sz="2400" b="1" dirty="0">
                <a:solidFill>
                  <a:srgbClr val="FF6600"/>
                </a:solidFill>
                <a:latin typeface="Arial Black" panose="020B0A04020102020204" pitchFamily="34" charset="0"/>
              </a:rPr>
              <a:t>Автор проєкту:</a:t>
            </a:r>
          </a:p>
          <a:p>
            <a:pPr algn="ctr"/>
            <a:r>
              <a:rPr lang="uk-UA" sz="2400" b="1" dirty="0">
                <a:solidFill>
                  <a:srgbClr val="FF6600"/>
                </a:solidFill>
                <a:latin typeface="Arial Black" panose="020B0A04020102020204" pitchFamily="34" charset="0"/>
              </a:rPr>
              <a:t>Лобецька Поліна Андріївна,</a:t>
            </a:r>
          </a:p>
          <a:p>
            <a:pPr algn="ctr"/>
            <a:r>
              <a:rPr lang="uk-UA" sz="2400" b="1" dirty="0">
                <a:solidFill>
                  <a:srgbClr val="FF6600"/>
                </a:solidFill>
                <a:latin typeface="Arial Black" panose="020B0A04020102020204" pitchFamily="34" charset="0"/>
              </a:rPr>
              <a:t>учениці 8-Мі класу</a:t>
            </a:r>
          </a:p>
          <a:p>
            <a:pPr algn="ctr"/>
            <a:r>
              <a:rPr lang="uk-UA" sz="2400" b="1" dirty="0">
                <a:solidFill>
                  <a:srgbClr val="FF6600"/>
                </a:solidFill>
                <a:latin typeface="Arial Black" panose="020B0A04020102020204" pitchFamily="34" charset="0"/>
              </a:rPr>
              <a:t>Дніпровського ліцею №31 “Пріоритет” Дніпровської міської ради Дніпропетровської області.</a:t>
            </a:r>
            <a:endParaRPr lang="ru-UA" sz="2400" b="1" dirty="0">
              <a:solidFill>
                <a:srgbClr val="FF6600"/>
              </a:solidFill>
              <a:latin typeface="Arial Black" panose="020B0A04020102020204" pitchFamily="34" charset="0"/>
            </a:endParaRPr>
          </a:p>
          <a:p>
            <a:pPr algn="ctr"/>
            <a:r>
              <a:rPr lang="uk-UA" sz="2400" b="1" dirty="0">
                <a:solidFill>
                  <a:srgbClr val="FF6600"/>
                </a:solidFill>
                <a:latin typeface="Arial Black" panose="020B0A04020102020204" pitchFamily="34" charset="0"/>
              </a:rPr>
              <a:t>Керівник:</a:t>
            </a:r>
          </a:p>
          <a:p>
            <a:pPr algn="ctr"/>
            <a:r>
              <a:rPr lang="uk-UA" sz="2400" b="1" dirty="0">
                <a:solidFill>
                  <a:srgbClr val="FF6600"/>
                </a:solidFill>
                <a:latin typeface="Arial Black" panose="020B0A04020102020204" pitchFamily="34" charset="0"/>
              </a:rPr>
              <a:t>Летяго Вікторія Віталіївна вчитель історії</a:t>
            </a:r>
            <a:endParaRPr lang="ru-UA" sz="2400" b="1" dirty="0">
              <a:solidFill>
                <a:srgbClr val="FF6600"/>
              </a:solidFill>
              <a:latin typeface="Arial Black" panose="020B0A04020102020204" pitchFamily="34" charset="0"/>
            </a:endParaRPr>
          </a:p>
        </p:txBody>
      </p:sp>
    </p:spTree>
    <p:extLst>
      <p:ext uri="{BB962C8B-B14F-4D97-AF65-F5344CB8AC3E}">
        <p14:creationId xmlns:p14="http://schemas.microsoft.com/office/powerpoint/2010/main" val="697398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144C498-ECC4-496B-97EA-E61587C41DFB}"/>
              </a:ext>
            </a:extLst>
          </p:cNvPr>
          <p:cNvSpPr/>
          <p:nvPr/>
        </p:nvSpPr>
        <p:spPr>
          <a:xfrm>
            <a:off x="432098" y="731521"/>
            <a:ext cx="11327803" cy="2062103"/>
          </a:xfrm>
          <a:prstGeom prst="rect">
            <a:avLst/>
          </a:prstGeom>
        </p:spPr>
        <p:txBody>
          <a:bodyPr wrap="square">
            <a:spAutoFit/>
          </a:bodyPr>
          <a:lstStyle/>
          <a:p>
            <a:r>
              <a:rPr lang="uk-UA" sz="2800" dirty="0">
                <a:solidFill>
                  <a:srgbClr val="FF6600"/>
                </a:solidFill>
                <a:latin typeface="Arial Black" panose="020B0A04020102020204" pitchFamily="34" charset="0"/>
              </a:rPr>
              <a:t>Мета та завдання дослідження:</a:t>
            </a:r>
          </a:p>
          <a:p>
            <a:r>
              <a:rPr lang="uk-UA" sz="2000" dirty="0">
                <a:solidFill>
                  <a:srgbClr val="FF6600"/>
                </a:solidFill>
                <a:latin typeface="Bahnschrift Light" panose="020B0502040204020203" pitchFamily="34" charset="0"/>
              </a:rPr>
              <a:t>Мета:</a:t>
            </a:r>
            <a:r>
              <a:rPr lang="uk-UA" sz="2000" dirty="0">
                <a:latin typeface="Bahnschrift Light" panose="020B0502040204020203" pitchFamily="34" charset="0"/>
              </a:rPr>
              <a:t> Створити екскурсійний маршрут вулицями Старої Юзівки, що відображає основні етапи розвитку міста, його архітектурні особливості та історичні події періоду заснування.</a:t>
            </a:r>
          </a:p>
          <a:p>
            <a:r>
              <a:rPr lang="uk-UA" sz="2000" dirty="0">
                <a:solidFill>
                  <a:srgbClr val="FF6600"/>
                </a:solidFill>
                <a:latin typeface="Bahnschrift Light" panose="020B0502040204020203" pitchFamily="34" charset="0"/>
              </a:rPr>
              <a:t>Завдання: </a:t>
            </a:r>
            <a:r>
              <a:rPr lang="uk-UA" sz="2000" dirty="0">
                <a:latin typeface="Bahnschrift Light" panose="020B0502040204020203" pitchFamily="34" charset="0"/>
              </a:rPr>
              <a:t>Вивчити історичні джерела та архівні матеріали. Визначити історично значущі об'єкти. Розробити детальний екскурсійний маршрут. Створити опис маршруту з фото та історичними довідками. Провести віртуальну екскурсію.</a:t>
            </a:r>
            <a:endParaRPr lang="ru-UA" sz="2000" dirty="0">
              <a:latin typeface="Bahnschrift Light" panose="020B0502040204020203" pitchFamily="34" charset="0"/>
            </a:endParaRPr>
          </a:p>
        </p:txBody>
      </p:sp>
      <p:pic>
        <p:nvPicPr>
          <p:cNvPr id="3" name="Рисунок 2">
            <a:extLst>
              <a:ext uri="{FF2B5EF4-FFF2-40B4-BE49-F238E27FC236}">
                <a16:creationId xmlns:a16="http://schemas.microsoft.com/office/drawing/2014/main" id="{E33349CE-B251-4B06-BE8B-68A859A012DC}"/>
              </a:ext>
            </a:extLst>
          </p:cNvPr>
          <p:cNvPicPr>
            <a:picLocks noChangeAspect="1"/>
          </p:cNvPicPr>
          <p:nvPr/>
        </p:nvPicPr>
        <p:blipFill>
          <a:blip r:embed="rId2"/>
          <a:stretch>
            <a:fillRect/>
          </a:stretch>
        </p:blipFill>
        <p:spPr>
          <a:xfrm>
            <a:off x="0" y="3459960"/>
            <a:ext cx="3851238" cy="3398040"/>
          </a:xfrm>
          <a:prstGeom prst="rect">
            <a:avLst/>
          </a:prstGeom>
        </p:spPr>
      </p:pic>
      <p:pic>
        <p:nvPicPr>
          <p:cNvPr id="6" name="Рисунок 5">
            <a:extLst>
              <a:ext uri="{FF2B5EF4-FFF2-40B4-BE49-F238E27FC236}">
                <a16:creationId xmlns:a16="http://schemas.microsoft.com/office/drawing/2014/main" id="{0ED32AC5-15A7-4E65-B1A1-33A6ABDFEF1D}"/>
              </a:ext>
            </a:extLst>
          </p:cNvPr>
          <p:cNvPicPr>
            <a:picLocks noChangeAspect="1"/>
          </p:cNvPicPr>
          <p:nvPr/>
        </p:nvPicPr>
        <p:blipFill>
          <a:blip r:embed="rId3"/>
          <a:stretch>
            <a:fillRect/>
          </a:stretch>
        </p:blipFill>
        <p:spPr>
          <a:xfrm>
            <a:off x="3851238" y="3459960"/>
            <a:ext cx="3851238" cy="3398040"/>
          </a:xfrm>
          <a:prstGeom prst="rect">
            <a:avLst/>
          </a:prstGeom>
        </p:spPr>
      </p:pic>
      <p:pic>
        <p:nvPicPr>
          <p:cNvPr id="7" name="Рисунок 6">
            <a:extLst>
              <a:ext uri="{FF2B5EF4-FFF2-40B4-BE49-F238E27FC236}">
                <a16:creationId xmlns:a16="http://schemas.microsoft.com/office/drawing/2014/main" id="{B030DB98-6D8C-4E4D-9B3F-F651B97689E2}"/>
              </a:ext>
            </a:extLst>
          </p:cNvPr>
          <p:cNvPicPr>
            <a:picLocks noChangeAspect="1"/>
          </p:cNvPicPr>
          <p:nvPr/>
        </p:nvPicPr>
        <p:blipFill>
          <a:blip r:embed="rId4"/>
          <a:stretch>
            <a:fillRect/>
          </a:stretch>
        </p:blipFill>
        <p:spPr>
          <a:xfrm>
            <a:off x="7702476" y="3429000"/>
            <a:ext cx="4489524" cy="3429000"/>
          </a:xfrm>
          <a:prstGeom prst="rect">
            <a:avLst/>
          </a:prstGeom>
        </p:spPr>
      </p:pic>
    </p:spTree>
    <p:extLst>
      <p:ext uri="{BB962C8B-B14F-4D97-AF65-F5344CB8AC3E}">
        <p14:creationId xmlns:p14="http://schemas.microsoft.com/office/powerpoint/2010/main" val="2091331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F423305-7380-4AB5-A8BA-DAC9892191A6}"/>
              </a:ext>
            </a:extLst>
          </p:cNvPr>
          <p:cNvSpPr/>
          <p:nvPr/>
        </p:nvSpPr>
        <p:spPr>
          <a:xfrm>
            <a:off x="6096000" y="481044"/>
            <a:ext cx="6096000" cy="6247864"/>
          </a:xfrm>
          <a:prstGeom prst="rect">
            <a:avLst/>
          </a:prstGeom>
        </p:spPr>
        <p:txBody>
          <a:bodyPr>
            <a:spAutoFit/>
          </a:bodyPr>
          <a:lstStyle/>
          <a:p>
            <a:r>
              <a:rPr lang="uk-UA" sz="2000" b="1" dirty="0">
                <a:solidFill>
                  <a:srgbClr val="FF6600"/>
                </a:solidFill>
                <a:latin typeface="Arial Black" panose="020B0A04020102020204" pitchFamily="34" charset="0"/>
              </a:rPr>
              <a:t>Актуальність теми:</a:t>
            </a:r>
            <a:endParaRPr lang="uk-UA" sz="2000" dirty="0">
              <a:solidFill>
                <a:srgbClr val="FF6600"/>
              </a:solidFill>
              <a:latin typeface="Arial Black" panose="020B0A04020102020204" pitchFamily="34" charset="0"/>
            </a:endParaRPr>
          </a:p>
          <a:p>
            <a:pPr>
              <a:buFont typeface="Arial" panose="020B0604020202020204" pitchFamily="34" charset="0"/>
              <a:buChar char="•"/>
            </a:pPr>
            <a:r>
              <a:rPr lang="uk-UA" sz="2000" dirty="0">
                <a:solidFill>
                  <a:srgbClr val="FF6600"/>
                </a:solidFill>
                <a:latin typeface="Bahnschrift Light" panose="020B0502040204020203" pitchFamily="34" charset="0"/>
              </a:rPr>
              <a:t>Юзівка </a:t>
            </a:r>
            <a:r>
              <a:rPr lang="uk-UA" sz="2000" dirty="0">
                <a:latin typeface="Bahnschrift Light" panose="020B0502040204020203" pitchFamily="34" charset="0"/>
              </a:rPr>
              <a:t>– це не просто географічна точка на карті, це жива історія, що відображає еволюцію промислового Донбасу. Кожен камінь тут зберігає пам'ять про перших поселенців, про важку працю шахтарів та металургів, про стрімкий розвиток міста, що виріс з невеликого робітничого селища.</a:t>
            </a:r>
          </a:p>
          <a:p>
            <a:pPr>
              <a:buFont typeface="Arial" panose="020B0604020202020204" pitchFamily="34" charset="0"/>
              <a:buChar char="•"/>
            </a:pPr>
            <a:r>
              <a:rPr lang="uk-UA" sz="2000" dirty="0">
                <a:solidFill>
                  <a:srgbClr val="FF6600"/>
                </a:solidFill>
                <a:latin typeface="Bahnschrift Light" panose="020B0502040204020203" pitchFamily="34" charset="0"/>
              </a:rPr>
              <a:t>Вивчення історії Юзівки/Донецька </a:t>
            </a:r>
            <a:r>
              <a:rPr lang="uk-UA" sz="2000" dirty="0">
                <a:latin typeface="Bahnschrift Light" panose="020B0502040204020203" pitchFamily="34" charset="0"/>
              </a:rPr>
              <a:t>є надзвичайно важливим для розуміння нашого минулого, для формування патріотичних почуттів та для збереження культурної спадщини. Архітектурні пам'ятки, що збереглися з тих часів, є не лише свідками минулих подій, але й важливими елементами нашої ідентичності.</a:t>
            </a:r>
          </a:p>
          <a:p>
            <a:pPr>
              <a:buFont typeface="Arial" panose="020B0604020202020204" pitchFamily="34" charset="0"/>
              <a:buChar char="•"/>
            </a:pPr>
            <a:r>
              <a:rPr lang="uk-UA" sz="2000" dirty="0">
                <a:solidFill>
                  <a:srgbClr val="FF6600"/>
                </a:solidFill>
                <a:latin typeface="Bahnschrift Light" panose="020B0502040204020203" pitchFamily="34" charset="0"/>
              </a:rPr>
              <a:t>Мета </a:t>
            </a:r>
            <a:r>
              <a:rPr lang="uk-UA" sz="2000" dirty="0">
                <a:latin typeface="Bahnschrift Light" panose="020B0502040204020203" pitchFamily="34" charset="0"/>
              </a:rPr>
              <a:t>моєї роботи полягає у створенні екскурсійного маршруту, який дозволить кожному, хто цікавиться історією, здійснити подорож у часі та відчути атмосферу Старої Юзівки.</a:t>
            </a:r>
          </a:p>
        </p:txBody>
      </p:sp>
      <p:pic>
        <p:nvPicPr>
          <p:cNvPr id="3" name="Рисунок 2">
            <a:extLst>
              <a:ext uri="{FF2B5EF4-FFF2-40B4-BE49-F238E27FC236}">
                <a16:creationId xmlns:a16="http://schemas.microsoft.com/office/drawing/2014/main" id="{4B0AC267-16F3-452E-A8F8-88BC62F87AD3}"/>
              </a:ext>
            </a:extLst>
          </p:cNvPr>
          <p:cNvPicPr>
            <a:picLocks noChangeAspect="1"/>
          </p:cNvPicPr>
          <p:nvPr/>
        </p:nvPicPr>
        <p:blipFill>
          <a:blip r:embed="rId2"/>
          <a:stretch>
            <a:fillRect/>
          </a:stretch>
        </p:blipFill>
        <p:spPr>
          <a:xfrm>
            <a:off x="0" y="1"/>
            <a:ext cx="5938221" cy="6858000"/>
          </a:xfrm>
          <a:prstGeom prst="rect">
            <a:avLst/>
          </a:prstGeom>
        </p:spPr>
      </p:pic>
    </p:spTree>
    <p:extLst>
      <p:ext uri="{BB962C8B-B14F-4D97-AF65-F5344CB8AC3E}">
        <p14:creationId xmlns:p14="http://schemas.microsoft.com/office/powerpoint/2010/main" val="827050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72C4B22-7F1F-4E36-9FD7-6CAE8B53DDA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463"/>
                    </a14:imgEffect>
                    <a14:imgEffect>
                      <a14:saturation sat="280000"/>
                    </a14:imgEffect>
                    <a14:imgEffect>
                      <a14:brightnessContrast bright="-19000" contrast="-11000"/>
                    </a14:imgEffect>
                  </a14:imgLayer>
                </a14:imgProps>
              </a:ext>
            </a:extLst>
          </a:blip>
          <a:stretch>
            <a:fillRect/>
          </a:stretch>
        </p:blipFill>
        <p:spPr>
          <a:xfrm>
            <a:off x="0" y="1220440"/>
            <a:ext cx="6288502" cy="4417120"/>
          </a:xfrm>
          <a:prstGeom prst="rect">
            <a:avLst/>
          </a:prstGeom>
        </p:spPr>
      </p:pic>
      <p:sp>
        <p:nvSpPr>
          <p:cNvPr id="3" name="Прямоугольник 2">
            <a:extLst>
              <a:ext uri="{FF2B5EF4-FFF2-40B4-BE49-F238E27FC236}">
                <a16:creationId xmlns:a16="http://schemas.microsoft.com/office/drawing/2014/main" id="{C65506EF-A5BB-4502-9723-38AA4EFDC52C}"/>
              </a:ext>
            </a:extLst>
          </p:cNvPr>
          <p:cNvSpPr/>
          <p:nvPr/>
        </p:nvSpPr>
        <p:spPr>
          <a:xfrm>
            <a:off x="6691375" y="305067"/>
            <a:ext cx="5593858" cy="6370975"/>
          </a:xfrm>
          <a:prstGeom prst="rect">
            <a:avLst/>
          </a:prstGeom>
        </p:spPr>
        <p:txBody>
          <a:bodyPr wrap="square">
            <a:spAutoFit/>
          </a:bodyPr>
          <a:lstStyle/>
          <a:p>
            <a:r>
              <a:rPr lang="uk-UA" sz="2800" dirty="0">
                <a:solidFill>
                  <a:srgbClr val="FF6600"/>
                </a:solidFill>
                <a:latin typeface="Arial Black" panose="020B0A04020102020204" pitchFamily="34" charset="0"/>
              </a:rPr>
              <a:t>Локації туристичного маршруту :</a:t>
            </a:r>
          </a:p>
          <a:p>
            <a:pPr lvl="0"/>
            <a:r>
              <a:rPr lang="ru-UA" sz="2800" dirty="0">
                <a:latin typeface="Bahnschrift Light" panose="020B0502040204020203" pitchFamily="34" charset="0"/>
              </a:rPr>
              <a:t>Будинок Джона Юза.</a:t>
            </a:r>
          </a:p>
          <a:p>
            <a:pPr lvl="0"/>
            <a:r>
              <a:rPr lang="ru-UA" sz="2800" dirty="0">
                <a:latin typeface="Bahnschrift Light" panose="020B0502040204020203" pitchFamily="34" charset="0"/>
              </a:rPr>
              <a:t>Місце розташування Старого басейну.</a:t>
            </a:r>
          </a:p>
          <a:p>
            <a:pPr lvl="0"/>
            <a:r>
              <a:rPr lang="ru-UA" sz="2800" dirty="0">
                <a:latin typeface="Bahnschrift Light" panose="020B0502040204020203" pitchFamily="34" charset="0"/>
              </a:rPr>
              <a:t>Місця розташування старих рудників.</a:t>
            </a:r>
          </a:p>
          <a:p>
            <a:pPr lvl="0"/>
            <a:r>
              <a:rPr lang="ru-UA" sz="2800" dirty="0">
                <a:latin typeface="Bahnschrift Light" panose="020B0502040204020203" pitchFamily="34" charset="0"/>
              </a:rPr>
              <a:t>Будівля жіночої гімназії Левицької.</a:t>
            </a:r>
          </a:p>
          <a:p>
            <a:pPr lvl="0"/>
            <a:r>
              <a:rPr lang="ru-UA" sz="2800" dirty="0">
                <a:latin typeface="Bahnschrift Light" panose="020B0502040204020203" pitchFamily="34" charset="0"/>
              </a:rPr>
              <a:t>Преображенська церква.</a:t>
            </a:r>
          </a:p>
          <a:p>
            <a:pPr lvl="0"/>
            <a:r>
              <a:rPr lang="ru-UA" sz="2800" dirty="0">
                <a:latin typeface="Bahnschrift Light" panose="020B0502040204020203" pitchFamily="34" charset="0"/>
              </a:rPr>
              <a:t>Будівля Земської лікарні.</a:t>
            </a:r>
          </a:p>
          <a:p>
            <a:pPr lvl="0"/>
            <a:r>
              <a:rPr lang="ru-UA" sz="2800" dirty="0">
                <a:latin typeface="Bahnschrift Light" panose="020B0502040204020203" pitchFamily="34" charset="0"/>
              </a:rPr>
              <a:t>Місце розташування Чулковського рудника.</a:t>
            </a:r>
          </a:p>
          <a:p>
            <a:pPr lvl="0"/>
            <a:endParaRPr lang="ru-UA" sz="2400" dirty="0">
              <a:latin typeface="Bahnschrift Light" panose="020B0502040204020203" pitchFamily="34" charset="0"/>
            </a:endParaRPr>
          </a:p>
          <a:p>
            <a:endParaRPr lang="uk-UA" sz="2000" dirty="0">
              <a:solidFill>
                <a:srgbClr val="FF6600"/>
              </a:solidFill>
              <a:latin typeface="Arial Black" panose="020B0A04020102020204" pitchFamily="34" charset="0"/>
            </a:endParaRPr>
          </a:p>
        </p:txBody>
      </p:sp>
    </p:spTree>
    <p:extLst>
      <p:ext uri="{BB962C8B-B14F-4D97-AF65-F5344CB8AC3E}">
        <p14:creationId xmlns:p14="http://schemas.microsoft.com/office/powerpoint/2010/main" val="2043601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432E20F-3A60-4E0B-A313-6CE8DC8C6879}"/>
              </a:ext>
            </a:extLst>
          </p:cNvPr>
          <p:cNvSpPr/>
          <p:nvPr/>
        </p:nvSpPr>
        <p:spPr>
          <a:xfrm>
            <a:off x="402099" y="458956"/>
            <a:ext cx="5517008" cy="5940088"/>
          </a:xfrm>
          <a:prstGeom prst="rect">
            <a:avLst/>
          </a:prstGeom>
        </p:spPr>
        <p:txBody>
          <a:bodyPr wrap="square">
            <a:spAutoFit/>
          </a:bodyPr>
          <a:lstStyle/>
          <a:p>
            <a:r>
              <a:rPr lang="uk-UA" sz="2000" dirty="0">
                <a:solidFill>
                  <a:srgbClr val="FF6600"/>
                </a:solidFill>
                <a:latin typeface="Arial Black" panose="020B0A04020102020204" pitchFamily="34" charset="0"/>
              </a:rPr>
              <a:t>Джон Юз</a:t>
            </a:r>
            <a:r>
              <a:rPr lang="uk-UA" sz="2000" dirty="0">
                <a:latin typeface="Arial Black" panose="020B0A04020102020204" pitchFamily="34" charset="0"/>
              </a:rPr>
              <a:t>,</a:t>
            </a:r>
            <a:r>
              <a:rPr lang="uk-UA" sz="2000" dirty="0">
                <a:latin typeface="Bahnschrift Light" panose="020B0502040204020203" pitchFamily="34" charset="0"/>
              </a:rPr>
              <a:t> валлійський промисловець, у 1869 році заснував Юзівку (нині Донецьк). Він створив металургійний завод, що став основою промисловості регіону, демонструючи видатний підприємницький талант. Його будинок в Юзівці був не лише житлом, але й символом успіху та місцем ділових зустрічей, відображаючи архітектуру та побут того часу. Існує версія, що перший будинок Юза був доволі скромним, і лише згодом він звів більш просторий та розкішний маєток. На жаль, будинок не зберігся до наших днів. В останні роки Юз відвідував Санкт-Петербург з робочих питань, однак згодом зник за нез'ясованих обставин зник. Він залишив значний слід в історії Донбасу, і його ім'я назавжди пов'язане з розвитком промисловості в цьому регіоні.</a:t>
            </a:r>
            <a:endParaRPr lang="ru-UA" sz="2000" dirty="0">
              <a:latin typeface="Bahnschrift Light" panose="020B0502040204020203" pitchFamily="34" charset="0"/>
            </a:endParaRPr>
          </a:p>
        </p:txBody>
      </p:sp>
      <p:pic>
        <p:nvPicPr>
          <p:cNvPr id="3" name="Рисунок 2">
            <a:extLst>
              <a:ext uri="{FF2B5EF4-FFF2-40B4-BE49-F238E27FC236}">
                <a16:creationId xmlns:a16="http://schemas.microsoft.com/office/drawing/2014/main" id="{1E4E3C5B-449B-4CD8-88A0-FABD111BAAA9}"/>
              </a:ext>
            </a:extLst>
          </p:cNvPr>
          <p:cNvPicPr>
            <a:picLocks noChangeAspect="1"/>
          </p:cNvPicPr>
          <p:nvPr/>
        </p:nvPicPr>
        <p:blipFill>
          <a:blip r:embed="rId2"/>
          <a:stretch>
            <a:fillRect/>
          </a:stretch>
        </p:blipFill>
        <p:spPr>
          <a:xfrm>
            <a:off x="6562164" y="1222913"/>
            <a:ext cx="5629836" cy="4281544"/>
          </a:xfrm>
          <a:prstGeom prst="rect">
            <a:avLst/>
          </a:prstGeom>
        </p:spPr>
      </p:pic>
    </p:spTree>
    <p:extLst>
      <p:ext uri="{BB962C8B-B14F-4D97-AF65-F5344CB8AC3E}">
        <p14:creationId xmlns:p14="http://schemas.microsoft.com/office/powerpoint/2010/main" val="1685695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F8A0ABF-904C-4961-BCA4-560376116628}"/>
              </a:ext>
            </a:extLst>
          </p:cNvPr>
          <p:cNvPicPr>
            <a:picLocks noChangeAspect="1"/>
          </p:cNvPicPr>
          <p:nvPr/>
        </p:nvPicPr>
        <p:blipFill>
          <a:blip r:embed="rId2"/>
          <a:stretch>
            <a:fillRect/>
          </a:stretch>
        </p:blipFill>
        <p:spPr>
          <a:xfrm flipH="1">
            <a:off x="0" y="1153757"/>
            <a:ext cx="6096001" cy="4550485"/>
          </a:xfrm>
          <a:prstGeom prst="rect">
            <a:avLst/>
          </a:prstGeom>
        </p:spPr>
      </p:pic>
      <p:sp>
        <p:nvSpPr>
          <p:cNvPr id="2" name="Прямоугольник 1">
            <a:extLst>
              <a:ext uri="{FF2B5EF4-FFF2-40B4-BE49-F238E27FC236}">
                <a16:creationId xmlns:a16="http://schemas.microsoft.com/office/drawing/2014/main" id="{6B9380C8-E9CE-4A1C-8F73-E6C065EA2A80}"/>
              </a:ext>
            </a:extLst>
          </p:cNvPr>
          <p:cNvSpPr/>
          <p:nvPr/>
        </p:nvSpPr>
        <p:spPr>
          <a:xfrm>
            <a:off x="6096000" y="582349"/>
            <a:ext cx="6096000" cy="6340197"/>
          </a:xfrm>
          <a:prstGeom prst="rect">
            <a:avLst/>
          </a:prstGeom>
        </p:spPr>
        <p:txBody>
          <a:bodyPr>
            <a:spAutoFit/>
          </a:bodyPr>
          <a:lstStyle/>
          <a:p>
            <a:r>
              <a:rPr lang="uk-UA" sz="2400" b="1" dirty="0">
                <a:solidFill>
                  <a:srgbClr val="FF6600"/>
                </a:solidFill>
              </a:rPr>
              <a:t>Вугледобувна компанія Чулкова</a:t>
            </a:r>
            <a:r>
              <a:rPr lang="uk-UA" sz="2000" dirty="0">
                <a:latin typeface="Bahnschrift Light" panose="020B0502040204020203" pitchFamily="34" charset="0"/>
              </a:rPr>
              <a:t>. Це було одне з найстаріших вугледобувних підприємств Донбасу. Крім Чулківського копея (в сучасному варіанті Будьонівського району Донецька) володів Бобрик-Донським копеєм в районі Олександра-Грушевського.</a:t>
            </a:r>
          </a:p>
          <a:p>
            <a:endParaRPr lang="uk-UA" sz="2400" b="1" dirty="0">
              <a:latin typeface="Bahnschrift Light" panose="020B0502040204020203" pitchFamily="34" charset="0"/>
            </a:endParaRPr>
          </a:p>
          <a:p>
            <a:r>
              <a:rPr lang="uk-UA" sz="2000" dirty="0">
                <a:latin typeface="Bahnschrift Light" panose="020B0502040204020203" pitchFamily="34" charset="0"/>
              </a:rPr>
              <a:t>Чулківські копи складалися з 8 шахт, Бобрик-Донський - 1. Наприкінці 1882 року на одній з шахт Чулковского кописа (№7) сталася пожежа. На перезапуск виробництва пішло 3 місяці. В результаті компанія втратила понад 2 млн пудів вугілля. Наприкінці </a:t>
            </a:r>
            <a:r>
              <a:rPr lang="en-US" sz="2000" dirty="0">
                <a:latin typeface="Bahnschrift Light" panose="020B0502040204020203" pitchFamily="34" charset="0"/>
              </a:rPr>
              <a:t>XIX </a:t>
            </a:r>
            <a:r>
              <a:rPr lang="uk-UA" sz="2000" dirty="0">
                <a:latin typeface="Bahnschrift Light" panose="020B0502040204020203" pitchFamily="34" charset="0"/>
              </a:rPr>
              <a:t>століття Чулківська компанія була придбана Гірничим товариством імені Рутченка. У 1900 році був Довгий директор, працювало 420 чоловік, була школа на 75 дітей з одним учителем. Місячна заробітна плата за житло становила 50 копів, 70 копів наймали на лазню, воду і вугілля.</a:t>
            </a:r>
          </a:p>
          <a:p>
            <a:endParaRPr lang="uk-UA" dirty="0"/>
          </a:p>
        </p:txBody>
      </p:sp>
    </p:spTree>
    <p:extLst>
      <p:ext uri="{BB962C8B-B14F-4D97-AF65-F5344CB8AC3E}">
        <p14:creationId xmlns:p14="http://schemas.microsoft.com/office/powerpoint/2010/main" val="2881043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0BBF359-649D-4C07-BED4-B5EB570A9D20}"/>
              </a:ext>
            </a:extLst>
          </p:cNvPr>
          <p:cNvSpPr/>
          <p:nvPr/>
        </p:nvSpPr>
        <p:spPr>
          <a:xfrm>
            <a:off x="400049" y="231347"/>
            <a:ext cx="4923065" cy="6863417"/>
          </a:xfrm>
          <a:prstGeom prst="rect">
            <a:avLst/>
          </a:prstGeom>
        </p:spPr>
        <p:txBody>
          <a:bodyPr wrap="square">
            <a:spAutoFit/>
          </a:bodyPr>
          <a:lstStyle/>
          <a:p>
            <a:r>
              <a:rPr lang="uk-UA" sz="2000" b="1" dirty="0">
                <a:solidFill>
                  <a:srgbClr val="FF6600"/>
                </a:solidFill>
                <a:latin typeface="Arial Black" panose="020B0A04020102020204" pitchFamily="34" charset="0"/>
              </a:rPr>
              <a:t>Рудник шахти №12 </a:t>
            </a:r>
            <a:r>
              <a:rPr lang="en-US" sz="2000" b="1" dirty="0">
                <a:solidFill>
                  <a:srgbClr val="FF6600"/>
                </a:solidFill>
                <a:latin typeface="Arial Black" panose="020B0A04020102020204" pitchFamily="34" charset="0"/>
              </a:rPr>
              <a:t>, </a:t>
            </a:r>
            <a:r>
              <a:rPr lang="uk-UA" sz="2000" b="1" dirty="0">
                <a:solidFill>
                  <a:srgbClr val="FF6600"/>
                </a:solidFill>
                <a:latin typeface="Arial Black" panose="020B0A04020102020204" pitchFamily="34" charset="0"/>
              </a:rPr>
              <a:t>№14 </a:t>
            </a:r>
            <a:r>
              <a:rPr lang="uk-UA" sz="2000" dirty="0">
                <a:latin typeface="Bahnschrift Light" panose="020B0502040204020203" pitchFamily="34" charset="0"/>
              </a:rPr>
              <a:t>.</a:t>
            </a:r>
            <a:r>
              <a:rPr lang="ru-UA" sz="2000" dirty="0">
                <a:latin typeface="Bahnschrift Light" panose="020B0502040204020203" pitchFamily="34" charset="0"/>
              </a:rPr>
              <a:t>У 1960-1970-х роках ця шахта виробляла майже 1800 тонн вугілля на добу, і там працювало близько 2000 осіб. У 1986 році видобуток вугілля тут становив майже півмільйона тонн на рік.</a:t>
            </a:r>
          </a:p>
          <a:p>
            <a:endParaRPr lang="ru-UA" sz="2000" dirty="0">
              <a:latin typeface="Bahnschrift Light" panose="020B0502040204020203" pitchFamily="34" charset="0"/>
            </a:endParaRPr>
          </a:p>
          <a:p>
            <a:r>
              <a:rPr lang="ru-UA" sz="2000" dirty="0">
                <a:latin typeface="Bahnschrift Light" panose="020B0502040204020203" pitchFamily="34" charset="0"/>
              </a:rPr>
              <a:t>Але на початку 1990-х років, з розпадом СРСР і закінченням епохи планової економіки, все змінилося. З 1997 року шахту готували до ліквідації. Але в 2007 році його знайшов приватний інвестор, який його перезапустив. У той час вона називалася шахта «Святий Серафим».</a:t>
            </a:r>
          </a:p>
          <a:p>
            <a:endParaRPr lang="ru-UA" sz="2000" dirty="0">
              <a:latin typeface="Bahnschrift Light" panose="020B0502040204020203" pitchFamily="34" charset="0"/>
            </a:endParaRPr>
          </a:p>
          <a:p>
            <a:r>
              <a:rPr lang="ru-UA" sz="2000" dirty="0">
                <a:latin typeface="Bahnschrift Light" panose="020B0502040204020203" pitchFamily="34" charset="0"/>
              </a:rPr>
              <a:t>Серед цих фотографій - багато фотографій риковських шахт Товариства «Єкатерини». Це в центрі, на околиці і біля сучасного Донецька, пояснює Краєвітер.</a:t>
            </a:r>
          </a:p>
          <a:p>
            <a:endParaRPr lang="ru-UA" sz="2000" dirty="0"/>
          </a:p>
        </p:txBody>
      </p:sp>
      <p:pic>
        <p:nvPicPr>
          <p:cNvPr id="4" name="Рисунок 3">
            <a:extLst>
              <a:ext uri="{FF2B5EF4-FFF2-40B4-BE49-F238E27FC236}">
                <a16:creationId xmlns:a16="http://schemas.microsoft.com/office/drawing/2014/main" id="{128D49BE-78C2-420E-A3F0-498919828248}"/>
              </a:ext>
            </a:extLst>
          </p:cNvPr>
          <p:cNvPicPr>
            <a:picLocks noChangeAspect="1"/>
          </p:cNvPicPr>
          <p:nvPr/>
        </p:nvPicPr>
        <p:blipFill>
          <a:blip r:embed="rId2"/>
          <a:stretch>
            <a:fillRect/>
          </a:stretch>
        </p:blipFill>
        <p:spPr>
          <a:xfrm>
            <a:off x="5396593" y="0"/>
            <a:ext cx="6795407" cy="6858000"/>
          </a:xfrm>
          <a:prstGeom prst="rect">
            <a:avLst/>
          </a:prstGeom>
        </p:spPr>
      </p:pic>
    </p:spTree>
    <p:extLst>
      <p:ext uri="{BB962C8B-B14F-4D97-AF65-F5344CB8AC3E}">
        <p14:creationId xmlns:p14="http://schemas.microsoft.com/office/powerpoint/2010/main" val="1575330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458AF4C-76B2-40A3-93A5-D9DC137FA683}"/>
              </a:ext>
            </a:extLst>
          </p:cNvPr>
          <p:cNvSpPr/>
          <p:nvPr/>
        </p:nvSpPr>
        <p:spPr>
          <a:xfrm>
            <a:off x="263979" y="447506"/>
            <a:ext cx="11280321" cy="2246769"/>
          </a:xfrm>
          <a:prstGeom prst="rect">
            <a:avLst/>
          </a:prstGeom>
        </p:spPr>
        <p:txBody>
          <a:bodyPr wrap="square">
            <a:spAutoFit/>
          </a:bodyPr>
          <a:lstStyle/>
          <a:p>
            <a:r>
              <a:rPr lang="uk-UA" sz="2000" dirty="0">
                <a:solidFill>
                  <a:srgbClr val="FF6600"/>
                </a:solidFill>
                <a:latin typeface="Arial Black" panose="020B0A04020102020204" pitchFamily="34" charset="0"/>
              </a:rPr>
              <a:t>Гімназія Левицької </a:t>
            </a:r>
            <a:r>
              <a:rPr lang="uk-UA" sz="2000" dirty="0">
                <a:latin typeface="Bahnschrift Light" panose="020B0502040204020203" pitchFamily="34" charset="0"/>
              </a:rPr>
              <a:t>була відкрита 1906 року. З 1 липня 1917 р. її передали Юзівському міському управлінню, і вона стала іменуватися Юзівською міською жіночою гімназією з повними правами казенних гімназій. Надалі, за радянських часів, будівля належала різним установам і була пошкоджена, але значна частина фасаду збереглася. Станом на 1916-й рік, у гімназії Левицької навчалися 311 дівчаток, у штаті було 14 вчителів. Викладали такі предмети: Закон Божий, чистописання, російську, французьку, німецьку мови, математику, фізику, природничу історію, історію, географію, малювання, рукоділля та спів.</a:t>
            </a:r>
          </a:p>
        </p:txBody>
      </p:sp>
      <p:pic>
        <p:nvPicPr>
          <p:cNvPr id="3" name="Рисунок 2">
            <a:extLst>
              <a:ext uri="{FF2B5EF4-FFF2-40B4-BE49-F238E27FC236}">
                <a16:creationId xmlns:a16="http://schemas.microsoft.com/office/drawing/2014/main" id="{BA1F5500-E305-4731-8DC9-9A309ECE3AEE}"/>
              </a:ext>
            </a:extLst>
          </p:cNvPr>
          <p:cNvPicPr>
            <a:picLocks noChangeAspect="1"/>
          </p:cNvPicPr>
          <p:nvPr/>
        </p:nvPicPr>
        <p:blipFill>
          <a:blip r:embed="rId2"/>
          <a:stretch>
            <a:fillRect/>
          </a:stretch>
        </p:blipFill>
        <p:spPr>
          <a:xfrm>
            <a:off x="0" y="2939143"/>
            <a:ext cx="6096000" cy="3918856"/>
          </a:xfrm>
          <a:prstGeom prst="rect">
            <a:avLst/>
          </a:prstGeom>
        </p:spPr>
      </p:pic>
      <p:pic>
        <p:nvPicPr>
          <p:cNvPr id="4" name="Рисунок 3">
            <a:extLst>
              <a:ext uri="{FF2B5EF4-FFF2-40B4-BE49-F238E27FC236}">
                <a16:creationId xmlns:a16="http://schemas.microsoft.com/office/drawing/2014/main" id="{6DC73857-FC88-47E6-89A3-B1D392AE6114}"/>
              </a:ext>
            </a:extLst>
          </p:cNvPr>
          <p:cNvPicPr>
            <a:picLocks noChangeAspect="1"/>
          </p:cNvPicPr>
          <p:nvPr/>
        </p:nvPicPr>
        <p:blipFill>
          <a:blip r:embed="rId3"/>
          <a:stretch>
            <a:fillRect/>
          </a:stretch>
        </p:blipFill>
        <p:spPr>
          <a:xfrm>
            <a:off x="6096000" y="2939142"/>
            <a:ext cx="6011636" cy="3918857"/>
          </a:xfrm>
          <a:prstGeom prst="rect">
            <a:avLst/>
          </a:prstGeom>
        </p:spPr>
      </p:pic>
    </p:spTree>
    <p:extLst>
      <p:ext uri="{BB962C8B-B14F-4D97-AF65-F5344CB8AC3E}">
        <p14:creationId xmlns:p14="http://schemas.microsoft.com/office/powerpoint/2010/main" val="1790064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ED095C3-3A1C-4AAF-9B51-F4519024C1D9}"/>
              </a:ext>
            </a:extLst>
          </p:cNvPr>
          <p:cNvPicPr>
            <a:picLocks noChangeAspect="1"/>
          </p:cNvPicPr>
          <p:nvPr/>
        </p:nvPicPr>
        <p:blipFill>
          <a:blip r:embed="rId2"/>
          <a:stretch>
            <a:fillRect/>
          </a:stretch>
        </p:blipFill>
        <p:spPr>
          <a:xfrm>
            <a:off x="0" y="-1"/>
            <a:ext cx="6096000" cy="6858001"/>
          </a:xfrm>
          <a:prstGeom prst="rect">
            <a:avLst/>
          </a:prstGeom>
        </p:spPr>
      </p:pic>
      <p:sp>
        <p:nvSpPr>
          <p:cNvPr id="3" name="Прямоугольник 2">
            <a:extLst>
              <a:ext uri="{FF2B5EF4-FFF2-40B4-BE49-F238E27FC236}">
                <a16:creationId xmlns:a16="http://schemas.microsoft.com/office/drawing/2014/main" id="{54787B92-8474-4AF8-83AA-25AC38E19FD0}"/>
              </a:ext>
            </a:extLst>
          </p:cNvPr>
          <p:cNvSpPr/>
          <p:nvPr/>
        </p:nvSpPr>
        <p:spPr>
          <a:xfrm>
            <a:off x="6349999" y="305067"/>
            <a:ext cx="5393267" cy="6247864"/>
          </a:xfrm>
          <a:prstGeom prst="rect">
            <a:avLst/>
          </a:prstGeom>
        </p:spPr>
        <p:txBody>
          <a:bodyPr wrap="square">
            <a:spAutoFit/>
          </a:bodyPr>
          <a:lstStyle/>
          <a:p>
            <a:r>
              <a:rPr lang="uk-UA" sz="2000" dirty="0">
                <a:solidFill>
                  <a:srgbClr val="FF6600"/>
                </a:solidFill>
                <a:latin typeface="Arial Black" panose="020B0A04020102020204" pitchFamily="34" charset="0"/>
              </a:rPr>
              <a:t>Свято-Преображенський собор</a:t>
            </a:r>
            <a:r>
              <a:rPr lang="uk-UA" sz="2000" dirty="0">
                <a:latin typeface="Bahnschrift Light" panose="020B0502040204020203" pitchFamily="34" charset="0"/>
              </a:rPr>
              <a:t> будівництво почалося 1883 року, за основу було взято типовий проект відомого архітектора Костянтина Тона. Священиком призначили Олександра Матвієвського, який до цього служив в Архангело-Михайлівській церкві села Авдіївка Бахмутського повіту.</a:t>
            </a:r>
          </a:p>
          <a:p>
            <a:endParaRPr lang="uk-UA" sz="2000" dirty="0">
              <a:latin typeface="Bahnschrift Light" panose="020B0502040204020203" pitchFamily="34" charset="0"/>
            </a:endParaRPr>
          </a:p>
          <a:p>
            <a:r>
              <a:rPr lang="uk-UA" sz="2000" dirty="0">
                <a:latin typeface="Bahnschrift Light" panose="020B0502040204020203" pitchFamily="34" charset="0"/>
              </a:rPr>
              <a:t> Священик широко розгорне просвітницьку роботу, організовує кілька православних братств, які активно боротимуться з пияцтвом і виступатимуть за можливість здобувати освіту дітям із бідних сімей.</a:t>
            </a:r>
          </a:p>
          <a:p>
            <a:endParaRPr lang="uk-UA" sz="2000" dirty="0">
              <a:latin typeface="Bahnschrift Light" panose="020B0502040204020203" pitchFamily="34" charset="0"/>
            </a:endParaRPr>
          </a:p>
          <a:p>
            <a:r>
              <a:rPr lang="uk-UA" sz="2000" dirty="0">
                <a:latin typeface="Bahnschrift Light" panose="020B0502040204020203" pitchFamily="34" charset="0"/>
              </a:rPr>
              <a:t>1883 року до собору прибудували трапезну, два бокові вівтарі, вівтарні приміщення і, найголовніше, дзвіницю. Саме з цієї дзвіниці робилася більшість знімків старої Юзівки.</a:t>
            </a:r>
          </a:p>
        </p:txBody>
      </p:sp>
    </p:spTree>
    <p:extLst>
      <p:ext uri="{BB962C8B-B14F-4D97-AF65-F5344CB8AC3E}">
        <p14:creationId xmlns:p14="http://schemas.microsoft.com/office/powerpoint/2010/main" val="417079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1023E3B-E793-49C8-B281-C7723D7A8DE8}"/>
              </a:ext>
            </a:extLst>
          </p:cNvPr>
          <p:cNvPicPr>
            <a:picLocks noChangeAspect="1"/>
          </p:cNvPicPr>
          <p:nvPr/>
        </p:nvPicPr>
        <p:blipFill>
          <a:blip r:embed="rId2"/>
          <a:stretch>
            <a:fillRect/>
          </a:stretch>
        </p:blipFill>
        <p:spPr>
          <a:xfrm>
            <a:off x="0" y="1287873"/>
            <a:ext cx="6096000" cy="4282254"/>
          </a:xfrm>
          <a:prstGeom prst="rect">
            <a:avLst/>
          </a:prstGeom>
        </p:spPr>
      </p:pic>
      <p:sp>
        <p:nvSpPr>
          <p:cNvPr id="3" name="Прямоугольник 2">
            <a:extLst>
              <a:ext uri="{FF2B5EF4-FFF2-40B4-BE49-F238E27FC236}">
                <a16:creationId xmlns:a16="http://schemas.microsoft.com/office/drawing/2014/main" id="{64589F95-858E-4BA7-BC8A-E89609F924E8}"/>
              </a:ext>
            </a:extLst>
          </p:cNvPr>
          <p:cNvSpPr/>
          <p:nvPr/>
        </p:nvSpPr>
        <p:spPr>
          <a:xfrm>
            <a:off x="6174921" y="952390"/>
            <a:ext cx="6095999" cy="5632311"/>
          </a:xfrm>
          <a:prstGeom prst="rect">
            <a:avLst/>
          </a:prstGeom>
        </p:spPr>
        <p:txBody>
          <a:bodyPr wrap="square">
            <a:spAutoFit/>
          </a:bodyPr>
          <a:lstStyle/>
          <a:p>
            <a:r>
              <a:rPr lang="uk-UA" sz="2400" dirty="0">
                <a:latin typeface="Bahnschrift Light" panose="020B0502040204020203" pitchFamily="34" charset="0"/>
              </a:rPr>
              <a:t>Питання про будівництво в Юзівці нової земської лікарні було порушено ще 1905 року. Наявні лікарня Новоросійського товариства на 125 ліжок плюс 7 ліжок пологового відділення і земська на 23 ліжка не вписувалися ні в які норми. А земську лікарню побудували у волосному селі Григорівка. І сьогодні ці будівлі збереглися на перетині вулиць Світлоградської та Куусінена (район Боссе). Більшість будівель звели пізніше. Але перша будівля була невеликою за розміром, а головне - знаходилася далеко від селища. Необхідно було будувати нову лікарню.</a:t>
            </a:r>
          </a:p>
        </p:txBody>
      </p:sp>
      <p:sp>
        <p:nvSpPr>
          <p:cNvPr id="5" name="Прямоугольник 4">
            <a:extLst>
              <a:ext uri="{FF2B5EF4-FFF2-40B4-BE49-F238E27FC236}">
                <a16:creationId xmlns:a16="http://schemas.microsoft.com/office/drawing/2014/main" id="{BF1B312B-6EAE-4365-9A65-6D9DC30179F4}"/>
              </a:ext>
            </a:extLst>
          </p:cNvPr>
          <p:cNvSpPr/>
          <p:nvPr/>
        </p:nvSpPr>
        <p:spPr>
          <a:xfrm>
            <a:off x="6174921" y="429170"/>
            <a:ext cx="3712876" cy="523220"/>
          </a:xfrm>
          <a:prstGeom prst="rect">
            <a:avLst/>
          </a:prstGeom>
        </p:spPr>
        <p:txBody>
          <a:bodyPr wrap="none">
            <a:spAutoFit/>
          </a:bodyPr>
          <a:lstStyle/>
          <a:p>
            <a:r>
              <a:rPr lang="uk-UA" sz="2800" dirty="0">
                <a:solidFill>
                  <a:srgbClr val="FF6600"/>
                </a:solidFill>
                <a:latin typeface="Arial Black" panose="020B0A04020102020204" pitchFamily="34" charset="0"/>
              </a:rPr>
              <a:t>Земська лікарня </a:t>
            </a:r>
            <a:endParaRPr lang="ru-UA" sz="2800" dirty="0">
              <a:solidFill>
                <a:srgbClr val="FF6600"/>
              </a:solidFill>
              <a:latin typeface="Arial Black" panose="020B0A04020102020204" pitchFamily="34" charset="0"/>
            </a:endParaRPr>
          </a:p>
        </p:txBody>
      </p:sp>
    </p:spTree>
    <p:extLst>
      <p:ext uri="{BB962C8B-B14F-4D97-AF65-F5344CB8AC3E}">
        <p14:creationId xmlns:p14="http://schemas.microsoft.com/office/powerpoint/2010/main" val="2071641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4D938DC-7E5D-44B5-AC60-BC85B6F6BBB7}"/>
              </a:ext>
            </a:extLst>
          </p:cNvPr>
          <p:cNvPicPr>
            <a:picLocks noChangeAspect="1"/>
          </p:cNvPicPr>
          <p:nvPr/>
        </p:nvPicPr>
        <p:blipFill>
          <a:blip r:embed="rId2"/>
          <a:stretch>
            <a:fillRect/>
          </a:stretch>
        </p:blipFill>
        <p:spPr>
          <a:xfrm>
            <a:off x="4923064" y="0"/>
            <a:ext cx="7268936" cy="6858000"/>
          </a:xfrm>
          <a:prstGeom prst="rect">
            <a:avLst/>
          </a:prstGeom>
        </p:spPr>
      </p:pic>
      <p:sp>
        <p:nvSpPr>
          <p:cNvPr id="3" name="Прямоугольник 2">
            <a:extLst>
              <a:ext uri="{FF2B5EF4-FFF2-40B4-BE49-F238E27FC236}">
                <a16:creationId xmlns:a16="http://schemas.microsoft.com/office/drawing/2014/main" id="{E7ABDF94-9071-488E-BC50-8B5072C2BD93}"/>
              </a:ext>
            </a:extLst>
          </p:cNvPr>
          <p:cNvSpPr/>
          <p:nvPr/>
        </p:nvSpPr>
        <p:spPr>
          <a:xfrm>
            <a:off x="361949" y="951398"/>
            <a:ext cx="4463143" cy="4955203"/>
          </a:xfrm>
          <a:prstGeom prst="rect">
            <a:avLst/>
          </a:prstGeom>
        </p:spPr>
        <p:txBody>
          <a:bodyPr wrap="square">
            <a:spAutoFit/>
          </a:bodyPr>
          <a:lstStyle/>
          <a:p>
            <a:r>
              <a:rPr lang="uk-UA" dirty="0">
                <a:latin typeface="Arial Black" panose="020B0A04020102020204" pitchFamily="34" charset="0"/>
              </a:rPr>
              <a:t>​</a:t>
            </a:r>
            <a:r>
              <a:rPr lang="uk-UA" sz="2800" dirty="0">
                <a:solidFill>
                  <a:srgbClr val="FF6600"/>
                </a:solidFill>
                <a:latin typeface="Arial Black" panose="020B0A04020102020204" pitchFamily="34" charset="0"/>
              </a:rPr>
              <a:t>Чулковський рудник </a:t>
            </a:r>
            <a:r>
              <a:rPr lang="uk-UA" sz="2400" dirty="0">
                <a:latin typeface="Bahnschrift Light" panose="020B0502040204020203" pitchFamily="34" charset="0"/>
              </a:rPr>
              <a:t>був одним із найстаріших вугледобувних підприємств Донбасу. Він розташовувався в районі сучасного Будьонівського району Донецька та складався з восьми шахт. Окрім Чулковських копалень, компанія також володіла Бобрик-Донською копальнею в районі Олександро-Грушевського. ​</a:t>
            </a:r>
            <a:endParaRPr lang="ru-UA" sz="2400" dirty="0">
              <a:latin typeface="Bahnschrift Light" panose="020B0502040204020203" pitchFamily="34" charset="0"/>
            </a:endParaRPr>
          </a:p>
        </p:txBody>
      </p:sp>
    </p:spTree>
    <p:extLst>
      <p:ext uri="{BB962C8B-B14F-4D97-AF65-F5344CB8AC3E}">
        <p14:creationId xmlns:p14="http://schemas.microsoft.com/office/powerpoint/2010/main" val="94357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7FF0141-EC5B-4442-A305-7FDF767EADD9}"/>
              </a:ext>
            </a:extLst>
          </p:cNvPr>
          <p:cNvSpPr/>
          <p:nvPr/>
        </p:nvSpPr>
        <p:spPr>
          <a:xfrm>
            <a:off x="1098096" y="995098"/>
            <a:ext cx="9995807" cy="5078313"/>
          </a:xfrm>
          <a:prstGeom prst="rect">
            <a:avLst/>
          </a:prstGeom>
        </p:spPr>
        <p:txBody>
          <a:bodyPr wrap="square">
            <a:spAutoFit/>
          </a:bodyPr>
          <a:lstStyle/>
          <a:p>
            <a:pPr algn="ctr"/>
            <a:r>
              <a:rPr lang="uk-UA" dirty="0"/>
              <a:t> </a:t>
            </a:r>
            <a:r>
              <a:rPr lang="uk-UA" sz="2400" dirty="0">
                <a:solidFill>
                  <a:srgbClr val="FF6600"/>
                </a:solidFill>
                <a:latin typeface="Arial Black" panose="020B0A04020102020204" pitchFamily="34" charset="0"/>
              </a:rPr>
              <a:t>Висновок</a:t>
            </a:r>
          </a:p>
          <a:p>
            <a:r>
              <a:rPr lang="uk-UA" sz="2000" dirty="0">
                <a:latin typeface="Bahnschrift Light" panose="020B0502040204020203" pitchFamily="34" charset="0"/>
              </a:rPr>
              <a:t>У процесі роботи над дослідженням було зібрано та проаналізовано багато історичних матеріалів, що дозволило створити екскурсійний маршрут вулицями Старої Юзівки. Цей маршрут відображає основні етапи розвитку міста, його архітектурні особливості та важливі події періоду заснування.Я визначила історично значущі об’єкти, які мають цінність для розуміння минулого Юзівки, серед них — будинок Джона Юза, жіноча гімназія Левицької, будівля Земської лікарні, Преображенська церква, місця розташування старих рудників, зокрема Чулковського рудника. Останній є важливою частиною шахтарської історії міста, яка заслуговує на збереження та популяризацію.Створення маршруту дає можливість здійснити віртуальну подорож у минуле та побачити, як формувався один із найбільших промислових центрів України. Вивчення історії Юзівки/Донецька є важливим для збереження культурної спадщини, формування патріотичних почуттів і розвитку інтересу до рідного краю.Цей проєкт покликаний не лише інформувати, а й надихати на подальше вивчення історії свого міста та шанобливе ставлення до його минулого.</a:t>
            </a:r>
            <a:endParaRPr lang="ru-UA" sz="2000" dirty="0">
              <a:latin typeface="Bahnschrift Light" panose="020B0502040204020203" pitchFamily="34" charset="0"/>
            </a:endParaRPr>
          </a:p>
        </p:txBody>
      </p:sp>
    </p:spTree>
    <p:extLst>
      <p:ext uri="{BB962C8B-B14F-4D97-AF65-F5344CB8AC3E}">
        <p14:creationId xmlns:p14="http://schemas.microsoft.com/office/powerpoint/2010/main" val="4102429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Группа 8">
            <a:extLst>
              <a:ext uri="{FF2B5EF4-FFF2-40B4-BE49-F238E27FC236}">
                <a16:creationId xmlns:a16="http://schemas.microsoft.com/office/drawing/2014/main" id="{C9FD897A-E9E9-49B0-9AA8-F49042E6AA4B}"/>
              </a:ext>
            </a:extLst>
          </p:cNvPr>
          <p:cNvGrpSpPr/>
          <p:nvPr/>
        </p:nvGrpSpPr>
        <p:grpSpPr>
          <a:xfrm>
            <a:off x="0" y="0"/>
            <a:ext cx="12192000" cy="6858000"/>
            <a:chOff x="0" y="17817"/>
            <a:chExt cx="12192000" cy="6858000"/>
          </a:xfrm>
        </p:grpSpPr>
        <p:sp>
          <p:nvSpPr>
            <p:cNvPr id="8" name="Прямоугольник 7">
              <a:extLst>
                <a:ext uri="{FF2B5EF4-FFF2-40B4-BE49-F238E27FC236}">
                  <a16:creationId xmlns:a16="http://schemas.microsoft.com/office/drawing/2014/main" id="{10664A42-CFAA-48EA-AFC3-E247FAC0D849}"/>
                </a:ext>
              </a:extLst>
            </p:cNvPr>
            <p:cNvSpPr/>
            <p:nvPr/>
          </p:nvSpPr>
          <p:spPr>
            <a:xfrm>
              <a:off x="0" y="17817"/>
              <a:ext cx="12192000" cy="6858000"/>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2" name="Прямоугольник 1">
              <a:extLst>
                <a:ext uri="{FF2B5EF4-FFF2-40B4-BE49-F238E27FC236}">
                  <a16:creationId xmlns:a16="http://schemas.microsoft.com/office/drawing/2014/main" id="{403820B2-59A7-4C62-B93A-B879D1CDD793}"/>
                </a:ext>
              </a:extLst>
            </p:cNvPr>
            <p:cNvSpPr/>
            <p:nvPr/>
          </p:nvSpPr>
          <p:spPr>
            <a:xfrm>
              <a:off x="916401" y="507426"/>
              <a:ext cx="4848635" cy="369332"/>
            </a:xfrm>
            <a:prstGeom prst="rect">
              <a:avLst/>
            </a:prstGeom>
          </p:spPr>
          <p:txBody>
            <a:bodyPr wrap="none">
              <a:spAutoFit/>
            </a:bodyPr>
            <a:lstStyle/>
            <a:p>
              <a:r>
                <a:rPr lang="en-US" dirty="0"/>
                <a:t>https://landmarks.in.ua/oblast/donetska/donetsk</a:t>
              </a:r>
              <a:endParaRPr lang="ru-UA" dirty="0"/>
            </a:p>
          </p:txBody>
        </p:sp>
        <p:sp>
          <p:nvSpPr>
            <p:cNvPr id="3" name="Прямоугольник 2">
              <a:extLst>
                <a:ext uri="{FF2B5EF4-FFF2-40B4-BE49-F238E27FC236}">
                  <a16:creationId xmlns:a16="http://schemas.microsoft.com/office/drawing/2014/main" id="{4992638E-E826-40EA-B88A-AD6C2A03F362}"/>
                </a:ext>
              </a:extLst>
            </p:cNvPr>
            <p:cNvSpPr/>
            <p:nvPr/>
          </p:nvSpPr>
          <p:spPr>
            <a:xfrm>
              <a:off x="943037" y="1088114"/>
              <a:ext cx="4398255" cy="369332"/>
            </a:xfrm>
            <a:prstGeom prst="rect">
              <a:avLst/>
            </a:prstGeom>
          </p:spPr>
          <p:txBody>
            <a:bodyPr wrap="none">
              <a:spAutoFit/>
            </a:bodyPr>
            <a:lstStyle/>
            <a:p>
              <a:r>
                <a:rPr lang="en-US" dirty="0"/>
                <a:t>https://donetsk.wiki/places/dom-yuzov-354/</a:t>
              </a:r>
              <a:endParaRPr lang="ru-UA" dirty="0"/>
            </a:p>
          </p:txBody>
        </p:sp>
        <p:sp>
          <p:nvSpPr>
            <p:cNvPr id="4" name="Прямоугольник 3">
              <a:extLst>
                <a:ext uri="{FF2B5EF4-FFF2-40B4-BE49-F238E27FC236}">
                  <a16:creationId xmlns:a16="http://schemas.microsoft.com/office/drawing/2014/main" id="{C0FBF144-1DD2-4DEF-8816-B50E236641A2}"/>
                </a:ext>
              </a:extLst>
            </p:cNvPr>
            <p:cNvSpPr/>
            <p:nvPr/>
          </p:nvSpPr>
          <p:spPr>
            <a:xfrm>
              <a:off x="943037" y="1653956"/>
              <a:ext cx="3342710" cy="369332"/>
            </a:xfrm>
            <a:prstGeom prst="rect">
              <a:avLst/>
            </a:prstGeom>
          </p:spPr>
          <p:txBody>
            <a:bodyPr wrap="none">
              <a:spAutoFit/>
            </a:bodyPr>
            <a:lstStyle/>
            <a:p>
              <a:r>
                <a:rPr lang="en-US" dirty="0"/>
                <a:t>https://infodon.org.ua/pedia/662</a:t>
              </a:r>
              <a:endParaRPr lang="ru-UA" dirty="0"/>
            </a:p>
          </p:txBody>
        </p:sp>
        <p:sp>
          <p:nvSpPr>
            <p:cNvPr id="5" name="Прямоугольник 4">
              <a:extLst>
                <a:ext uri="{FF2B5EF4-FFF2-40B4-BE49-F238E27FC236}">
                  <a16:creationId xmlns:a16="http://schemas.microsoft.com/office/drawing/2014/main" id="{C2AAA2C0-3D4B-4162-8B86-8653A0DD0870}"/>
                </a:ext>
              </a:extLst>
            </p:cNvPr>
            <p:cNvSpPr/>
            <p:nvPr/>
          </p:nvSpPr>
          <p:spPr>
            <a:xfrm>
              <a:off x="943037" y="2212555"/>
              <a:ext cx="6096000" cy="923330"/>
            </a:xfrm>
            <a:prstGeom prst="rect">
              <a:avLst/>
            </a:prstGeom>
          </p:spPr>
          <p:txBody>
            <a:bodyPr>
              <a:spAutoFit/>
            </a:bodyPr>
            <a:lstStyle/>
            <a:p>
              <a:r>
                <a:rPr lang="ru-UA" dirty="0"/>
                <a:t>https://freeradio.com.ua/ru/tsvetnye-iuzovka-y-makeevka-kakymy-byly-rudnyky-zavody-y-poselky-sovremennoho-donetska-ystorycheskye-foto/</a:t>
              </a:r>
            </a:p>
          </p:txBody>
        </p:sp>
        <p:sp>
          <p:nvSpPr>
            <p:cNvPr id="7" name="Прямоугольник 6">
              <a:extLst>
                <a:ext uri="{FF2B5EF4-FFF2-40B4-BE49-F238E27FC236}">
                  <a16:creationId xmlns:a16="http://schemas.microsoft.com/office/drawing/2014/main" id="{64447313-F1F7-4DD7-8E0B-D7C5A56EEF12}"/>
                </a:ext>
              </a:extLst>
            </p:cNvPr>
            <p:cNvSpPr/>
            <p:nvPr/>
          </p:nvSpPr>
          <p:spPr>
            <a:xfrm>
              <a:off x="943037" y="3209988"/>
              <a:ext cx="6096000" cy="646331"/>
            </a:xfrm>
            <a:prstGeom prst="rect">
              <a:avLst/>
            </a:prstGeom>
          </p:spPr>
          <p:txBody>
            <a:bodyPr>
              <a:spAutoFit/>
            </a:bodyPr>
            <a:lstStyle/>
            <a:p>
              <a:r>
                <a:rPr lang="en-US" dirty="0"/>
                <a:t>https://donjetsk.com/homes/2159-gimnaziya-levickoygorodskoe-uchilische.html</a:t>
              </a:r>
              <a:endParaRPr lang="ru-UA" dirty="0"/>
            </a:p>
          </p:txBody>
        </p:sp>
      </p:grpSp>
      <p:sp>
        <p:nvSpPr>
          <p:cNvPr id="10" name="Прямоугольник 9">
            <a:extLst>
              <a:ext uri="{FF2B5EF4-FFF2-40B4-BE49-F238E27FC236}">
                <a16:creationId xmlns:a16="http://schemas.microsoft.com/office/drawing/2014/main" id="{DE4CEC23-4907-4A29-A693-FECBADFA3655}"/>
              </a:ext>
            </a:extLst>
          </p:cNvPr>
          <p:cNvSpPr/>
          <p:nvPr/>
        </p:nvSpPr>
        <p:spPr>
          <a:xfrm>
            <a:off x="943037" y="3911418"/>
            <a:ext cx="6096000" cy="646331"/>
          </a:xfrm>
          <a:prstGeom prst="rect">
            <a:avLst/>
          </a:prstGeom>
        </p:spPr>
        <p:txBody>
          <a:bodyPr>
            <a:spAutoFit/>
          </a:bodyPr>
          <a:lstStyle/>
          <a:p>
            <a:r>
              <a:rPr lang="en-US" dirty="0"/>
              <a:t>https://infodon.org.ua/stalino/svyato-preobrazhenskij-sobor-v-yuzovke-i</a:t>
            </a:r>
            <a:endParaRPr lang="ru-UA" dirty="0"/>
          </a:p>
        </p:txBody>
      </p:sp>
      <p:sp>
        <p:nvSpPr>
          <p:cNvPr id="6" name="Прямоугольник 5">
            <a:extLst>
              <a:ext uri="{FF2B5EF4-FFF2-40B4-BE49-F238E27FC236}">
                <a16:creationId xmlns:a16="http://schemas.microsoft.com/office/drawing/2014/main" id="{B416D950-441D-47C4-BB33-67AC83D45D72}"/>
              </a:ext>
            </a:extLst>
          </p:cNvPr>
          <p:cNvSpPr/>
          <p:nvPr/>
        </p:nvSpPr>
        <p:spPr>
          <a:xfrm>
            <a:off x="943037" y="4630665"/>
            <a:ext cx="3342710" cy="369332"/>
          </a:xfrm>
          <a:prstGeom prst="rect">
            <a:avLst/>
          </a:prstGeom>
        </p:spPr>
        <p:txBody>
          <a:bodyPr wrap="none">
            <a:spAutoFit/>
          </a:bodyPr>
          <a:lstStyle/>
          <a:p>
            <a:r>
              <a:rPr lang="en-US" dirty="0"/>
              <a:t>https://infodon.org.ua/pedia/497</a:t>
            </a:r>
            <a:endParaRPr lang="ru-UA" dirty="0"/>
          </a:p>
        </p:txBody>
      </p:sp>
      <p:sp>
        <p:nvSpPr>
          <p:cNvPr id="11" name="Прямоугольник 10">
            <a:extLst>
              <a:ext uri="{FF2B5EF4-FFF2-40B4-BE49-F238E27FC236}">
                <a16:creationId xmlns:a16="http://schemas.microsoft.com/office/drawing/2014/main" id="{ABA61EE8-4316-4CA1-83D0-4E454AD2253A}"/>
              </a:ext>
            </a:extLst>
          </p:cNvPr>
          <p:cNvSpPr/>
          <p:nvPr/>
        </p:nvSpPr>
        <p:spPr>
          <a:xfrm>
            <a:off x="943037" y="5093965"/>
            <a:ext cx="6096000" cy="1200329"/>
          </a:xfrm>
          <a:prstGeom prst="rect">
            <a:avLst/>
          </a:prstGeom>
        </p:spPr>
        <p:txBody>
          <a:bodyPr>
            <a:spAutoFit/>
          </a:bodyPr>
          <a:lstStyle/>
          <a:p>
            <a:r>
              <a:rPr lang="en-US" dirty="0"/>
              <a:t>https://miningwiki.ru/wiki/%D0%A3%D1%87%D0%B0%D1%81%D1%82%D0%BD%D0%B8%D0%BA%3ADrovosekk/%D0%A8%D0%B0%D1%85%D1%82%D1%8B_%D0%94%D0%BE%D0%BD%D0%B5%D1%86%D0%BA%D0%B0?utm_source=chatgpt.com</a:t>
            </a:r>
            <a:endParaRPr lang="ru-UA" dirty="0"/>
          </a:p>
        </p:txBody>
      </p:sp>
    </p:spTree>
    <p:extLst>
      <p:ext uri="{BB962C8B-B14F-4D97-AF65-F5344CB8AC3E}">
        <p14:creationId xmlns:p14="http://schemas.microsoft.com/office/powerpoint/2010/main" val="2837865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35553</TotalTime>
  <Words>1309</Words>
  <Application>Microsoft Office PowerPoint</Application>
  <PresentationFormat>Широкоэкранный</PresentationFormat>
  <Paragraphs>57</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Arial Black</vt:lpstr>
      <vt:lpstr>Bahnschrift Light</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Валентина Иванова</dc:creator>
  <cp:lastModifiedBy>ИРА</cp:lastModifiedBy>
  <cp:revision>19</cp:revision>
  <dcterms:created xsi:type="dcterms:W3CDTF">2025-03-11T20:38:40Z</dcterms:created>
  <dcterms:modified xsi:type="dcterms:W3CDTF">2025-04-16T08:53:14Z</dcterms:modified>
</cp:coreProperties>
</file>