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Lobster" charset="-52"/>
      <p:regular r:id="rId17"/>
    </p:embeddedFont>
    <p:embeddedFont>
      <p:font typeface="Pangolin" charset="-52"/>
      <p:regular r:id="rId18"/>
    </p:embeddedFon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Albertus Nova" charset="0"/>
      <p:regular r:id="rId23"/>
    </p:embeddedFont>
    <p:embeddedFont>
      <p:font typeface="Albertus Nova Bold" charset="0"/>
      <p:regular r:id="rId24"/>
    </p:embeddedFont>
    <p:embeddedFont>
      <p:font typeface="PT Serif Bold Italics" charset="-52"/>
      <p:regular r:id="rId25"/>
    </p:embeddedFont>
    <p:embeddedFont>
      <p:font typeface="Impact" pitchFamily="3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-65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openxmlformats.org/officeDocument/2006/relationships/image" Target="../media/image4.sv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.sv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sv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2.sv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2.sv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image" Target="../media/image1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2.sv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1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2.sv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1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svg"/><Relationship Id="rId7" Type="http://schemas.openxmlformats.org/officeDocument/2006/relationships/image" Target="../media/image99.sv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872120" y="33616"/>
            <a:ext cx="7203282" cy="10287000"/>
          </a:xfrm>
          <a:custGeom>
            <a:avLst/>
            <a:gdLst/>
            <a:ahLst/>
            <a:cxnLst/>
            <a:rect l="l" t="t" r="r" b="b"/>
            <a:pathLst>
              <a:path w="7203282" h="10287000">
                <a:moveTo>
                  <a:pt x="0" y="0"/>
                </a:moveTo>
                <a:lnTo>
                  <a:pt x="7203282" y="0"/>
                </a:lnTo>
                <a:lnTo>
                  <a:pt x="72032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0"/>
            <a:ext cx="425196" cy="10287000"/>
            <a:chOff x="0" y="0"/>
            <a:chExt cx="566928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706529" y="1930142"/>
            <a:ext cx="9237627" cy="2968370"/>
            <a:chOff x="0" y="0"/>
            <a:chExt cx="12316836" cy="39578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16836" cy="3957827"/>
            </a:xfrm>
            <a:custGeom>
              <a:avLst/>
              <a:gdLst/>
              <a:ahLst/>
              <a:cxnLst/>
              <a:rect l="l" t="t" r="r" b="b"/>
              <a:pathLst>
                <a:path w="12316836" h="3957827">
                  <a:moveTo>
                    <a:pt x="0" y="0"/>
                  </a:moveTo>
                  <a:lnTo>
                    <a:pt x="12316836" y="0"/>
                  </a:lnTo>
                  <a:lnTo>
                    <a:pt x="12316836" y="3957827"/>
                  </a:lnTo>
                  <a:lnTo>
                    <a:pt x="0" y="39578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2316836" cy="402450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127"/>
                </a:lnSpc>
              </a:pPr>
              <a:r>
                <a:rPr lang="en-US" sz="5399">
                  <a:solidFill>
                    <a:srgbClr val="595959"/>
                  </a:solidFill>
                  <a:latin typeface="Lobster"/>
                  <a:ea typeface="Lobster"/>
                  <a:cs typeface="Lobster"/>
                  <a:sym typeface="Lobster"/>
                </a:rPr>
                <a:t>Музеї Миргорода в контексті розвитку туристичного потенціалу регіону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5582984" y="5177116"/>
            <a:ext cx="4070800" cy="3049171"/>
          </a:xfrm>
          <a:custGeom>
            <a:avLst/>
            <a:gdLst/>
            <a:ahLst/>
            <a:cxnLst/>
            <a:rect l="l" t="t" r="r" b="b"/>
            <a:pathLst>
              <a:path w="4070800" h="3049171">
                <a:moveTo>
                  <a:pt x="0" y="0"/>
                </a:moveTo>
                <a:lnTo>
                  <a:pt x="4070800" y="0"/>
                </a:lnTo>
                <a:lnTo>
                  <a:pt x="4070800" y="3049170"/>
                </a:lnTo>
                <a:lnTo>
                  <a:pt x="0" y="304917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655878" y="8371565"/>
            <a:ext cx="2640930" cy="1773471"/>
          </a:xfrm>
          <a:custGeom>
            <a:avLst/>
            <a:gdLst/>
            <a:ahLst/>
            <a:cxnLst/>
            <a:rect l="l" t="t" r="r" b="b"/>
            <a:pathLst>
              <a:path w="2640930" h="1773471">
                <a:moveTo>
                  <a:pt x="0" y="0"/>
                </a:moveTo>
                <a:lnTo>
                  <a:pt x="2640929" y="0"/>
                </a:lnTo>
                <a:lnTo>
                  <a:pt x="2640929" y="1773470"/>
                </a:lnTo>
                <a:lnTo>
                  <a:pt x="0" y="177347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25196" y="5177116"/>
            <a:ext cx="4909681" cy="3049171"/>
          </a:xfrm>
          <a:custGeom>
            <a:avLst/>
            <a:gdLst/>
            <a:ahLst/>
            <a:cxnLst/>
            <a:rect l="l" t="t" r="r" b="b"/>
            <a:pathLst>
              <a:path w="4909681" h="3049171">
                <a:moveTo>
                  <a:pt x="0" y="0"/>
                </a:moveTo>
                <a:lnTo>
                  <a:pt x="4909681" y="0"/>
                </a:lnTo>
                <a:lnTo>
                  <a:pt x="4909681" y="3049170"/>
                </a:lnTo>
                <a:lnTo>
                  <a:pt x="0" y="304917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22391" y="8371565"/>
            <a:ext cx="3098358" cy="1773471"/>
          </a:xfrm>
          <a:custGeom>
            <a:avLst/>
            <a:gdLst/>
            <a:ahLst/>
            <a:cxnLst/>
            <a:rect l="l" t="t" r="r" b="b"/>
            <a:pathLst>
              <a:path w="3098358" h="1773471">
                <a:moveTo>
                  <a:pt x="0" y="0"/>
                </a:moveTo>
                <a:lnTo>
                  <a:pt x="3098358" y="0"/>
                </a:lnTo>
                <a:lnTo>
                  <a:pt x="3098358" y="1773470"/>
                </a:lnTo>
                <a:lnTo>
                  <a:pt x="0" y="177347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844173" y="162589"/>
            <a:ext cx="4231229" cy="2815690"/>
          </a:xfrm>
          <a:custGeom>
            <a:avLst/>
            <a:gdLst/>
            <a:ahLst/>
            <a:cxnLst/>
            <a:rect l="l" t="t" r="r" b="b"/>
            <a:pathLst>
              <a:path w="4231229" h="2815690">
                <a:moveTo>
                  <a:pt x="0" y="0"/>
                </a:moveTo>
                <a:lnTo>
                  <a:pt x="4231229" y="0"/>
                </a:lnTo>
                <a:lnTo>
                  <a:pt x="4231229" y="2815690"/>
                </a:lnTo>
                <a:lnTo>
                  <a:pt x="0" y="2815690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1158471" y="5992702"/>
            <a:ext cx="6704333" cy="403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26"/>
              </a:lnSpc>
            </a:pPr>
            <a:r>
              <a:rPr lang="en-US" sz="2900">
                <a:solidFill>
                  <a:srgbClr val="F3F3F2"/>
                </a:solidFill>
                <a:latin typeface="Pangolin"/>
                <a:ea typeface="Pangolin"/>
                <a:cs typeface="Pangolin"/>
                <a:sym typeface="Pangolin"/>
              </a:rPr>
              <a:t>Авторка: Литвишко Анна Богданівна, учениця 7-В класу Опорного закладу освіти “Миргородський ліцей імені           І.А. Зубковського Миргородської міської ради Полтавської області”</a:t>
            </a:r>
          </a:p>
          <a:p>
            <a:pPr algn="just">
              <a:lnSpc>
                <a:spcPts val="2726"/>
              </a:lnSpc>
            </a:pPr>
            <a:r>
              <a:rPr lang="en-US" sz="2900">
                <a:solidFill>
                  <a:srgbClr val="F3F3F2"/>
                </a:solidFill>
                <a:latin typeface="Pangolin"/>
                <a:ea typeface="Pangolin"/>
                <a:cs typeface="Pangolin"/>
                <a:sym typeface="Pangolin"/>
              </a:rPr>
              <a:t>Керівник проекту: Багатиренко Олена Сергіївна, вчителька історії Опорного закладу освіти “Миргородський ліцей імені І. А. Зубковського Миргородської міської ради Полтавської області”</a:t>
            </a:r>
          </a:p>
          <a:p>
            <a:pPr algn="ctr">
              <a:lnSpc>
                <a:spcPts val="4418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1406885" y="191164"/>
            <a:ext cx="9537270" cy="1460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  <a:spcBef>
                <a:spcPct val="0"/>
              </a:spcBef>
            </a:pPr>
            <a:r>
              <a:rPr lang="en-US" sz="2700" spc="540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Всеукраїнський інтерактивний конкурс “МАН-Юніор Дослідник” </a:t>
            </a:r>
          </a:p>
          <a:p>
            <a:pPr algn="ctr">
              <a:lnSpc>
                <a:spcPts val="2916"/>
              </a:lnSpc>
              <a:spcBef>
                <a:spcPct val="0"/>
              </a:spcBef>
            </a:pPr>
            <a:r>
              <a:rPr lang="en-US" sz="2700" spc="540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Номінація “Історик-Юніор”</a:t>
            </a:r>
          </a:p>
          <a:p>
            <a:pPr algn="ctr">
              <a:lnSpc>
                <a:spcPts val="2916"/>
              </a:lnSpc>
              <a:spcBef>
                <a:spcPct val="0"/>
              </a:spcBef>
            </a:pPr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11158471" y="2515790"/>
            <a:ext cx="3962862" cy="2802984"/>
          </a:xfrm>
          <a:custGeom>
            <a:avLst/>
            <a:gdLst/>
            <a:ahLst/>
            <a:cxnLst/>
            <a:rect l="l" t="t" r="r" b="b"/>
            <a:pathLst>
              <a:path w="3962862" h="2802984">
                <a:moveTo>
                  <a:pt x="0" y="0"/>
                </a:moveTo>
                <a:lnTo>
                  <a:pt x="3962862" y="0"/>
                </a:lnTo>
                <a:lnTo>
                  <a:pt x="3962862" y="2802983"/>
                </a:lnTo>
                <a:lnTo>
                  <a:pt x="0" y="2802983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b="-656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430157" y="8371565"/>
            <a:ext cx="2910396" cy="1773471"/>
          </a:xfrm>
          <a:custGeom>
            <a:avLst/>
            <a:gdLst/>
            <a:ahLst/>
            <a:cxnLst/>
            <a:rect l="l" t="t" r="r" b="b"/>
            <a:pathLst>
              <a:path w="2910396" h="1773471">
                <a:moveTo>
                  <a:pt x="0" y="0"/>
                </a:moveTo>
                <a:lnTo>
                  <a:pt x="2910396" y="0"/>
                </a:lnTo>
                <a:lnTo>
                  <a:pt x="2910396" y="1773470"/>
                </a:lnTo>
                <a:lnTo>
                  <a:pt x="0" y="177347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l="-7267" t="-17629" r="-12560" b="-30592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1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-2270832" y="-199104"/>
            <a:ext cx="4221957" cy="10287000"/>
          </a:xfrm>
          <a:custGeom>
            <a:avLst/>
            <a:gdLst/>
            <a:ahLst/>
            <a:cxnLst/>
            <a:rect l="l" t="t" r="r" b="b"/>
            <a:pathLst>
              <a:path w="4221957" h="10287000">
                <a:moveTo>
                  <a:pt x="0" y="0"/>
                </a:moveTo>
                <a:lnTo>
                  <a:pt x="4221957" y="0"/>
                </a:lnTo>
                <a:lnTo>
                  <a:pt x="422195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09600" y="-5219700"/>
            <a:ext cx="12335375" cy="6248400"/>
            <a:chOff x="-73025" y="-201947"/>
            <a:chExt cx="16447167" cy="83312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374142" cy="8129254"/>
            </a:xfrm>
            <a:custGeom>
              <a:avLst/>
              <a:gdLst/>
              <a:ahLst/>
              <a:cxnLst/>
              <a:rect l="l" t="t" r="r" b="b"/>
              <a:pathLst>
                <a:path w="16374142" h="8129254">
                  <a:moveTo>
                    <a:pt x="0" y="0"/>
                  </a:moveTo>
                  <a:lnTo>
                    <a:pt x="16374142" y="0"/>
                  </a:lnTo>
                  <a:lnTo>
                    <a:pt x="16374142" y="8129254"/>
                  </a:lnTo>
                  <a:lnTo>
                    <a:pt x="0" y="81292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-73025" y="-201947"/>
              <a:ext cx="16374142" cy="805305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265"/>
                </a:lnSpc>
              </a:pPr>
              <a:r>
                <a:rPr lang="en-US" sz="5801" spc="552" dirty="0" err="1">
                  <a:solidFill>
                    <a:srgbClr val="F3F3F2"/>
                  </a:solidFill>
                  <a:latin typeface="Lobster"/>
                  <a:ea typeface="Lobster"/>
                  <a:cs typeface="Lobster"/>
                  <a:sym typeface="Lobster"/>
                </a:rPr>
                <a:t>Мета</a:t>
              </a:r>
              <a:r>
                <a:rPr lang="en-US" sz="5801" spc="552" dirty="0">
                  <a:solidFill>
                    <a:srgbClr val="F3F3F2"/>
                  </a:solidFill>
                  <a:latin typeface="Lobster"/>
                  <a:ea typeface="Lobster"/>
                  <a:cs typeface="Lobster"/>
                  <a:sym typeface="Lobster"/>
                </a:rPr>
                <a:t> </a:t>
              </a:r>
              <a:r>
                <a:rPr lang="en-US" sz="5801" spc="552" dirty="0" err="1">
                  <a:solidFill>
                    <a:srgbClr val="F3F3F2"/>
                  </a:solidFill>
                  <a:latin typeface="Lobster"/>
                  <a:ea typeface="Lobster"/>
                  <a:cs typeface="Lobster"/>
                  <a:sym typeface="Lobster"/>
                </a:rPr>
                <a:t>дослідження</a:t>
              </a:r>
              <a:endParaRPr lang="en-US" sz="5801" spc="552" dirty="0">
                <a:solidFill>
                  <a:srgbClr val="F3F3F2"/>
                </a:solidFill>
                <a:latin typeface="Lobster"/>
                <a:ea typeface="Lobster"/>
                <a:cs typeface="Lobster"/>
                <a:sym typeface="Lobster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785350"/>
            <a:ext cx="15924169" cy="1426702"/>
            <a:chOff x="0" y="0"/>
            <a:chExt cx="21232225" cy="19022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232225" cy="1902270"/>
            </a:xfrm>
            <a:custGeom>
              <a:avLst/>
              <a:gdLst/>
              <a:ahLst/>
              <a:cxnLst/>
              <a:rect l="l" t="t" r="r" b="b"/>
              <a:pathLst>
                <a:path w="21232225" h="1902270">
                  <a:moveTo>
                    <a:pt x="0" y="0"/>
                  </a:moveTo>
                  <a:lnTo>
                    <a:pt x="21232225" y="0"/>
                  </a:lnTo>
                  <a:lnTo>
                    <a:pt x="21232225" y="1902270"/>
                  </a:lnTo>
                  <a:lnTo>
                    <a:pt x="0" y="19022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38100"/>
              <a:ext cx="21232225" cy="18641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582930" lvl="1" indent="-291465" algn="l">
                <a:lnSpc>
                  <a:spcPts val="2889"/>
                </a:lnSpc>
                <a:buFont typeface="Arial"/>
                <a:buChar char="•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Дослідити туристичний потенціал музеїв міста  Миргорода</a:t>
              </a:r>
            </a:p>
            <a:p>
              <a:pPr marL="582930" lvl="1" indent="-291465" algn="l">
                <a:lnSpc>
                  <a:spcPts val="2889"/>
                </a:lnSpc>
                <a:buFont typeface="Arial"/>
                <a:buChar char="•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Створити екскурсійний маршрут музеями центральної частини Миргорода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966373" y="1279516"/>
            <a:ext cx="13321627" cy="2447316"/>
            <a:chOff x="0" y="0"/>
            <a:chExt cx="17762170" cy="32630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62170" cy="3263088"/>
            </a:xfrm>
            <a:custGeom>
              <a:avLst/>
              <a:gdLst/>
              <a:ahLst/>
              <a:cxnLst/>
              <a:rect l="l" t="t" r="r" b="b"/>
              <a:pathLst>
                <a:path w="17762170" h="3263088">
                  <a:moveTo>
                    <a:pt x="0" y="0"/>
                  </a:moveTo>
                  <a:lnTo>
                    <a:pt x="17762170" y="0"/>
                  </a:lnTo>
                  <a:lnTo>
                    <a:pt x="17762170" y="3263088"/>
                  </a:lnTo>
                  <a:lnTo>
                    <a:pt x="0" y="32630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38100"/>
              <a:ext cx="17762170" cy="322498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240"/>
                </a:lnSpc>
              </a:pPr>
              <a:endParaRPr/>
            </a:p>
            <a:p>
              <a:pPr marL="582932" lvl="1" indent="-291466" algn="l">
                <a:lnSpc>
                  <a:spcPts val="2916"/>
                </a:lnSpc>
                <a:buAutoNum type="arabicPeriod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Визначити перелік музеїв міста Миргород.</a:t>
              </a:r>
            </a:p>
            <a:p>
              <a:pPr marL="582932" lvl="1" indent="-291466" algn="l">
                <a:lnSpc>
                  <a:spcPts val="2916"/>
                </a:lnSpc>
                <a:buAutoNum type="arabicPeriod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Проаналізувати напрямок діяльності кожного з музеїв.</a:t>
              </a:r>
            </a:p>
            <a:p>
              <a:pPr marL="582932" lvl="1" indent="-291466" algn="l">
                <a:lnSpc>
                  <a:spcPts val="2916"/>
                </a:lnSpc>
                <a:buAutoNum type="arabicPeriod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Дослідити історію створення музеїв м. Миргорода.</a:t>
              </a:r>
            </a:p>
            <a:p>
              <a:pPr marL="582932" lvl="1" indent="-291466" algn="l">
                <a:lnSpc>
                  <a:spcPts val="2916"/>
                </a:lnSpc>
                <a:buAutoNum type="arabicPeriod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Провести бесіди з працівниками музеїв.</a:t>
              </a:r>
            </a:p>
            <a:p>
              <a:pPr marL="582932" lvl="1" indent="-291466" algn="l">
                <a:lnSpc>
                  <a:spcPts val="2916"/>
                </a:lnSpc>
                <a:buAutoNum type="arabicPeriod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Створити екскурсійний маршрут музеями міста Миргорода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64425" y="1863702"/>
            <a:ext cx="12280606" cy="1240003"/>
            <a:chOff x="0" y="0"/>
            <a:chExt cx="16374142" cy="165333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374142" cy="1653338"/>
            </a:xfrm>
            <a:custGeom>
              <a:avLst/>
              <a:gdLst/>
              <a:ahLst/>
              <a:cxnLst/>
              <a:rect l="l" t="t" r="r" b="b"/>
              <a:pathLst>
                <a:path w="16374142" h="1653338">
                  <a:moveTo>
                    <a:pt x="0" y="0"/>
                  </a:moveTo>
                  <a:lnTo>
                    <a:pt x="16374142" y="0"/>
                  </a:lnTo>
                  <a:lnTo>
                    <a:pt x="16374142" y="1653338"/>
                  </a:lnTo>
                  <a:lnTo>
                    <a:pt x="0" y="16533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76200"/>
              <a:ext cx="16374142" cy="157713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265"/>
                </a:lnSpc>
              </a:pPr>
              <a:r>
                <a:rPr lang="en-US" sz="5801" spc="552">
                  <a:solidFill>
                    <a:srgbClr val="F3F3F2"/>
                  </a:solidFill>
                  <a:latin typeface="Lobster"/>
                  <a:ea typeface="Lobster"/>
                  <a:cs typeface="Lobster"/>
                  <a:sym typeface="Lobster"/>
                </a:rPr>
                <a:t>Завдання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808765" y="3390900"/>
            <a:ext cx="5013308" cy="1817714"/>
            <a:chOff x="201553" y="-127000"/>
            <a:chExt cx="6684411" cy="2423618"/>
          </a:xfrm>
        </p:grpSpPr>
        <p:sp>
          <p:nvSpPr>
            <p:cNvPr id="19" name="Freeform 19"/>
            <p:cNvSpPr/>
            <p:nvPr/>
          </p:nvSpPr>
          <p:spPr>
            <a:xfrm>
              <a:off x="201553" y="643280"/>
              <a:ext cx="6581164" cy="1653338"/>
            </a:xfrm>
            <a:custGeom>
              <a:avLst/>
              <a:gdLst/>
              <a:ahLst/>
              <a:cxnLst/>
              <a:rect l="l" t="t" r="r" b="b"/>
              <a:pathLst>
                <a:path w="6581164" h="1653338">
                  <a:moveTo>
                    <a:pt x="0" y="0"/>
                  </a:moveTo>
                  <a:lnTo>
                    <a:pt x="6581164" y="0"/>
                  </a:lnTo>
                  <a:lnTo>
                    <a:pt x="6581164" y="1653338"/>
                  </a:lnTo>
                  <a:lnTo>
                    <a:pt x="0" y="16533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304800" y="-127000"/>
              <a:ext cx="6581164" cy="157713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265"/>
                </a:lnSpc>
              </a:pPr>
              <a:r>
                <a:rPr lang="en-US" sz="5801" spc="552" dirty="0" err="1">
                  <a:solidFill>
                    <a:srgbClr val="F3F3F2"/>
                  </a:solidFill>
                  <a:latin typeface="Lobster"/>
                  <a:ea typeface="Lobster"/>
                  <a:cs typeface="Lobster"/>
                  <a:sym typeface="Lobster"/>
                </a:rPr>
                <a:t>Методи</a:t>
              </a:r>
              <a:endParaRPr lang="en-US" sz="5801" spc="552" dirty="0">
                <a:solidFill>
                  <a:srgbClr val="F3F3F2"/>
                </a:solidFill>
                <a:latin typeface="Lobster"/>
                <a:ea typeface="Lobster"/>
                <a:cs typeface="Lobster"/>
                <a:sym typeface="Lobster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804672" y="3227530"/>
            <a:ext cx="3742502" cy="2125824"/>
            <a:chOff x="0" y="0"/>
            <a:chExt cx="4990003" cy="283443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990003" cy="2834432"/>
            </a:xfrm>
            <a:custGeom>
              <a:avLst/>
              <a:gdLst/>
              <a:ahLst/>
              <a:cxnLst/>
              <a:rect l="l" t="t" r="r" b="b"/>
              <a:pathLst>
                <a:path w="4990003" h="2834432">
                  <a:moveTo>
                    <a:pt x="0" y="0"/>
                  </a:moveTo>
                  <a:lnTo>
                    <a:pt x="4990003" y="0"/>
                  </a:lnTo>
                  <a:lnTo>
                    <a:pt x="4990003" y="2834432"/>
                  </a:lnTo>
                  <a:lnTo>
                    <a:pt x="0" y="28344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38100"/>
              <a:ext cx="4990003" cy="279633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240"/>
                </a:lnSpc>
              </a:pPr>
              <a:endParaRPr/>
            </a:p>
            <a:p>
              <a:pPr marL="582932" lvl="1" indent="-291466" algn="l">
                <a:lnSpc>
                  <a:spcPts val="2916"/>
                </a:lnSpc>
                <a:buAutoNum type="arabicPeriod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Аналіз</a:t>
              </a:r>
            </a:p>
            <a:p>
              <a:pPr marL="582932" lvl="1" indent="-291466" algn="l">
                <a:lnSpc>
                  <a:spcPts val="2916"/>
                </a:lnSpc>
                <a:buAutoNum type="arabicPeriod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Порівняння</a:t>
              </a:r>
            </a:p>
            <a:p>
              <a:pPr marL="582932" lvl="1" indent="-291466" algn="l">
                <a:lnSpc>
                  <a:spcPts val="2916"/>
                </a:lnSpc>
                <a:buAutoNum type="arabicPeriod"/>
              </a:pPr>
              <a:r>
                <a:rPr lang="en-US" sz="2700" spc="283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Інтерв’ювання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676400" y="6362700"/>
            <a:ext cx="12289231" cy="1389232"/>
            <a:chOff x="-11500" y="-198971"/>
            <a:chExt cx="16385642" cy="18523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374142" cy="1653338"/>
            </a:xfrm>
            <a:custGeom>
              <a:avLst/>
              <a:gdLst/>
              <a:ahLst/>
              <a:cxnLst/>
              <a:rect l="l" t="t" r="r" b="b"/>
              <a:pathLst>
                <a:path w="16374142" h="1653338">
                  <a:moveTo>
                    <a:pt x="0" y="0"/>
                  </a:moveTo>
                  <a:lnTo>
                    <a:pt x="16374142" y="0"/>
                  </a:lnTo>
                  <a:lnTo>
                    <a:pt x="16374142" y="1653338"/>
                  </a:lnTo>
                  <a:lnTo>
                    <a:pt x="0" y="16533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-11500" y="-198971"/>
              <a:ext cx="16374142" cy="157713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265"/>
                </a:lnSpc>
              </a:pPr>
              <a:r>
                <a:rPr lang="en-US" sz="5801" spc="552" dirty="0" err="1">
                  <a:solidFill>
                    <a:srgbClr val="F3F3F2"/>
                  </a:solidFill>
                  <a:latin typeface="Lobster"/>
                  <a:ea typeface="Lobster"/>
                  <a:cs typeface="Lobster"/>
                  <a:sym typeface="Lobster"/>
                </a:rPr>
                <a:t>Актуальність</a:t>
              </a:r>
              <a:endParaRPr lang="en-US" sz="5801" spc="552" dirty="0">
                <a:solidFill>
                  <a:srgbClr val="F3F3F2"/>
                </a:solidFill>
                <a:latin typeface="Lobster"/>
                <a:ea typeface="Lobster"/>
                <a:cs typeface="Lobster"/>
                <a:sym typeface="Lobster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24000" y="7200900"/>
            <a:ext cx="16050091" cy="3086100"/>
            <a:chOff x="-304800" y="-369112"/>
            <a:chExt cx="21400122" cy="4114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1095322" cy="3745688"/>
            </a:xfrm>
            <a:custGeom>
              <a:avLst/>
              <a:gdLst/>
              <a:ahLst/>
              <a:cxnLst/>
              <a:rect l="l" t="t" r="r" b="b"/>
              <a:pathLst>
                <a:path w="21095322" h="3745688">
                  <a:moveTo>
                    <a:pt x="0" y="0"/>
                  </a:moveTo>
                  <a:lnTo>
                    <a:pt x="21095322" y="0"/>
                  </a:lnTo>
                  <a:lnTo>
                    <a:pt x="21095322" y="3745688"/>
                  </a:lnTo>
                  <a:lnTo>
                    <a:pt x="0" y="37456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-304800" y="-369112"/>
              <a:ext cx="21095322" cy="370758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just">
                <a:lnSpc>
                  <a:spcPts val="3240"/>
                </a:lnSpc>
              </a:pPr>
              <a:endParaRPr dirty="0"/>
            </a:p>
            <a:p>
              <a:pPr algn="just">
                <a:lnSpc>
                  <a:spcPts val="2916"/>
                </a:lnSpc>
              </a:pP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Вивчення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музеїв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Миргорода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є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надзвичайно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важливим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для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збереження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та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популяризації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культурної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спадщини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міста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,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музеї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роблять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процес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пізнання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історії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більш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наочним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та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цікавим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,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вони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є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важливими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туристичними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об’єктами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,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які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сприяють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формуванню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позитивного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іміджу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міста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.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Вивчення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історії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рідного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краю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через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музейні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експозиції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сприяє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формуванню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почуття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приналежності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до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місцевої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громади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,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надихає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та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виховує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почуття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патріотизму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147089" y="4585484"/>
            <a:ext cx="3785493" cy="1240003"/>
            <a:chOff x="0" y="0"/>
            <a:chExt cx="5047324" cy="165333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047324" cy="1653338"/>
            </a:xfrm>
            <a:custGeom>
              <a:avLst/>
              <a:gdLst/>
              <a:ahLst/>
              <a:cxnLst/>
              <a:rect l="l" t="t" r="r" b="b"/>
              <a:pathLst>
                <a:path w="5047324" h="1653338">
                  <a:moveTo>
                    <a:pt x="0" y="0"/>
                  </a:moveTo>
                  <a:lnTo>
                    <a:pt x="5047324" y="0"/>
                  </a:lnTo>
                  <a:lnTo>
                    <a:pt x="5047324" y="1653338"/>
                  </a:lnTo>
                  <a:lnTo>
                    <a:pt x="0" y="16533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76200"/>
              <a:ext cx="5047324" cy="157713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265"/>
                </a:lnSpc>
              </a:pPr>
              <a:r>
                <a:rPr lang="en-US" sz="5801" spc="552">
                  <a:solidFill>
                    <a:srgbClr val="F3F3F2"/>
                  </a:solidFill>
                  <a:latin typeface="Lobster"/>
                  <a:ea typeface="Lobster"/>
                  <a:cs typeface="Lobster"/>
                  <a:sym typeface="Lobster"/>
                </a:rPr>
                <a:t>Предмет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15000" y="4991100"/>
            <a:ext cx="6906047" cy="999516"/>
            <a:chOff x="0" y="0"/>
            <a:chExt cx="9208062" cy="133268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208062" cy="1332688"/>
            </a:xfrm>
            <a:custGeom>
              <a:avLst/>
              <a:gdLst/>
              <a:ahLst/>
              <a:cxnLst/>
              <a:rect l="l" t="t" r="r" b="b"/>
              <a:pathLst>
                <a:path w="9208062" h="1332688">
                  <a:moveTo>
                    <a:pt x="0" y="0"/>
                  </a:moveTo>
                  <a:lnTo>
                    <a:pt x="9208062" y="0"/>
                  </a:lnTo>
                  <a:lnTo>
                    <a:pt x="9208062" y="1332688"/>
                  </a:lnTo>
                  <a:lnTo>
                    <a:pt x="0" y="13326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38100"/>
              <a:ext cx="9208062" cy="129458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240"/>
                </a:lnSpc>
              </a:pPr>
              <a:endParaRPr dirty="0"/>
            </a:p>
            <a:p>
              <a:pPr algn="l">
                <a:lnSpc>
                  <a:spcPts val="2916"/>
                </a:lnSpc>
              </a:pP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Музейна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справа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у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місті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Миргороді</a:t>
              </a:r>
              <a:endParaRPr lang="en-US" sz="2700" spc="283" dirty="0">
                <a:solidFill>
                  <a:srgbClr val="F8B323"/>
                </a:solidFill>
                <a:latin typeface="Albertus Nova"/>
                <a:ea typeface="Albertus Nova"/>
                <a:cs typeface="Albertus Nova"/>
                <a:sym typeface="Albertus Nova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147089" y="5472418"/>
            <a:ext cx="3785493" cy="1240003"/>
            <a:chOff x="0" y="0"/>
            <a:chExt cx="5047324" cy="165333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047324" cy="1653338"/>
            </a:xfrm>
            <a:custGeom>
              <a:avLst/>
              <a:gdLst/>
              <a:ahLst/>
              <a:cxnLst/>
              <a:rect l="l" t="t" r="r" b="b"/>
              <a:pathLst>
                <a:path w="5047324" h="1653338">
                  <a:moveTo>
                    <a:pt x="0" y="0"/>
                  </a:moveTo>
                  <a:lnTo>
                    <a:pt x="5047324" y="0"/>
                  </a:lnTo>
                  <a:lnTo>
                    <a:pt x="5047324" y="1653338"/>
                  </a:lnTo>
                  <a:lnTo>
                    <a:pt x="0" y="16533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76200"/>
              <a:ext cx="5047324" cy="157713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265"/>
                </a:lnSpc>
              </a:pPr>
              <a:r>
                <a:rPr lang="en-US" sz="5801" spc="552">
                  <a:solidFill>
                    <a:srgbClr val="F3F3F2"/>
                  </a:solidFill>
                  <a:latin typeface="Lobster"/>
                  <a:ea typeface="Lobster"/>
                  <a:cs typeface="Lobster"/>
                  <a:sym typeface="Lobster"/>
                </a:rPr>
                <a:t>Об’єкт 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252084" y="5432883"/>
            <a:ext cx="6380818" cy="1367358"/>
            <a:chOff x="0" y="0"/>
            <a:chExt cx="8507757" cy="182314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500136" cy="1332688"/>
            </a:xfrm>
            <a:custGeom>
              <a:avLst/>
              <a:gdLst/>
              <a:ahLst/>
              <a:cxnLst/>
              <a:rect l="l" t="t" r="r" b="b"/>
              <a:pathLst>
                <a:path w="8500136" h="1332688">
                  <a:moveTo>
                    <a:pt x="0" y="0"/>
                  </a:moveTo>
                  <a:lnTo>
                    <a:pt x="8500136" y="0"/>
                  </a:lnTo>
                  <a:lnTo>
                    <a:pt x="8500136" y="1332688"/>
                  </a:lnTo>
                  <a:lnTo>
                    <a:pt x="0" y="13326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7621" y="528556"/>
              <a:ext cx="8500136" cy="129458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240"/>
                </a:lnSpc>
              </a:pPr>
              <a:endParaRPr dirty="0"/>
            </a:p>
            <a:p>
              <a:pPr algn="l">
                <a:lnSpc>
                  <a:spcPts val="2916"/>
                </a:lnSpc>
              </a:pP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Музеї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міста</a:t>
              </a:r>
              <a:r>
                <a:rPr lang="en-US" sz="2700" spc="283" dirty="0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 </a:t>
              </a:r>
              <a:r>
                <a:rPr lang="en-US" sz="2700" spc="283" dirty="0" err="1">
                  <a:solidFill>
                    <a:srgbClr val="F8B323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Миргорода</a:t>
              </a:r>
              <a:endParaRPr lang="en-US" sz="2700" spc="283" dirty="0">
                <a:solidFill>
                  <a:srgbClr val="F8B323"/>
                </a:solidFill>
                <a:latin typeface="Albertus Nova"/>
                <a:ea typeface="Albertus Nova"/>
                <a:cs typeface="Albertus Nova"/>
                <a:sym typeface="Albertus Nova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9479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510259" y="107755"/>
            <a:ext cx="15267483" cy="920945"/>
            <a:chOff x="0" y="0"/>
            <a:chExt cx="20356644" cy="12279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356644" cy="1227926"/>
            </a:xfrm>
            <a:custGeom>
              <a:avLst/>
              <a:gdLst/>
              <a:ahLst/>
              <a:cxnLst/>
              <a:rect l="l" t="t" r="r" b="b"/>
              <a:pathLst>
                <a:path w="20356644" h="1227926">
                  <a:moveTo>
                    <a:pt x="0" y="0"/>
                  </a:moveTo>
                  <a:lnTo>
                    <a:pt x="20356644" y="0"/>
                  </a:lnTo>
                  <a:lnTo>
                    <a:pt x="20356644" y="1227926"/>
                  </a:lnTo>
                  <a:lnTo>
                    <a:pt x="0" y="12279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20356644" cy="118982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303"/>
                </a:lnSpc>
              </a:pPr>
              <a:r>
                <a:rPr lang="en-US" sz="3985" spc="173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Літературно-меморіальний музей Давида Гурамішвілі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2062705" y="988799"/>
            <a:ext cx="5712709" cy="3512360"/>
          </a:xfrm>
          <a:custGeom>
            <a:avLst/>
            <a:gdLst/>
            <a:ahLst/>
            <a:cxnLst/>
            <a:rect l="l" t="t" r="r" b="b"/>
            <a:pathLst>
              <a:path w="5712709" h="3512360">
                <a:moveTo>
                  <a:pt x="0" y="0"/>
                </a:moveTo>
                <a:lnTo>
                  <a:pt x="5712709" y="0"/>
                </a:lnTo>
                <a:lnTo>
                  <a:pt x="5712709" y="3512360"/>
                </a:lnTo>
                <a:lnTo>
                  <a:pt x="0" y="351236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975315" y="4636337"/>
            <a:ext cx="5687464" cy="1014325"/>
            <a:chOff x="0" y="0"/>
            <a:chExt cx="7583285" cy="13524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583285" cy="1352433"/>
            </a:xfrm>
            <a:custGeom>
              <a:avLst/>
              <a:gdLst/>
              <a:ahLst/>
              <a:cxnLst/>
              <a:rect l="l" t="t" r="r" b="b"/>
              <a:pathLst>
                <a:path w="7583285" h="1352433">
                  <a:moveTo>
                    <a:pt x="0" y="0"/>
                  </a:moveTo>
                  <a:lnTo>
                    <a:pt x="7583285" y="0"/>
                  </a:lnTo>
                  <a:lnTo>
                    <a:pt x="7583285" y="1352433"/>
                  </a:lnTo>
                  <a:lnTo>
                    <a:pt x="0" y="13524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7583285" cy="134290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786"/>
                </a:lnSpc>
              </a:pPr>
              <a:r>
                <a:rPr lang="en-US" sz="1900" b="1" dirty="0" err="1">
                  <a:solidFill>
                    <a:srgbClr val="000000"/>
                  </a:solidFill>
                  <a:latin typeface="Gill Sans Bold"/>
                  <a:ea typeface="Gill Sans Bold"/>
                  <a:cs typeface="Gill Sans Bold"/>
                  <a:sym typeface="Gill Sans Bold"/>
                </a:rPr>
                <a:t>Літературно-меморіальний</a:t>
              </a:r>
              <a:r>
                <a:rPr lang="en-US" sz="1900" b="1" dirty="0">
                  <a:solidFill>
                    <a:srgbClr val="000000"/>
                  </a:solidFill>
                  <a:latin typeface="Gill Sans Bold"/>
                  <a:ea typeface="Gill Sans Bold"/>
                  <a:cs typeface="Gill Sans Bold"/>
                  <a:sym typeface="Gill Sans Bold"/>
                </a:rPr>
                <a:t> </a:t>
              </a:r>
              <a:r>
                <a:rPr lang="en-US" sz="1900" b="1" dirty="0" err="1">
                  <a:solidFill>
                    <a:srgbClr val="000000"/>
                  </a:solidFill>
                  <a:latin typeface="Gill Sans Bold"/>
                  <a:ea typeface="Gill Sans Bold"/>
                  <a:cs typeface="Gill Sans Bold"/>
                  <a:sym typeface="Gill Sans Bold"/>
                </a:rPr>
                <a:t>музей</a:t>
              </a:r>
              <a:r>
                <a:rPr lang="en-US" sz="1900" b="1" dirty="0">
                  <a:solidFill>
                    <a:srgbClr val="000000"/>
                  </a:solidFill>
                  <a:latin typeface="Gill Sans Bold"/>
                  <a:ea typeface="Gill Sans Bold"/>
                  <a:cs typeface="Gill Sans Bold"/>
                  <a:sym typeface="Gill Sans Bold"/>
                </a:rPr>
                <a:t> </a:t>
              </a:r>
              <a:r>
                <a:rPr lang="en-US" sz="1900" b="1" dirty="0" err="1">
                  <a:solidFill>
                    <a:srgbClr val="000000"/>
                  </a:solidFill>
                  <a:latin typeface="Gill Sans Bold"/>
                  <a:ea typeface="Gill Sans Bold"/>
                  <a:cs typeface="Gill Sans Bold"/>
                  <a:sym typeface="Gill Sans Bold"/>
                </a:rPr>
                <a:t>Давида</a:t>
              </a:r>
              <a:r>
                <a:rPr lang="en-US" sz="1900" b="1" dirty="0">
                  <a:solidFill>
                    <a:srgbClr val="000000"/>
                  </a:solidFill>
                  <a:latin typeface="Gill Sans Bold"/>
                  <a:ea typeface="Gill Sans Bold"/>
                  <a:cs typeface="Gill Sans Bold"/>
                  <a:sym typeface="Gill Sans Bold"/>
                </a:rPr>
                <a:t> </a:t>
              </a:r>
              <a:r>
                <a:rPr lang="en-US" sz="1900" b="1" dirty="0" err="1">
                  <a:solidFill>
                    <a:srgbClr val="000000"/>
                  </a:solidFill>
                  <a:latin typeface="Gill Sans Bold"/>
                  <a:ea typeface="Gill Sans Bold"/>
                  <a:cs typeface="Gill Sans Bold"/>
                  <a:sym typeface="Gill Sans Bold"/>
                </a:rPr>
                <a:t>Гурамішвілі</a:t>
              </a:r>
              <a:endParaRPr lang="en-US" sz="1900" b="1" dirty="0">
                <a:solidFill>
                  <a:srgbClr val="000000"/>
                </a:solidFill>
                <a:latin typeface="Gill Sans Bold"/>
                <a:ea typeface="Gill Sans Bold"/>
                <a:cs typeface="Gill Sans Bold"/>
                <a:sym typeface="Gill Sans Bold"/>
              </a:endParaRPr>
            </a:p>
            <a:p>
              <a:pPr algn="ctr">
                <a:lnSpc>
                  <a:spcPts val="1786"/>
                </a:lnSpc>
              </a:pPr>
              <a:r>
                <a:rPr lang="en-US" sz="1900" dirty="0" err="1">
                  <a:solidFill>
                    <a:srgbClr val="000000"/>
                  </a:solidFill>
                  <a:latin typeface="Gill Sans Light"/>
                  <a:ea typeface="Gill Sans Light"/>
                  <a:cs typeface="Gill Sans Light"/>
                  <a:sym typeface="Gill Sans Light"/>
                </a:rPr>
                <a:t>Вулиця</a:t>
              </a:r>
              <a:r>
                <a:rPr lang="en-US" sz="1900" dirty="0">
                  <a:solidFill>
                    <a:srgbClr val="000000"/>
                  </a:solidFill>
                  <a:latin typeface="Gill Sans Light"/>
                  <a:ea typeface="Gill Sans Light"/>
                  <a:cs typeface="Gill Sans Light"/>
                  <a:sym typeface="Gill Sans Light"/>
                </a:rPr>
                <a:t> </a:t>
              </a:r>
              <a:r>
                <a:rPr lang="en-US" sz="1900" dirty="0" err="1">
                  <a:solidFill>
                    <a:srgbClr val="000000"/>
                  </a:solidFill>
                  <a:latin typeface="Gill Sans Light"/>
                  <a:ea typeface="Gill Sans Light"/>
                  <a:cs typeface="Gill Sans Light"/>
                  <a:sym typeface="Gill Sans Light"/>
                </a:rPr>
                <a:t>Незалежності</a:t>
              </a:r>
              <a:r>
                <a:rPr lang="en-US" sz="1900" dirty="0">
                  <a:solidFill>
                    <a:srgbClr val="000000"/>
                  </a:solidFill>
                  <a:latin typeface="Gill Sans Light"/>
                  <a:ea typeface="Gill Sans Light"/>
                  <a:cs typeface="Gill Sans Light"/>
                  <a:sym typeface="Gill Sans Light"/>
                </a:rPr>
                <a:t>, 5,  </a:t>
              </a:r>
              <a:r>
                <a:rPr lang="en-US" sz="1900" dirty="0" err="1" smtClean="0">
                  <a:solidFill>
                    <a:srgbClr val="000000"/>
                  </a:solidFill>
                  <a:latin typeface="Gill Sans Light"/>
                  <a:ea typeface="Gill Sans Light"/>
                  <a:cs typeface="Gill Sans Light"/>
                  <a:sym typeface="Gill Sans Light"/>
                </a:rPr>
                <a:t>Миргород</a:t>
              </a:r>
              <a:endParaRPr lang="en-US" sz="1900" dirty="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11473692" y="6211926"/>
            <a:ext cx="5785608" cy="3650459"/>
          </a:xfrm>
          <a:custGeom>
            <a:avLst/>
            <a:gdLst/>
            <a:ahLst/>
            <a:cxnLst/>
            <a:rect l="l" t="t" r="r" b="b"/>
            <a:pathLst>
              <a:path w="5785608" h="3650459">
                <a:moveTo>
                  <a:pt x="0" y="0"/>
                </a:moveTo>
                <a:lnTo>
                  <a:pt x="5785608" y="0"/>
                </a:lnTo>
                <a:lnTo>
                  <a:pt x="5785608" y="3650459"/>
                </a:lnTo>
                <a:lnTo>
                  <a:pt x="0" y="365045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8988" r="-5992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42975" y="950699"/>
            <a:ext cx="11032340" cy="291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Музей було відкрито 12 травня 1969 р. під час проведення декади грузинської літератури і мистецтва в Україні.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У створенні музею допомагали працівники Київського державного музею Т. Г. Шевченка, Київського державного музею українського мистецтва, Полтавського краєзнавчого музею, музею Грузії імені С. Н. Джанашіа, Тбіліської академії мистецтв, кіностудії “Грузія-фільм”.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Першим директором музею був І. І. Гурин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21519" y="5105400"/>
            <a:ext cx="7174107" cy="4168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Давид Гурамішвілі -  грузинський поет.  Народився у с. Сагурамо, що неподалік давньої столиці Грузії.  У 1729 р. він приїхав у Москву і знайшов притулок у грузинській колонії Вахтанга VI., згодом оселився в Миргороді, одержавши в нагороду за службу невеликий маєток. Саме  на миргородський період його життя припадає час найактивнішої творчості поета,коли він у 80-х роках XVIII ст. написав свою славнозвісну книгу “Давитіані”</a:t>
            </a:r>
          </a:p>
        </p:txBody>
      </p:sp>
      <p:sp>
        <p:nvSpPr>
          <p:cNvPr id="15" name="Freeform 15"/>
          <p:cNvSpPr/>
          <p:nvPr/>
        </p:nvSpPr>
        <p:spPr>
          <a:xfrm>
            <a:off x="486835" y="7167219"/>
            <a:ext cx="2420950" cy="3119781"/>
          </a:xfrm>
          <a:custGeom>
            <a:avLst/>
            <a:gdLst/>
            <a:ahLst/>
            <a:cxnLst/>
            <a:rect l="l" t="t" r="r" b="b"/>
            <a:pathLst>
              <a:path w="2420950" h="3119781">
                <a:moveTo>
                  <a:pt x="0" y="0"/>
                </a:moveTo>
                <a:lnTo>
                  <a:pt x="2420950" y="0"/>
                </a:lnTo>
                <a:lnTo>
                  <a:pt x="2420950" y="3119781"/>
                </a:lnTo>
                <a:lnTo>
                  <a:pt x="0" y="311978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464890" y="3994627"/>
            <a:ext cx="2442895" cy="3172591"/>
          </a:xfrm>
          <a:custGeom>
            <a:avLst/>
            <a:gdLst/>
            <a:ahLst/>
            <a:cxnLst/>
            <a:rect l="l" t="t" r="r" b="b"/>
            <a:pathLst>
              <a:path w="2442895" h="3172591">
                <a:moveTo>
                  <a:pt x="0" y="0"/>
                </a:moveTo>
                <a:lnTo>
                  <a:pt x="2442895" y="0"/>
                </a:lnTo>
                <a:lnTo>
                  <a:pt x="2442895" y="3172592"/>
                </a:lnTo>
                <a:lnTo>
                  <a:pt x="0" y="317259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1848638" y="3558596"/>
            <a:ext cx="6014166" cy="3790740"/>
          </a:xfrm>
          <a:custGeom>
            <a:avLst/>
            <a:gdLst/>
            <a:ahLst/>
            <a:cxnLst/>
            <a:rect l="l" t="t" r="r" b="b"/>
            <a:pathLst>
              <a:path w="6014166" h="3790740">
                <a:moveTo>
                  <a:pt x="0" y="0"/>
                </a:moveTo>
                <a:lnTo>
                  <a:pt x="6014166" y="0"/>
                </a:lnTo>
                <a:lnTo>
                  <a:pt x="6014166" y="3790739"/>
                </a:lnTo>
                <a:lnTo>
                  <a:pt x="0" y="379073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l="-54671" r="-11075" b="-288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3554056"/>
            <a:ext cx="5482070" cy="3795279"/>
          </a:xfrm>
          <a:custGeom>
            <a:avLst/>
            <a:gdLst/>
            <a:ahLst/>
            <a:cxnLst/>
            <a:rect l="l" t="t" r="r" b="b"/>
            <a:pathLst>
              <a:path w="5482070" h="3795279">
                <a:moveTo>
                  <a:pt x="0" y="0"/>
                </a:moveTo>
                <a:lnTo>
                  <a:pt x="5482070" y="0"/>
                </a:lnTo>
                <a:lnTo>
                  <a:pt x="5482070" y="3795279"/>
                </a:lnTo>
                <a:lnTo>
                  <a:pt x="0" y="379527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5148" t="-3828" r="-2829" b="-1880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376783" y="4911345"/>
            <a:ext cx="5534435" cy="3795279"/>
          </a:xfrm>
          <a:custGeom>
            <a:avLst/>
            <a:gdLst/>
            <a:ahLst/>
            <a:cxnLst/>
            <a:rect l="l" t="t" r="r" b="b"/>
            <a:pathLst>
              <a:path w="5534435" h="3795279">
                <a:moveTo>
                  <a:pt x="0" y="0"/>
                </a:moveTo>
                <a:lnTo>
                  <a:pt x="5534434" y="0"/>
                </a:lnTo>
                <a:lnTo>
                  <a:pt x="5534434" y="3795279"/>
                </a:lnTo>
                <a:lnTo>
                  <a:pt x="0" y="379527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5110" b="-12275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473693" y="244439"/>
            <a:ext cx="16389111" cy="3236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  <a:spcBef>
                <a:spcPct val="0"/>
              </a:spcBef>
            </a:pPr>
            <a:r>
              <a:rPr lang="en-US" sz="2400" spc="177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Після створення музею Давида Гурамішвілі остаточно оформились основні напрямки українсько-грузинських контактів: 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77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допомога грузинських друзів у формуванні та поповненні експозиції і фондів музею;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77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зв'язки літературно-меморіального музею з різними музеями Грузії;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77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публікації наукових працівників музею Д.Гурамішвілі у грузинських періодичних виданнях;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77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численні спільні масові заходи, приїзди грузинських гостей до музею та поїздки працівників музею у Грузію;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77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зв'язки музею з нащадками Давида Гурамішвілі та з тими грузинськими родинами, що проживають на Миргородщині, з екіпажем танкера «Давид Гурамішвілі»;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77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різноманітна переписка, інше.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377910"/>
            <a:ext cx="5043721" cy="106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Грузинська делегація біля пам’ятника Д. Гурамішвілі під час святкування 275-річчя від дня народження Д. Гурамішвілі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676527" y="7644610"/>
            <a:ext cx="2919093" cy="53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Зустріч грузинських гостей у 1969 р.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50062" y="9009644"/>
            <a:ext cx="7387876" cy="802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Студенти грузини на вечорі інтернаціональнох дружби, присвяченому 60-річчю утворення СРСР в музеї Д. Гурамішвілі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0038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467543" y="3483664"/>
            <a:ext cx="5397937" cy="4048452"/>
          </a:xfrm>
          <a:custGeom>
            <a:avLst/>
            <a:gdLst/>
            <a:ahLst/>
            <a:cxnLst/>
            <a:rect l="l" t="t" r="r" b="b"/>
            <a:pathLst>
              <a:path w="5397937" h="4048452">
                <a:moveTo>
                  <a:pt x="0" y="0"/>
                </a:moveTo>
                <a:lnTo>
                  <a:pt x="5397936" y="0"/>
                </a:lnTo>
                <a:lnTo>
                  <a:pt x="5397936" y="4048452"/>
                </a:lnTo>
                <a:lnTo>
                  <a:pt x="0" y="40484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l="-12239" t="-7131" r="-12641" b="-1837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317903" y="3141439"/>
            <a:ext cx="5581504" cy="4004122"/>
          </a:xfrm>
          <a:custGeom>
            <a:avLst/>
            <a:gdLst/>
            <a:ahLst/>
            <a:cxnLst/>
            <a:rect l="l" t="t" r="r" b="b"/>
            <a:pathLst>
              <a:path w="5581504" h="4004122">
                <a:moveTo>
                  <a:pt x="0" y="0"/>
                </a:moveTo>
                <a:lnTo>
                  <a:pt x="5581504" y="0"/>
                </a:lnTo>
                <a:lnTo>
                  <a:pt x="5581504" y="4004122"/>
                </a:lnTo>
                <a:lnTo>
                  <a:pt x="0" y="400412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8898" t="-6485" r="-11031" b="-19523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145245" y="5301224"/>
            <a:ext cx="5997510" cy="3434058"/>
          </a:xfrm>
          <a:custGeom>
            <a:avLst/>
            <a:gdLst/>
            <a:ahLst/>
            <a:cxnLst/>
            <a:rect l="l" t="t" r="r" b="b"/>
            <a:pathLst>
              <a:path w="5997510" h="3434058">
                <a:moveTo>
                  <a:pt x="0" y="0"/>
                </a:moveTo>
                <a:lnTo>
                  <a:pt x="5997510" y="0"/>
                </a:lnTo>
                <a:lnTo>
                  <a:pt x="5997510" y="3434058"/>
                </a:lnTo>
                <a:lnTo>
                  <a:pt x="0" y="343405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5808" t="-19296" r="-8236" b="-30834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116759"/>
            <a:ext cx="16655581" cy="2910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Масові заходи музею Давида Гурамішвілі були найрізноманітнішими. Це і зустрічі з творчими людьми: письменниками та поетами, артистами, ходижніми колективами. Наприклад, в музей неодноразово приїздив грузинський письменник Нодар Хундадзе. Також зустрічі з народними артистами ГРСР, з викладачами та студентами різних вищих навчальних закладів Грузії, зустрічі з вчителями та учнями грузинських шкіл. Неабиякий слід в історії музею залишила зустріч з нащадком Давида Гурамішвілі - Ельзою Шалвівною Гурамішвілі.</a:t>
            </a:r>
          </a:p>
          <a:p>
            <a:pPr algn="just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Сьогодні музей пропонує цікаві екскурсії, майстер класи для дітей та дорослих, тут постійно проводять різноманітні освітні та творчі заходи.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15978" y="7799927"/>
            <a:ext cx="3804851" cy="106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Ельза Гурамішвілі у музеї Д. Гурамішвілі під час зустрічі з відпочиваючими курорту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89851" y="8897207"/>
            <a:ext cx="5508298" cy="802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Зустріч посла Грузії в Україні Григола Катамадзе біля музею Д. Гурамішвілі. </a:t>
            </a:r>
          </a:p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1 серпня 2001 р.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17903" y="7560691"/>
            <a:ext cx="5508298" cy="53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Педагогічний колектив середньої школи с. Сагурамо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774752" y="-124072"/>
            <a:ext cx="15321531" cy="1192827"/>
            <a:chOff x="0" y="0"/>
            <a:chExt cx="20428708" cy="15904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356644" cy="1117032"/>
            </a:xfrm>
            <a:custGeom>
              <a:avLst/>
              <a:gdLst/>
              <a:ahLst/>
              <a:cxnLst/>
              <a:rect l="l" t="t" r="r" b="b"/>
              <a:pathLst>
                <a:path w="20356644" h="1117032">
                  <a:moveTo>
                    <a:pt x="0" y="0"/>
                  </a:moveTo>
                  <a:lnTo>
                    <a:pt x="20356644" y="0"/>
                  </a:lnTo>
                  <a:lnTo>
                    <a:pt x="20356644" y="1117032"/>
                  </a:lnTo>
                  <a:lnTo>
                    <a:pt x="0" y="11170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2064" y="521029"/>
              <a:ext cx="20356644" cy="106940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996"/>
                </a:lnSpc>
              </a:pPr>
              <a:r>
                <a:rPr lang="en-US" sz="3700" spc="145" dirty="0" err="1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Експозиції</a:t>
              </a:r>
              <a:r>
                <a:rPr lang="en-US" sz="3700" spc="145" dirty="0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 </a:t>
              </a:r>
              <a:r>
                <a:rPr lang="en-US" sz="3700" spc="145" dirty="0" err="1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Літературно-меморіальний</a:t>
              </a:r>
              <a:r>
                <a:rPr lang="en-US" sz="3700" spc="145" dirty="0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 </a:t>
              </a:r>
              <a:r>
                <a:rPr lang="en-US" sz="3700" spc="145" dirty="0" err="1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музей</a:t>
              </a:r>
              <a:r>
                <a:rPr lang="en-US" sz="3700" spc="145" dirty="0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 </a:t>
              </a:r>
              <a:r>
                <a:rPr lang="en-US" sz="3700" spc="145" dirty="0" err="1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Давида</a:t>
              </a:r>
              <a:r>
                <a:rPr lang="en-US" sz="3700" spc="145" dirty="0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 </a:t>
              </a:r>
              <a:r>
                <a:rPr lang="en-US" sz="3700" spc="145" dirty="0" err="1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Гурамішвілі</a:t>
              </a:r>
              <a:endParaRPr lang="en-US" sz="3700" spc="145" dirty="0">
                <a:solidFill>
                  <a:srgbClr val="0A1E46"/>
                </a:solidFill>
                <a:latin typeface="Lobster"/>
                <a:ea typeface="Lobster"/>
                <a:cs typeface="Lobster"/>
                <a:sym typeface="Lobster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184545" y="845560"/>
            <a:ext cx="3396528" cy="3137290"/>
          </a:xfrm>
          <a:custGeom>
            <a:avLst/>
            <a:gdLst/>
            <a:ahLst/>
            <a:cxnLst/>
            <a:rect l="l" t="t" r="r" b="b"/>
            <a:pathLst>
              <a:path w="3396528" h="3137290">
                <a:moveTo>
                  <a:pt x="0" y="0"/>
                </a:moveTo>
                <a:lnTo>
                  <a:pt x="3396528" y="0"/>
                </a:lnTo>
                <a:lnTo>
                  <a:pt x="3396528" y="3137290"/>
                </a:lnTo>
                <a:lnTo>
                  <a:pt x="0" y="313729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b="-4363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423717" y="1752117"/>
            <a:ext cx="2628445" cy="2743022"/>
          </a:xfrm>
          <a:custGeom>
            <a:avLst/>
            <a:gdLst/>
            <a:ahLst/>
            <a:cxnLst/>
            <a:rect l="l" t="t" r="r" b="b"/>
            <a:pathLst>
              <a:path w="2628445" h="2743022">
                <a:moveTo>
                  <a:pt x="0" y="0"/>
                </a:moveTo>
                <a:lnTo>
                  <a:pt x="2628446" y="0"/>
                </a:lnTo>
                <a:lnTo>
                  <a:pt x="2628446" y="2743022"/>
                </a:lnTo>
                <a:lnTo>
                  <a:pt x="0" y="274302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7764" t="-31078" r="-29107" b="-42923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861970" y="778719"/>
            <a:ext cx="2389251" cy="3119299"/>
          </a:xfrm>
          <a:custGeom>
            <a:avLst/>
            <a:gdLst/>
            <a:ahLst/>
            <a:cxnLst/>
            <a:rect l="l" t="t" r="r" b="b"/>
            <a:pathLst>
              <a:path w="2389251" h="3119299">
                <a:moveTo>
                  <a:pt x="0" y="0"/>
                </a:moveTo>
                <a:lnTo>
                  <a:pt x="2389250" y="0"/>
                </a:lnTo>
                <a:lnTo>
                  <a:pt x="2389250" y="3119299"/>
                </a:lnTo>
                <a:lnTo>
                  <a:pt x="0" y="311929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47826" t="-60857" r="-61167" b="-51521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904520" y="845560"/>
            <a:ext cx="2707779" cy="3902625"/>
          </a:xfrm>
          <a:custGeom>
            <a:avLst/>
            <a:gdLst/>
            <a:ahLst/>
            <a:cxnLst/>
            <a:rect l="l" t="t" r="r" b="b"/>
            <a:pathLst>
              <a:path w="2707779" h="3902625">
                <a:moveTo>
                  <a:pt x="0" y="0"/>
                </a:moveTo>
                <a:lnTo>
                  <a:pt x="2707779" y="0"/>
                </a:lnTo>
                <a:lnTo>
                  <a:pt x="2707779" y="3902625"/>
                </a:lnTo>
                <a:lnTo>
                  <a:pt x="0" y="390262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4317" r="-431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111591" y="5143500"/>
            <a:ext cx="3188568" cy="2403383"/>
          </a:xfrm>
          <a:custGeom>
            <a:avLst/>
            <a:gdLst/>
            <a:ahLst/>
            <a:cxnLst/>
            <a:rect l="l" t="t" r="r" b="b"/>
            <a:pathLst>
              <a:path w="3188568" h="2403383">
                <a:moveTo>
                  <a:pt x="0" y="0"/>
                </a:moveTo>
                <a:lnTo>
                  <a:pt x="3188568" y="0"/>
                </a:lnTo>
                <a:lnTo>
                  <a:pt x="3188568" y="2403383"/>
                </a:lnTo>
                <a:lnTo>
                  <a:pt x="0" y="240338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863513" y="5143500"/>
            <a:ext cx="3188568" cy="2403383"/>
          </a:xfrm>
          <a:custGeom>
            <a:avLst/>
            <a:gdLst/>
            <a:ahLst/>
            <a:cxnLst/>
            <a:rect l="l" t="t" r="r" b="b"/>
            <a:pathLst>
              <a:path w="3188568" h="2403383">
                <a:moveTo>
                  <a:pt x="0" y="0"/>
                </a:moveTo>
                <a:lnTo>
                  <a:pt x="3188568" y="0"/>
                </a:lnTo>
                <a:lnTo>
                  <a:pt x="3188568" y="2403383"/>
                </a:lnTo>
                <a:lnTo>
                  <a:pt x="0" y="2403383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545706" y="7732729"/>
            <a:ext cx="3100451" cy="2336965"/>
          </a:xfrm>
          <a:custGeom>
            <a:avLst/>
            <a:gdLst/>
            <a:ahLst/>
            <a:cxnLst/>
            <a:rect l="l" t="t" r="r" b="b"/>
            <a:pathLst>
              <a:path w="3100451" h="2336965">
                <a:moveTo>
                  <a:pt x="0" y="0"/>
                </a:moveTo>
                <a:lnTo>
                  <a:pt x="3100451" y="0"/>
                </a:lnTo>
                <a:lnTo>
                  <a:pt x="3100451" y="2336965"/>
                </a:lnTo>
                <a:lnTo>
                  <a:pt x="0" y="2336965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916491" y="5143500"/>
            <a:ext cx="3642223" cy="2403383"/>
          </a:xfrm>
          <a:custGeom>
            <a:avLst/>
            <a:gdLst/>
            <a:ahLst/>
            <a:cxnLst/>
            <a:rect l="l" t="t" r="r" b="b"/>
            <a:pathLst>
              <a:path w="3642223" h="2403383">
                <a:moveTo>
                  <a:pt x="0" y="0"/>
                </a:moveTo>
                <a:lnTo>
                  <a:pt x="3642222" y="0"/>
                </a:lnTo>
                <a:lnTo>
                  <a:pt x="3642222" y="2403383"/>
                </a:lnTo>
                <a:lnTo>
                  <a:pt x="0" y="2403383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t="-14227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635576" y="4910246"/>
            <a:ext cx="3439826" cy="4058294"/>
          </a:xfrm>
          <a:custGeom>
            <a:avLst/>
            <a:gdLst/>
            <a:ahLst/>
            <a:cxnLst/>
            <a:rect l="l" t="t" r="r" b="b"/>
            <a:pathLst>
              <a:path w="3439826" h="4058294">
                <a:moveTo>
                  <a:pt x="0" y="0"/>
                </a:moveTo>
                <a:lnTo>
                  <a:pt x="3439826" y="0"/>
                </a:lnTo>
                <a:lnTo>
                  <a:pt x="3439826" y="4058293"/>
                </a:lnTo>
                <a:lnTo>
                  <a:pt x="0" y="4058293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b="-12451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740785" y="845560"/>
            <a:ext cx="3500120" cy="3921833"/>
          </a:xfrm>
          <a:custGeom>
            <a:avLst/>
            <a:gdLst/>
            <a:ahLst/>
            <a:cxnLst/>
            <a:rect l="l" t="t" r="r" b="b"/>
            <a:pathLst>
              <a:path w="3500120" h="3921833">
                <a:moveTo>
                  <a:pt x="0" y="0"/>
                </a:moveTo>
                <a:lnTo>
                  <a:pt x="3500120" y="0"/>
                </a:lnTo>
                <a:lnTo>
                  <a:pt x="3500120" y="3921833"/>
                </a:lnTo>
                <a:lnTo>
                  <a:pt x="0" y="3921833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 t="-13233" b="-5170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364730" y="845560"/>
            <a:ext cx="2935162" cy="3894079"/>
          </a:xfrm>
          <a:custGeom>
            <a:avLst/>
            <a:gdLst/>
            <a:ahLst/>
            <a:cxnLst/>
            <a:rect l="l" t="t" r="r" b="b"/>
            <a:pathLst>
              <a:path w="2935162" h="3894079">
                <a:moveTo>
                  <a:pt x="0" y="0"/>
                </a:moveTo>
                <a:lnTo>
                  <a:pt x="2935162" y="0"/>
                </a:lnTo>
                <a:lnTo>
                  <a:pt x="2935162" y="3894079"/>
                </a:lnTo>
                <a:lnTo>
                  <a:pt x="0" y="3894079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14117" y="4347600"/>
            <a:ext cx="3366956" cy="4466940"/>
          </a:xfrm>
          <a:custGeom>
            <a:avLst/>
            <a:gdLst/>
            <a:ahLst/>
            <a:cxnLst/>
            <a:rect l="l" t="t" r="r" b="b"/>
            <a:pathLst>
              <a:path w="3366956" h="4466940">
                <a:moveTo>
                  <a:pt x="0" y="0"/>
                </a:moveTo>
                <a:lnTo>
                  <a:pt x="3366956" y="0"/>
                </a:lnTo>
                <a:lnTo>
                  <a:pt x="3366956" y="4466940"/>
                </a:lnTo>
                <a:lnTo>
                  <a:pt x="0" y="4466940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032274" y="7795808"/>
            <a:ext cx="3111726" cy="2345463"/>
          </a:xfrm>
          <a:custGeom>
            <a:avLst/>
            <a:gdLst/>
            <a:ahLst/>
            <a:cxnLst/>
            <a:rect l="l" t="t" r="r" b="b"/>
            <a:pathLst>
              <a:path w="3111726" h="2345463">
                <a:moveTo>
                  <a:pt x="0" y="0"/>
                </a:moveTo>
                <a:lnTo>
                  <a:pt x="3111726" y="0"/>
                </a:lnTo>
                <a:lnTo>
                  <a:pt x="3111726" y="2345463"/>
                </a:lnTo>
                <a:lnTo>
                  <a:pt x="0" y="2345463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0038" y="115273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-60492"/>
            <a:ext cx="16834104" cy="1803313"/>
            <a:chOff x="0" y="0"/>
            <a:chExt cx="22445472" cy="24044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445472" cy="2404418"/>
            </a:xfrm>
            <a:custGeom>
              <a:avLst/>
              <a:gdLst/>
              <a:ahLst/>
              <a:cxnLst/>
              <a:rect l="l" t="t" r="r" b="b"/>
              <a:pathLst>
                <a:path w="22445472" h="2404418">
                  <a:moveTo>
                    <a:pt x="0" y="0"/>
                  </a:moveTo>
                  <a:lnTo>
                    <a:pt x="22445472" y="0"/>
                  </a:lnTo>
                  <a:lnTo>
                    <a:pt x="22445472" y="2404418"/>
                  </a:lnTo>
                  <a:lnTo>
                    <a:pt x="0" y="24044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47625"/>
              <a:ext cx="22445472" cy="235679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951"/>
                </a:lnSpc>
              </a:pPr>
              <a:r>
                <a:rPr lang="en-US" sz="4585" spc="199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Миргородський краєзнавчий музей імені Опанаса Сластьона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1457" y="862149"/>
            <a:ext cx="9834761" cy="9027223"/>
            <a:chOff x="0" y="0"/>
            <a:chExt cx="13113015" cy="120362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13015" cy="12036298"/>
            </a:xfrm>
            <a:custGeom>
              <a:avLst/>
              <a:gdLst/>
              <a:ahLst/>
              <a:cxnLst/>
              <a:rect l="l" t="t" r="r" b="b"/>
              <a:pathLst>
                <a:path w="13113015" h="12036298">
                  <a:moveTo>
                    <a:pt x="0" y="0"/>
                  </a:moveTo>
                  <a:lnTo>
                    <a:pt x="13113015" y="0"/>
                  </a:lnTo>
                  <a:lnTo>
                    <a:pt x="13113015" y="12036298"/>
                  </a:lnTo>
                  <a:lnTo>
                    <a:pt x="0" y="12036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3113015" cy="1205534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518162" lvl="1" indent="-259081" algn="l">
                <a:lnSpc>
                  <a:spcPts val="3168"/>
                </a:lnSpc>
                <a:buFont typeface="Arial"/>
                <a:buChar char="•"/>
              </a:pPr>
              <a:r>
                <a:rPr lang="en-US" sz="2400">
                  <a:solidFill>
                    <a:srgbClr val="2A1A00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За деякими даними, у 1917р.  було створено цей музей, але  у 1919 р. музей розграбували денікінці. Відновлений музей у 1920 році.  за рішенням Миргородського повітового комітету.</a:t>
              </a:r>
            </a:p>
            <a:p>
              <a:pPr marL="518162" lvl="1" indent="-259081" algn="l">
                <a:lnSpc>
                  <a:spcPts val="3168"/>
                </a:lnSpc>
                <a:buFont typeface="Arial"/>
                <a:buChar char="•"/>
              </a:pPr>
              <a:r>
                <a:rPr lang="en-US" sz="2400">
                  <a:solidFill>
                    <a:srgbClr val="2A1A00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Ініціатором створення музею був Опанас Георгійович Сластьон (1855 - 1933), викладач Миргородської художньо-промислової школи, художник, знавець української архітектури й старовини. </a:t>
              </a:r>
            </a:p>
            <a:p>
              <a:pPr marL="518162" lvl="1" indent="-259081" algn="l">
                <a:lnSpc>
                  <a:spcPts val="3168"/>
                </a:lnSpc>
                <a:buFont typeface="Arial"/>
                <a:buChar char="•"/>
              </a:pPr>
              <a:r>
                <a:rPr lang="en-US" sz="2400">
                  <a:solidFill>
                    <a:srgbClr val="2A1A00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Спочатку музей мав назву “Науковий і художньо-промисловий музей”.</a:t>
              </a:r>
            </a:p>
            <a:p>
              <a:pPr marL="518162" lvl="1" indent="-259081" algn="l">
                <a:lnSpc>
                  <a:spcPts val="3168"/>
                </a:lnSpc>
                <a:buFont typeface="Arial"/>
                <a:buChar char="•"/>
              </a:pPr>
              <a:r>
                <a:rPr lang="en-US" sz="2400">
                  <a:solidFill>
                    <a:srgbClr val="2A1A00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У 1943 р. будинок музею спалили при відступі німці.</a:t>
              </a:r>
            </a:p>
            <a:p>
              <a:pPr marL="518162" lvl="1" indent="-259081" algn="l">
                <a:lnSpc>
                  <a:spcPts val="3168"/>
                </a:lnSpc>
                <a:buFont typeface="Arial"/>
                <a:buChar char="•"/>
              </a:pPr>
              <a:r>
                <a:rPr lang="en-US" sz="2400">
                  <a:solidFill>
                    <a:srgbClr val="2A1A00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Першим офіційним завідувачем Миргородського музею став Іван Якович Плескач.</a:t>
              </a:r>
            </a:p>
            <a:p>
              <a:pPr marL="518162" lvl="1" indent="-259081" algn="l">
                <a:lnSpc>
                  <a:spcPts val="3168"/>
                </a:lnSpc>
                <a:buFont typeface="Arial"/>
                <a:buChar char="•"/>
              </a:pPr>
              <a:r>
                <a:rPr lang="en-US" sz="2400">
                  <a:solidFill>
                    <a:srgbClr val="2A1A00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У 1996 р. музей переїхав до нового двоповерхового приміщення по вулиці Незалежності, 2.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3615311" y="841164"/>
            <a:ext cx="4460091" cy="2667619"/>
          </a:xfrm>
          <a:custGeom>
            <a:avLst/>
            <a:gdLst/>
            <a:ahLst/>
            <a:cxnLst/>
            <a:rect l="l" t="t" r="r" b="b"/>
            <a:pathLst>
              <a:path w="4460091" h="2667619">
                <a:moveTo>
                  <a:pt x="0" y="0"/>
                </a:moveTo>
                <a:lnTo>
                  <a:pt x="4460091" y="0"/>
                </a:lnTo>
                <a:lnTo>
                  <a:pt x="4460091" y="2667620"/>
                </a:lnTo>
                <a:lnTo>
                  <a:pt x="0" y="266762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3615311" y="3508784"/>
            <a:ext cx="4247493" cy="970832"/>
            <a:chOff x="0" y="0"/>
            <a:chExt cx="5663324" cy="12944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663324" cy="1294442"/>
            </a:xfrm>
            <a:custGeom>
              <a:avLst/>
              <a:gdLst/>
              <a:ahLst/>
              <a:cxnLst/>
              <a:rect l="l" t="t" r="r" b="b"/>
              <a:pathLst>
                <a:path w="5663324" h="1294442">
                  <a:moveTo>
                    <a:pt x="0" y="0"/>
                  </a:moveTo>
                  <a:lnTo>
                    <a:pt x="5663324" y="0"/>
                  </a:lnTo>
                  <a:lnTo>
                    <a:pt x="5663324" y="1294442"/>
                  </a:lnTo>
                  <a:lnTo>
                    <a:pt x="0" y="12944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5663324" cy="129444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920"/>
                </a:lnSpc>
              </a:pPr>
              <a:r>
                <a:rPr lang="en-US" sz="1600" b="1">
                  <a:solidFill>
                    <a:srgbClr val="0A1E46"/>
                  </a:solidFill>
                  <a:latin typeface="Albertus Nova Bold"/>
                  <a:ea typeface="Albertus Nova Bold"/>
                  <a:cs typeface="Albertus Nova Bold"/>
                  <a:sym typeface="Albertus Nova Bold"/>
                </a:rPr>
                <a:t>Миргородський краєзнавчий музей імені Опанаса Сластьона</a:t>
              </a:r>
            </a:p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0A1E46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вулиця Незалежності, 2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5395258" y="4439393"/>
            <a:ext cx="2680144" cy="4029986"/>
          </a:xfrm>
          <a:custGeom>
            <a:avLst/>
            <a:gdLst/>
            <a:ahLst/>
            <a:cxnLst/>
            <a:rect l="l" t="t" r="r" b="b"/>
            <a:pathLst>
              <a:path w="2680144" h="4029986">
                <a:moveTo>
                  <a:pt x="0" y="0"/>
                </a:moveTo>
                <a:lnTo>
                  <a:pt x="2680144" y="0"/>
                </a:lnTo>
                <a:lnTo>
                  <a:pt x="2680144" y="4029986"/>
                </a:lnTo>
                <a:lnTo>
                  <a:pt x="0" y="402998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7187" r="-10468" b="-381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806105" y="862149"/>
            <a:ext cx="2580344" cy="3577244"/>
          </a:xfrm>
          <a:custGeom>
            <a:avLst/>
            <a:gdLst/>
            <a:ahLst/>
            <a:cxnLst/>
            <a:rect l="l" t="t" r="r" b="b"/>
            <a:pathLst>
              <a:path w="2580344" h="3577244">
                <a:moveTo>
                  <a:pt x="0" y="0"/>
                </a:moveTo>
                <a:lnTo>
                  <a:pt x="2580344" y="0"/>
                </a:lnTo>
                <a:lnTo>
                  <a:pt x="2580344" y="3577244"/>
                </a:lnTo>
                <a:lnTo>
                  <a:pt x="0" y="357724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b="-18249"/>
            </a:stretch>
          </a:blipFill>
        </p:spPr>
      </p:sp>
      <p:sp>
        <p:nvSpPr>
          <p:cNvPr id="17" name="Freeform 17"/>
          <p:cNvSpPr/>
          <p:nvPr/>
        </p:nvSpPr>
        <p:spPr>
          <a:xfrm rot="5400000">
            <a:off x="3153502" y="4835680"/>
            <a:ext cx="3271009" cy="6836375"/>
          </a:xfrm>
          <a:custGeom>
            <a:avLst/>
            <a:gdLst/>
            <a:ahLst/>
            <a:cxnLst/>
            <a:rect l="l" t="t" r="r" b="b"/>
            <a:pathLst>
              <a:path w="3271009" h="6836375">
                <a:moveTo>
                  <a:pt x="0" y="0"/>
                </a:moveTo>
                <a:lnTo>
                  <a:pt x="3271009" y="0"/>
                </a:lnTo>
                <a:lnTo>
                  <a:pt x="3271009" y="6836375"/>
                </a:lnTo>
                <a:lnTo>
                  <a:pt x="0" y="683637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36420" t="-9018" r="-41160" b="-3707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136017" y="5655312"/>
            <a:ext cx="6039495" cy="3229913"/>
          </a:xfrm>
          <a:custGeom>
            <a:avLst/>
            <a:gdLst/>
            <a:ahLst/>
            <a:cxnLst/>
            <a:rect l="l" t="t" r="r" b="b"/>
            <a:pathLst>
              <a:path w="6039495" h="3229913">
                <a:moveTo>
                  <a:pt x="0" y="0"/>
                </a:moveTo>
                <a:lnTo>
                  <a:pt x="6039495" y="0"/>
                </a:lnTo>
                <a:lnTo>
                  <a:pt x="6039495" y="3229912"/>
                </a:lnTo>
                <a:lnTo>
                  <a:pt x="0" y="322991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14452" t="-53873" r="-20776" b="-36719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696218" y="4548811"/>
            <a:ext cx="2919093" cy="26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О. Г. Сластьон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9917947"/>
            <a:ext cx="7520613" cy="26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Будинок, у якому у 1923-1943 рр. розміщувався музей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733330" y="9138285"/>
            <a:ext cx="5153485" cy="26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spc="148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Куточок етнографічної експозиції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196001" y="523239"/>
            <a:ext cx="16666803" cy="433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У 1923 р. музей мав уже понад 1000 експонатів, із них 668 було привезено з маєтків.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На початок 2000 р. музей налічує понад 15 тисяч експонатів. Всі вони  поділяютьсянка кілька категорій: речові, писемні, нумізматичні, художні, природничо-історичні, науково-технічні, меморіальні.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Найбільшою є група речових експонатів понад 1000. Серед них предмети побуту, одяг, знаряддя праці, зброя тощо.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Не менш важливими для музею є й фотографії. Вони фіксують події, що давно минули, предмети, які давно зникли, людей, про яких залишилась лише пам'ять.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В основі експозицій музею є експонати з зібраних та власних колекцій О. Г. Сластьона, особисті речі та старовинні книги письменника В.В. Капніста, речі з поміщицьких маєтків Трощинських, Фролових-Багрєєвих, Лук'яновичів, Гоголів-Яновських та інших.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Чимало цікавих експонатів надійшло до музею з маєтку Муравйових- Апостолів.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Під час Другої Світової війни приміщення  музею було спалено, частину цінних експонатів вивезено.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8911" y="-66675"/>
            <a:ext cx="3717280" cy="58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 i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Фондові зібрання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81792" y="4790439"/>
            <a:ext cx="15349831" cy="653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Експонати музею</a:t>
            </a:r>
          </a:p>
        </p:txBody>
      </p:sp>
      <p:sp>
        <p:nvSpPr>
          <p:cNvPr id="8" name="Freeform 8"/>
          <p:cNvSpPr/>
          <p:nvPr/>
        </p:nvSpPr>
        <p:spPr>
          <a:xfrm>
            <a:off x="705861" y="6148519"/>
            <a:ext cx="5103379" cy="3109781"/>
          </a:xfrm>
          <a:custGeom>
            <a:avLst/>
            <a:gdLst/>
            <a:ahLst/>
            <a:cxnLst/>
            <a:rect l="l" t="t" r="r" b="b"/>
            <a:pathLst>
              <a:path w="5103379" h="3109781">
                <a:moveTo>
                  <a:pt x="0" y="0"/>
                </a:moveTo>
                <a:lnTo>
                  <a:pt x="5103380" y="0"/>
                </a:lnTo>
                <a:lnTo>
                  <a:pt x="5103380" y="3109781"/>
                </a:lnTo>
                <a:lnTo>
                  <a:pt x="0" y="310978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l="-7267" t="-17629" r="-12560" b="-3059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197873" y="5690067"/>
            <a:ext cx="3331530" cy="4419940"/>
          </a:xfrm>
          <a:custGeom>
            <a:avLst/>
            <a:gdLst/>
            <a:ahLst/>
            <a:cxnLst/>
            <a:rect l="l" t="t" r="r" b="b"/>
            <a:pathLst>
              <a:path w="3331530" h="4419940">
                <a:moveTo>
                  <a:pt x="0" y="0"/>
                </a:moveTo>
                <a:lnTo>
                  <a:pt x="3331530" y="0"/>
                </a:lnTo>
                <a:lnTo>
                  <a:pt x="3331530" y="4419940"/>
                </a:lnTo>
                <a:lnTo>
                  <a:pt x="0" y="441994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947144" y="5690067"/>
            <a:ext cx="4949783" cy="4419940"/>
          </a:xfrm>
          <a:custGeom>
            <a:avLst/>
            <a:gdLst/>
            <a:ahLst/>
            <a:cxnLst/>
            <a:rect l="l" t="t" r="r" b="b"/>
            <a:pathLst>
              <a:path w="4949783" h="4419940">
                <a:moveTo>
                  <a:pt x="0" y="0"/>
                </a:moveTo>
                <a:lnTo>
                  <a:pt x="4949783" y="0"/>
                </a:lnTo>
                <a:lnTo>
                  <a:pt x="4949783" y="4419940"/>
                </a:lnTo>
                <a:lnTo>
                  <a:pt x="0" y="441994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b="-48573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130966" y="5050827"/>
            <a:ext cx="2944436" cy="5059179"/>
          </a:xfrm>
          <a:custGeom>
            <a:avLst/>
            <a:gdLst/>
            <a:ahLst/>
            <a:cxnLst/>
            <a:rect l="l" t="t" r="r" b="b"/>
            <a:pathLst>
              <a:path w="2944436" h="5059179">
                <a:moveTo>
                  <a:pt x="0" y="0"/>
                </a:moveTo>
                <a:lnTo>
                  <a:pt x="2944436" y="0"/>
                </a:lnTo>
                <a:lnTo>
                  <a:pt x="2944436" y="5059180"/>
                </a:lnTo>
                <a:lnTo>
                  <a:pt x="0" y="505918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22556" t="-4795" r="-25134" b="-9242"/>
            </a:stretch>
          </a:blipFill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417643" y="193331"/>
            <a:ext cx="4077225" cy="3073208"/>
          </a:xfrm>
          <a:custGeom>
            <a:avLst/>
            <a:gdLst/>
            <a:ahLst/>
            <a:cxnLst/>
            <a:rect l="l" t="t" r="r" b="b"/>
            <a:pathLst>
              <a:path w="4077225" h="3073208">
                <a:moveTo>
                  <a:pt x="0" y="0"/>
                </a:moveTo>
                <a:lnTo>
                  <a:pt x="4077225" y="0"/>
                </a:lnTo>
                <a:lnTo>
                  <a:pt x="4077225" y="3073208"/>
                </a:lnTo>
                <a:lnTo>
                  <a:pt x="0" y="307320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547531" y="141615"/>
            <a:ext cx="2395779" cy="4676977"/>
          </a:xfrm>
          <a:custGeom>
            <a:avLst/>
            <a:gdLst/>
            <a:ahLst/>
            <a:cxnLst/>
            <a:rect l="l" t="t" r="r" b="b"/>
            <a:pathLst>
              <a:path w="2395779" h="4676977">
                <a:moveTo>
                  <a:pt x="0" y="0"/>
                </a:moveTo>
                <a:lnTo>
                  <a:pt x="2395778" y="0"/>
                </a:lnTo>
                <a:lnTo>
                  <a:pt x="2395778" y="4676977"/>
                </a:lnTo>
                <a:lnTo>
                  <a:pt x="0" y="467697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r="-54381" b="-491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79230" y="193331"/>
            <a:ext cx="4077225" cy="3073208"/>
          </a:xfrm>
          <a:custGeom>
            <a:avLst/>
            <a:gdLst/>
            <a:ahLst/>
            <a:cxnLst/>
            <a:rect l="l" t="t" r="r" b="b"/>
            <a:pathLst>
              <a:path w="4077225" h="3073208">
                <a:moveTo>
                  <a:pt x="0" y="0"/>
                </a:moveTo>
                <a:lnTo>
                  <a:pt x="4077225" y="0"/>
                </a:lnTo>
                <a:lnTo>
                  <a:pt x="4077225" y="3073208"/>
                </a:lnTo>
                <a:lnTo>
                  <a:pt x="0" y="307320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679623" y="4922530"/>
            <a:ext cx="2395779" cy="5007152"/>
          </a:xfrm>
          <a:custGeom>
            <a:avLst/>
            <a:gdLst/>
            <a:ahLst/>
            <a:cxnLst/>
            <a:rect l="l" t="t" r="r" b="b"/>
            <a:pathLst>
              <a:path w="2395779" h="5007152">
                <a:moveTo>
                  <a:pt x="0" y="0"/>
                </a:moveTo>
                <a:lnTo>
                  <a:pt x="2395779" y="0"/>
                </a:lnTo>
                <a:lnTo>
                  <a:pt x="2395779" y="5007152"/>
                </a:lnTo>
                <a:lnTo>
                  <a:pt x="0" y="500715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32586" r="-29752" b="-305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383996" y="3500989"/>
            <a:ext cx="6327302" cy="2557700"/>
          </a:xfrm>
          <a:custGeom>
            <a:avLst/>
            <a:gdLst/>
            <a:ahLst/>
            <a:cxnLst/>
            <a:rect l="l" t="t" r="r" b="b"/>
            <a:pathLst>
              <a:path w="6327302" h="2557700">
                <a:moveTo>
                  <a:pt x="0" y="0"/>
                </a:moveTo>
                <a:lnTo>
                  <a:pt x="6327303" y="0"/>
                </a:lnTo>
                <a:lnTo>
                  <a:pt x="6327303" y="2557700"/>
                </a:lnTo>
                <a:lnTo>
                  <a:pt x="0" y="25577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12762" t="-29262" r="-5291" b="-9086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135721" y="3643680"/>
            <a:ext cx="3987388" cy="5290067"/>
          </a:xfrm>
          <a:custGeom>
            <a:avLst/>
            <a:gdLst/>
            <a:ahLst/>
            <a:cxnLst/>
            <a:rect l="l" t="t" r="r" b="b"/>
            <a:pathLst>
              <a:path w="3987388" h="5290067">
                <a:moveTo>
                  <a:pt x="0" y="0"/>
                </a:moveTo>
                <a:lnTo>
                  <a:pt x="3987388" y="0"/>
                </a:lnTo>
                <a:lnTo>
                  <a:pt x="3987388" y="5290067"/>
                </a:lnTo>
                <a:lnTo>
                  <a:pt x="0" y="5290067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95313" y="6605890"/>
            <a:ext cx="3777356" cy="3379586"/>
          </a:xfrm>
          <a:custGeom>
            <a:avLst/>
            <a:gdLst/>
            <a:ahLst/>
            <a:cxnLst/>
            <a:rect l="l" t="t" r="r" b="b"/>
            <a:pathLst>
              <a:path w="3777356" h="3379586">
                <a:moveTo>
                  <a:pt x="0" y="0"/>
                </a:moveTo>
                <a:lnTo>
                  <a:pt x="3777356" y="0"/>
                </a:lnTo>
                <a:lnTo>
                  <a:pt x="3777356" y="3379587"/>
                </a:lnTo>
                <a:lnTo>
                  <a:pt x="0" y="337958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t="-23410" b="-2487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2019" y="3500989"/>
            <a:ext cx="3803353" cy="2866777"/>
          </a:xfrm>
          <a:custGeom>
            <a:avLst/>
            <a:gdLst/>
            <a:ahLst/>
            <a:cxnLst/>
            <a:rect l="l" t="t" r="r" b="b"/>
            <a:pathLst>
              <a:path w="3803353" h="2866777">
                <a:moveTo>
                  <a:pt x="0" y="0"/>
                </a:moveTo>
                <a:lnTo>
                  <a:pt x="3803352" y="0"/>
                </a:lnTo>
                <a:lnTo>
                  <a:pt x="3803352" y="2866776"/>
                </a:lnTo>
                <a:lnTo>
                  <a:pt x="0" y="2866776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132680" y="193331"/>
            <a:ext cx="5137600" cy="3073208"/>
          </a:xfrm>
          <a:custGeom>
            <a:avLst/>
            <a:gdLst/>
            <a:ahLst/>
            <a:cxnLst/>
            <a:rect l="l" t="t" r="r" b="b"/>
            <a:pathLst>
              <a:path w="5137600" h="3073208">
                <a:moveTo>
                  <a:pt x="0" y="0"/>
                </a:moveTo>
                <a:lnTo>
                  <a:pt x="5137600" y="0"/>
                </a:lnTo>
                <a:lnTo>
                  <a:pt x="5137600" y="3073208"/>
                </a:lnTo>
                <a:lnTo>
                  <a:pt x="0" y="3073208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b="-26007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265904" y="6223781"/>
            <a:ext cx="5103877" cy="3847047"/>
          </a:xfrm>
          <a:custGeom>
            <a:avLst/>
            <a:gdLst/>
            <a:ahLst/>
            <a:cxnLst/>
            <a:rect l="l" t="t" r="r" b="b"/>
            <a:pathLst>
              <a:path w="5103877" h="3847047">
                <a:moveTo>
                  <a:pt x="0" y="0"/>
                </a:moveTo>
                <a:lnTo>
                  <a:pt x="5103877" y="0"/>
                </a:lnTo>
                <a:lnTo>
                  <a:pt x="5103877" y="3847048"/>
                </a:lnTo>
                <a:lnTo>
                  <a:pt x="0" y="3847048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4945348" y="106728"/>
            <a:ext cx="3231752" cy="3238215"/>
            <a:chOff x="0" y="0"/>
            <a:chExt cx="6350000" cy="6362700"/>
          </a:xfrm>
        </p:grpSpPr>
        <p:sp>
          <p:nvSpPr>
            <p:cNvPr id="6" name="Freeform 6"/>
            <p:cNvSpPr/>
            <p:nvPr/>
          </p:nvSpPr>
          <p:spPr>
            <a:xfrm>
              <a:off x="-48044" y="-37490"/>
              <a:ext cx="6446076" cy="6446076"/>
            </a:xfrm>
            <a:custGeom>
              <a:avLst/>
              <a:gdLst/>
              <a:ahLst/>
              <a:cxnLst/>
              <a:rect l="l" t="t" r="r" b="b"/>
              <a:pathLst>
                <a:path w="6446076" h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4" cstate="print"/>
              <a:stretch>
                <a:fillRect l="-16334" r="-16334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3477371" y="595094"/>
            <a:ext cx="3153322" cy="2376816"/>
          </a:xfrm>
          <a:custGeom>
            <a:avLst/>
            <a:gdLst/>
            <a:ahLst/>
            <a:cxnLst/>
            <a:rect l="l" t="t" r="r" b="b"/>
            <a:pathLst>
              <a:path w="3153322" h="2376816">
                <a:moveTo>
                  <a:pt x="0" y="0"/>
                </a:moveTo>
                <a:lnTo>
                  <a:pt x="3153322" y="0"/>
                </a:lnTo>
                <a:lnTo>
                  <a:pt x="3153322" y="2376816"/>
                </a:lnTo>
                <a:lnTo>
                  <a:pt x="0" y="237681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119126" y="649655"/>
            <a:ext cx="3080935" cy="2322255"/>
          </a:xfrm>
          <a:custGeom>
            <a:avLst/>
            <a:gdLst/>
            <a:ahLst/>
            <a:cxnLst/>
            <a:rect l="l" t="t" r="r" b="b"/>
            <a:pathLst>
              <a:path w="3080935" h="2322255">
                <a:moveTo>
                  <a:pt x="0" y="0"/>
                </a:moveTo>
                <a:lnTo>
                  <a:pt x="3080935" y="0"/>
                </a:lnTo>
                <a:lnTo>
                  <a:pt x="3080935" y="2322255"/>
                </a:lnTo>
                <a:lnTo>
                  <a:pt x="0" y="232225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403979" y="3285601"/>
            <a:ext cx="4439048" cy="2056238"/>
          </a:xfrm>
          <a:custGeom>
            <a:avLst/>
            <a:gdLst/>
            <a:ahLst/>
            <a:cxnLst/>
            <a:rect l="l" t="t" r="r" b="b"/>
            <a:pathLst>
              <a:path w="4439048" h="2056238">
                <a:moveTo>
                  <a:pt x="0" y="0"/>
                </a:moveTo>
                <a:lnTo>
                  <a:pt x="4439048" y="0"/>
                </a:lnTo>
                <a:lnTo>
                  <a:pt x="4439048" y="2056238"/>
                </a:lnTo>
                <a:lnTo>
                  <a:pt x="0" y="205623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t="-28273" b="-3444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875643" y="603296"/>
            <a:ext cx="1783727" cy="2376816"/>
          </a:xfrm>
          <a:custGeom>
            <a:avLst/>
            <a:gdLst/>
            <a:ahLst/>
            <a:cxnLst/>
            <a:rect l="l" t="t" r="r" b="b"/>
            <a:pathLst>
              <a:path w="1783727" h="2376816">
                <a:moveTo>
                  <a:pt x="0" y="0"/>
                </a:moveTo>
                <a:lnTo>
                  <a:pt x="1783727" y="0"/>
                </a:lnTo>
                <a:lnTo>
                  <a:pt x="1783727" y="2376817"/>
                </a:lnTo>
                <a:lnTo>
                  <a:pt x="0" y="237681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542961" y="611499"/>
            <a:ext cx="1993208" cy="2360411"/>
          </a:xfrm>
          <a:custGeom>
            <a:avLst/>
            <a:gdLst/>
            <a:ahLst/>
            <a:cxnLst/>
            <a:rect l="l" t="t" r="r" b="b"/>
            <a:pathLst>
              <a:path w="1993208" h="2360411">
                <a:moveTo>
                  <a:pt x="0" y="0"/>
                </a:moveTo>
                <a:lnTo>
                  <a:pt x="1993208" y="0"/>
                </a:lnTo>
                <a:lnTo>
                  <a:pt x="1993208" y="2360411"/>
                </a:lnTo>
                <a:lnTo>
                  <a:pt x="0" y="2360411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b="-1259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64369" y="102811"/>
            <a:ext cx="2366440" cy="2888177"/>
          </a:xfrm>
          <a:custGeom>
            <a:avLst/>
            <a:gdLst/>
            <a:ahLst/>
            <a:cxnLst/>
            <a:rect l="l" t="t" r="r" b="b"/>
            <a:pathLst>
              <a:path w="2366440" h="2888177">
                <a:moveTo>
                  <a:pt x="0" y="0"/>
                </a:moveTo>
                <a:lnTo>
                  <a:pt x="2366440" y="0"/>
                </a:lnTo>
                <a:lnTo>
                  <a:pt x="2366440" y="2888177"/>
                </a:lnTo>
                <a:lnTo>
                  <a:pt x="0" y="288817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r="-3267" b="-12255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128777" y="3827984"/>
            <a:ext cx="2217014" cy="3027709"/>
          </a:xfrm>
          <a:custGeom>
            <a:avLst/>
            <a:gdLst/>
            <a:ahLst/>
            <a:cxnLst/>
            <a:rect l="l" t="t" r="r" b="b"/>
            <a:pathLst>
              <a:path w="2217014" h="3027709">
                <a:moveTo>
                  <a:pt x="0" y="0"/>
                </a:moveTo>
                <a:lnTo>
                  <a:pt x="2217014" y="0"/>
                </a:lnTo>
                <a:lnTo>
                  <a:pt x="2217014" y="3027709"/>
                </a:lnTo>
                <a:lnTo>
                  <a:pt x="0" y="3027709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l="-5403" r="-7160" b="-9351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03230" y="3285601"/>
            <a:ext cx="5615896" cy="2056238"/>
          </a:xfrm>
          <a:custGeom>
            <a:avLst/>
            <a:gdLst/>
            <a:ahLst/>
            <a:cxnLst/>
            <a:rect l="l" t="t" r="r" b="b"/>
            <a:pathLst>
              <a:path w="5615896" h="2056238">
                <a:moveTo>
                  <a:pt x="0" y="0"/>
                </a:moveTo>
                <a:lnTo>
                  <a:pt x="5615896" y="0"/>
                </a:lnTo>
                <a:lnTo>
                  <a:pt x="5615896" y="2056238"/>
                </a:lnTo>
                <a:lnTo>
                  <a:pt x="0" y="2056238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t="-9836" b="-96024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88935" y="6387882"/>
            <a:ext cx="2419054" cy="3415266"/>
          </a:xfrm>
          <a:custGeom>
            <a:avLst/>
            <a:gdLst/>
            <a:ahLst/>
            <a:cxnLst/>
            <a:rect l="l" t="t" r="r" b="b"/>
            <a:pathLst>
              <a:path w="2419054" h="3415266">
                <a:moveTo>
                  <a:pt x="0" y="0"/>
                </a:moveTo>
                <a:lnTo>
                  <a:pt x="2419054" y="0"/>
                </a:lnTo>
                <a:lnTo>
                  <a:pt x="2419054" y="3415265"/>
                </a:lnTo>
                <a:lnTo>
                  <a:pt x="0" y="3415265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 l="-21982" t="-8628" r="-6740" b="-12333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788964" y="6363972"/>
            <a:ext cx="2719286" cy="3365043"/>
          </a:xfrm>
          <a:custGeom>
            <a:avLst/>
            <a:gdLst/>
            <a:ahLst/>
            <a:cxnLst/>
            <a:rect l="l" t="t" r="r" b="b"/>
            <a:pathLst>
              <a:path w="2719286" h="3365043">
                <a:moveTo>
                  <a:pt x="0" y="0"/>
                </a:moveTo>
                <a:lnTo>
                  <a:pt x="2719286" y="0"/>
                </a:lnTo>
                <a:lnTo>
                  <a:pt x="2719286" y="3365043"/>
                </a:lnTo>
                <a:lnTo>
                  <a:pt x="0" y="3365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 l="-10156" t="-7877" r="-19232" b="-30841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686466" y="6363972"/>
            <a:ext cx="2497798" cy="3365043"/>
          </a:xfrm>
          <a:custGeom>
            <a:avLst/>
            <a:gdLst/>
            <a:ahLst/>
            <a:cxnLst/>
            <a:rect l="l" t="t" r="r" b="b"/>
            <a:pathLst>
              <a:path w="2497798" h="3365043">
                <a:moveTo>
                  <a:pt x="0" y="0"/>
                </a:moveTo>
                <a:lnTo>
                  <a:pt x="2497797" y="0"/>
                </a:lnTo>
                <a:lnTo>
                  <a:pt x="2497797" y="3365043"/>
                </a:lnTo>
                <a:lnTo>
                  <a:pt x="0" y="3365043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 l="-31003" t="-20092" r="-36867" b="-45223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454970" y="6363972"/>
            <a:ext cx="2496376" cy="3365043"/>
          </a:xfrm>
          <a:custGeom>
            <a:avLst/>
            <a:gdLst/>
            <a:ahLst/>
            <a:cxnLst/>
            <a:rect l="l" t="t" r="r" b="b"/>
            <a:pathLst>
              <a:path w="2496376" h="3365043">
                <a:moveTo>
                  <a:pt x="0" y="0"/>
                </a:moveTo>
                <a:lnTo>
                  <a:pt x="2496376" y="0"/>
                </a:lnTo>
                <a:lnTo>
                  <a:pt x="2496376" y="3365043"/>
                </a:lnTo>
                <a:lnTo>
                  <a:pt x="0" y="3365043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 l="-25439" t="-25889" r="-28249" b="-25373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5261914" y="5166176"/>
            <a:ext cx="2915185" cy="4636972"/>
          </a:xfrm>
          <a:custGeom>
            <a:avLst/>
            <a:gdLst/>
            <a:ahLst/>
            <a:cxnLst/>
            <a:rect l="l" t="t" r="r" b="b"/>
            <a:pathLst>
              <a:path w="2915185" h="4636972">
                <a:moveTo>
                  <a:pt x="0" y="0"/>
                </a:moveTo>
                <a:lnTo>
                  <a:pt x="2915185" y="0"/>
                </a:lnTo>
                <a:lnTo>
                  <a:pt x="2915185" y="4636971"/>
                </a:lnTo>
                <a:lnTo>
                  <a:pt x="0" y="4636971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/>
            <a:stretch>
              <a:fillRect l="-26971" t="-18397" r="-14980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218046" y="7242005"/>
            <a:ext cx="3882175" cy="2561142"/>
          </a:xfrm>
          <a:custGeom>
            <a:avLst/>
            <a:gdLst/>
            <a:ahLst/>
            <a:cxnLst/>
            <a:rect l="l" t="t" r="r" b="b"/>
            <a:pathLst>
              <a:path w="3882175" h="2561142">
                <a:moveTo>
                  <a:pt x="0" y="0"/>
                </a:moveTo>
                <a:lnTo>
                  <a:pt x="3882175" y="0"/>
                </a:lnTo>
                <a:lnTo>
                  <a:pt x="3882175" y="2561142"/>
                </a:lnTo>
                <a:lnTo>
                  <a:pt x="0" y="2561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/>
            <a:stretch>
              <a:fillRect l="-9790" t="-28650" r="-2811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4619801" y="-132645"/>
            <a:ext cx="8734871" cy="629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Меморіальна кімната Опанаса Сластьона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10200" y="5427564"/>
            <a:ext cx="643282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Виставка</a:t>
            </a:r>
            <a:r>
              <a:rPr lang="en-US" sz="3700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сучасних</a:t>
            </a:r>
            <a:r>
              <a:rPr lang="en-US" sz="3700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робіт</a:t>
            </a:r>
            <a:endParaRPr lang="en-US" sz="3700" dirty="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28738" y="-90399"/>
            <a:ext cx="16197885" cy="2238198"/>
            <a:chOff x="0" y="0"/>
            <a:chExt cx="21597180" cy="29842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97181" cy="2984264"/>
            </a:xfrm>
            <a:custGeom>
              <a:avLst/>
              <a:gdLst/>
              <a:ahLst/>
              <a:cxnLst/>
              <a:rect l="l" t="t" r="r" b="b"/>
              <a:pathLst>
                <a:path w="21597181" h="2984264">
                  <a:moveTo>
                    <a:pt x="0" y="0"/>
                  </a:moveTo>
                  <a:lnTo>
                    <a:pt x="21597181" y="0"/>
                  </a:lnTo>
                  <a:lnTo>
                    <a:pt x="21597181" y="2984264"/>
                  </a:lnTo>
                  <a:lnTo>
                    <a:pt x="0" y="29842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47625"/>
              <a:ext cx="21597180" cy="293663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996"/>
                </a:lnSpc>
              </a:pPr>
              <a:r>
                <a:rPr lang="en-US" sz="3700" spc="231">
                  <a:solidFill>
                    <a:srgbClr val="0A1E46"/>
                  </a:solidFill>
                  <a:latin typeface="Lobster"/>
                  <a:ea typeface="Lobster"/>
                  <a:cs typeface="Lobster"/>
                  <a:sym typeface="Lobster"/>
                </a:rPr>
                <a:t>Кімната дипломних робіт (музей кераміки) при Миргородській мистецькій школі імені Анатолія Коломійця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86145" y="4810125"/>
            <a:ext cx="7536899" cy="901142"/>
            <a:chOff x="0" y="0"/>
            <a:chExt cx="8384016" cy="10024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384016" cy="1002427"/>
            </a:xfrm>
            <a:custGeom>
              <a:avLst/>
              <a:gdLst/>
              <a:ahLst/>
              <a:cxnLst/>
              <a:rect l="l" t="t" r="r" b="b"/>
              <a:pathLst>
                <a:path w="8384016" h="1002427">
                  <a:moveTo>
                    <a:pt x="0" y="0"/>
                  </a:moveTo>
                  <a:lnTo>
                    <a:pt x="8384016" y="0"/>
                  </a:lnTo>
                  <a:lnTo>
                    <a:pt x="8384016" y="1002427"/>
                  </a:lnTo>
                  <a:lnTo>
                    <a:pt x="0" y="10024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8384016" cy="100242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000000"/>
                  </a:solidFill>
                  <a:latin typeface="Albertus Nova"/>
                  <a:ea typeface="Albertus Nova"/>
                  <a:cs typeface="Albertus Nova"/>
                  <a:sym typeface="Albertus Nova"/>
                </a:rPr>
                <a:t>Миргородський фаховий коледж імені Миколи Гоголя Національного університету «Полтавська політехніка імені Юрія Кондратюка», вул. Гоголя, 146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505722" y="708417"/>
            <a:ext cx="3614437" cy="361443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 cstate="print"/>
              <a:stretch>
                <a:fillRect l="-16752" r="-16752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0611343" y="1080116"/>
            <a:ext cx="3730009" cy="373000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 cstate="print"/>
              <a:stretch>
                <a:fillRect l="-16334" r="-16334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183559" y="1038225"/>
            <a:ext cx="9477371" cy="4667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2" lvl="1" indent="-259081" algn="l">
              <a:lnSpc>
                <a:spcPts val="2808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Музей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з'явився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майже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одночасно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з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початком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роботи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художньо-промислової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школи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пам'яті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М.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Гоголя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. </a:t>
            </a:r>
          </a:p>
          <a:p>
            <a:pPr marL="518162" lvl="1" indent="-259081" algn="l">
              <a:lnSpc>
                <a:spcPts val="2808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В.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Ханко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та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Н.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Беркута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своєму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дослідженні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“</a:t>
            </a:r>
            <a:r>
              <a:rPr lang="en-US" sz="2400" dirty="0" err="1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Музейна</a:t>
            </a:r>
            <a:r>
              <a:rPr lang="en-US" sz="2400" dirty="0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збірка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кераміки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Миргородського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державного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керамічного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технікуму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ім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. М. В. </a:t>
            </a:r>
            <a:r>
              <a:rPr lang="en-US" sz="2400" dirty="0" err="1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Гоголя</a:t>
            </a:r>
            <a:r>
              <a:rPr lang="uk-UA" sz="2400" dirty="0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”</a:t>
            </a:r>
            <a:r>
              <a:rPr lang="en-US" sz="2400" dirty="0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пишуть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що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першу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згадку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про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музейне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зібрання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вони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знайшли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статті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історика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мистецтва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й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археолога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Миколи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Макаренка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1900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рік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.</a:t>
            </a:r>
          </a:p>
          <a:p>
            <a:pPr marL="518162" lvl="1" indent="-259081" algn="l">
              <a:lnSpc>
                <a:spcPts val="2808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У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музеї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зібрано</a:t>
            </a:r>
            <a:r>
              <a:rPr lang="en-US" sz="2400" dirty="0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унікальні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цінності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іранські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китайські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японські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італійські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керамічні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вироби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порцеляна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Мейсона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Копенгагена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фаянс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Межигір'я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Кам'яного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Броду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.</a:t>
            </a:r>
          </a:p>
          <a:p>
            <a:pPr marL="518162" lvl="1" indent="-259081" algn="l">
              <a:lnSpc>
                <a:spcPts val="2808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У 20-х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роках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музеєм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завідував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О. Г.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Сластьон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. </a:t>
            </a:r>
          </a:p>
          <a:p>
            <a:pPr marL="518162" lvl="1" indent="-259081" algn="l">
              <a:lnSpc>
                <a:spcPts val="2808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Сьогодні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-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це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кімната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дипломних</a:t>
            </a:r>
            <a:r>
              <a:rPr lang="en-US" sz="2400" dirty="0" smtClean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робіт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випускників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коледжу</a:t>
            </a:r>
            <a:r>
              <a:rPr lang="en-US" sz="2400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.</a:t>
            </a:r>
          </a:p>
        </p:txBody>
      </p:sp>
      <p:sp>
        <p:nvSpPr>
          <p:cNvPr id="16" name="Freeform 16"/>
          <p:cNvSpPr/>
          <p:nvPr/>
        </p:nvSpPr>
        <p:spPr>
          <a:xfrm>
            <a:off x="5093572" y="5260696"/>
            <a:ext cx="1564006" cy="2556225"/>
          </a:xfrm>
          <a:custGeom>
            <a:avLst/>
            <a:gdLst/>
            <a:ahLst/>
            <a:cxnLst/>
            <a:rect l="l" t="t" r="r" b="b"/>
            <a:pathLst>
              <a:path w="1564006" h="2556225">
                <a:moveTo>
                  <a:pt x="0" y="0"/>
                </a:moveTo>
                <a:lnTo>
                  <a:pt x="1564006" y="0"/>
                </a:lnTo>
                <a:lnTo>
                  <a:pt x="1564006" y="2556226"/>
                </a:lnTo>
                <a:lnTo>
                  <a:pt x="0" y="255622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22425" t="-17594" r="-42527" b="-16303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591135" y="5619369"/>
            <a:ext cx="1502437" cy="2683670"/>
          </a:xfrm>
          <a:custGeom>
            <a:avLst/>
            <a:gdLst/>
            <a:ahLst/>
            <a:cxnLst/>
            <a:rect l="l" t="t" r="r" b="b"/>
            <a:pathLst>
              <a:path w="1502437" h="2683670">
                <a:moveTo>
                  <a:pt x="0" y="0"/>
                </a:moveTo>
                <a:lnTo>
                  <a:pt x="1502437" y="0"/>
                </a:lnTo>
                <a:lnTo>
                  <a:pt x="1502437" y="2683670"/>
                </a:lnTo>
                <a:lnTo>
                  <a:pt x="0" y="268367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34578" t="-8994" r="-12166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-113779" y="6439012"/>
            <a:ext cx="2153812" cy="2597647"/>
          </a:xfrm>
          <a:custGeom>
            <a:avLst/>
            <a:gdLst/>
            <a:ahLst/>
            <a:cxnLst/>
            <a:rect l="l" t="t" r="r" b="b"/>
            <a:pathLst>
              <a:path w="2153812" h="2597647">
                <a:moveTo>
                  <a:pt x="0" y="0"/>
                </a:moveTo>
                <a:lnTo>
                  <a:pt x="2153812" y="0"/>
                </a:lnTo>
                <a:lnTo>
                  <a:pt x="2153812" y="2597648"/>
                </a:lnTo>
                <a:lnTo>
                  <a:pt x="0" y="2597648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13361" t="-20574" r="-32450" b="-39820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040033" y="5944571"/>
            <a:ext cx="1551102" cy="2755473"/>
          </a:xfrm>
          <a:custGeom>
            <a:avLst/>
            <a:gdLst/>
            <a:ahLst/>
            <a:cxnLst/>
            <a:rect l="l" t="t" r="r" b="b"/>
            <a:pathLst>
              <a:path w="1551102" h="2755473">
                <a:moveTo>
                  <a:pt x="0" y="0"/>
                </a:moveTo>
                <a:lnTo>
                  <a:pt x="1551102" y="0"/>
                </a:lnTo>
                <a:lnTo>
                  <a:pt x="1551102" y="2755473"/>
                </a:lnTo>
                <a:lnTo>
                  <a:pt x="0" y="2755473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l="-49485" t="-23876" r="-53020" b="-27358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676222" y="5785780"/>
            <a:ext cx="2399180" cy="2917370"/>
          </a:xfrm>
          <a:custGeom>
            <a:avLst/>
            <a:gdLst/>
            <a:ahLst/>
            <a:cxnLst/>
            <a:rect l="l" t="t" r="r" b="b"/>
            <a:pathLst>
              <a:path w="2399180" h="2917370">
                <a:moveTo>
                  <a:pt x="0" y="0"/>
                </a:moveTo>
                <a:lnTo>
                  <a:pt x="2399180" y="0"/>
                </a:lnTo>
                <a:lnTo>
                  <a:pt x="2399180" y="2917370"/>
                </a:lnTo>
                <a:lnTo>
                  <a:pt x="0" y="2917370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t="-7677" b="-1427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6744387" y="5260696"/>
            <a:ext cx="1503306" cy="2556225"/>
          </a:xfrm>
          <a:custGeom>
            <a:avLst/>
            <a:gdLst/>
            <a:ahLst/>
            <a:cxnLst/>
            <a:rect l="l" t="t" r="r" b="b"/>
            <a:pathLst>
              <a:path w="1503306" h="2556225">
                <a:moveTo>
                  <a:pt x="0" y="0"/>
                </a:moveTo>
                <a:lnTo>
                  <a:pt x="1503306" y="0"/>
                </a:lnTo>
                <a:lnTo>
                  <a:pt x="1503306" y="2556226"/>
                </a:lnTo>
                <a:lnTo>
                  <a:pt x="0" y="2556226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l="-30495" t="-17486" r="-44219" b="-18831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069146" y="6197042"/>
            <a:ext cx="2544410" cy="2903677"/>
          </a:xfrm>
          <a:custGeom>
            <a:avLst/>
            <a:gdLst/>
            <a:ahLst/>
            <a:cxnLst/>
            <a:rect l="l" t="t" r="r" b="b"/>
            <a:pathLst>
              <a:path w="2544410" h="2903677">
                <a:moveTo>
                  <a:pt x="0" y="0"/>
                </a:moveTo>
                <a:lnTo>
                  <a:pt x="2544411" y="0"/>
                </a:lnTo>
                <a:lnTo>
                  <a:pt x="2544411" y="2903677"/>
                </a:lnTo>
                <a:lnTo>
                  <a:pt x="0" y="290367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t="-9726" r="-1387" b="-8141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863581" y="6836512"/>
            <a:ext cx="1595535" cy="3090981"/>
          </a:xfrm>
          <a:custGeom>
            <a:avLst/>
            <a:gdLst/>
            <a:ahLst/>
            <a:cxnLst/>
            <a:rect l="l" t="t" r="r" b="b"/>
            <a:pathLst>
              <a:path w="1595535" h="3090981">
                <a:moveTo>
                  <a:pt x="0" y="0"/>
                </a:moveTo>
                <a:lnTo>
                  <a:pt x="1595535" y="0"/>
                </a:lnTo>
                <a:lnTo>
                  <a:pt x="1595535" y="3090981"/>
                </a:lnTo>
                <a:lnTo>
                  <a:pt x="0" y="3090981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 l="-32281" r="-15675" b="-1325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936907" y="7882524"/>
            <a:ext cx="1812374" cy="2404476"/>
          </a:xfrm>
          <a:custGeom>
            <a:avLst/>
            <a:gdLst/>
            <a:ahLst/>
            <a:cxnLst/>
            <a:rect l="l" t="t" r="r" b="b"/>
            <a:pathLst>
              <a:path w="1812374" h="2404476">
                <a:moveTo>
                  <a:pt x="0" y="0"/>
                </a:moveTo>
                <a:lnTo>
                  <a:pt x="1812374" y="0"/>
                </a:lnTo>
                <a:lnTo>
                  <a:pt x="1812374" y="2404476"/>
                </a:lnTo>
                <a:lnTo>
                  <a:pt x="0" y="2404476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5385362" y="8118977"/>
            <a:ext cx="1359025" cy="2168023"/>
          </a:xfrm>
          <a:custGeom>
            <a:avLst/>
            <a:gdLst/>
            <a:ahLst/>
            <a:cxnLst/>
            <a:rect l="l" t="t" r="r" b="b"/>
            <a:pathLst>
              <a:path w="1359025" h="2168023">
                <a:moveTo>
                  <a:pt x="0" y="0"/>
                </a:moveTo>
                <a:lnTo>
                  <a:pt x="1359025" y="0"/>
                </a:lnTo>
                <a:lnTo>
                  <a:pt x="1359025" y="2168023"/>
                </a:lnTo>
                <a:lnTo>
                  <a:pt x="0" y="2168023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 l="-40933" t="-17270" r="-42999" b="-35695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0577448" y="6538809"/>
            <a:ext cx="2491699" cy="2903677"/>
          </a:xfrm>
          <a:custGeom>
            <a:avLst/>
            <a:gdLst/>
            <a:ahLst/>
            <a:cxnLst/>
            <a:rect l="l" t="t" r="r" b="b"/>
            <a:pathLst>
              <a:path w="2491699" h="2903677">
                <a:moveTo>
                  <a:pt x="0" y="0"/>
                </a:moveTo>
                <a:lnTo>
                  <a:pt x="2491698" y="0"/>
                </a:lnTo>
                <a:lnTo>
                  <a:pt x="2491698" y="2903677"/>
                </a:lnTo>
                <a:lnTo>
                  <a:pt x="0" y="2903677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 t="-12357" b="-1489"/>
            </a:stretch>
          </a:blipFill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804380"/>
            <a:ext cx="3395505" cy="3395505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4" cstate="print"/>
              <a:stretch>
                <a:fillRect t="-16334" b="-16334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F8B323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4737913" y="804380"/>
            <a:ext cx="3536639" cy="353663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5" cstate="print"/>
              <a:stretch>
                <a:fillRect l="-16334" r="-16334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F8B323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3693106" y="1216674"/>
            <a:ext cx="3252752" cy="2451762"/>
          </a:xfrm>
          <a:custGeom>
            <a:avLst/>
            <a:gdLst/>
            <a:ahLst/>
            <a:cxnLst/>
            <a:rect l="l" t="t" r="r" b="b"/>
            <a:pathLst>
              <a:path w="3252752" h="2451762">
                <a:moveTo>
                  <a:pt x="0" y="0"/>
                </a:moveTo>
                <a:lnTo>
                  <a:pt x="3252752" y="0"/>
                </a:lnTo>
                <a:lnTo>
                  <a:pt x="3252752" y="2451762"/>
                </a:lnTo>
                <a:lnTo>
                  <a:pt x="0" y="24517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0160" y="4268534"/>
            <a:ext cx="3617065" cy="2394224"/>
          </a:xfrm>
          <a:custGeom>
            <a:avLst/>
            <a:gdLst/>
            <a:ahLst/>
            <a:cxnLst/>
            <a:rect l="l" t="t" r="r" b="b"/>
            <a:pathLst>
              <a:path w="3617065" h="2394224">
                <a:moveTo>
                  <a:pt x="0" y="0"/>
                </a:moveTo>
                <a:lnTo>
                  <a:pt x="3617066" y="0"/>
                </a:lnTo>
                <a:lnTo>
                  <a:pt x="3617066" y="2394224"/>
                </a:lnTo>
                <a:lnTo>
                  <a:pt x="0" y="239422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t="-14851" r="-85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276341" y="4005399"/>
            <a:ext cx="3503718" cy="2640927"/>
          </a:xfrm>
          <a:custGeom>
            <a:avLst/>
            <a:gdLst/>
            <a:ahLst/>
            <a:cxnLst/>
            <a:rect l="l" t="t" r="r" b="b"/>
            <a:pathLst>
              <a:path w="3503718" h="2640927">
                <a:moveTo>
                  <a:pt x="0" y="0"/>
                </a:moveTo>
                <a:lnTo>
                  <a:pt x="3503717" y="0"/>
                </a:lnTo>
                <a:lnTo>
                  <a:pt x="3503717" y="2640927"/>
                </a:lnTo>
                <a:lnTo>
                  <a:pt x="0" y="264092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684976" y="5561718"/>
            <a:ext cx="3442579" cy="4567269"/>
          </a:xfrm>
          <a:custGeom>
            <a:avLst/>
            <a:gdLst/>
            <a:ahLst/>
            <a:cxnLst/>
            <a:rect l="l" t="t" r="r" b="b"/>
            <a:pathLst>
              <a:path w="3442579" h="4567269">
                <a:moveTo>
                  <a:pt x="0" y="0"/>
                </a:moveTo>
                <a:lnTo>
                  <a:pt x="3442579" y="0"/>
                </a:lnTo>
                <a:lnTo>
                  <a:pt x="3442579" y="4567268"/>
                </a:lnTo>
                <a:lnTo>
                  <a:pt x="0" y="456726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72915" y="6916059"/>
            <a:ext cx="4146567" cy="3212927"/>
          </a:xfrm>
          <a:custGeom>
            <a:avLst/>
            <a:gdLst/>
            <a:ahLst/>
            <a:cxnLst/>
            <a:rect l="l" t="t" r="r" b="b"/>
            <a:pathLst>
              <a:path w="4146567" h="3212927">
                <a:moveTo>
                  <a:pt x="0" y="0"/>
                </a:moveTo>
                <a:lnTo>
                  <a:pt x="4146567" y="0"/>
                </a:lnTo>
                <a:lnTo>
                  <a:pt x="4146567" y="3212927"/>
                </a:lnTo>
                <a:lnTo>
                  <a:pt x="0" y="321292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l="-8250" t="-15850" b="-69498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227733" y="3823036"/>
            <a:ext cx="3747693" cy="2640927"/>
          </a:xfrm>
          <a:custGeom>
            <a:avLst/>
            <a:gdLst/>
            <a:ahLst/>
            <a:cxnLst/>
            <a:rect l="l" t="t" r="r" b="b"/>
            <a:pathLst>
              <a:path w="3747693" h="2640927">
                <a:moveTo>
                  <a:pt x="0" y="0"/>
                </a:moveTo>
                <a:lnTo>
                  <a:pt x="3747693" y="0"/>
                </a:lnTo>
                <a:lnTo>
                  <a:pt x="3747693" y="2640928"/>
                </a:lnTo>
                <a:lnTo>
                  <a:pt x="0" y="2640928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l="-6087" r="-4869" b="-18683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804154" y="4462511"/>
            <a:ext cx="2243689" cy="3926826"/>
          </a:xfrm>
          <a:custGeom>
            <a:avLst/>
            <a:gdLst/>
            <a:ahLst/>
            <a:cxnLst/>
            <a:rect l="l" t="t" r="r" b="b"/>
            <a:pathLst>
              <a:path w="2243689" h="3926826">
                <a:moveTo>
                  <a:pt x="0" y="0"/>
                </a:moveTo>
                <a:lnTo>
                  <a:pt x="2243689" y="0"/>
                </a:lnTo>
                <a:lnTo>
                  <a:pt x="2243689" y="3926826"/>
                </a:lnTo>
                <a:lnTo>
                  <a:pt x="0" y="3926826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l="-39346" t="-10445" r="-27632" b="-1613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289018" y="4462511"/>
            <a:ext cx="1515136" cy="3926826"/>
          </a:xfrm>
          <a:custGeom>
            <a:avLst/>
            <a:gdLst/>
            <a:ahLst/>
            <a:cxnLst/>
            <a:rect l="l" t="t" r="r" b="b"/>
            <a:pathLst>
              <a:path w="1515136" h="3926826">
                <a:moveTo>
                  <a:pt x="0" y="0"/>
                </a:moveTo>
                <a:lnTo>
                  <a:pt x="1515136" y="0"/>
                </a:lnTo>
                <a:lnTo>
                  <a:pt x="1515136" y="3926826"/>
                </a:lnTo>
                <a:lnTo>
                  <a:pt x="0" y="3926826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 l="-68517" t="-11635" r="-49563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610185" y="6938983"/>
            <a:ext cx="4768172" cy="3190004"/>
          </a:xfrm>
          <a:custGeom>
            <a:avLst/>
            <a:gdLst/>
            <a:ahLst/>
            <a:cxnLst/>
            <a:rect l="l" t="t" r="r" b="b"/>
            <a:pathLst>
              <a:path w="4768172" h="3190004">
                <a:moveTo>
                  <a:pt x="0" y="0"/>
                </a:moveTo>
                <a:lnTo>
                  <a:pt x="4768171" y="0"/>
                </a:lnTo>
                <a:lnTo>
                  <a:pt x="4768171" y="3190003"/>
                </a:lnTo>
                <a:lnTo>
                  <a:pt x="0" y="3190003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 l="-6362" t="-9521" b="-10312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342286" y="1216674"/>
            <a:ext cx="3252752" cy="2451762"/>
          </a:xfrm>
          <a:custGeom>
            <a:avLst/>
            <a:gdLst/>
            <a:ahLst/>
            <a:cxnLst/>
            <a:rect l="l" t="t" r="r" b="b"/>
            <a:pathLst>
              <a:path w="3252752" h="2451762">
                <a:moveTo>
                  <a:pt x="0" y="0"/>
                </a:moveTo>
                <a:lnTo>
                  <a:pt x="3252752" y="0"/>
                </a:lnTo>
                <a:lnTo>
                  <a:pt x="3252752" y="2451762"/>
                </a:lnTo>
                <a:lnTo>
                  <a:pt x="0" y="2451762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088589" y="1216674"/>
            <a:ext cx="4110822" cy="2451762"/>
          </a:xfrm>
          <a:custGeom>
            <a:avLst/>
            <a:gdLst/>
            <a:ahLst/>
            <a:cxnLst/>
            <a:rect l="l" t="t" r="r" b="b"/>
            <a:pathLst>
              <a:path w="4110822" h="2451762">
                <a:moveTo>
                  <a:pt x="0" y="0"/>
                </a:moveTo>
                <a:lnTo>
                  <a:pt x="4110822" y="0"/>
                </a:lnTo>
                <a:lnTo>
                  <a:pt x="4110822" y="2451762"/>
                </a:lnTo>
                <a:lnTo>
                  <a:pt x="0" y="2451762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 t="-64385" b="-58060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328737" y="57150"/>
            <a:ext cx="16719105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Більшу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частину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музею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перенесли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до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uk-UA" sz="3309" dirty="0" smtClean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О</a:t>
            </a:r>
            <a:r>
              <a:rPr lang="en-US" sz="3309" dirty="0" err="1" smtClean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порного</a:t>
            </a:r>
            <a:r>
              <a:rPr lang="en-US" sz="3309" dirty="0" smtClean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закладу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освіти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"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Миргородський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ліцей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№1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імені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Панаса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Мирного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Миргородської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міської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ради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Полтавської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US" sz="3309" dirty="0" err="1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області</a:t>
            </a:r>
            <a:r>
              <a:rPr lang="en-US" sz="3309" dirty="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" 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9610977" y="0"/>
            <a:ext cx="8465281" cy="9078486"/>
          </a:xfrm>
          <a:custGeom>
            <a:avLst/>
            <a:gdLst/>
            <a:ahLst/>
            <a:cxnLst/>
            <a:rect l="l" t="t" r="r" b="b"/>
            <a:pathLst>
              <a:path w="8465281" h="9078486">
                <a:moveTo>
                  <a:pt x="8465281" y="0"/>
                </a:moveTo>
                <a:lnTo>
                  <a:pt x="0" y="0"/>
                </a:lnTo>
                <a:lnTo>
                  <a:pt x="0" y="9078486"/>
                </a:lnTo>
                <a:lnTo>
                  <a:pt x="8465281" y="9078486"/>
                </a:lnTo>
                <a:lnTo>
                  <a:pt x="8465281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2090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0920" y="114300"/>
            <a:ext cx="10856293" cy="1151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0"/>
              </a:lnSpc>
            </a:pPr>
            <a:r>
              <a:rPr lang="en-US" sz="4699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Туристичний маршрут музеями Миргорода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7011" y="2737245"/>
            <a:ext cx="10044111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4"/>
              </a:lnSpc>
            </a:pPr>
            <a:r>
              <a:rPr lang="en-US" sz="3499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Миргородський краєзнавчий музей імені Опанаса Сластьона, вулиця Незалежності, 2</a:t>
            </a:r>
          </a:p>
        </p:txBody>
      </p:sp>
      <p:sp>
        <p:nvSpPr>
          <p:cNvPr id="5" name="Freeform 5"/>
          <p:cNvSpPr/>
          <p:nvPr/>
        </p:nvSpPr>
        <p:spPr>
          <a:xfrm>
            <a:off x="-664369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8075402" y="0"/>
            <a:ext cx="425196" cy="10287000"/>
            <a:chOff x="0" y="0"/>
            <a:chExt cx="566928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8016678" y="1028700"/>
            <a:ext cx="1594299" cy="1468748"/>
          </a:xfrm>
          <a:custGeom>
            <a:avLst/>
            <a:gdLst/>
            <a:ahLst/>
            <a:cxnLst/>
            <a:rect l="l" t="t" r="r" b="b"/>
            <a:pathLst>
              <a:path w="1594299" h="1468748">
                <a:moveTo>
                  <a:pt x="0" y="0"/>
                </a:moveTo>
                <a:lnTo>
                  <a:pt x="1594299" y="0"/>
                </a:lnTo>
                <a:lnTo>
                  <a:pt x="1594299" y="1468748"/>
                </a:lnTo>
                <a:lnTo>
                  <a:pt x="0" y="146874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926011" y="5987360"/>
            <a:ext cx="8390195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44"/>
              </a:lnSpc>
            </a:pPr>
            <a:r>
              <a:rPr lang="en-US" sz="3499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Літературно-меморіальний музей Давида Гурамішвілі, вулиця Незалежності, 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39878" y="8620969"/>
            <a:ext cx="13408244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44"/>
              </a:lnSpc>
            </a:pPr>
            <a:r>
              <a:rPr lang="en-US" sz="3499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Кімната дипломних робіт (музей кераміки) при Миргородській мистецькій школі імені Анатолія Коломійця, вулиця Гоголя,  173/2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180064" y="4409126"/>
            <a:ext cx="1594299" cy="1468748"/>
          </a:xfrm>
          <a:custGeom>
            <a:avLst/>
            <a:gdLst/>
            <a:ahLst/>
            <a:cxnLst/>
            <a:rect l="l" t="t" r="r" b="b"/>
            <a:pathLst>
              <a:path w="1594299" h="1468748">
                <a:moveTo>
                  <a:pt x="0" y="0"/>
                </a:moveTo>
                <a:lnTo>
                  <a:pt x="1594299" y="0"/>
                </a:lnTo>
                <a:lnTo>
                  <a:pt x="1594299" y="1468748"/>
                </a:lnTo>
                <a:lnTo>
                  <a:pt x="0" y="146874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804055" y="6940495"/>
            <a:ext cx="1594299" cy="1468748"/>
          </a:xfrm>
          <a:custGeom>
            <a:avLst/>
            <a:gdLst/>
            <a:ahLst/>
            <a:cxnLst/>
            <a:rect l="l" t="t" r="r" b="b"/>
            <a:pathLst>
              <a:path w="1594299" h="1468748">
                <a:moveTo>
                  <a:pt x="0" y="0"/>
                </a:moveTo>
                <a:lnTo>
                  <a:pt x="1594299" y="0"/>
                </a:lnTo>
                <a:lnTo>
                  <a:pt x="1594299" y="1468748"/>
                </a:lnTo>
                <a:lnTo>
                  <a:pt x="0" y="146874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962029" y="0"/>
            <a:ext cx="15267483" cy="1375986"/>
            <a:chOff x="0" y="0"/>
            <a:chExt cx="20356644" cy="18346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356644" cy="1834647"/>
            </a:xfrm>
            <a:custGeom>
              <a:avLst/>
              <a:gdLst/>
              <a:ahLst/>
              <a:cxnLst/>
              <a:rect l="l" t="t" r="r" b="b"/>
              <a:pathLst>
                <a:path w="20356644" h="1834647">
                  <a:moveTo>
                    <a:pt x="0" y="0"/>
                  </a:moveTo>
                  <a:lnTo>
                    <a:pt x="20356644" y="0"/>
                  </a:lnTo>
                  <a:lnTo>
                    <a:pt x="20356644" y="1834647"/>
                  </a:lnTo>
                  <a:lnTo>
                    <a:pt x="0" y="18346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20356644" cy="17584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966"/>
                </a:lnSpc>
              </a:pPr>
              <a:r>
                <a:rPr lang="en-US" sz="6450" spc="252">
                  <a:solidFill>
                    <a:srgbClr val="2A1A00"/>
                  </a:solidFill>
                  <a:latin typeface="Lobster"/>
                  <a:ea typeface="Lobster"/>
                  <a:cs typeface="Lobster"/>
                  <a:sym typeface="Lobster"/>
                </a:rPr>
                <a:t>Висновки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66697" y="1147386"/>
            <a:ext cx="16074942" cy="1761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8"/>
              </a:lnSpc>
            </a:pPr>
            <a:r>
              <a:rPr lang="en-US" sz="2400" b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Отже, у ході виконання роботи було досліджено туристичний потенціал Миргородського краєзнавчого музею імені Опанаса Сластьона,  Літературно-меморіального музею Давида Гурамішвілі,  Кімнату дипломних робіт (музей кераміки) при Миргородській мистецькій школі імені Анатолія Коломійця і створено екскурсійний маршрут цими музеями.</a:t>
            </a:r>
          </a:p>
          <a:p>
            <a:pPr algn="just">
              <a:lnSpc>
                <a:spcPts val="2808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566697" y="2918655"/>
            <a:ext cx="15913769" cy="5745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8"/>
              </a:lnSpc>
            </a:pP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Використовуючи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метод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інтерв’ювання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провели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бесіди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з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працівницями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і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дізнались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що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краєзнавчому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музеї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ім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О.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Сластьона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понад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15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тисяч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експонатів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які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поділяються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речові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писемні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нумізматичні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художні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природничо-історичні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науково-технічні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меморіальні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</a:p>
          <a:p>
            <a:pPr algn="just">
              <a:lnSpc>
                <a:spcPts val="2808"/>
              </a:lnSpc>
            </a:pP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Одним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із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основних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напрямків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діяльності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Літературно-мемораліального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ім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Д.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Гурамішвілі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визначено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налагодження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різноманітних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контактів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сфері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українсько-грузинських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відносин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(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допомога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грузинських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друзів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формуванні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поповненні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експозиції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і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фондів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зв'язки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з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різними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музеями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Грузії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публікації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наукових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працівників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Д.Гурамішвілі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грузинських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періодичних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виданнях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 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спільні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масові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заходи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приїзди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грузинських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гостей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до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поїздки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працівників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Грузію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зв'язки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з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нащадками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Д. </a:t>
            </a:r>
            <a:r>
              <a:rPr lang="en-US" sz="2400" b="1" dirty="0" err="1" smtClean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Гурамішвілі</a:t>
            </a:r>
            <a:r>
              <a:rPr lang="en-US" sz="2400" b="1" dirty="0" smtClean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)</a:t>
            </a:r>
            <a:r>
              <a:rPr lang="uk-UA" sz="2400" b="1" dirty="0" smtClean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проведення різноманітних мистецьких, творчих заходів, майстер класів для дітей та дорослих.</a:t>
            </a:r>
            <a:endParaRPr lang="en-US" sz="2400" b="1" dirty="0">
              <a:solidFill>
                <a:srgbClr val="000000"/>
              </a:solidFill>
              <a:latin typeface="Albertus Nova Bold"/>
              <a:ea typeface="Albertus Nova Bold"/>
              <a:cs typeface="Albertus Nova Bold"/>
              <a:sym typeface="Albertus Nova Bold"/>
            </a:endParaRPr>
          </a:p>
          <a:p>
            <a:pPr algn="just">
              <a:lnSpc>
                <a:spcPts val="2808"/>
              </a:lnSpc>
            </a:pP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Основним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завданням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Кімнати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дипломних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робіт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(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кераміки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)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Миргородській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мистецькій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школі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імені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Анатолія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Коломійця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є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збереження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популяризація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творчих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робіт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студентів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працівників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випускників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Миргородського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фахового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коледжу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ім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М.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Гоголя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Національного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університету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“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Полтавська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політехніка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імені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Юрія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Кондратюка</a:t>
            </a:r>
            <a:r>
              <a:rPr lang="en-US" sz="2400" b="1" dirty="0" smtClean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“</a:t>
            </a:r>
            <a:r>
              <a:rPr lang="uk-UA" sz="2400" b="1" dirty="0" smtClean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uk-UA" sz="2400" b="1" dirty="0" smtClean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представлення </a:t>
            </a:r>
            <a:r>
              <a:rPr lang="uk-UA" sz="2400" b="1" dirty="0" smtClean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різноманітних керамічних виробів та їх інтеграція в інтер’єр сучасних будинків</a:t>
            </a:r>
            <a:endParaRPr lang="en-US" sz="2400" b="1" dirty="0">
              <a:solidFill>
                <a:srgbClr val="000000"/>
              </a:solidFill>
              <a:latin typeface="Albertus Nova Bold"/>
              <a:ea typeface="Albertus Nova Bold"/>
              <a:cs typeface="Albertus Nova Bold"/>
              <a:sym typeface="Albertus Nova Bold"/>
            </a:endParaRPr>
          </a:p>
          <a:p>
            <a:pPr algn="just">
              <a:lnSpc>
                <a:spcPts val="2808"/>
              </a:lnSpc>
            </a:pP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Дана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робота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може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бути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продовжена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так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як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є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ще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музеї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які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варто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відвідати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дослідити</a:t>
            </a:r>
            <a:r>
              <a:rPr lang="en-US" sz="24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28738" cy="10287000"/>
          </a:xfrm>
          <a:custGeom>
            <a:avLst/>
            <a:gdLst/>
            <a:ahLst/>
            <a:cxnLst/>
            <a:rect l="l" t="t" r="r" b="b"/>
            <a:pathLst>
              <a:path w="1328738" h="10287000">
                <a:moveTo>
                  <a:pt x="0" y="0"/>
                </a:moveTo>
                <a:lnTo>
                  <a:pt x="1328738" y="0"/>
                </a:lnTo>
                <a:lnTo>
                  <a:pt x="1328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2804" y="0"/>
            <a:ext cx="425196" cy="10287000"/>
            <a:chOff x="0" y="0"/>
            <a:chExt cx="566928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928" cy="13716000"/>
            </a:xfrm>
            <a:custGeom>
              <a:avLst/>
              <a:gdLst/>
              <a:ahLst/>
              <a:cxnLst/>
              <a:rect l="l" t="t" r="r" b="b"/>
              <a:pathLst>
                <a:path w="566928" h="13716000">
                  <a:moveTo>
                    <a:pt x="0" y="0"/>
                  </a:moveTo>
                  <a:lnTo>
                    <a:pt x="566928" y="0"/>
                  </a:lnTo>
                  <a:lnTo>
                    <a:pt x="5669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8B32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962029" y="0"/>
            <a:ext cx="15267483" cy="1156452"/>
            <a:chOff x="0" y="0"/>
            <a:chExt cx="20356644" cy="15419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356644" cy="1541935"/>
            </a:xfrm>
            <a:custGeom>
              <a:avLst/>
              <a:gdLst/>
              <a:ahLst/>
              <a:cxnLst/>
              <a:rect l="l" t="t" r="r" b="b"/>
              <a:pathLst>
                <a:path w="20356644" h="1541935">
                  <a:moveTo>
                    <a:pt x="0" y="0"/>
                  </a:moveTo>
                  <a:lnTo>
                    <a:pt x="20356644" y="0"/>
                  </a:lnTo>
                  <a:lnTo>
                    <a:pt x="20356644" y="1541935"/>
                  </a:lnTo>
                  <a:lnTo>
                    <a:pt x="0" y="15419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356644" cy="15895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966"/>
                </a:lnSpc>
              </a:pPr>
              <a:r>
                <a:rPr lang="en-US" sz="6450" b="1" spc="252">
                  <a:solidFill>
                    <a:srgbClr val="2A1A00"/>
                  </a:solidFill>
                  <a:latin typeface="Impact"/>
                  <a:ea typeface="Impact"/>
                  <a:cs typeface="Impact"/>
                  <a:sym typeface="Impact"/>
                </a:rPr>
                <a:t>Джерела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66800" y="1019175"/>
            <a:ext cx="16764000" cy="6758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61341" lvl="1" indent="-280670" algn="just">
              <a:lnSpc>
                <a:spcPts val="3120"/>
              </a:lnSpc>
              <a:buAutoNum type="arabicPeriod"/>
            </a:pP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Бабич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Г.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Історія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міста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в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нарисах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Київ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: ТОВ ВБ "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Аванпост-Прим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", 2009. 280 с.</a:t>
            </a:r>
          </a:p>
          <a:p>
            <a:pPr marL="561341" lvl="1" indent="-280670" algn="just">
              <a:lnSpc>
                <a:spcPts val="3120"/>
              </a:lnSpc>
              <a:buAutoNum type="arabicPeriod"/>
            </a:pP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Бабич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Г.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Миргородщина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нариси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людей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які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творили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історію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краю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: ТОВ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Вид-во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"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", 2020. 176 с.</a:t>
            </a:r>
          </a:p>
          <a:p>
            <a:pPr marL="561341" lvl="1" indent="-280670" algn="just">
              <a:lnSpc>
                <a:spcPts val="3120"/>
              </a:lnSpc>
              <a:buAutoNum type="arabicPeriod"/>
            </a:pP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Бабич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Г.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Миргородщина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Сторінки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історії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краю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: ТОВ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Вид-во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"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", 2016. 288 с.</a:t>
            </a:r>
          </a:p>
          <a:p>
            <a:pPr marL="561341" lvl="1" indent="-280670" algn="just">
              <a:lnSpc>
                <a:spcPts val="3120"/>
              </a:lnSpc>
              <a:buAutoNum type="arabicPeriod"/>
            </a:pP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Краєзнавчому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– 95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років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Сайт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Миргородської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міської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ради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URL: https://myrgorod.pl.ua/news/krajeznavchomu-muzeju-95-rokiv (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дата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звернення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: 03.03.2025).</a:t>
            </a:r>
          </a:p>
          <a:p>
            <a:pPr marL="561341" lvl="1" indent="-280670" algn="just">
              <a:lnSpc>
                <a:spcPts val="3120"/>
              </a:lnSpc>
              <a:buAutoNum type="arabicPeriod"/>
            </a:pP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Літературно-меморіальний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музей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Давида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Гурамішвілі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Busness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Lab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URL: https://myrhorodportal.com.ua/shop/literaturno-memorialnyj-muzej-davyda-guramishvili/ (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дата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звернення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: 19.02.2025).</a:t>
            </a:r>
          </a:p>
          <a:p>
            <a:pPr marL="561341" lvl="1" indent="-280670" algn="just">
              <a:lnSpc>
                <a:spcPts val="3120"/>
              </a:lnSpc>
              <a:buAutoNum type="arabicPeriod"/>
            </a:pP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Миргородський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краєзнавчий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музей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імені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Опанаса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Сластіона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Travels inclusive Ukraine. URL: https://travels.in.ua/uk-UA/object/545/myrhorodskyy-krayeznavchyy-muzey-imeni-opanasa-slastiona  (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дата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звернення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: 06.03.2025).</a:t>
            </a:r>
          </a:p>
          <a:p>
            <a:pPr marL="561341" lvl="1" indent="-280670" algn="just">
              <a:lnSpc>
                <a:spcPts val="3120"/>
              </a:lnSpc>
              <a:buAutoNum type="arabicPeriod"/>
            </a:pP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Музей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кераміки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https://travels.in.ua/. URL: https://travels.in.ua/uk-/object/943/muzey-keramiky#google_vignette (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дата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звернення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: 06.03.2025).</a:t>
            </a:r>
          </a:p>
          <a:p>
            <a:pPr marL="561341" lvl="1" indent="-280670" algn="just">
              <a:lnSpc>
                <a:spcPts val="3120"/>
              </a:lnSpc>
              <a:buAutoNum type="arabicPeriod"/>
            </a:pP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Сторінки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історії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Миргородщини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: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збірник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наукових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праць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Полтава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: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Полтав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літератор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2000. 180 с.</a:t>
            </a:r>
          </a:p>
          <a:p>
            <a:pPr marL="561341" lvl="1" indent="-280670" algn="just">
              <a:lnSpc>
                <a:spcPts val="3120"/>
              </a:lnSpc>
              <a:buAutoNum type="arabicPeriod"/>
            </a:pP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Сторінки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історії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Миргородщини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: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збірник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наукових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праць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3-тє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вид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Полтава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: </a:t>
            </a:r>
            <a:r>
              <a:rPr lang="en-US" sz="2600" b="1" dirty="0" err="1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Ріас</a:t>
            </a:r>
            <a:r>
              <a:rPr lang="en-US" sz="2600" b="1" dirty="0">
                <a:solidFill>
                  <a:srgbClr val="000000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2002. 238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1597</Words>
  <Application>Microsoft Office PowerPoint</Application>
  <PresentationFormat>Произвольный</PresentationFormat>
  <Paragraphs>104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Lobster</vt:lpstr>
      <vt:lpstr>Pangolin</vt:lpstr>
      <vt:lpstr>Calibri</vt:lpstr>
      <vt:lpstr>Albertus Nova</vt:lpstr>
      <vt:lpstr>Gill Sans Bold</vt:lpstr>
      <vt:lpstr>Gill Sans Light</vt:lpstr>
      <vt:lpstr>Albertus Nova Bold</vt:lpstr>
      <vt:lpstr>PT Serif Bold Italics</vt:lpstr>
      <vt:lpstr>Impact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історія.pptx</dc:title>
  <cp:lastModifiedBy>pc</cp:lastModifiedBy>
  <cp:revision>3</cp:revision>
  <dcterms:created xsi:type="dcterms:W3CDTF">2006-08-16T00:00:00Z</dcterms:created>
  <dcterms:modified xsi:type="dcterms:W3CDTF">2025-04-14T14:24:14Z</dcterms:modified>
  <dc:identifier>DAGfrESCm44</dc:identifier>
</cp:coreProperties>
</file>