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64" r:id="rId7"/>
    <p:sldId id="265" r:id="rId8"/>
    <p:sldId id="267" r:id="rId9"/>
    <p:sldId id="268" r:id="rId10"/>
    <p:sldId id="269" r:id="rId11"/>
    <p:sldId id="270" r:id="rId12"/>
    <p:sldId id="271" r:id="rId13"/>
    <p:sldId id="272" r:id="rId14"/>
    <p:sldId id="273" r:id="rId15"/>
    <p:sldId id="274"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4" autoAdjust="0"/>
    <p:restoredTop sz="94660"/>
  </p:normalViewPr>
  <p:slideViewPr>
    <p:cSldViewPr snapToGrid="0">
      <p:cViewPr varScale="1">
        <p:scale>
          <a:sx n="70" d="100"/>
          <a:sy n="70" d="100"/>
        </p:scale>
        <p:origin x="48" y="3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46697F-177E-49BE-B99D-6723630E1A66}"/>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065A8CA8-3BF1-4EF9-A107-F9E96FE9F3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19BE3567-6AF4-4060-B7E7-3EBE40CDE153}"/>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15ED83E5-2DBF-4AA9-A0F9-CAD623AB81B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6987E91-6DE1-418C-AB00-1CD478D1D06A}"/>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52736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FB0BE0-E5E5-4E0F-A7D6-905E544722C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A38A832-DCAA-4224-BFDC-2548AD6C3FAA}"/>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3900B1C3-8361-4873-B428-591A08B8A74A}"/>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2A392138-EEA3-4CB2-8337-5054F24E7D5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2C61787-C63B-4E4E-9234-8A24368A6744}"/>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2146346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D60C24-8DC4-40EE-A3F0-B85D2FE1740B}"/>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88C3157-5647-42DD-BFAF-774828820C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5247608C-3C72-4FD9-97DE-93C8712B3A2F}"/>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216BBC00-0B3F-4DD5-886D-03B81CEE71C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F9485EB-153D-4CF4-8DFA-731325958082}"/>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18359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27180-F6EE-40BA-9730-F860A3BB622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88D98A6-6F2B-4983-9B51-71D56986B928}"/>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9D0286E5-183D-4FA1-90EA-70765D5321FC}"/>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95EB03CC-257A-4311-B296-793443CF87D5}"/>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6" name="Місце для нижнього колонтитула 5">
            <a:extLst>
              <a:ext uri="{FF2B5EF4-FFF2-40B4-BE49-F238E27FC236}">
                <a16:creationId xmlns:a16="http://schemas.microsoft.com/office/drawing/2014/main" id="{4788088F-3ADA-408F-91ED-9B25E176FC95}"/>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CBAC53B9-DC66-42B9-ADFC-BFDFF68A1470}"/>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449105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AEBA1D-2761-451B-BC71-D4F8C2F738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DD5D4A21-5151-4FCF-8731-2A44FF2ABB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3A5EDCB5-F55B-4927-8690-E4DEA0A14924}"/>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3B37308F-AD58-41E5-AFDB-7D6E6C294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70F3F047-39F7-46F5-8C75-1AEA9397EE47}"/>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A49DF53F-0F27-41A3-B1A3-475BB98D9924}"/>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8" name="Місце для нижнього колонтитула 7">
            <a:extLst>
              <a:ext uri="{FF2B5EF4-FFF2-40B4-BE49-F238E27FC236}">
                <a16:creationId xmlns:a16="http://schemas.microsoft.com/office/drawing/2014/main" id="{4CB448AF-2860-40DA-B3C3-C4C31F470AB7}"/>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819C4B17-F11E-4808-86B6-4E130D9B9F48}"/>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425002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C44E4D-EDA8-47A7-B7A7-0D7829C084F9}"/>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83CE67A4-4E4C-4963-B37B-9D297705B8D8}"/>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4" name="Місце для нижнього колонтитула 3">
            <a:extLst>
              <a:ext uri="{FF2B5EF4-FFF2-40B4-BE49-F238E27FC236}">
                <a16:creationId xmlns:a16="http://schemas.microsoft.com/office/drawing/2014/main" id="{75DB0843-ACE1-4ED1-AC18-571280493E66}"/>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BCBFABF1-B6E7-49DC-8352-7F710A33B25B}"/>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58473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31286831-F410-49D7-967A-54D69CADDBB2}"/>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3" name="Місце для нижнього колонтитула 2">
            <a:extLst>
              <a:ext uri="{FF2B5EF4-FFF2-40B4-BE49-F238E27FC236}">
                <a16:creationId xmlns:a16="http://schemas.microsoft.com/office/drawing/2014/main" id="{192C2A55-4BAB-4E7E-969E-31EFF4F55C2A}"/>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75EA7C2D-B5EE-480F-9AF3-5868A7E7D4D1}"/>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22114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9A236C-4F0B-4A38-B089-253A7AA1C43B}"/>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1FCC2037-0EFF-4AD4-942D-0D19BF652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DA00E4B0-92B9-4A72-93A0-2834F7C0D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654B43B9-9596-4AA6-AFCC-62A23FA61374}"/>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6" name="Місце для нижнього колонтитула 5">
            <a:extLst>
              <a:ext uri="{FF2B5EF4-FFF2-40B4-BE49-F238E27FC236}">
                <a16:creationId xmlns:a16="http://schemas.microsoft.com/office/drawing/2014/main" id="{F8752567-BF77-4BA4-93B6-3F663D47DA4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010E0F6-B956-4766-B249-5D4BA099E732}"/>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2891826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BD3037-E9C0-4977-8B08-716CC87D290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32A91DFA-5539-42F4-8AC9-B2F3CDADE3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2E8040D3-155B-4934-8DBC-554F8942D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D114D66-9D51-41A4-AD30-F57EDEF4447C}"/>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6" name="Місце для нижнього колонтитула 5">
            <a:extLst>
              <a:ext uri="{FF2B5EF4-FFF2-40B4-BE49-F238E27FC236}">
                <a16:creationId xmlns:a16="http://schemas.microsoft.com/office/drawing/2014/main" id="{39F1AC93-CF2C-4649-B27A-01759A23E873}"/>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AB14A3A-D04D-4D35-B64D-B39B05343CE4}"/>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105753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DE637B-2AF8-4D1B-90EE-F9C25882309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AFA8F10-11C1-491C-8A8D-3497A3205817}"/>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FD22005-2328-4820-9566-1DE3A58E127F}"/>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0054C911-6611-4C4E-BC02-84A4442473D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611778E-9137-4A7E-BC1F-1329A8599592}"/>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411662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A3E4822-6559-4CD6-B8E7-F54BFE82091D}"/>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116FF1F-F96B-41A9-B151-1DAEDE8A6EEB}"/>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230251B-CA19-4458-AA49-396866B91167}"/>
              </a:ext>
            </a:extLst>
          </p:cNvPr>
          <p:cNvSpPr>
            <a:spLocks noGrp="1"/>
          </p:cNvSpPr>
          <p:nvPr>
            <p:ph type="dt" sz="half" idx="10"/>
          </p:nvPr>
        </p:nvSpPr>
        <p:spPr/>
        <p:txBody>
          <a:body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6B29953F-6057-44A5-A634-E866BAA902D4}"/>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58E4EF8-992C-4027-9283-E35D28971952}"/>
              </a:ext>
            </a:extLst>
          </p:cNvPr>
          <p:cNvSpPr>
            <a:spLocks noGrp="1"/>
          </p:cNvSpPr>
          <p:nvPr>
            <p:ph type="sldNum" sz="quarter" idx="12"/>
          </p:nvPr>
        </p:nvSpPr>
        <p:spPr/>
        <p:txBody>
          <a:bodyPr/>
          <a:lstStyle/>
          <a:p>
            <a:fld id="{0B779C42-8CD5-4589-8020-884180C696C9}" type="slidenum">
              <a:rPr lang="uk-UA" smtClean="0"/>
              <a:t>‹№›</a:t>
            </a:fld>
            <a:endParaRPr lang="uk-UA"/>
          </a:p>
        </p:txBody>
      </p:sp>
    </p:spTree>
    <p:extLst>
      <p:ext uri="{BB962C8B-B14F-4D97-AF65-F5344CB8AC3E}">
        <p14:creationId xmlns:p14="http://schemas.microsoft.com/office/powerpoint/2010/main" val="381468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CAFBF4AC-0057-4846-8433-C1D7795005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C05890EA-D862-4AD1-8D6B-47A7901EFC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CAFDF99-7F3F-47DA-B3EF-F8710AAA16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9A2F2-3E70-4EC0-B5B9-21C681B2C671}" type="datetimeFigureOut">
              <a:rPr lang="uk-UA" smtClean="0"/>
              <a:t>11.04.2025</a:t>
            </a:fld>
            <a:endParaRPr lang="uk-UA"/>
          </a:p>
        </p:txBody>
      </p:sp>
      <p:sp>
        <p:nvSpPr>
          <p:cNvPr id="5" name="Місце для нижнього колонтитула 4">
            <a:extLst>
              <a:ext uri="{FF2B5EF4-FFF2-40B4-BE49-F238E27FC236}">
                <a16:creationId xmlns:a16="http://schemas.microsoft.com/office/drawing/2014/main" id="{AA5933D7-865C-4670-8959-A5EF8DCC0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1287562B-69B5-45B4-815F-D9CDC42640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79C42-8CD5-4589-8020-884180C696C9}" type="slidenum">
              <a:rPr lang="uk-UA" smtClean="0"/>
              <a:t>‹№›</a:t>
            </a:fld>
            <a:endParaRPr lang="uk-UA"/>
          </a:p>
        </p:txBody>
      </p:sp>
    </p:spTree>
    <p:extLst>
      <p:ext uri="{BB962C8B-B14F-4D97-AF65-F5344CB8AC3E}">
        <p14:creationId xmlns:p14="http://schemas.microsoft.com/office/powerpoint/2010/main" val="1869783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karta-obl.association.kharkov.ua/kh-obl/krasnohradskyi-raion/sakhnovshchynska-selyshchna-hromada" TargetMode="External"/><Relationship Id="rId3" Type="http://schemas.openxmlformats.org/officeDocument/2006/relationships/hyperlink" Target="https://sahgromada.gov.ua/news/1692163032/" TargetMode="External"/><Relationship Id="rId7" Type="http://schemas.openxmlformats.org/officeDocument/2006/relationships/hyperlink" Target="https://uk.wikipedia.org/wiki/%D0%9E%D1%80%D1%96%D0%BB%D1%8C"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sahgromada.gov.ua/news/1634903303/" TargetMode="External"/><Relationship Id="rId5" Type="http://schemas.openxmlformats.org/officeDocument/2006/relationships/hyperlink" Target="https://www.youtube.com/watch?v=WArIs20Q0Jk" TargetMode="External"/><Relationship Id="rId4" Type="http://schemas.openxmlformats.org/officeDocument/2006/relationships/hyperlink" Target="http://surl.li/gmvza" TargetMode="External"/><Relationship Id="rId9" Type="http://schemas.openxmlformats.org/officeDocument/2006/relationships/hyperlink" Target="https://uk.wikipedia.org/wiki/%D0%9D%D0%B5%D0%BE%D0%BA%D0%BB%D0%B0%D1%81%D0%B8%D1%86%D0%B8%D0%B7%D0%B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18C0052-946E-43B5-87FE-24F93B023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A378CC0A-F46D-43B3-B335-BD18B50720B0}"/>
              </a:ext>
            </a:extLst>
          </p:cNvPr>
          <p:cNvSpPr>
            <a:spLocks noGrp="1"/>
          </p:cNvSpPr>
          <p:nvPr>
            <p:ph type="ctrTitle"/>
          </p:nvPr>
        </p:nvSpPr>
        <p:spPr>
          <a:xfrm>
            <a:off x="941295" y="1371601"/>
            <a:ext cx="5522260" cy="1129553"/>
          </a:xfrm>
        </p:spPr>
        <p:txBody>
          <a:bodyPr>
            <a:normAutofit/>
          </a:bodyPr>
          <a:lstStyle/>
          <a:p>
            <a:r>
              <a:rPr lang="uk-UA" b="1" dirty="0">
                <a:solidFill>
                  <a:srgbClr val="00B0F0"/>
                </a:solidFill>
                <a:latin typeface="Segoe Print" panose="02000600000000000000" pitchFamily="2" charset="0"/>
              </a:rPr>
              <a:t>ПЕРЛИНИ</a:t>
            </a:r>
          </a:p>
        </p:txBody>
      </p:sp>
      <p:sp>
        <p:nvSpPr>
          <p:cNvPr id="6" name="TextBox 5">
            <a:extLst>
              <a:ext uri="{FF2B5EF4-FFF2-40B4-BE49-F238E27FC236}">
                <a16:creationId xmlns:a16="http://schemas.microsoft.com/office/drawing/2014/main" id="{33B152AC-C587-427A-B0BB-6E19D657CFBF}"/>
              </a:ext>
            </a:extLst>
          </p:cNvPr>
          <p:cNvSpPr txBox="1"/>
          <p:nvPr/>
        </p:nvSpPr>
        <p:spPr>
          <a:xfrm>
            <a:off x="3702425" y="4572000"/>
            <a:ext cx="7503458" cy="1015663"/>
          </a:xfrm>
          <a:prstGeom prst="rect">
            <a:avLst/>
          </a:prstGeom>
          <a:noFill/>
        </p:spPr>
        <p:txBody>
          <a:bodyPr wrap="square" rtlCol="0">
            <a:spAutoFit/>
          </a:bodyPr>
          <a:lstStyle/>
          <a:p>
            <a:r>
              <a:rPr lang="uk-UA" sz="6000" b="1" dirty="0">
                <a:solidFill>
                  <a:srgbClr val="00B0F0"/>
                </a:solidFill>
                <a:latin typeface="Segoe Print" panose="02000600000000000000" pitchFamily="2" charset="0"/>
              </a:rPr>
              <a:t>САХНОВЩИНИ</a:t>
            </a:r>
          </a:p>
        </p:txBody>
      </p:sp>
    </p:spTree>
    <p:extLst>
      <p:ext uri="{BB962C8B-B14F-4D97-AF65-F5344CB8AC3E}">
        <p14:creationId xmlns:p14="http://schemas.microsoft.com/office/powerpoint/2010/main" val="6107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159802"/>
            <a:ext cx="12192000" cy="7017802"/>
          </a:xfrm>
          <a:prstGeom prst="rect">
            <a:avLst/>
          </a:prstGeom>
        </p:spPr>
      </p:pic>
      <p:sp>
        <p:nvSpPr>
          <p:cNvPr id="3" name="Місце для вмісту 2">
            <a:extLst>
              <a:ext uri="{FF2B5EF4-FFF2-40B4-BE49-F238E27FC236}">
                <a16:creationId xmlns:a16="http://schemas.microsoft.com/office/drawing/2014/main" id="{9EF2245B-56C0-47C3-8D3E-406050B5CF83}"/>
              </a:ext>
            </a:extLst>
          </p:cNvPr>
          <p:cNvSpPr>
            <a:spLocks noGrp="1"/>
          </p:cNvSpPr>
          <p:nvPr>
            <p:ph idx="1"/>
          </p:nvPr>
        </p:nvSpPr>
        <p:spPr>
          <a:xfrm>
            <a:off x="4894729" y="3429001"/>
            <a:ext cx="5226424" cy="1513114"/>
          </a:xfrm>
        </p:spPr>
        <p:txBody>
          <a:bodyPr>
            <a:normAutofit fontScale="85000" lnSpcReduction="20000"/>
          </a:bodyPr>
          <a:lstStyle/>
          <a:p>
            <a:pPr marL="0" indent="0">
              <a:buNone/>
            </a:pPr>
            <a:r>
              <a:rPr lang="uk-UA" b="1" dirty="0">
                <a:latin typeface="Segoe Print" panose="02000600000000000000" pitchFamily="2" charset="0"/>
              </a:rPr>
              <a:t>Науковий керівник</a:t>
            </a:r>
          </a:p>
          <a:p>
            <a:pPr marL="0" indent="0">
              <a:buNone/>
            </a:pPr>
            <a:r>
              <a:rPr lang="uk-UA" dirty="0">
                <a:latin typeface="Segoe Print" panose="02000600000000000000" pitchFamily="2" charset="0"/>
              </a:rPr>
              <a:t>Вальковська Наталія Володимирівна</a:t>
            </a:r>
          </a:p>
          <a:p>
            <a:pPr marL="0" indent="0">
              <a:buNone/>
            </a:pPr>
            <a:r>
              <a:rPr lang="uk-UA" dirty="0">
                <a:latin typeface="Segoe Print" panose="02000600000000000000" pitchFamily="2" charset="0"/>
              </a:rPr>
              <a:t>вчитель географії та історії</a:t>
            </a:r>
          </a:p>
        </p:txBody>
      </p:sp>
      <p:pic>
        <p:nvPicPr>
          <p:cNvPr id="10" name="Рисунок 9">
            <a:extLst>
              <a:ext uri="{FF2B5EF4-FFF2-40B4-BE49-F238E27FC236}">
                <a16:creationId xmlns:a16="http://schemas.microsoft.com/office/drawing/2014/main" id="{9C6E1882-112D-47C6-867E-634CCFE46D64}"/>
              </a:ext>
            </a:extLst>
          </p:cNvPr>
          <p:cNvPicPr>
            <a:picLocks noChangeAspect="1"/>
          </p:cNvPicPr>
          <p:nvPr/>
        </p:nvPicPr>
        <p:blipFill>
          <a:blip r:embed="rId3"/>
          <a:stretch>
            <a:fillRect/>
          </a:stretch>
        </p:blipFill>
        <p:spPr>
          <a:xfrm>
            <a:off x="1900518" y="3685043"/>
            <a:ext cx="2211915" cy="2382500"/>
          </a:xfrm>
          <a:prstGeom prst="rect">
            <a:avLst/>
          </a:prstGeom>
        </p:spPr>
      </p:pic>
      <p:pic>
        <p:nvPicPr>
          <p:cNvPr id="4" name="Рисунок 3">
            <a:extLst>
              <a:ext uri="{FF2B5EF4-FFF2-40B4-BE49-F238E27FC236}">
                <a16:creationId xmlns:a16="http://schemas.microsoft.com/office/drawing/2014/main" id="{7506211D-9491-40D6-BF49-4D8866E6AA3F}"/>
              </a:ext>
            </a:extLst>
          </p:cNvPr>
          <p:cNvPicPr>
            <a:picLocks noChangeAspect="1"/>
          </p:cNvPicPr>
          <p:nvPr/>
        </p:nvPicPr>
        <p:blipFill rotWithShape="1">
          <a:blip r:embed="rId4"/>
          <a:srcRect l="13809" t="24837" r="53975" b="17516"/>
          <a:stretch/>
        </p:blipFill>
        <p:spPr>
          <a:xfrm>
            <a:off x="573742" y="358588"/>
            <a:ext cx="1846729" cy="3166653"/>
          </a:xfrm>
          <a:prstGeom prst="rect">
            <a:avLst/>
          </a:prstGeom>
        </p:spPr>
      </p:pic>
      <p:sp>
        <p:nvSpPr>
          <p:cNvPr id="5" name="TextBox 4">
            <a:extLst>
              <a:ext uri="{FF2B5EF4-FFF2-40B4-BE49-F238E27FC236}">
                <a16:creationId xmlns:a16="http://schemas.microsoft.com/office/drawing/2014/main" id="{338F0F16-B585-43EA-8B8B-94FEA690EDAE}"/>
              </a:ext>
            </a:extLst>
          </p:cNvPr>
          <p:cNvSpPr txBox="1"/>
          <p:nvPr/>
        </p:nvSpPr>
        <p:spPr>
          <a:xfrm>
            <a:off x="3576918" y="950259"/>
            <a:ext cx="6544235" cy="1754326"/>
          </a:xfrm>
          <a:prstGeom prst="rect">
            <a:avLst/>
          </a:prstGeom>
          <a:noFill/>
        </p:spPr>
        <p:txBody>
          <a:bodyPr wrap="square" rtlCol="0">
            <a:spAutoFit/>
          </a:bodyPr>
          <a:lstStyle/>
          <a:p>
            <a:r>
              <a:rPr lang="uk-UA" sz="2400" b="1" dirty="0">
                <a:latin typeface="Segoe Print" panose="02000600000000000000" pitchFamily="2" charset="0"/>
              </a:rPr>
              <a:t>Листопад Юлія Анатоліївна </a:t>
            </a:r>
          </a:p>
          <a:p>
            <a:r>
              <a:rPr lang="uk-UA" sz="2400" b="1" dirty="0">
                <a:latin typeface="Segoe Print" panose="02000600000000000000" pitchFamily="2" charset="0"/>
              </a:rPr>
              <a:t>учениця 10 класу</a:t>
            </a:r>
          </a:p>
          <a:p>
            <a:r>
              <a:rPr lang="uk-UA" sz="2000" b="1" dirty="0">
                <a:latin typeface="Segoe Print" panose="02000600000000000000" pitchFamily="2" charset="0"/>
              </a:rPr>
              <a:t>КЗ «</a:t>
            </a:r>
            <a:r>
              <a:rPr lang="uk-UA" sz="2000" b="1" dirty="0" err="1">
                <a:latin typeface="Segoe Print" panose="02000600000000000000" pitchFamily="2" charset="0"/>
              </a:rPr>
              <a:t>Огіївський</a:t>
            </a:r>
            <a:r>
              <a:rPr lang="uk-UA" sz="2000" b="1" dirty="0">
                <a:latin typeface="Segoe Print" panose="02000600000000000000" pitchFamily="2" charset="0"/>
              </a:rPr>
              <a:t> ліцей» </a:t>
            </a:r>
          </a:p>
          <a:p>
            <a:r>
              <a:rPr lang="uk-UA" sz="2000" b="1" dirty="0" err="1">
                <a:latin typeface="Segoe Print" panose="02000600000000000000" pitchFamily="2" charset="0"/>
              </a:rPr>
              <a:t>Сахновщинської</a:t>
            </a:r>
            <a:r>
              <a:rPr lang="uk-UA" sz="2000" b="1" dirty="0">
                <a:latin typeface="Segoe Print" panose="02000600000000000000" pitchFamily="2" charset="0"/>
              </a:rPr>
              <a:t> селищної ради </a:t>
            </a:r>
          </a:p>
          <a:p>
            <a:r>
              <a:rPr lang="uk-UA" sz="2000" b="1" dirty="0" err="1">
                <a:latin typeface="Segoe Print" panose="02000600000000000000" pitchFamily="2" charset="0"/>
              </a:rPr>
              <a:t>Берестинського</a:t>
            </a:r>
            <a:r>
              <a:rPr lang="uk-UA" sz="2000" b="1" dirty="0">
                <a:latin typeface="Segoe Print" panose="02000600000000000000" pitchFamily="2" charset="0"/>
              </a:rPr>
              <a:t> району Харківської області</a:t>
            </a:r>
          </a:p>
        </p:txBody>
      </p:sp>
    </p:spTree>
    <p:extLst>
      <p:ext uri="{BB962C8B-B14F-4D97-AF65-F5344CB8AC3E}">
        <p14:creationId xmlns:p14="http://schemas.microsoft.com/office/powerpoint/2010/main" val="2327073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flipV="1">
            <a:off x="7010400" y="1690688"/>
            <a:ext cx="4343400" cy="225198"/>
          </a:xfrm>
        </p:spPr>
        <p:txBody>
          <a:bodyPr>
            <a:normAutofit fontScale="90000"/>
          </a:bodyPr>
          <a:lstStyle/>
          <a:p>
            <a:endParaRPr lang="uk-UA" dirty="0"/>
          </a:p>
        </p:txBody>
      </p:sp>
      <p:sp>
        <p:nvSpPr>
          <p:cNvPr id="3" name="Місце для вмісту 2">
            <a:extLst>
              <a:ext uri="{FF2B5EF4-FFF2-40B4-BE49-F238E27FC236}">
                <a16:creationId xmlns:a16="http://schemas.microsoft.com/office/drawing/2014/main" id="{9EF2245B-56C0-47C3-8D3E-406050B5CF83}"/>
              </a:ext>
            </a:extLst>
          </p:cNvPr>
          <p:cNvSpPr>
            <a:spLocks noGrp="1"/>
          </p:cNvSpPr>
          <p:nvPr>
            <p:ph idx="1"/>
          </p:nvPr>
        </p:nvSpPr>
        <p:spPr>
          <a:xfrm>
            <a:off x="7761514" y="5083629"/>
            <a:ext cx="3592286" cy="1093334"/>
          </a:xfrm>
        </p:spPr>
        <p:txBody>
          <a:bodyPr/>
          <a:lstStyle/>
          <a:p>
            <a:endParaRPr lang="uk-UA" dirty="0"/>
          </a:p>
        </p:txBody>
      </p:sp>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134470"/>
            <a:ext cx="12192000" cy="6996953"/>
          </a:xfrm>
          <a:prstGeom prst="rect">
            <a:avLst/>
          </a:prstGeom>
        </p:spPr>
      </p:pic>
      <p:sp>
        <p:nvSpPr>
          <p:cNvPr id="4" name="Прямокутник 3">
            <a:extLst>
              <a:ext uri="{FF2B5EF4-FFF2-40B4-BE49-F238E27FC236}">
                <a16:creationId xmlns:a16="http://schemas.microsoft.com/office/drawing/2014/main" id="{C606D661-8005-4870-A9A1-D50CECD1FEDD}"/>
              </a:ext>
            </a:extLst>
          </p:cNvPr>
          <p:cNvSpPr/>
          <p:nvPr/>
        </p:nvSpPr>
        <p:spPr>
          <a:xfrm>
            <a:off x="708212" y="1166843"/>
            <a:ext cx="10390094" cy="5853975"/>
          </a:xfrm>
          <a:prstGeom prst="rect">
            <a:avLst/>
          </a:prstGeom>
        </p:spPr>
        <p:txBody>
          <a:bodyPr wrap="square">
            <a:spAutoFit/>
          </a:bodyPr>
          <a:lstStyle/>
          <a:p>
            <a:pPr>
              <a:lnSpc>
                <a:spcPct val="150000"/>
              </a:lnSpc>
            </a:pPr>
            <a:r>
              <a:rPr lang="uk-UA" sz="2800" dirty="0">
                <a:solidFill>
                  <a:srgbClr val="002060"/>
                </a:solidFill>
                <a:latin typeface="Verdana Pro Semibold" panose="020B0704030504040204" pitchFamily="34" charset="0"/>
              </a:rPr>
              <a:t>                   </a:t>
            </a:r>
            <a:r>
              <a:rPr lang="en-US" sz="2800" dirty="0">
                <a:solidFill>
                  <a:srgbClr val="002060"/>
                </a:solidFill>
                <a:latin typeface="Verdana Pro Semibold" panose="020B0704030504040204" pitchFamily="34" charset="0"/>
              </a:rPr>
              <a:t>           </a:t>
            </a:r>
            <a:r>
              <a:rPr lang="uk-UA" sz="3200" b="1" dirty="0">
                <a:solidFill>
                  <a:srgbClr val="002060"/>
                </a:solidFill>
                <a:latin typeface="Segoe Print" panose="02000600000000000000" pitchFamily="2" charset="0"/>
              </a:rPr>
              <a:t>Мета та завдання:</a:t>
            </a:r>
            <a:br>
              <a:rPr lang="uk-UA" sz="3200" b="1" dirty="0">
                <a:latin typeface="Segoe Print" panose="02000600000000000000" pitchFamily="2" charset="0"/>
              </a:rPr>
            </a:br>
            <a:r>
              <a:rPr lang="uk-UA" b="1" dirty="0">
                <a:solidFill>
                  <a:srgbClr val="FF0000"/>
                </a:solidFill>
              </a:rPr>
              <a:t> </a:t>
            </a:r>
            <a:r>
              <a:rPr lang="uk-UA" sz="2000" b="1" dirty="0">
                <a:solidFill>
                  <a:srgbClr val="FF0000"/>
                </a:solidFill>
                <a:latin typeface="Times New Roman" panose="02020603050405020304" pitchFamily="18" charset="0"/>
                <a:cs typeface="Times New Roman" panose="02020603050405020304" pitchFamily="18" charset="0"/>
              </a:rPr>
              <a:t>Мета:</a:t>
            </a:r>
            <a:r>
              <a:rPr lang="ru-RU" sz="2000" b="1" dirty="0">
                <a:solidFill>
                  <a:srgbClr val="FF0000"/>
                </a:solidFill>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створення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екскурсійного</a:t>
            </a:r>
            <a:r>
              <a:rPr lang="ru-RU" sz="2000" dirty="0">
                <a:latin typeface="Times New Roman" panose="02020603050405020304" pitchFamily="18" charset="0"/>
                <a:cs typeface="Times New Roman" panose="02020603050405020304" pitchFamily="18" charset="0"/>
              </a:rPr>
              <a:t> маршруту селищем  Сахновщина, </a:t>
            </a:r>
            <a:r>
              <a:rPr lang="ru-RU" sz="2000" dirty="0" err="1">
                <a:latin typeface="Times New Roman" panose="02020603050405020304" pitchFamily="18" charset="0"/>
                <a:cs typeface="Times New Roman" panose="02020603050405020304" pitchFamily="18" charset="0"/>
              </a:rPr>
              <a:t>ознайомлення</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його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історичними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пам’ятками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природними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багатствами</a:t>
            </a:r>
            <a:r>
              <a:rPr lang="ru-RU" sz="2000" dirty="0">
                <a:latin typeface="Times New Roman" panose="02020603050405020304" pitchFamily="18" charset="0"/>
                <a:cs typeface="Times New Roman" panose="02020603050405020304" pitchFamily="18" charset="0"/>
              </a:rPr>
              <a:t> та культурною </a:t>
            </a:r>
            <a:r>
              <a:rPr lang="ru-RU" sz="2000" dirty="0" err="1">
                <a:latin typeface="Times New Roman" panose="02020603050405020304" pitchFamily="18" charset="0"/>
                <a:cs typeface="Times New Roman" panose="02020603050405020304" pitchFamily="18" charset="0"/>
              </a:rPr>
              <a:t>спадщиною</a:t>
            </a:r>
            <a:r>
              <a:rPr lang="uk-UA" sz="2000" dirty="0">
                <a:latin typeface="Times New Roman" panose="02020603050405020304" pitchFamily="18" charset="0"/>
                <a:cs typeface="Times New Roman" panose="02020603050405020304" pitchFamily="18" charset="0"/>
              </a:rPr>
              <a:t>; мотивувати  учнів добре знати  історію  і водночас стимулювати дітей до дослідницько-краєзнавчої роботи; виховувати стійке почуття національної свідомості і високої духовності, любові до рідного краю.</a:t>
            </a:r>
            <a:br>
              <a:rPr lang="uk-UA" sz="2000" dirty="0">
                <a:latin typeface="Times New Roman" panose="02020603050405020304" pitchFamily="18" charset="0"/>
                <a:cs typeface="Times New Roman" panose="02020603050405020304" pitchFamily="18" charset="0"/>
              </a:rPr>
            </a:br>
            <a:r>
              <a:rPr lang="uk-UA" sz="2000" b="1" dirty="0">
                <a:solidFill>
                  <a:srgbClr val="FF0000"/>
                </a:solidFill>
                <a:latin typeface="Times New Roman" panose="02020603050405020304" pitchFamily="18" charset="0"/>
                <a:cs typeface="Times New Roman" panose="02020603050405020304" pitchFamily="18" charset="0"/>
              </a:rPr>
              <a:t>Завдання: </a:t>
            </a:r>
            <a:r>
              <a:rPr lang="uk-UA" sz="2000" dirty="0">
                <a:latin typeface="Times New Roman" panose="02020603050405020304" pitchFamily="18" charset="0"/>
                <a:cs typeface="Times New Roman" panose="02020603050405020304" pitchFamily="18" charset="0"/>
              </a:rPr>
              <a:t>зібрати спогади земляків, очевидців, учасників подій минулого; формувати негативне ставлення до насильницьких методів задля досягнення мети; виховувати почуття доброти, мудрості, співчуття, бачення зв’язку між історичним минулим </a:t>
            </a:r>
            <a:endParaRPr lang="en-US" sz="2000" dirty="0">
              <a:latin typeface="Times New Roman" panose="02020603050405020304" pitchFamily="18" charset="0"/>
              <a:cs typeface="Times New Roman" panose="02020603050405020304" pitchFamily="18" charset="0"/>
            </a:endParaRPr>
          </a:p>
          <a:p>
            <a:pPr>
              <a:lnSpc>
                <a:spcPct val="150000"/>
              </a:lnSpc>
            </a:pPr>
            <a:r>
              <a:rPr lang="uk-UA" sz="2000" dirty="0">
                <a:latin typeface="Times New Roman" panose="02020603050405020304" pitchFamily="18" charset="0"/>
                <a:cs typeface="Times New Roman" panose="02020603050405020304" pitchFamily="18" charset="0"/>
              </a:rPr>
              <a:t>та сьогоденням; донести до свідомості однокласників значення історії</a:t>
            </a:r>
            <a:endParaRPr lang="en-US" sz="2000" dirty="0">
              <a:latin typeface="Times New Roman" panose="02020603050405020304" pitchFamily="18" charset="0"/>
              <a:cs typeface="Times New Roman" panose="02020603050405020304" pitchFamily="18" charset="0"/>
            </a:endParaRPr>
          </a:p>
          <a:p>
            <a:pPr>
              <a:lnSpc>
                <a:spcPct val="150000"/>
              </a:lnSpc>
            </a:pPr>
            <a:r>
              <a:rPr lang="uk-UA" sz="2000" dirty="0">
                <a:latin typeface="Times New Roman" panose="02020603050405020304" pitchFamily="18" charset="0"/>
                <a:cs typeface="Times New Roman" panose="02020603050405020304" pitchFamily="18" charset="0"/>
              </a:rPr>
              <a:t> та історичних місць своєї маленької Батьківщини.</a:t>
            </a:r>
            <a:br>
              <a:rPr lang="uk-UA" sz="2000" dirty="0">
                <a:latin typeface="Times New Roman" panose="02020603050405020304" pitchFamily="18" charset="0"/>
                <a:cs typeface="Times New Roman" panose="02020603050405020304" pitchFamily="18" charset="0"/>
              </a:rPr>
            </a:br>
            <a:endParaRPr lang="uk-UA"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62788F2-778A-4EE0-8AEE-F2C2D7FB5427}"/>
              </a:ext>
            </a:extLst>
          </p:cNvPr>
          <p:cNvPicPr>
            <a:picLocks noChangeAspect="1"/>
          </p:cNvPicPr>
          <p:nvPr/>
        </p:nvPicPr>
        <p:blipFill>
          <a:blip r:embed="rId3"/>
          <a:stretch>
            <a:fillRect/>
          </a:stretch>
        </p:blipFill>
        <p:spPr>
          <a:xfrm>
            <a:off x="192741" y="51227"/>
            <a:ext cx="3133164" cy="1864659"/>
          </a:xfrm>
          <a:prstGeom prst="rect">
            <a:avLst/>
          </a:prstGeom>
        </p:spPr>
      </p:pic>
      <p:pic>
        <p:nvPicPr>
          <p:cNvPr id="6" name="Рисунок 5">
            <a:extLst>
              <a:ext uri="{FF2B5EF4-FFF2-40B4-BE49-F238E27FC236}">
                <a16:creationId xmlns:a16="http://schemas.microsoft.com/office/drawing/2014/main" id="{7153AA22-B167-4E71-92F0-C4847FD02075}"/>
              </a:ext>
            </a:extLst>
          </p:cNvPr>
          <p:cNvPicPr>
            <a:picLocks noChangeAspect="1"/>
          </p:cNvPicPr>
          <p:nvPr/>
        </p:nvPicPr>
        <p:blipFill>
          <a:blip r:embed="rId4"/>
          <a:stretch>
            <a:fillRect/>
          </a:stretch>
        </p:blipFill>
        <p:spPr>
          <a:xfrm>
            <a:off x="8875058" y="5083629"/>
            <a:ext cx="3176206" cy="1805151"/>
          </a:xfrm>
          <a:prstGeom prst="rect">
            <a:avLst/>
          </a:prstGeom>
        </p:spPr>
      </p:pic>
    </p:spTree>
    <p:extLst>
      <p:ext uri="{BB962C8B-B14F-4D97-AF65-F5344CB8AC3E}">
        <p14:creationId xmlns:p14="http://schemas.microsoft.com/office/powerpoint/2010/main" val="3170833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192000" cy="7108371"/>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3074893" y="188260"/>
            <a:ext cx="6319477" cy="968188"/>
          </a:xfrm>
        </p:spPr>
        <p:txBody>
          <a:bodyPr>
            <a:normAutofit/>
          </a:bodyPr>
          <a:lstStyle/>
          <a:p>
            <a:pPr algn="ctr"/>
            <a:r>
              <a:rPr lang="uk-UA" b="1" dirty="0">
                <a:solidFill>
                  <a:srgbClr val="0070C0"/>
                </a:solidFill>
                <a:latin typeface="Segoe Print" panose="02000600000000000000" pitchFamily="2" charset="0"/>
              </a:rPr>
              <a:t>ВСТУП</a:t>
            </a:r>
          </a:p>
        </p:txBody>
      </p:sp>
      <p:sp>
        <p:nvSpPr>
          <p:cNvPr id="4" name="TextBox 3">
            <a:extLst>
              <a:ext uri="{FF2B5EF4-FFF2-40B4-BE49-F238E27FC236}">
                <a16:creationId xmlns:a16="http://schemas.microsoft.com/office/drawing/2014/main" id="{DB28BED8-72F7-40E1-8DB0-4A7940143259}"/>
              </a:ext>
            </a:extLst>
          </p:cNvPr>
          <p:cNvSpPr txBox="1"/>
          <p:nvPr/>
        </p:nvSpPr>
        <p:spPr>
          <a:xfrm>
            <a:off x="492581" y="1156449"/>
            <a:ext cx="8999924" cy="5078313"/>
          </a:xfrm>
          <a:prstGeom prst="rect">
            <a:avLst/>
          </a:prstGeom>
          <a:noFill/>
        </p:spPr>
        <p:txBody>
          <a:bodyPr wrap="square" rtlCol="0">
            <a:spAutoFit/>
          </a:bodyPr>
          <a:lstStyle/>
          <a:p>
            <a:r>
              <a:rPr lang="uk-UA" dirty="0"/>
              <a:t>	</a:t>
            </a:r>
            <a:r>
              <a:rPr lang="uk-UA" dirty="0">
                <a:latin typeface="Times New Roman" panose="02020603050405020304" pitchFamily="18" charset="0"/>
                <a:cs typeface="Times New Roman" panose="02020603050405020304" pitchFamily="18" charset="0"/>
              </a:rPr>
              <a:t>Сахновщина - селище на південному заході Харківської області. Згідно однієї з  версій, засноване наприкінці ХІХ ст. вихідцями із Кобеляцького повіту Полтавської губернії. Назва місцевості походить від прізвища багатої козацько-старшинської</a:t>
            </a:r>
          </a:p>
          <a:p>
            <a:r>
              <a:rPr lang="uk-UA" dirty="0">
                <a:latin typeface="Times New Roman" panose="02020603050405020304" pitchFamily="18" charset="0"/>
                <a:cs typeface="Times New Roman" panose="02020603050405020304" pitchFamily="18" charset="0"/>
              </a:rPr>
              <a:t> родини Сахновських, яка була власницею навколишніх земель. </a:t>
            </a:r>
          </a:p>
          <a:p>
            <a:r>
              <a:rPr lang="uk-UA" dirty="0">
                <a:latin typeface="Times New Roman" panose="02020603050405020304" pitchFamily="18" charset="0"/>
                <a:cs typeface="Times New Roman" panose="02020603050405020304" pitchFamily="18" charset="0"/>
              </a:rPr>
              <a:t>	При будівництві залізниці Костянтиноград-Лозова невеликий хутір став </a:t>
            </a:r>
          </a:p>
          <a:p>
            <a:r>
              <a:rPr lang="uk-UA" dirty="0">
                <a:latin typeface="Times New Roman" panose="02020603050405020304" pitchFamily="18" charset="0"/>
                <a:cs typeface="Times New Roman" panose="02020603050405020304" pitchFamily="18" charset="0"/>
              </a:rPr>
              <a:t>стрімко зростати. У пошуках кращої долі до нашого села на заробітки їхали селяни, прибували торговці і ремісники. З часом були побудовані млини, крупорушки, </a:t>
            </a:r>
          </a:p>
          <a:p>
            <a:r>
              <a:rPr lang="uk-UA" dirty="0">
                <a:latin typeface="Times New Roman" panose="02020603050405020304" pitchFamily="18" charset="0"/>
                <a:cs typeface="Times New Roman" panose="02020603050405020304" pitchFamily="18" charset="0"/>
              </a:rPr>
              <a:t>відкрито кустарні майстерні, елеватори, пивні склади, постоялі двори.</a:t>
            </a:r>
          </a:p>
          <a:p>
            <a:r>
              <a:rPr lang="uk-UA" dirty="0">
                <a:latin typeface="Times New Roman" panose="02020603050405020304" pitchFamily="18" charset="0"/>
                <a:cs typeface="Times New Roman" panose="02020603050405020304" pitchFamily="18" charset="0"/>
              </a:rPr>
              <a:t>	Сахновщина стала сільськогосподарським краєм, вирощений у нас хліб </a:t>
            </a:r>
          </a:p>
          <a:p>
            <a:r>
              <a:rPr lang="uk-UA" dirty="0">
                <a:latin typeface="Times New Roman" panose="02020603050405020304" pitchFamily="18" charset="0"/>
                <a:cs typeface="Times New Roman" panose="02020603050405020304" pitchFamily="18" charset="0"/>
              </a:rPr>
              <a:t>продавався навіть у Європі. Не дивно, що саме золотий пшеничний колос – символ хлібного багатства нашого краю, прикрашає герб громади.</a:t>
            </a:r>
          </a:p>
          <a:p>
            <a:r>
              <a:rPr lang="uk-UA" dirty="0">
                <a:latin typeface="Times New Roman" panose="02020603050405020304" pitchFamily="18" charset="0"/>
                <a:cs typeface="Times New Roman" panose="02020603050405020304" pitchFamily="18" charset="0"/>
              </a:rPr>
              <a:t>	Наш край пишається природними багатствами  та культурною спадщиною і  найважливішим чинником є збереження і передання історичної інформації майбутнім поколінням, що нелегко зробити в наш нестабільний час.</a:t>
            </a:r>
          </a:p>
          <a:p>
            <a:r>
              <a:rPr lang="uk-UA" dirty="0">
                <a:latin typeface="Times New Roman" panose="02020603050405020304" pitchFamily="18" charset="0"/>
                <a:cs typeface="Times New Roman" panose="02020603050405020304" pitchFamily="18" charset="0"/>
              </a:rPr>
              <a:t> 	Безумовно, світ сповнений цікавих місць, але і в нашій громаді їх більш ніж достатньо. </a:t>
            </a:r>
            <a:r>
              <a:rPr lang="ru-RU" dirty="0" err="1">
                <a:latin typeface="Times New Roman" panose="02020603050405020304" pitchFamily="18" charset="0"/>
                <a:cs typeface="Times New Roman" panose="02020603050405020304" pitchFamily="18" charset="0"/>
              </a:rPr>
              <a:t>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місця</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справжніми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перлинами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Сахновщини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запрошуємо</a:t>
            </a:r>
            <a:r>
              <a:rPr lang="ru-RU" dirty="0">
                <a:latin typeface="Times New Roman" panose="02020603050405020304" pitchFamily="18" charset="0"/>
                <a:cs typeface="Times New Roman" panose="02020603050405020304" pitchFamily="18" charset="0"/>
              </a:rPr>
              <a:t> Вас до </a:t>
            </a:r>
            <a:r>
              <a:rPr lang="ru-RU" dirty="0" err="1">
                <a:latin typeface="Times New Roman" panose="02020603050405020304" pitchFamily="18" charset="0"/>
                <a:cs typeface="Times New Roman" panose="02020603050405020304" pitchFamily="18" charset="0"/>
              </a:rPr>
              <a:t>подорожі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відкрити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унікальні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сторінки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сахновщинської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культури</a:t>
            </a:r>
            <a:r>
              <a:rPr lang="ru-RU" dirty="0">
                <a:latin typeface="Times New Roman" panose="02020603050405020304" pitchFamily="18" charset="0"/>
                <a:cs typeface="Times New Roman" panose="02020603050405020304" pitchFamily="18" charset="0"/>
              </a:rPr>
              <a:t> й </a:t>
            </a:r>
            <a:r>
              <a:rPr lang="ru-RU" dirty="0" err="1">
                <a:latin typeface="Times New Roman" panose="02020603050405020304" pitchFamily="18" charset="0"/>
                <a:cs typeface="Times New Roman" panose="02020603050405020304" pitchFamily="18" charset="0"/>
              </a:rPr>
              <a:t>природи</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DACDF2EF-1D42-4D0B-A682-4BC8FA541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3229" y="4031152"/>
            <a:ext cx="2171700" cy="2552700"/>
          </a:xfrm>
          <a:prstGeom prst="rect">
            <a:avLst/>
          </a:prstGeom>
        </p:spPr>
      </p:pic>
      <p:pic>
        <p:nvPicPr>
          <p:cNvPr id="7" name="Рисунок 6">
            <a:extLst>
              <a:ext uri="{FF2B5EF4-FFF2-40B4-BE49-F238E27FC236}">
                <a16:creationId xmlns:a16="http://schemas.microsoft.com/office/drawing/2014/main" id="{04791A0A-8675-4EE1-80D6-790AFA45EFED}"/>
              </a:ext>
            </a:extLst>
          </p:cNvPr>
          <p:cNvPicPr>
            <a:picLocks noChangeAspect="1"/>
          </p:cNvPicPr>
          <p:nvPr/>
        </p:nvPicPr>
        <p:blipFill>
          <a:blip r:embed="rId4"/>
          <a:stretch>
            <a:fillRect/>
          </a:stretch>
        </p:blipFill>
        <p:spPr>
          <a:xfrm>
            <a:off x="8104096" y="-343517"/>
            <a:ext cx="4472745" cy="4723759"/>
          </a:xfrm>
          <a:prstGeom prst="rect">
            <a:avLst/>
          </a:prstGeom>
        </p:spPr>
      </p:pic>
      <p:sp>
        <p:nvSpPr>
          <p:cNvPr id="3" name="TextBox 2">
            <a:extLst>
              <a:ext uri="{FF2B5EF4-FFF2-40B4-BE49-F238E27FC236}">
                <a16:creationId xmlns:a16="http://schemas.microsoft.com/office/drawing/2014/main" id="{B1815606-5CEB-45D5-807A-C5870A28C60D}"/>
              </a:ext>
            </a:extLst>
          </p:cNvPr>
          <p:cNvSpPr txBox="1"/>
          <p:nvPr/>
        </p:nvSpPr>
        <p:spPr>
          <a:xfrm>
            <a:off x="2982527" y="6488668"/>
            <a:ext cx="9372630" cy="369332"/>
          </a:xfrm>
          <a:prstGeom prst="rect">
            <a:avLst/>
          </a:prstGeom>
          <a:noFill/>
        </p:spPr>
        <p:txBody>
          <a:bodyPr wrap="none" rtlCol="0">
            <a:spAutoFit/>
          </a:bodyPr>
          <a:lstStyle/>
          <a:p>
            <a:r>
              <a:rPr lang="en-US" b="1" dirty="0"/>
              <a:t>https://krrada.kh.ua/nash-raion/terytorialni-hromady/sakhnovshchynska-terytorialna-hromada</a:t>
            </a:r>
            <a:endParaRPr lang="uk-UA" b="1" dirty="0"/>
          </a:p>
        </p:txBody>
      </p:sp>
    </p:spTree>
    <p:extLst>
      <p:ext uri="{BB962C8B-B14F-4D97-AF65-F5344CB8AC3E}">
        <p14:creationId xmlns:p14="http://schemas.microsoft.com/office/powerpoint/2010/main" val="165501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281647"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821225" y="61813"/>
            <a:ext cx="10918371" cy="770965"/>
          </a:xfrm>
        </p:spPr>
        <p:txBody>
          <a:bodyPr>
            <a:normAutofit/>
          </a:bodyPr>
          <a:lstStyle/>
          <a:p>
            <a:pPr algn="ctr"/>
            <a:r>
              <a:rPr lang="uk-UA" b="1" dirty="0">
                <a:solidFill>
                  <a:srgbClr val="FF0000"/>
                </a:solidFill>
                <a:latin typeface="Times New Roman" panose="02020603050405020304" pitchFamily="18" charset="0"/>
                <a:cs typeface="Times New Roman" panose="02020603050405020304" pitchFamily="18" charset="0"/>
              </a:rPr>
              <a:t>Перлина «</a:t>
            </a:r>
            <a:r>
              <a:rPr lang="uk-UA" sz="4000" b="1" dirty="0">
                <a:solidFill>
                  <a:srgbClr val="FF0000"/>
                </a:solidFill>
                <a:latin typeface="Times New Roman" panose="02020603050405020304" pitchFamily="18" charset="0"/>
                <a:cs typeface="Times New Roman" panose="02020603050405020304" pitchFamily="18" charset="0"/>
              </a:rPr>
              <a:t>Чумацька могила»</a:t>
            </a:r>
          </a:p>
        </p:txBody>
      </p:sp>
      <p:pic>
        <p:nvPicPr>
          <p:cNvPr id="5" name="Місце для вмісту 4">
            <a:extLst>
              <a:ext uri="{FF2B5EF4-FFF2-40B4-BE49-F238E27FC236}">
                <a16:creationId xmlns:a16="http://schemas.microsoft.com/office/drawing/2014/main" id="{45E52D8C-8820-4C23-AB82-F6B926E59F6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 r="2066"/>
          <a:stretch/>
        </p:blipFill>
        <p:spPr>
          <a:xfrm>
            <a:off x="87050" y="1112463"/>
            <a:ext cx="3310573" cy="4983537"/>
          </a:xfrm>
        </p:spPr>
      </p:pic>
      <p:sp>
        <p:nvSpPr>
          <p:cNvPr id="6" name="TextBox 5">
            <a:extLst>
              <a:ext uri="{FF2B5EF4-FFF2-40B4-BE49-F238E27FC236}">
                <a16:creationId xmlns:a16="http://schemas.microsoft.com/office/drawing/2014/main" id="{D7D020C9-DD22-431A-BE59-98E930E6B8B1}"/>
              </a:ext>
            </a:extLst>
          </p:cNvPr>
          <p:cNvSpPr txBox="1"/>
          <p:nvPr/>
        </p:nvSpPr>
        <p:spPr>
          <a:xfrm>
            <a:off x="3484673" y="699247"/>
            <a:ext cx="7649492" cy="5909310"/>
          </a:xfrm>
          <a:prstGeom prst="rect">
            <a:avLst/>
          </a:prstGeom>
          <a:noFill/>
        </p:spPr>
        <p:txBody>
          <a:bodyPr wrap="square" rtlCol="0">
            <a:spAutoFit/>
          </a:bodyPr>
          <a:lstStyle/>
          <a:p>
            <a:r>
              <a:rPr lang="uk-UA" dirty="0"/>
              <a:t>	</a:t>
            </a:r>
            <a:r>
              <a:rPr lang="uk-UA" dirty="0">
                <a:latin typeface="Times New Roman" panose="02020603050405020304" pitchFamily="18" charset="0"/>
                <a:cs typeface="Times New Roman" panose="02020603050405020304" pitchFamily="18" charset="0"/>
              </a:rPr>
              <a:t>Давним – давно, колись через наші краї пролягав Чумацький шлях. Чумацькі мажі з кримською сіллю поволі тяглися нашими дорогами з півдня через Чорноглазівку (Дніпропетровська область) –Берестову –Новодмитрівку –</a:t>
            </a:r>
            <a:r>
              <a:rPr lang="uk-UA" dirty="0" err="1">
                <a:latin typeface="Times New Roman" panose="02020603050405020304" pitchFamily="18" charset="0"/>
                <a:cs typeface="Times New Roman" panose="02020603050405020304" pitchFamily="18" charset="0"/>
              </a:rPr>
              <a:t>Новопарафіївку</a:t>
            </a:r>
            <a:r>
              <a:rPr lang="uk-UA" dirty="0">
                <a:latin typeface="Times New Roman" panose="02020603050405020304" pitchFamily="18" charset="0"/>
                <a:cs typeface="Times New Roman" panose="02020603050405020304" pitchFamily="18" charset="0"/>
              </a:rPr>
              <a:t> –Нову Водолагу –Харків. Чумацький торгово-візницький промисел мав велике значення. Традиційне завезення чумаками солі на Україну в середині 19 століття досягло восьми мільйонів пудів щорічно.</a:t>
            </a:r>
          </a:p>
          <a:p>
            <a:r>
              <a:rPr lang="uk-UA" dirty="0">
                <a:latin typeface="Times New Roman" panose="02020603050405020304" pitchFamily="18" charset="0"/>
                <a:cs typeface="Times New Roman" panose="02020603050405020304" pitchFamily="18" charset="0"/>
              </a:rPr>
              <a:t>	Щодо історичної пам’ятки нашої громади - Чумацького хреста. За переказами старих людей-сахновщан колись був козак, який потім став чумаком. І був він не з бідних людей, а як постарів чумак, то заповів своїм друзям поховати його там де помре. Повсюди возив він із собою на декількох возах кам’яну труну і кам’яний хрест вагою 4 тони.</a:t>
            </a:r>
          </a:p>
          <a:p>
            <a:r>
              <a:rPr lang="uk-UA" dirty="0">
                <a:latin typeface="Times New Roman" panose="02020603050405020304" pitchFamily="18" charset="0"/>
                <a:cs typeface="Times New Roman" panose="02020603050405020304" pitchFamily="18" charset="0"/>
              </a:rPr>
              <a:t>	Чумаки виконали його останню волю. Помер він на сахновщинській землі, похований на високому місці, посеред широкого поля над річкою Оріль. Навпроти хреста і зараз ще можна помітити залишки давнього </a:t>
            </a:r>
            <a:r>
              <a:rPr lang="uk-UA" dirty="0" err="1">
                <a:latin typeface="Times New Roman" panose="02020603050405020304" pitchFamily="18" charset="0"/>
                <a:cs typeface="Times New Roman" panose="02020603050405020304" pitchFamily="18" charset="0"/>
              </a:rPr>
              <a:t>хутора</a:t>
            </a:r>
            <a:r>
              <a:rPr lang="uk-UA" dirty="0">
                <a:latin typeface="Times New Roman" panose="02020603050405020304" pitchFamily="18" charset="0"/>
                <a:cs typeface="Times New Roman" panose="02020603050405020304" pitchFamily="18" charset="0"/>
              </a:rPr>
              <a:t>. </a:t>
            </a:r>
          </a:p>
          <a:p>
            <a:r>
              <a:rPr lang="uk-UA" dirty="0">
                <a:latin typeface="Times New Roman" panose="02020603050405020304" pitchFamily="18" charset="0"/>
                <a:cs typeface="Times New Roman" panose="02020603050405020304" pitchFamily="18" charset="0"/>
              </a:rPr>
              <a:t>	Чумаків, як і козаків, ховали там, де вони помирали. Тому хрест стоїть не на цвинтарі, а самотній у полі. </a:t>
            </a:r>
          </a:p>
          <a:p>
            <a:r>
              <a:rPr lang="uk-UA" b="1" i="1" dirty="0">
                <a:latin typeface="Times New Roman" panose="02020603050405020304" pitchFamily="18" charset="0"/>
                <a:cs typeface="Times New Roman" panose="02020603050405020304" pitchFamily="18" charset="0"/>
              </a:rPr>
              <a:t>Надпис на хресті </a:t>
            </a:r>
            <a:r>
              <a:rPr lang="uk-UA" i="1" dirty="0">
                <a:solidFill>
                  <a:srgbClr val="FF0000"/>
                </a:solidFill>
                <a:latin typeface="Times New Roman" panose="02020603050405020304" pitchFamily="18" charset="0"/>
                <a:cs typeface="Times New Roman" panose="02020603050405020304" pitchFamily="18" charset="0"/>
              </a:rPr>
              <a:t>«</a:t>
            </a:r>
            <a:r>
              <a:rPr lang="uk-UA" i="1" dirty="0" err="1">
                <a:solidFill>
                  <a:srgbClr val="FF0000"/>
                </a:solidFill>
                <a:latin typeface="Times New Roman" panose="02020603050405020304" pitchFamily="18" charset="0"/>
                <a:cs typeface="Times New Roman" panose="02020603050405020304" pitchFamily="18" charset="0"/>
              </a:rPr>
              <a:t>Здесь</a:t>
            </a:r>
            <a:r>
              <a:rPr lang="uk-UA" i="1" dirty="0">
                <a:solidFill>
                  <a:srgbClr val="FF0000"/>
                </a:solidFill>
                <a:latin typeface="Times New Roman" panose="02020603050405020304" pitchFamily="18" charset="0"/>
                <a:cs typeface="Times New Roman" panose="02020603050405020304" pitchFamily="18" charset="0"/>
              </a:rPr>
              <a:t> </a:t>
            </a:r>
            <a:r>
              <a:rPr lang="uk-UA" i="1" dirty="0" err="1">
                <a:solidFill>
                  <a:srgbClr val="FF0000"/>
                </a:solidFill>
                <a:latin typeface="Times New Roman" panose="02020603050405020304" pitchFamily="18" charset="0"/>
                <a:cs typeface="Times New Roman" panose="02020603050405020304" pitchFamily="18" charset="0"/>
              </a:rPr>
              <a:t>погребен</a:t>
            </a:r>
            <a:r>
              <a:rPr lang="uk-UA" i="1" dirty="0">
                <a:solidFill>
                  <a:srgbClr val="FF0000"/>
                </a:solidFill>
                <a:latin typeface="Times New Roman" panose="02020603050405020304" pitchFamily="18" charset="0"/>
                <a:cs typeface="Times New Roman" panose="02020603050405020304" pitchFamily="18" charset="0"/>
              </a:rPr>
              <a:t> раб божий козак б</a:t>
            </a:r>
            <a:r>
              <a:rPr lang="ru-RU" i="1" dirty="0" err="1">
                <a:solidFill>
                  <a:srgbClr val="FF0000"/>
                </a:solidFill>
                <a:latin typeface="Times New Roman" panose="02020603050405020304" pitchFamily="18" charset="0"/>
                <a:cs typeface="Times New Roman" panose="02020603050405020304" pitchFamily="18" charset="0"/>
              </a:rPr>
              <a:t>ывшего</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запорожа</a:t>
            </a:r>
            <a:endParaRPr lang="ru-RU" i="1" dirty="0">
              <a:solidFill>
                <a:srgbClr val="FF0000"/>
              </a:solidFill>
              <a:latin typeface="Times New Roman" panose="02020603050405020304" pitchFamily="18" charset="0"/>
              <a:cs typeface="Times New Roman" panose="02020603050405020304" pitchFamily="18" charset="0"/>
            </a:endParaRPr>
          </a:p>
          <a:p>
            <a:r>
              <a:rPr lang="ru-RU" i="1" dirty="0">
                <a:solidFill>
                  <a:srgbClr val="FF0000"/>
                </a:solidFill>
                <a:latin typeface="Times New Roman" panose="02020603050405020304" pitchFamily="18" charset="0"/>
                <a:cs typeface="Times New Roman" panose="02020603050405020304" pitchFamily="18" charset="0"/>
              </a:rPr>
              <a:t>куреня </a:t>
            </a:r>
            <a:r>
              <a:rPr lang="ru-RU" i="1" dirty="0" err="1">
                <a:solidFill>
                  <a:srgbClr val="FF0000"/>
                </a:solidFill>
                <a:latin typeface="Times New Roman" panose="02020603050405020304" pitchFamily="18" charset="0"/>
                <a:cs typeface="Times New Roman" panose="02020603050405020304" pitchFamily="18" charset="0"/>
              </a:rPr>
              <a:t>Калноболоцкого</a:t>
            </a:r>
            <a:r>
              <a:rPr lang="ru-RU" i="1" dirty="0">
                <a:solidFill>
                  <a:srgbClr val="FF0000"/>
                </a:solidFill>
                <a:latin typeface="Times New Roman" panose="02020603050405020304" pitchFamily="18" charset="0"/>
                <a:cs typeface="Times New Roman" panose="02020603050405020304" pitchFamily="18" charset="0"/>
              </a:rPr>
              <a:t> Григорий Захариев сын </a:t>
            </a:r>
            <a:r>
              <a:rPr lang="ru-RU" i="1" dirty="0" err="1">
                <a:solidFill>
                  <a:srgbClr val="FF0000"/>
                </a:solidFill>
                <a:latin typeface="Times New Roman" panose="02020603050405020304" pitchFamily="18" charset="0"/>
                <a:cs typeface="Times New Roman" panose="02020603050405020304" pitchFamily="18" charset="0"/>
              </a:rPr>
              <a:t>Шулга</a:t>
            </a:r>
            <a:r>
              <a:rPr lang="ru-RU" i="1" dirty="0">
                <a:solidFill>
                  <a:srgbClr val="FF0000"/>
                </a:solidFill>
                <a:latin typeface="Times New Roman" panose="02020603050405020304" pitchFamily="18" charset="0"/>
                <a:cs typeface="Times New Roman" panose="02020603050405020304" pitchFamily="18" charset="0"/>
              </a:rPr>
              <a:t> </a:t>
            </a:r>
          </a:p>
          <a:p>
            <a:r>
              <a:rPr lang="ru-RU" i="1" dirty="0">
                <a:solidFill>
                  <a:srgbClr val="FF0000"/>
                </a:solidFill>
                <a:latin typeface="Times New Roman" panose="02020603050405020304" pitchFamily="18" charset="0"/>
                <a:cs typeface="Times New Roman" panose="02020603050405020304" pitchFamily="18" charset="0"/>
              </a:rPr>
              <a:t>представился 1783 года декабря</a:t>
            </a:r>
            <a:r>
              <a:rPr lang="uk-UA" i="1" dirty="0">
                <a:solidFill>
                  <a:srgbClr val="FF0000"/>
                </a:solidFill>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AA8DD914-B4A4-4A44-A18F-72CA064DE5DE}"/>
              </a:ext>
            </a:extLst>
          </p:cNvPr>
          <p:cNvSpPr txBox="1"/>
          <p:nvPr/>
        </p:nvSpPr>
        <p:spPr>
          <a:xfrm>
            <a:off x="543319" y="5376205"/>
            <a:ext cx="2692940" cy="646331"/>
          </a:xfrm>
          <a:prstGeom prst="rect">
            <a:avLst/>
          </a:prstGeom>
          <a:noFill/>
        </p:spPr>
        <p:txBody>
          <a:bodyPr wrap="square" rtlCol="0">
            <a:spAutoFit/>
          </a:bodyPr>
          <a:lstStyle/>
          <a:p>
            <a:r>
              <a:rPr lang="uk-UA" b="1" dirty="0">
                <a:solidFill>
                  <a:srgbClr val="FF0000"/>
                </a:solidFill>
              </a:rPr>
              <a:t>ЧУМАЦЬКА МОГИЛА</a:t>
            </a:r>
          </a:p>
          <a:p>
            <a:r>
              <a:rPr lang="uk-UA" b="1" dirty="0">
                <a:solidFill>
                  <a:srgbClr val="FF0000"/>
                </a:solidFill>
              </a:rPr>
              <a:t>с. Берестове</a:t>
            </a:r>
          </a:p>
        </p:txBody>
      </p:sp>
      <p:sp>
        <p:nvSpPr>
          <p:cNvPr id="3" name="TextBox 2">
            <a:extLst>
              <a:ext uri="{FF2B5EF4-FFF2-40B4-BE49-F238E27FC236}">
                <a16:creationId xmlns:a16="http://schemas.microsoft.com/office/drawing/2014/main" id="{6EC1A363-51E6-4DAE-9332-1582BDB22645}"/>
              </a:ext>
            </a:extLst>
          </p:cNvPr>
          <p:cNvSpPr txBox="1"/>
          <p:nvPr/>
        </p:nvSpPr>
        <p:spPr>
          <a:xfrm>
            <a:off x="316948" y="6120680"/>
            <a:ext cx="2850776" cy="584775"/>
          </a:xfrm>
          <a:prstGeom prst="rect">
            <a:avLst/>
          </a:prstGeom>
          <a:noFill/>
        </p:spPr>
        <p:txBody>
          <a:bodyPr wrap="square" rtlCol="0">
            <a:spAutoFit/>
          </a:bodyPr>
          <a:lstStyle/>
          <a:p>
            <a:r>
              <a:rPr lang="uk-UA" sz="1600" b="1" dirty="0">
                <a:solidFill>
                  <a:srgbClr val="FF0000"/>
                </a:solidFill>
                <a:latin typeface="Times New Roman" panose="02020603050405020304" pitchFamily="18" charset="0"/>
                <a:cs typeface="Times New Roman" panose="02020603050405020304" pitchFamily="18" charset="0"/>
              </a:rPr>
              <a:t>Архів Сахновщинського краєзнавчого музею.</a:t>
            </a:r>
          </a:p>
        </p:txBody>
      </p:sp>
    </p:spTree>
    <p:extLst>
      <p:ext uri="{BB962C8B-B14F-4D97-AF65-F5344CB8AC3E}">
        <p14:creationId xmlns:p14="http://schemas.microsoft.com/office/powerpoint/2010/main" val="89019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254753"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1470212" y="295836"/>
            <a:ext cx="9883588" cy="654424"/>
          </a:xfrm>
        </p:spPr>
        <p:txBody>
          <a:bodyPr>
            <a:normAutofit fontScale="90000"/>
          </a:bodyPr>
          <a:lstStyle/>
          <a:p>
            <a:pPr algn="ctr"/>
            <a:r>
              <a:rPr lang="uk-UA" b="1" dirty="0">
                <a:solidFill>
                  <a:srgbClr val="FF0000"/>
                </a:solidFill>
                <a:latin typeface="Times New Roman" panose="02020603050405020304" pitchFamily="18" charset="0"/>
                <a:cs typeface="Times New Roman" panose="02020603050405020304" pitchFamily="18" charset="0"/>
              </a:rPr>
              <a:t>Перлина  «Стешин  брід»</a:t>
            </a:r>
          </a:p>
        </p:txBody>
      </p:sp>
      <p:sp>
        <p:nvSpPr>
          <p:cNvPr id="5" name="TextBox 4">
            <a:extLst>
              <a:ext uri="{FF2B5EF4-FFF2-40B4-BE49-F238E27FC236}">
                <a16:creationId xmlns:a16="http://schemas.microsoft.com/office/drawing/2014/main" id="{0D5EAD3D-4459-4E2B-A455-6152FBD44234}"/>
              </a:ext>
            </a:extLst>
          </p:cNvPr>
          <p:cNvSpPr txBox="1"/>
          <p:nvPr/>
        </p:nvSpPr>
        <p:spPr>
          <a:xfrm>
            <a:off x="4585449" y="950261"/>
            <a:ext cx="7014880" cy="5632311"/>
          </a:xfrm>
          <a:prstGeom prst="rect">
            <a:avLst/>
          </a:prstGeom>
          <a:noFill/>
        </p:spPr>
        <p:txBody>
          <a:bodyPr wrap="square" rtlCol="0">
            <a:spAutoFit/>
          </a:bodyPr>
          <a:lstStyle/>
          <a:p>
            <a:r>
              <a:rPr lang="uk-UA" dirty="0"/>
              <a:t>	</a:t>
            </a:r>
            <a:r>
              <a:rPr lang="uk-UA" dirty="0">
                <a:latin typeface="Times New Roman" panose="02020603050405020304" pitchFamily="18" charset="0"/>
                <a:cs typeface="Times New Roman" panose="02020603050405020304" pitchFamily="18" charset="0"/>
              </a:rPr>
              <a:t>Через річку Оріль чумаки перебиралися по Стешиному броду, бо в мокрому піску не так </a:t>
            </a:r>
            <a:r>
              <a:rPr lang="uk-UA" dirty="0" err="1">
                <a:latin typeface="Times New Roman" panose="02020603050405020304" pitchFamily="18" charset="0"/>
                <a:cs typeface="Times New Roman" panose="02020603050405020304" pitchFamily="18" charset="0"/>
              </a:rPr>
              <a:t>грузли</a:t>
            </a:r>
            <a:r>
              <a:rPr lang="uk-UA" dirty="0">
                <a:latin typeface="Times New Roman" panose="02020603050405020304" pitchFamily="18" charset="0"/>
                <a:cs typeface="Times New Roman" panose="02020603050405020304" pitchFamily="18" charset="0"/>
              </a:rPr>
              <a:t> вози, і річка в цьому місці мала мілину та </a:t>
            </a:r>
            <a:r>
              <a:rPr lang="uk-UA" dirty="0" err="1">
                <a:latin typeface="Times New Roman" panose="02020603050405020304" pitchFamily="18" charset="0"/>
                <a:cs typeface="Times New Roman" panose="02020603050405020304" pitchFamily="18" charset="0"/>
              </a:rPr>
              <a:t>пологіші</a:t>
            </a:r>
            <a:r>
              <a:rPr lang="uk-UA" dirty="0">
                <a:latin typeface="Times New Roman" panose="02020603050405020304" pitchFamily="18" charset="0"/>
                <a:cs typeface="Times New Roman" panose="02020603050405020304" pitchFamily="18" charset="0"/>
              </a:rPr>
              <a:t> береги. Далі Чумацький шлях, як уже відомо, тягнувся через Новодмитрівку, територію сучасного переїзду біля </a:t>
            </a:r>
            <a:r>
              <a:rPr lang="uk-UA" dirty="0" err="1">
                <a:latin typeface="Times New Roman" panose="02020603050405020304" pitchFamily="18" charset="0"/>
                <a:cs typeface="Times New Roman" panose="02020603050405020304" pitchFamily="18" charset="0"/>
              </a:rPr>
              <a:t>бурякопункту</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Новопарафіївку</a:t>
            </a:r>
            <a:r>
              <a:rPr lang="uk-UA" dirty="0">
                <a:latin typeface="Times New Roman" panose="02020603050405020304" pitchFamily="18" charset="0"/>
                <a:cs typeface="Times New Roman" panose="02020603050405020304" pitchFamily="18" charset="0"/>
              </a:rPr>
              <a:t>, Нову Водолагу, а далі на Харків.</a:t>
            </a:r>
          </a:p>
          <a:p>
            <a:r>
              <a:rPr lang="uk-UA" dirty="0">
                <a:latin typeface="Times New Roman" panose="02020603050405020304" pitchFamily="18" charset="0"/>
                <a:cs typeface="Times New Roman" panose="02020603050405020304" pitchFamily="18" charset="0"/>
              </a:rPr>
              <a:t>	Легенд про Стешу в нашій громаді записано декілька. Ця легенда записана відомими краєзнавцями П.П. </a:t>
            </a:r>
            <a:r>
              <a:rPr lang="uk-UA" dirty="0" err="1">
                <a:latin typeface="Times New Roman" panose="02020603050405020304" pitchFamily="18" charset="0"/>
                <a:cs typeface="Times New Roman" panose="02020603050405020304" pitchFamily="18" charset="0"/>
              </a:rPr>
              <a:t>Супруненком</a:t>
            </a:r>
            <a:r>
              <a:rPr lang="uk-UA" dirty="0">
                <a:latin typeface="Times New Roman" panose="02020603050405020304" pitchFamily="18" charset="0"/>
                <a:cs typeface="Times New Roman" panose="02020603050405020304" pitchFamily="18" charset="0"/>
              </a:rPr>
              <a:t> і </a:t>
            </a:r>
          </a:p>
          <a:p>
            <a:r>
              <a:rPr lang="uk-UA" dirty="0">
                <a:latin typeface="Times New Roman" panose="02020603050405020304" pitchFamily="18" charset="0"/>
                <a:cs typeface="Times New Roman" panose="02020603050405020304" pitchFamily="18" charset="0"/>
              </a:rPr>
              <a:t>Р.І. </a:t>
            </a:r>
            <a:r>
              <a:rPr lang="uk-UA" dirty="0" err="1">
                <a:latin typeface="Times New Roman" panose="02020603050405020304" pitchFamily="18" charset="0"/>
                <a:cs typeface="Times New Roman" panose="02020603050405020304" pitchFamily="18" charset="0"/>
              </a:rPr>
              <a:t>Янишевським</a:t>
            </a:r>
            <a:r>
              <a:rPr lang="uk-UA" dirty="0">
                <a:latin typeface="Times New Roman" panose="02020603050405020304" pitchFamily="18" charset="0"/>
                <a:cs typeface="Times New Roman" panose="02020603050405020304" pitchFamily="18" charset="0"/>
              </a:rPr>
              <a:t>. Вона дещо відрізняється від інших. Але факт залишається фактом.	</a:t>
            </a:r>
          </a:p>
          <a:p>
            <a:r>
              <a:rPr lang="uk-UA" dirty="0">
                <a:latin typeface="Times New Roman" panose="02020603050405020304" pitchFamily="18" charset="0"/>
                <a:cs typeface="Times New Roman" panose="02020603050405020304" pitchFamily="18" charset="0"/>
              </a:rPr>
              <a:t>	На березі Орілі, там, де річку перетинав Чумацький шлях, стояла стара корчма. Господинею в ній була Стеша, безстрашна «амазонка». Іменем її назване село </a:t>
            </a:r>
            <a:r>
              <a:rPr lang="uk-UA" dirty="0" err="1">
                <a:latin typeface="Times New Roman" panose="02020603050405020304" pitchFamily="18" charset="0"/>
                <a:cs typeface="Times New Roman" panose="02020603050405020304" pitchFamily="18" charset="0"/>
              </a:rPr>
              <a:t>Стешино</a:t>
            </a:r>
            <a:r>
              <a:rPr lang="uk-UA" dirty="0">
                <a:latin typeface="Times New Roman" panose="02020603050405020304" pitchFamily="18" charset="0"/>
                <a:cs typeface="Times New Roman" panose="02020603050405020304" pitchFamily="18" charset="0"/>
              </a:rPr>
              <a:t>-Чорноглазівка.</a:t>
            </a:r>
          </a:p>
          <a:p>
            <a:r>
              <a:rPr lang="uk-UA" dirty="0">
                <a:latin typeface="Times New Roman" panose="02020603050405020304" pitchFamily="18" charset="0"/>
                <a:cs typeface="Times New Roman" panose="02020603050405020304" pitchFamily="18" charset="0"/>
              </a:rPr>
              <a:t>	Якось наскочили на переправу татари. Не розгубилася шинкарка, скочила на коня. Зібрала хлопців, сама повела їх на битву з бусурманами. Закипів кривавий бій. Сили були не рівні. Жменька людей була у Стеші. Нікого не залишилося від купки захисників. Одна тільки Стеша відстрілювалася, поки був порох у порохівниці. Кинулася вона з конем в Оріль. Та не встигла подолати річку. Догнала її ворожа стріла.</a:t>
            </a:r>
          </a:p>
          <a:p>
            <a:r>
              <a:rPr lang="uk-UA" dirty="0">
                <a:latin typeface="Times New Roman" panose="02020603050405020304" pitchFamily="18" charset="0"/>
                <a:cs typeface="Times New Roman" panose="02020603050405020304" pitchFamily="18" charset="0"/>
              </a:rPr>
              <a:t>	На її ім’я козаки назвали брід через річку.  </a:t>
            </a:r>
          </a:p>
        </p:txBody>
      </p:sp>
      <p:sp>
        <p:nvSpPr>
          <p:cNvPr id="7" name="TextBox 6">
            <a:extLst>
              <a:ext uri="{FF2B5EF4-FFF2-40B4-BE49-F238E27FC236}">
                <a16:creationId xmlns:a16="http://schemas.microsoft.com/office/drawing/2014/main" id="{1A32B883-1B57-4037-ABEB-319558BD0029}"/>
              </a:ext>
            </a:extLst>
          </p:cNvPr>
          <p:cNvSpPr txBox="1"/>
          <p:nvPr/>
        </p:nvSpPr>
        <p:spPr>
          <a:xfrm>
            <a:off x="1" y="6348794"/>
            <a:ext cx="7449670" cy="369332"/>
          </a:xfrm>
          <a:prstGeom prst="rect">
            <a:avLst/>
          </a:prstGeom>
          <a:noFill/>
        </p:spPr>
        <p:txBody>
          <a:bodyPr wrap="square" rtlCol="0">
            <a:spAutoFit/>
          </a:bodyPr>
          <a:lstStyle/>
          <a:p>
            <a:r>
              <a:rPr lang="en-US" b="1" dirty="0"/>
              <a:t>https://uk.wikipedia.org/wiki/%D0%9E%D1%80%D1%96%D0%BB%D1%8C</a:t>
            </a:r>
            <a:endParaRPr lang="uk-UA" b="1" dirty="0"/>
          </a:p>
        </p:txBody>
      </p:sp>
      <p:pic>
        <p:nvPicPr>
          <p:cNvPr id="4" name="Рисунок 3">
            <a:extLst>
              <a:ext uri="{FF2B5EF4-FFF2-40B4-BE49-F238E27FC236}">
                <a16:creationId xmlns:a16="http://schemas.microsoft.com/office/drawing/2014/main" id="{6994DE6C-90AA-44D6-B254-AD308B99191C}"/>
              </a:ext>
            </a:extLst>
          </p:cNvPr>
          <p:cNvPicPr>
            <a:picLocks noChangeAspect="1"/>
          </p:cNvPicPr>
          <p:nvPr/>
        </p:nvPicPr>
        <p:blipFill>
          <a:blip r:embed="rId3"/>
          <a:stretch>
            <a:fillRect/>
          </a:stretch>
        </p:blipFill>
        <p:spPr>
          <a:xfrm>
            <a:off x="141196" y="880324"/>
            <a:ext cx="4303058" cy="5468470"/>
          </a:xfrm>
          <a:prstGeom prst="rect">
            <a:avLst/>
          </a:prstGeom>
        </p:spPr>
      </p:pic>
    </p:spTree>
    <p:extLst>
      <p:ext uri="{BB962C8B-B14F-4D97-AF65-F5344CB8AC3E}">
        <p14:creationId xmlns:p14="http://schemas.microsoft.com/office/powerpoint/2010/main" val="1916588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62753" y="0"/>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618564" y="134470"/>
            <a:ext cx="10461809" cy="1075765"/>
          </a:xfrm>
        </p:spPr>
        <p:txBody>
          <a:bodyPr>
            <a:normAutofit fontScale="90000"/>
          </a:bodyPr>
          <a:lstStyle/>
          <a:p>
            <a:pPr algn="ctr"/>
            <a:r>
              <a:rPr lang="uk-UA" b="1" dirty="0">
                <a:solidFill>
                  <a:srgbClr val="FF0000"/>
                </a:solidFill>
                <a:latin typeface="Times New Roman" panose="02020603050405020304" pitchFamily="18" charset="0"/>
                <a:cs typeface="Times New Roman" panose="02020603050405020304" pitchFamily="18" charset="0"/>
              </a:rPr>
              <a:t>Перлина «Царський колодязь – журавель</a:t>
            </a:r>
            <a:r>
              <a:rPr lang="uk-UA" b="1" dirty="0">
                <a:solidFill>
                  <a:srgbClr val="FF0000"/>
                </a:solidFill>
              </a:rPr>
              <a:t>»</a:t>
            </a:r>
          </a:p>
        </p:txBody>
      </p:sp>
      <p:sp>
        <p:nvSpPr>
          <p:cNvPr id="6" name="TextBox 5">
            <a:extLst>
              <a:ext uri="{FF2B5EF4-FFF2-40B4-BE49-F238E27FC236}">
                <a16:creationId xmlns:a16="http://schemas.microsoft.com/office/drawing/2014/main" id="{6AEA7B0D-BF9B-4444-A3B3-140D932F77D5}"/>
              </a:ext>
            </a:extLst>
          </p:cNvPr>
          <p:cNvSpPr txBox="1"/>
          <p:nvPr/>
        </p:nvSpPr>
        <p:spPr>
          <a:xfrm>
            <a:off x="571943" y="5888504"/>
            <a:ext cx="3074894" cy="646331"/>
          </a:xfrm>
          <a:prstGeom prst="rect">
            <a:avLst/>
          </a:prstGeom>
          <a:noFill/>
        </p:spPr>
        <p:txBody>
          <a:bodyPr wrap="square" rtlCol="0">
            <a:spAutoFit/>
          </a:bodyPr>
          <a:lstStyle/>
          <a:p>
            <a:r>
              <a:rPr lang="uk-UA" b="1" dirty="0">
                <a:solidFill>
                  <a:srgbClr val="FF0000"/>
                </a:solidFill>
              </a:rPr>
              <a:t>Царський колодязь –журавель. с. Великі Бучки</a:t>
            </a:r>
          </a:p>
        </p:txBody>
      </p:sp>
      <p:sp>
        <p:nvSpPr>
          <p:cNvPr id="7" name="TextBox 6">
            <a:extLst>
              <a:ext uri="{FF2B5EF4-FFF2-40B4-BE49-F238E27FC236}">
                <a16:creationId xmlns:a16="http://schemas.microsoft.com/office/drawing/2014/main" id="{F8AD193F-CA36-45D1-87C4-AC051AFE8669}"/>
              </a:ext>
            </a:extLst>
          </p:cNvPr>
          <p:cNvSpPr txBox="1"/>
          <p:nvPr/>
        </p:nvSpPr>
        <p:spPr>
          <a:xfrm>
            <a:off x="3799844" y="1210236"/>
            <a:ext cx="7397074" cy="5355312"/>
          </a:xfrm>
          <a:prstGeom prst="rect">
            <a:avLst/>
          </a:prstGeom>
          <a:noFill/>
        </p:spPr>
        <p:txBody>
          <a:bodyPr wrap="square" rtlCol="0">
            <a:spAutoFit/>
          </a:bodyPr>
          <a:lstStyle/>
          <a:p>
            <a:r>
              <a:rPr lang="uk-UA" dirty="0"/>
              <a:t>	</a:t>
            </a:r>
            <a:r>
              <a:rPr lang="uk-UA" dirty="0">
                <a:latin typeface="Times New Roman" panose="02020603050405020304" pitchFamily="18" charset="0"/>
                <a:cs typeface="Times New Roman" panose="02020603050405020304" pitchFamily="18" charset="0"/>
              </a:rPr>
              <a:t>Криниця з журавлем споконвіку символізує достаток, невичерпну людську доброту, щирість. Саме по величезному журавлю біля колодязя і можна впізнати село Великі Бучки. Село Великі Бучки одне з найстаріших сіл громади, засноване в 1777 році. На перехресті трьох доріг в селі : перша дорога - Сахновщина, друга – село Багата Чернещина, третя – місто Дніпро, стоїть великий колодязь.	</a:t>
            </a:r>
          </a:p>
          <a:p>
            <a:r>
              <a:rPr lang="uk-UA" dirty="0">
                <a:latin typeface="Times New Roman" panose="02020603050405020304" pitchFamily="18" charset="0"/>
                <a:cs typeface="Times New Roman" panose="02020603050405020304" pitchFamily="18" charset="0"/>
              </a:rPr>
              <a:t>	Легенд декілька, але зі слів старожили села, </a:t>
            </a:r>
            <a:r>
              <a:rPr lang="uk-UA" dirty="0" err="1">
                <a:latin typeface="Times New Roman" panose="02020603050405020304" pitchFamily="18" charset="0"/>
                <a:cs typeface="Times New Roman" panose="02020603050405020304" pitchFamily="18" charset="0"/>
              </a:rPr>
              <a:t>Плужко</a:t>
            </a:r>
            <a:r>
              <a:rPr lang="uk-UA" dirty="0">
                <a:latin typeface="Times New Roman" panose="02020603050405020304" pitchFamily="18" charset="0"/>
                <a:cs typeface="Times New Roman" panose="02020603050405020304" pitchFamily="18" charset="0"/>
              </a:rPr>
              <a:t> Ніни Павлівни, 1920 </a:t>
            </a:r>
            <a:r>
              <a:rPr lang="uk-UA" dirty="0" err="1">
                <a:latin typeface="Times New Roman" panose="02020603050405020304" pitchFamily="18" charset="0"/>
                <a:cs typeface="Times New Roman" panose="02020603050405020304" pitchFamily="18" charset="0"/>
              </a:rPr>
              <a:t>р.н</a:t>
            </a:r>
            <a:r>
              <a:rPr lang="uk-UA" dirty="0">
                <a:latin typeface="Times New Roman" panose="02020603050405020304" pitchFamily="18" charset="0"/>
                <a:cs typeface="Times New Roman" panose="02020603050405020304" pitchFamily="18" charset="0"/>
              </a:rPr>
              <a:t>, яка мешкала в цьому селі, пам’ятала ще розповіді своєї бабусі Векли, чому цей колодязь іменується царським. В середині 18 ст. цариця Катерина ІІ їхала в кареті кіньми в </a:t>
            </a:r>
            <a:r>
              <a:rPr lang="uk-UA" dirty="0" err="1">
                <a:latin typeface="Times New Roman" panose="02020603050405020304" pitchFamily="18" charset="0"/>
                <a:cs typeface="Times New Roman" panose="02020603050405020304" pitchFamily="18" charset="0"/>
              </a:rPr>
              <a:t>Катеринбург</a:t>
            </a:r>
            <a:r>
              <a:rPr lang="uk-UA" dirty="0">
                <a:latin typeface="Times New Roman" panose="02020603050405020304" pitchFamily="18" charset="0"/>
                <a:cs typeface="Times New Roman" panose="02020603050405020304" pitchFamily="18" charset="0"/>
              </a:rPr>
              <a:t> (Дніпро). У той час в селі не було жодного колодязя, користувалися річковою водою, але ж їде імператриця, а чистої джерельної води немає. І от, не відомо де в селі з’явився старезний, сивий дідусь, який і був ініціатором копання колодязя. Місцина для доброї води була знайдена на перехресті трьох доріг, одна з яких веде до Дніпра. Вода царській вельможі дуже сподобалася, за що вона хвалила і дякувала людям.</a:t>
            </a:r>
          </a:p>
          <a:p>
            <a:r>
              <a:rPr lang="uk-UA" dirty="0">
                <a:latin typeface="Times New Roman" panose="02020603050405020304" pitchFamily="18" charset="0"/>
                <a:cs typeface="Times New Roman" panose="02020603050405020304" pitchFamily="18" charset="0"/>
              </a:rPr>
              <a:t>	Після її візиту колодязь відразу прозвали царським. З того часу пройшло багато літ і зим, всі мешканці села й сьогодні ходять сюди по воду.</a:t>
            </a:r>
          </a:p>
        </p:txBody>
      </p:sp>
      <p:pic>
        <p:nvPicPr>
          <p:cNvPr id="5" name="Рисунок 4">
            <a:extLst>
              <a:ext uri="{FF2B5EF4-FFF2-40B4-BE49-F238E27FC236}">
                <a16:creationId xmlns:a16="http://schemas.microsoft.com/office/drawing/2014/main" id="{3EB3382A-26B5-4304-91B9-137C1335F3F8}"/>
              </a:ext>
            </a:extLst>
          </p:cNvPr>
          <p:cNvPicPr>
            <a:picLocks noChangeAspect="1"/>
          </p:cNvPicPr>
          <p:nvPr/>
        </p:nvPicPr>
        <p:blipFill>
          <a:blip r:embed="rId3"/>
          <a:stretch>
            <a:fillRect/>
          </a:stretch>
        </p:blipFill>
        <p:spPr>
          <a:xfrm>
            <a:off x="62753" y="1210236"/>
            <a:ext cx="3737091" cy="4678267"/>
          </a:xfrm>
          <a:prstGeom prst="rect">
            <a:avLst/>
          </a:prstGeom>
        </p:spPr>
      </p:pic>
    </p:spTree>
    <p:extLst>
      <p:ext uri="{BB962C8B-B14F-4D97-AF65-F5344CB8AC3E}">
        <p14:creationId xmlns:p14="http://schemas.microsoft.com/office/powerpoint/2010/main" val="58697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228880"/>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1640540" y="0"/>
            <a:ext cx="9713257" cy="1049150"/>
          </a:xfrm>
        </p:spPr>
        <p:txBody>
          <a:bodyPr>
            <a:normAutofit/>
          </a:bodyPr>
          <a:lstStyle/>
          <a:p>
            <a:pPr algn="ctr"/>
            <a:r>
              <a:rPr lang="uk-UA" sz="4000" b="1" dirty="0">
                <a:solidFill>
                  <a:srgbClr val="FF0000"/>
                </a:solidFill>
                <a:latin typeface="Times New Roman" panose="02020603050405020304" pitchFamily="18" charset="0"/>
                <a:cs typeface="Times New Roman" panose="02020603050405020304" pitchFamily="18" charset="0"/>
              </a:rPr>
              <a:t>Перлина «Церковно-приходська школа»</a:t>
            </a:r>
            <a:endParaRPr lang="uk-UA" dirty="0">
              <a:latin typeface="Times New Roman" panose="0202060305040502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9EF2245B-56C0-47C3-8D3E-406050B5CF83}"/>
              </a:ext>
            </a:extLst>
          </p:cNvPr>
          <p:cNvSpPr>
            <a:spLocks noGrp="1"/>
          </p:cNvSpPr>
          <p:nvPr>
            <p:ph idx="1"/>
          </p:nvPr>
        </p:nvSpPr>
        <p:spPr>
          <a:xfrm>
            <a:off x="3944471" y="753036"/>
            <a:ext cx="8095129" cy="5423928"/>
          </a:xfrm>
        </p:spPr>
        <p:txBody>
          <a:bodyPr>
            <a:normAutofit/>
          </a:bodyPr>
          <a:lstStyle/>
          <a:p>
            <a:pPr marL="0" indent="0">
              <a:lnSpc>
                <a:spcPct val="100000"/>
              </a:lnSpc>
              <a:buNone/>
            </a:pPr>
            <a:r>
              <a:rPr lang="uk-UA" sz="1800" dirty="0">
                <a:latin typeface="Times New Roman" panose="02020603050405020304" pitchFamily="18" charset="0"/>
                <a:cs typeface="Times New Roman" panose="02020603050405020304" pitchFamily="18" charset="0"/>
              </a:rPr>
              <a:t>	В громаді є дві пам’ятки архітектури місцевого значення, що віднесені до Державного реєстру нерухомих пам’яток України. Одна з них  – церковно-приходська школа, яка знаходиться в селі Великі Бучки. </a:t>
            </a:r>
          </a:p>
          <a:p>
            <a:pPr marL="0" indent="0">
              <a:lnSpc>
                <a:spcPct val="100000"/>
              </a:lnSpc>
              <a:buNone/>
            </a:pPr>
            <a:r>
              <a:rPr lang="uk-UA" sz="1800" dirty="0">
                <a:latin typeface="Times New Roman" panose="02020603050405020304" pitchFamily="18" charset="0"/>
                <a:cs typeface="Times New Roman" panose="02020603050405020304" pitchFamily="18" charset="0"/>
              </a:rPr>
              <a:t>	Тривалий час населення жило в темряві й неписьменності. За подвірним переписом 1889 року на 1900 селян припадало лише 90 письменних чоловіків, не було жодної письменної жінки. З 1903 року в селі почала працювати церковно-приходська школа. Її збудували з червоної цегли місцевого цегельного заводу та заводу сусіднього села Багатої Чернещини. </a:t>
            </a:r>
          </a:p>
          <a:p>
            <a:pPr marL="0" indent="0">
              <a:lnSpc>
                <a:spcPct val="100000"/>
              </a:lnSpc>
              <a:buNone/>
            </a:pPr>
            <a:r>
              <a:rPr lang="uk-UA" sz="1800" dirty="0">
                <a:latin typeface="Times New Roman" panose="02020603050405020304" pitchFamily="18" charset="0"/>
                <a:cs typeface="Times New Roman" panose="02020603050405020304" pitchFamily="18" charset="0"/>
              </a:rPr>
              <a:t>	Особливістю </a:t>
            </a:r>
            <a:r>
              <a:rPr lang="uk-UA" sz="1800" dirty="0" err="1">
                <a:latin typeface="Times New Roman" panose="02020603050405020304" pitchFamily="18" charset="0"/>
                <a:cs typeface="Times New Roman" panose="02020603050405020304" pitchFamily="18" charset="0"/>
              </a:rPr>
              <a:t>Великобучківської</a:t>
            </a:r>
            <a:r>
              <a:rPr lang="uk-UA" sz="1800" dirty="0">
                <a:latin typeface="Times New Roman" panose="02020603050405020304" pitchFamily="18" charset="0"/>
                <a:cs typeface="Times New Roman" panose="02020603050405020304" pitchFamily="18" charset="0"/>
              </a:rPr>
              <a:t> школи було те, що з моменту заснування в ній навчалися діти не лише прихожан, її мали змогу відвідувати і діти різних соціальних верств населення. В школі займалося 100 дітей, працювало 8 учителів. Пройшовши низку змін будівлю школи було закрито у 1982 році. </a:t>
            </a:r>
          </a:p>
          <a:p>
            <a:pPr marL="0" indent="0">
              <a:lnSpc>
                <a:spcPct val="100000"/>
              </a:lnSpc>
              <a:buNone/>
            </a:pPr>
            <a:r>
              <a:rPr lang="uk-UA" sz="1800" dirty="0">
                <a:latin typeface="Times New Roman" panose="02020603050405020304" pitchFamily="18" charset="0"/>
                <a:cs typeface="Times New Roman" panose="02020603050405020304" pitchFamily="18" charset="0"/>
              </a:rPr>
              <a:t>	Час її зруйнував, і в 90-х роках 20 </a:t>
            </a:r>
            <a:r>
              <a:rPr lang="uk-UA" sz="1800" dirty="0" err="1">
                <a:latin typeface="Times New Roman" panose="02020603050405020304" pitchFamily="18" charset="0"/>
                <a:cs typeface="Times New Roman" panose="02020603050405020304" pitchFamily="18" charset="0"/>
              </a:rPr>
              <a:t>ст</a:t>
            </a:r>
            <a:r>
              <a:rPr lang="uk-UA" sz="1800" dirty="0">
                <a:latin typeface="Times New Roman" panose="02020603050405020304" pitchFamily="18" charset="0"/>
                <a:cs typeface="Times New Roman" panose="02020603050405020304" pitchFamily="18" charset="0"/>
              </a:rPr>
              <a:t> від колишньої школи залишилася лише прибудова 1912 року, яка чудово </a:t>
            </a:r>
            <a:r>
              <a:rPr lang="uk-UA" sz="1800" dirty="0" err="1">
                <a:latin typeface="Times New Roman" panose="02020603050405020304" pitchFamily="18" charset="0"/>
                <a:cs typeface="Times New Roman" panose="02020603050405020304" pitchFamily="18" charset="0"/>
              </a:rPr>
              <a:t>збереглася</a:t>
            </a:r>
            <a:r>
              <a:rPr lang="uk-UA" sz="1800" dirty="0">
                <a:latin typeface="Times New Roman" panose="02020603050405020304" pitchFamily="18" charset="0"/>
                <a:cs typeface="Times New Roman" panose="02020603050405020304" pitchFamily="18" charset="0"/>
              </a:rPr>
              <a:t>, і зараз в ній перебуває місцева сільська бібліотека.</a:t>
            </a:r>
          </a:p>
        </p:txBody>
      </p:sp>
      <p:pic>
        <p:nvPicPr>
          <p:cNvPr id="6" name="Рисунок 5">
            <a:extLst>
              <a:ext uri="{FF2B5EF4-FFF2-40B4-BE49-F238E27FC236}">
                <a16:creationId xmlns:a16="http://schemas.microsoft.com/office/drawing/2014/main" id="{566AAA0C-E664-4D89-9C0F-CE0005E52868}"/>
              </a:ext>
            </a:extLst>
          </p:cNvPr>
          <p:cNvPicPr>
            <a:picLocks noChangeAspect="1"/>
          </p:cNvPicPr>
          <p:nvPr/>
        </p:nvPicPr>
        <p:blipFill>
          <a:blip r:embed="rId3"/>
          <a:stretch>
            <a:fillRect/>
          </a:stretch>
        </p:blipFill>
        <p:spPr>
          <a:xfrm>
            <a:off x="232076" y="3882376"/>
            <a:ext cx="3480322" cy="2854527"/>
          </a:xfrm>
          <a:prstGeom prst="rect">
            <a:avLst/>
          </a:prstGeom>
        </p:spPr>
      </p:pic>
      <p:pic>
        <p:nvPicPr>
          <p:cNvPr id="7" name="Рисунок 6">
            <a:extLst>
              <a:ext uri="{FF2B5EF4-FFF2-40B4-BE49-F238E27FC236}">
                <a16:creationId xmlns:a16="http://schemas.microsoft.com/office/drawing/2014/main" id="{AC998210-A51A-4A0B-B64B-D0872F10E542}"/>
              </a:ext>
            </a:extLst>
          </p:cNvPr>
          <p:cNvPicPr>
            <a:picLocks noChangeAspect="1"/>
          </p:cNvPicPr>
          <p:nvPr/>
        </p:nvPicPr>
        <p:blipFill>
          <a:blip r:embed="rId4"/>
          <a:stretch>
            <a:fillRect/>
          </a:stretch>
        </p:blipFill>
        <p:spPr>
          <a:xfrm>
            <a:off x="232075" y="922158"/>
            <a:ext cx="3480322" cy="2610242"/>
          </a:xfrm>
          <a:prstGeom prst="rect">
            <a:avLst/>
          </a:prstGeom>
        </p:spPr>
      </p:pic>
      <p:pic>
        <p:nvPicPr>
          <p:cNvPr id="8" name="Рисунок 7">
            <a:extLst>
              <a:ext uri="{FF2B5EF4-FFF2-40B4-BE49-F238E27FC236}">
                <a16:creationId xmlns:a16="http://schemas.microsoft.com/office/drawing/2014/main" id="{62558587-78CA-4252-90EC-69BECF82E7CB}"/>
              </a:ext>
            </a:extLst>
          </p:cNvPr>
          <p:cNvPicPr>
            <a:picLocks noChangeAspect="1"/>
          </p:cNvPicPr>
          <p:nvPr/>
        </p:nvPicPr>
        <p:blipFill>
          <a:blip r:embed="rId5"/>
          <a:stretch>
            <a:fillRect/>
          </a:stretch>
        </p:blipFill>
        <p:spPr>
          <a:xfrm>
            <a:off x="8188979" y="5307107"/>
            <a:ext cx="3164818" cy="1712258"/>
          </a:xfrm>
          <a:prstGeom prst="rect">
            <a:avLst/>
          </a:prstGeom>
        </p:spPr>
      </p:pic>
    </p:spTree>
    <p:extLst>
      <p:ext uri="{BB962C8B-B14F-4D97-AF65-F5344CB8AC3E}">
        <p14:creationId xmlns:p14="http://schemas.microsoft.com/office/powerpoint/2010/main" val="319157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1532964" y="206188"/>
            <a:ext cx="9820835" cy="762000"/>
          </a:xfrm>
        </p:spPr>
        <p:txBody>
          <a:bodyPr>
            <a:normAutofit fontScale="90000"/>
          </a:bodyPr>
          <a:lstStyle/>
          <a:p>
            <a:r>
              <a:rPr lang="uk-UA" b="1" dirty="0">
                <a:solidFill>
                  <a:srgbClr val="FF0000"/>
                </a:solidFill>
                <a:latin typeface="Times New Roman" panose="02020603050405020304" pitchFamily="18" charset="0"/>
                <a:cs typeface="Times New Roman" panose="02020603050405020304" pitchFamily="18" charset="0"/>
              </a:rPr>
              <a:t>Перлина «Свято-Вознесенський храм»</a:t>
            </a:r>
          </a:p>
        </p:txBody>
      </p:sp>
      <p:pic>
        <p:nvPicPr>
          <p:cNvPr id="5" name="Рисунок 4">
            <a:extLst>
              <a:ext uri="{FF2B5EF4-FFF2-40B4-BE49-F238E27FC236}">
                <a16:creationId xmlns:a16="http://schemas.microsoft.com/office/drawing/2014/main" id="{15DEC150-542B-42D2-B7F8-B5DA8C2F4FBB}"/>
              </a:ext>
            </a:extLst>
          </p:cNvPr>
          <p:cNvPicPr>
            <a:picLocks noChangeAspect="1"/>
          </p:cNvPicPr>
          <p:nvPr/>
        </p:nvPicPr>
        <p:blipFill rotWithShape="1">
          <a:blip r:embed="rId3"/>
          <a:srcRect t="17600"/>
          <a:stretch/>
        </p:blipFill>
        <p:spPr>
          <a:xfrm flipH="1">
            <a:off x="8859466" y="4312703"/>
            <a:ext cx="3182279" cy="2406346"/>
          </a:xfrm>
          <a:prstGeom prst="rect">
            <a:avLst/>
          </a:prstGeom>
        </p:spPr>
      </p:pic>
      <p:sp>
        <p:nvSpPr>
          <p:cNvPr id="6" name="TextBox 5">
            <a:extLst>
              <a:ext uri="{FF2B5EF4-FFF2-40B4-BE49-F238E27FC236}">
                <a16:creationId xmlns:a16="http://schemas.microsoft.com/office/drawing/2014/main" id="{1E326981-0B6C-4E7C-B2BB-4C5A44C01175}"/>
              </a:ext>
            </a:extLst>
          </p:cNvPr>
          <p:cNvSpPr txBox="1"/>
          <p:nvPr/>
        </p:nvSpPr>
        <p:spPr>
          <a:xfrm>
            <a:off x="8982636" y="6282481"/>
            <a:ext cx="2572870" cy="369332"/>
          </a:xfrm>
          <a:prstGeom prst="rect">
            <a:avLst/>
          </a:prstGeom>
          <a:noFill/>
        </p:spPr>
        <p:txBody>
          <a:bodyPr wrap="square" rtlCol="0">
            <a:spAutoFit/>
          </a:bodyPr>
          <a:lstStyle/>
          <a:p>
            <a:r>
              <a:rPr lang="uk-UA" b="1" dirty="0">
                <a:solidFill>
                  <a:srgbClr val="FF0000"/>
                </a:solidFill>
              </a:rPr>
              <a:t>с. Великі Бучки</a:t>
            </a:r>
          </a:p>
        </p:txBody>
      </p:sp>
      <p:sp>
        <p:nvSpPr>
          <p:cNvPr id="7" name="TextBox 6">
            <a:extLst>
              <a:ext uri="{FF2B5EF4-FFF2-40B4-BE49-F238E27FC236}">
                <a16:creationId xmlns:a16="http://schemas.microsoft.com/office/drawing/2014/main" id="{607BE2CD-56B3-4B42-AF5E-5216184F2190}"/>
              </a:ext>
            </a:extLst>
          </p:cNvPr>
          <p:cNvSpPr txBox="1"/>
          <p:nvPr/>
        </p:nvSpPr>
        <p:spPr>
          <a:xfrm>
            <a:off x="531833" y="5636150"/>
            <a:ext cx="2971603" cy="646331"/>
          </a:xfrm>
          <a:prstGeom prst="rect">
            <a:avLst/>
          </a:prstGeom>
          <a:noFill/>
        </p:spPr>
        <p:txBody>
          <a:bodyPr wrap="square" rtlCol="0">
            <a:spAutoFit/>
          </a:bodyPr>
          <a:lstStyle/>
          <a:p>
            <a:r>
              <a:rPr lang="uk-UA" b="1" dirty="0" err="1">
                <a:solidFill>
                  <a:srgbClr val="FF0000"/>
                </a:solidFill>
              </a:rPr>
              <a:t>Великобучківський</a:t>
            </a:r>
            <a:r>
              <a:rPr lang="uk-UA" b="1" dirty="0">
                <a:solidFill>
                  <a:srgbClr val="FF0000"/>
                </a:solidFill>
              </a:rPr>
              <a:t> Вознесенський храм</a:t>
            </a:r>
          </a:p>
        </p:txBody>
      </p:sp>
      <p:sp>
        <p:nvSpPr>
          <p:cNvPr id="11" name="TextBox 10">
            <a:extLst>
              <a:ext uri="{FF2B5EF4-FFF2-40B4-BE49-F238E27FC236}">
                <a16:creationId xmlns:a16="http://schemas.microsoft.com/office/drawing/2014/main" id="{92415BC3-A50F-414C-A87E-CF22393E36A5}"/>
              </a:ext>
            </a:extLst>
          </p:cNvPr>
          <p:cNvSpPr txBox="1"/>
          <p:nvPr/>
        </p:nvSpPr>
        <p:spPr>
          <a:xfrm>
            <a:off x="3660318" y="968189"/>
            <a:ext cx="8231172" cy="5909310"/>
          </a:xfrm>
          <a:prstGeom prst="rect">
            <a:avLst/>
          </a:prstGeom>
          <a:noFill/>
        </p:spPr>
        <p:txBody>
          <a:bodyPr wrap="square" rtlCol="0">
            <a:spAutoFit/>
          </a:bodyPr>
          <a:lstStyle/>
          <a:p>
            <a:r>
              <a:rPr lang="uk-UA" dirty="0"/>
              <a:t>	</a:t>
            </a:r>
            <a:r>
              <a:rPr lang="uk-UA" dirty="0">
                <a:latin typeface="Times New Roman" panose="02020603050405020304" pitchFamily="18" charset="0"/>
                <a:cs typeface="Times New Roman" panose="02020603050405020304" pitchFamily="18" charset="0"/>
              </a:rPr>
              <a:t>Свято-Вознесенський храм друга архітектурна пам’ятка нашої громади яка знаходиться теж в с. Великі Бучки.</a:t>
            </a:r>
          </a:p>
          <a:p>
            <a:r>
              <a:rPr lang="uk-UA" dirty="0">
                <a:latin typeface="Times New Roman" panose="02020603050405020304" pitchFamily="18" charset="0"/>
                <a:cs typeface="Times New Roman" panose="02020603050405020304" pitchFamily="18" charset="0"/>
              </a:rPr>
              <a:t>	Церква зведена на пагорбі, лобному місці. Бо саме на височині споруджували церкви. Названа Свято-Вознесенською – на честь Вознесіння Спасителя. На рахунок дослідження цієї пам’ятки була проведена дуже кропітка робота. </a:t>
            </a:r>
          </a:p>
          <a:p>
            <a:r>
              <a:rPr lang="uk-UA" dirty="0">
                <a:latin typeface="Times New Roman" panose="02020603050405020304" pitchFamily="18" charset="0"/>
                <a:cs typeface="Times New Roman" panose="02020603050405020304" pitchFamily="18" charset="0"/>
              </a:rPr>
              <a:t>	За переказами людей та архівними відомостями  існує дві версії щодо дати побудови цієї культової споруди: 1810 р - побудував Григорій Петрович Милорадченко, представник шляхетного княжого роду; 1621 р - храм збудувала заможна німкеня Надія Дейтріх  але більш вірогіднішим вважається 1810 р.</a:t>
            </a:r>
          </a:p>
          <a:p>
            <a:r>
              <a:rPr lang="uk-UA" dirty="0">
                <a:latin typeface="Times New Roman" panose="02020603050405020304" pitchFamily="18" charset="0"/>
                <a:cs typeface="Times New Roman" panose="02020603050405020304" pitchFamily="18" charset="0"/>
              </a:rPr>
              <a:t>	Церква заснована при турках трьома ченцями, під час російсько-турецької війни. На той час була велика буча, війна. І тому село назвали Великі Бучки. Імені архітектора храму історія не зберегла.</a:t>
            </a:r>
          </a:p>
          <a:p>
            <a:r>
              <a:rPr lang="uk-UA" dirty="0">
                <a:latin typeface="Times New Roman" panose="02020603050405020304" pitchFamily="18" charset="0"/>
                <a:cs typeface="Times New Roman" panose="02020603050405020304" pitchFamily="18" charset="0"/>
              </a:rPr>
              <a:t>	Незважаючи на те, що були і інші церкви, </a:t>
            </a:r>
          </a:p>
          <a:p>
            <a:r>
              <a:rPr lang="uk-UA" dirty="0">
                <a:latin typeface="Times New Roman" panose="02020603050405020304" pitchFamily="18" charset="0"/>
                <a:cs typeface="Times New Roman" panose="02020603050405020304" pitchFamily="18" charset="0"/>
              </a:rPr>
              <a:t>за художньо-мистецькою, естетичною, </a:t>
            </a:r>
            <a:r>
              <a:rPr lang="uk-UA" dirty="0" err="1">
                <a:latin typeface="Times New Roman" panose="02020603050405020304" pitchFamily="18" charset="0"/>
                <a:cs typeface="Times New Roman" panose="02020603050405020304" pitchFamily="18" charset="0"/>
              </a:rPr>
              <a:t>архітектур</a:t>
            </a:r>
            <a:r>
              <a:rPr lang="uk-UA" dirty="0">
                <a:latin typeface="Times New Roman" panose="02020603050405020304" pitchFamily="18" charset="0"/>
                <a:cs typeface="Times New Roman" panose="02020603050405020304" pitchFamily="18" charset="0"/>
              </a:rPr>
              <a:t>-</a:t>
            </a:r>
          </a:p>
          <a:p>
            <a:r>
              <a:rPr lang="uk-UA" dirty="0" err="1">
                <a:latin typeface="Times New Roman" panose="02020603050405020304" pitchFamily="18" charset="0"/>
                <a:cs typeface="Times New Roman" panose="02020603050405020304" pitchFamily="18" charset="0"/>
              </a:rPr>
              <a:t>ною</a:t>
            </a:r>
            <a:r>
              <a:rPr lang="uk-UA" dirty="0">
                <a:latin typeface="Times New Roman" panose="02020603050405020304" pitchFamily="18" charset="0"/>
                <a:cs typeface="Times New Roman" panose="02020603050405020304" pitchFamily="18" charset="0"/>
              </a:rPr>
              <a:t> цінністю найбільш вражаючим був </a:t>
            </a:r>
          </a:p>
          <a:p>
            <a:r>
              <a:rPr lang="uk-UA" dirty="0" err="1">
                <a:latin typeface="Times New Roman" panose="02020603050405020304" pitchFamily="18" charset="0"/>
                <a:cs typeface="Times New Roman" panose="02020603050405020304" pitchFamily="18" charset="0"/>
              </a:rPr>
              <a:t>Великобучківський</a:t>
            </a:r>
            <a:r>
              <a:rPr lang="uk-UA" dirty="0">
                <a:latin typeface="Times New Roman" panose="02020603050405020304" pitchFamily="18" charset="0"/>
                <a:cs typeface="Times New Roman" panose="02020603050405020304" pitchFamily="18" charset="0"/>
              </a:rPr>
              <a:t> храм, який теж пережив чимало</a:t>
            </a:r>
          </a:p>
          <a:p>
            <a:r>
              <a:rPr lang="uk-UA" dirty="0">
                <a:latin typeface="Times New Roman" panose="02020603050405020304" pitchFamily="18" charset="0"/>
                <a:cs typeface="Times New Roman" panose="02020603050405020304" pitchFamily="18" charset="0"/>
              </a:rPr>
              <a:t>знущань та наруги.</a:t>
            </a:r>
          </a:p>
          <a:p>
            <a:r>
              <a:rPr lang="uk-UA" dirty="0">
                <a:latin typeface="Times New Roman" panose="02020603050405020304" pitchFamily="18" charset="0"/>
                <a:cs typeface="Times New Roman" panose="02020603050405020304" pitchFamily="18" charset="0"/>
              </a:rPr>
              <a:t>У 20-21 століттях відбулося реставрування храму. </a:t>
            </a:r>
          </a:p>
          <a:p>
            <a:r>
              <a:rPr lang="uk-UA" dirty="0">
                <a:latin typeface="Times New Roman" panose="02020603050405020304" pitchFamily="18" charset="0"/>
                <a:cs typeface="Times New Roman" panose="02020603050405020304" pitchFamily="18" charset="0"/>
              </a:rPr>
              <a:t>В 2010 р</a:t>
            </a:r>
            <a:r>
              <a:rPr lang="uk-UA" dirty="0">
                <a:solidFill>
                  <a:srgbClr val="FF0000"/>
                </a:solidFill>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 урочисто святкували 200 річчя.</a:t>
            </a:r>
          </a:p>
          <a:p>
            <a:r>
              <a:rPr lang="uk-UA"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http://surl.li/gmvza</a:t>
            </a:r>
            <a:endParaRPr lang="uk-UA" b="1"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A5811232-08E6-419C-B835-F745F292042D}"/>
              </a:ext>
            </a:extLst>
          </p:cNvPr>
          <p:cNvPicPr>
            <a:picLocks noChangeAspect="1"/>
          </p:cNvPicPr>
          <p:nvPr/>
        </p:nvPicPr>
        <p:blipFill>
          <a:blip r:embed="rId4"/>
          <a:stretch>
            <a:fillRect/>
          </a:stretch>
        </p:blipFill>
        <p:spPr>
          <a:xfrm>
            <a:off x="143628" y="882807"/>
            <a:ext cx="3360338" cy="4838726"/>
          </a:xfrm>
          <a:prstGeom prst="rect">
            <a:avLst/>
          </a:prstGeom>
        </p:spPr>
      </p:pic>
    </p:spTree>
    <p:extLst>
      <p:ext uri="{BB962C8B-B14F-4D97-AF65-F5344CB8AC3E}">
        <p14:creationId xmlns:p14="http://schemas.microsoft.com/office/powerpoint/2010/main" val="161361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1"/>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904565" y="98612"/>
            <a:ext cx="8825753" cy="887506"/>
          </a:xfrm>
        </p:spPr>
        <p:txBody>
          <a:bodyPr>
            <a:normAutofit/>
          </a:bodyPr>
          <a:lstStyle/>
          <a:p>
            <a:pPr algn="ctr"/>
            <a:r>
              <a:rPr lang="uk-UA" sz="4000" b="1" dirty="0">
                <a:solidFill>
                  <a:srgbClr val="FF0000"/>
                </a:solidFill>
                <a:latin typeface="Times New Roman" panose="02020603050405020304" pitchFamily="18" charset="0"/>
                <a:cs typeface="Times New Roman" panose="02020603050405020304" pitchFamily="18" charset="0"/>
              </a:rPr>
              <a:t>Перлина «Ліс і річка Оріль»</a:t>
            </a:r>
          </a:p>
        </p:txBody>
      </p:sp>
      <p:sp>
        <p:nvSpPr>
          <p:cNvPr id="8" name="TextBox 7">
            <a:extLst>
              <a:ext uri="{FF2B5EF4-FFF2-40B4-BE49-F238E27FC236}">
                <a16:creationId xmlns:a16="http://schemas.microsoft.com/office/drawing/2014/main" id="{3411FD14-964B-400B-8227-C1A2EFB975AE}"/>
              </a:ext>
            </a:extLst>
          </p:cNvPr>
          <p:cNvSpPr txBox="1"/>
          <p:nvPr/>
        </p:nvSpPr>
        <p:spPr>
          <a:xfrm>
            <a:off x="4365812" y="986119"/>
            <a:ext cx="6950584" cy="5078313"/>
          </a:xfrm>
          <a:prstGeom prst="rect">
            <a:avLst/>
          </a:prstGeom>
          <a:noFill/>
        </p:spPr>
        <p:txBody>
          <a:bodyPr wrap="square" rtlCol="0">
            <a:spAutoFit/>
          </a:bodyPr>
          <a:lstStyle/>
          <a:p>
            <a:r>
              <a:rPr lang="uk-UA" dirty="0">
                <a:latin typeface="Times New Roman" panose="02020603050405020304" pitchFamily="18" charset="0"/>
                <a:cs typeface="Times New Roman" panose="02020603050405020304" pitchFamily="18" charset="0"/>
              </a:rPr>
              <a:t>	Наш сахновщинський степ по-своєму чарівний і величний. Тут ви зможете насолодитися роздоллям луків, красою річки Оріль, величчю крутих схилів над долиною. На повні груди вдихатимете п’янкі пахощі трав, що заполонили вічну цілину. Саме тут багато віків тому, за твердженнями окремих істориків, відбулася битва великого князя Ігоря з половцями.</a:t>
            </a:r>
          </a:p>
          <a:p>
            <a:r>
              <a:rPr lang="uk-UA" dirty="0">
                <a:latin typeface="Times New Roman" panose="02020603050405020304" pitchFamily="18" charset="0"/>
                <a:cs typeface="Times New Roman" panose="02020603050405020304" pitchFamily="18" charset="0"/>
              </a:rPr>
              <a:t> 	Як все-таки хороше пройтися босоніж по землі, вкритій різнотрав’ям, особливо в жнивну пору, коли поля стиха видзвонюють струнами, коли над гречками гудуть невтомні бджоли, коли жайворонок у високій блакиті грає на першій скрипці. Недаремно </a:t>
            </a:r>
            <a:r>
              <a:rPr lang="uk-UA" dirty="0" err="1">
                <a:latin typeface="Times New Roman" panose="02020603050405020304" pitchFamily="18" charset="0"/>
                <a:cs typeface="Times New Roman" panose="02020603050405020304" pitchFamily="18" charset="0"/>
              </a:rPr>
              <a:t>Сахновщинську</a:t>
            </a:r>
            <a:r>
              <a:rPr lang="uk-UA" dirty="0">
                <a:latin typeface="Times New Roman" panose="02020603050405020304" pitchFamily="18" charset="0"/>
                <a:cs typeface="Times New Roman" panose="02020603050405020304" pitchFamily="18" charset="0"/>
              </a:rPr>
              <a:t> громаду визнано екологами найчистішою в області.</a:t>
            </a:r>
          </a:p>
          <a:p>
            <a:r>
              <a:rPr lang="uk-UA" dirty="0">
                <a:latin typeface="Times New Roman" panose="02020603050405020304" pitchFamily="18" charset="0"/>
                <a:cs typeface="Times New Roman" panose="02020603050405020304" pitchFamily="18" charset="0"/>
              </a:rPr>
              <a:t>	Тож не обов’язково їхати за тридев’ять земель, щоб відпочити. Поруч з нами – справжнє багатство, легені бучківської землі – ліс. </a:t>
            </a:r>
            <a:r>
              <a:rPr lang="uk-UA" dirty="0" err="1">
                <a:latin typeface="Times New Roman" panose="02020603050405020304" pitchFamily="18" charset="0"/>
                <a:cs typeface="Times New Roman" panose="02020603050405020304" pitchFamily="18" charset="0"/>
              </a:rPr>
              <a:t>Бучківський</a:t>
            </a:r>
            <a:r>
              <a:rPr lang="uk-UA" dirty="0">
                <a:latin typeface="Times New Roman" panose="02020603050405020304" pitchFamily="18" charset="0"/>
                <a:cs typeface="Times New Roman" panose="02020603050405020304" pitchFamily="18" charset="0"/>
              </a:rPr>
              <a:t> край також ще називають партизанським краєм. Саме тут під час другої світової війни у лісі базувалася місцева партизанська група. Ця територія стала головним місцем для «лісових месників.»</a:t>
            </a:r>
          </a:p>
        </p:txBody>
      </p:sp>
      <p:pic>
        <p:nvPicPr>
          <p:cNvPr id="4" name="Рисунок 3">
            <a:extLst>
              <a:ext uri="{FF2B5EF4-FFF2-40B4-BE49-F238E27FC236}">
                <a16:creationId xmlns:a16="http://schemas.microsoft.com/office/drawing/2014/main" id="{89247C20-0914-4E67-AAB9-D3B92E7A0386}"/>
              </a:ext>
            </a:extLst>
          </p:cNvPr>
          <p:cNvPicPr>
            <a:picLocks noChangeAspect="1"/>
          </p:cNvPicPr>
          <p:nvPr/>
        </p:nvPicPr>
        <p:blipFill>
          <a:blip r:embed="rId3"/>
          <a:stretch>
            <a:fillRect/>
          </a:stretch>
        </p:blipFill>
        <p:spPr>
          <a:xfrm>
            <a:off x="198119" y="179815"/>
            <a:ext cx="3320691" cy="2490518"/>
          </a:xfrm>
          <a:prstGeom prst="rect">
            <a:avLst/>
          </a:prstGeom>
        </p:spPr>
      </p:pic>
      <p:pic>
        <p:nvPicPr>
          <p:cNvPr id="6" name="Рисунок 5">
            <a:extLst>
              <a:ext uri="{FF2B5EF4-FFF2-40B4-BE49-F238E27FC236}">
                <a16:creationId xmlns:a16="http://schemas.microsoft.com/office/drawing/2014/main" id="{AE69E43B-E3D5-4CB5-8F60-55E3FAE58F00}"/>
              </a:ext>
            </a:extLst>
          </p:cNvPr>
          <p:cNvPicPr>
            <a:picLocks noChangeAspect="1"/>
          </p:cNvPicPr>
          <p:nvPr/>
        </p:nvPicPr>
        <p:blipFill>
          <a:blip r:embed="rId4"/>
          <a:stretch>
            <a:fillRect/>
          </a:stretch>
        </p:blipFill>
        <p:spPr>
          <a:xfrm>
            <a:off x="875604" y="2347366"/>
            <a:ext cx="3363235" cy="2522427"/>
          </a:xfrm>
          <a:prstGeom prst="rect">
            <a:avLst/>
          </a:prstGeom>
        </p:spPr>
      </p:pic>
      <p:pic>
        <p:nvPicPr>
          <p:cNvPr id="5" name="Рисунок 4">
            <a:extLst>
              <a:ext uri="{FF2B5EF4-FFF2-40B4-BE49-F238E27FC236}">
                <a16:creationId xmlns:a16="http://schemas.microsoft.com/office/drawing/2014/main" id="{A715B998-A1F3-48F3-A7A9-591196561FCE}"/>
              </a:ext>
            </a:extLst>
          </p:cNvPr>
          <p:cNvPicPr>
            <a:picLocks noChangeAspect="1"/>
          </p:cNvPicPr>
          <p:nvPr/>
        </p:nvPicPr>
        <p:blipFill>
          <a:blip r:embed="rId5"/>
          <a:stretch>
            <a:fillRect/>
          </a:stretch>
        </p:blipFill>
        <p:spPr>
          <a:xfrm>
            <a:off x="268854" y="4546826"/>
            <a:ext cx="3363235" cy="2131359"/>
          </a:xfrm>
          <a:prstGeom prst="rect">
            <a:avLst/>
          </a:prstGeom>
        </p:spPr>
      </p:pic>
    </p:spTree>
    <p:extLst>
      <p:ext uri="{BB962C8B-B14F-4D97-AF65-F5344CB8AC3E}">
        <p14:creationId xmlns:p14="http://schemas.microsoft.com/office/powerpoint/2010/main" val="1293880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904565" y="98612"/>
            <a:ext cx="8825753" cy="887506"/>
          </a:xfrm>
        </p:spPr>
        <p:txBody>
          <a:bodyPr>
            <a:normAutofit/>
          </a:bodyPr>
          <a:lstStyle/>
          <a:p>
            <a:pPr algn="ctr"/>
            <a:r>
              <a:rPr lang="uk-UA" sz="4000" b="1" dirty="0">
                <a:solidFill>
                  <a:srgbClr val="FF0000"/>
                </a:solidFill>
                <a:latin typeface="Times New Roman" panose="02020603050405020304" pitchFamily="18" charset="0"/>
                <a:cs typeface="Times New Roman" panose="02020603050405020304" pitchFamily="18" charset="0"/>
              </a:rPr>
              <a:t>Перлина «Водонапірна вежа»</a:t>
            </a:r>
          </a:p>
        </p:txBody>
      </p:sp>
      <p:sp>
        <p:nvSpPr>
          <p:cNvPr id="10" name="TextBox 9">
            <a:extLst>
              <a:ext uri="{FF2B5EF4-FFF2-40B4-BE49-F238E27FC236}">
                <a16:creationId xmlns:a16="http://schemas.microsoft.com/office/drawing/2014/main" id="{A9D9904A-8640-4BC9-824F-56B1E689497A}"/>
              </a:ext>
            </a:extLst>
          </p:cNvPr>
          <p:cNvSpPr txBox="1"/>
          <p:nvPr/>
        </p:nvSpPr>
        <p:spPr>
          <a:xfrm>
            <a:off x="4190319" y="1084730"/>
            <a:ext cx="6627880" cy="2862322"/>
          </a:xfrm>
          <a:prstGeom prst="rect">
            <a:avLst/>
          </a:prstGeom>
          <a:noFill/>
        </p:spPr>
        <p:txBody>
          <a:bodyPr wrap="square" rtlCol="0">
            <a:spAutoFit/>
          </a:bodyPr>
          <a:lstStyle/>
          <a:p>
            <a:r>
              <a:rPr lang="uk-UA" dirty="0">
                <a:latin typeface="Times New Roman" panose="02020603050405020304" pitchFamily="18" charset="0"/>
                <a:cs typeface="Times New Roman" panose="02020603050405020304" pitchFamily="18" charset="0"/>
              </a:rPr>
              <a:t>	Водонапірна вежа була зведена на початку ХХ століття разом із розбудовою станції. Забезпечувала водою ремонтні майстерні та </a:t>
            </a:r>
            <a:r>
              <a:rPr lang="uk-UA" dirty="0" err="1">
                <a:latin typeface="Times New Roman" panose="02020603050405020304" pitchFamily="18" charset="0"/>
                <a:cs typeface="Times New Roman" panose="02020603050405020304" pitchFamily="18" charset="0"/>
              </a:rPr>
              <a:t>водозаправні</a:t>
            </a:r>
            <a:r>
              <a:rPr lang="uk-UA" dirty="0">
                <a:latin typeface="Times New Roman" panose="02020603050405020304" pitchFamily="18" charset="0"/>
                <a:cs typeface="Times New Roman" panose="02020603050405020304" pitchFamily="18" charset="0"/>
              </a:rPr>
              <a:t> колонки для локомотивів. Першу водокачку в Сахновщині було зруйновано в роки Другої світової війни. Відбудовано вже після звільнення громади від нацистських окупантів. Дату відбудови чітко видно  на вежі.</a:t>
            </a:r>
          </a:p>
          <a:p>
            <a:r>
              <a:rPr lang="uk-UA" dirty="0">
                <a:latin typeface="Times New Roman" panose="02020603050405020304" pitchFamily="18" charset="0"/>
                <a:cs typeface="Times New Roman" panose="02020603050405020304" pitchFamily="18" charset="0"/>
              </a:rPr>
              <a:t>	Споруда зведена із місцевого матеріалу, червоної цегли, за формою нагадує гранату з ручкою старого зразку.</a:t>
            </a:r>
          </a:p>
          <a:p>
            <a:r>
              <a:rPr lang="uk-UA" dirty="0">
                <a:latin typeface="Times New Roman" panose="02020603050405020304" pitchFamily="18" charset="0"/>
                <a:cs typeface="Times New Roman" panose="02020603050405020304" pitchFamily="18" charset="0"/>
              </a:rPr>
              <a:t>	Нині споруда не діюча, але силует є важливим об’єктом місцевого ландшафту.  </a:t>
            </a:r>
          </a:p>
        </p:txBody>
      </p:sp>
      <p:pic>
        <p:nvPicPr>
          <p:cNvPr id="5" name="Рисунок 4">
            <a:extLst>
              <a:ext uri="{FF2B5EF4-FFF2-40B4-BE49-F238E27FC236}">
                <a16:creationId xmlns:a16="http://schemas.microsoft.com/office/drawing/2014/main" id="{36149DF5-37CB-4261-95A3-420D7604390E}"/>
              </a:ext>
            </a:extLst>
          </p:cNvPr>
          <p:cNvPicPr>
            <a:picLocks noChangeAspect="1"/>
          </p:cNvPicPr>
          <p:nvPr/>
        </p:nvPicPr>
        <p:blipFill rotWithShape="1">
          <a:blip r:embed="rId3">
            <a:extLst>
              <a:ext uri="{28A0092B-C50C-407E-A947-70E740481C1C}">
                <a14:useLocalDpi xmlns:a14="http://schemas.microsoft.com/office/drawing/2010/main" val="0"/>
              </a:ext>
            </a:extLst>
          </a:blip>
          <a:srcRect l="2460" t="7203" r="2854"/>
          <a:stretch/>
        </p:blipFill>
        <p:spPr>
          <a:xfrm>
            <a:off x="6651632" y="3776722"/>
            <a:ext cx="4482353" cy="2519082"/>
          </a:xfrm>
          <a:prstGeom prst="rect">
            <a:avLst/>
          </a:prstGeom>
        </p:spPr>
      </p:pic>
      <p:pic>
        <p:nvPicPr>
          <p:cNvPr id="3" name="Рисунок 2">
            <a:extLst>
              <a:ext uri="{FF2B5EF4-FFF2-40B4-BE49-F238E27FC236}">
                <a16:creationId xmlns:a16="http://schemas.microsoft.com/office/drawing/2014/main" id="{65E30F2B-6E54-4F90-AE92-218E9E26F057}"/>
              </a:ext>
            </a:extLst>
          </p:cNvPr>
          <p:cNvPicPr>
            <a:picLocks noChangeAspect="1"/>
          </p:cNvPicPr>
          <p:nvPr/>
        </p:nvPicPr>
        <p:blipFill>
          <a:blip r:embed="rId4"/>
          <a:stretch>
            <a:fillRect/>
          </a:stretch>
        </p:blipFill>
        <p:spPr>
          <a:xfrm>
            <a:off x="178331" y="143299"/>
            <a:ext cx="3515275" cy="4214173"/>
          </a:xfrm>
          <a:prstGeom prst="rect">
            <a:avLst/>
          </a:prstGeom>
        </p:spPr>
      </p:pic>
      <p:pic>
        <p:nvPicPr>
          <p:cNvPr id="4" name="Рисунок 3">
            <a:extLst>
              <a:ext uri="{FF2B5EF4-FFF2-40B4-BE49-F238E27FC236}">
                <a16:creationId xmlns:a16="http://schemas.microsoft.com/office/drawing/2014/main" id="{FA7D2F69-4EA3-4ED4-B557-0FCAE13198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3801" y="3450132"/>
            <a:ext cx="2816518" cy="3309257"/>
          </a:xfrm>
          <a:prstGeom prst="rect">
            <a:avLst/>
          </a:prstGeom>
        </p:spPr>
      </p:pic>
      <p:sp>
        <p:nvSpPr>
          <p:cNvPr id="7" name="TextBox 6">
            <a:extLst>
              <a:ext uri="{FF2B5EF4-FFF2-40B4-BE49-F238E27FC236}">
                <a16:creationId xmlns:a16="http://schemas.microsoft.com/office/drawing/2014/main" id="{DBA4E692-36CD-40BC-9758-0BCF1232EFA1}"/>
              </a:ext>
            </a:extLst>
          </p:cNvPr>
          <p:cNvSpPr txBox="1"/>
          <p:nvPr/>
        </p:nvSpPr>
        <p:spPr>
          <a:xfrm>
            <a:off x="5844988" y="6353308"/>
            <a:ext cx="5288997" cy="369332"/>
          </a:xfrm>
          <a:prstGeom prst="rect">
            <a:avLst/>
          </a:prstGeom>
          <a:noFill/>
        </p:spPr>
        <p:txBody>
          <a:bodyPr wrap="square" rtlCol="0">
            <a:spAutoFit/>
          </a:bodyPr>
          <a:lstStyle/>
          <a:p>
            <a:r>
              <a:rPr lang="en-US" b="1" dirty="0"/>
              <a:t>https://www.youtube.com/watch?v=WArIs20Q0Jk</a:t>
            </a:r>
          </a:p>
        </p:txBody>
      </p:sp>
    </p:spTree>
    <p:extLst>
      <p:ext uri="{BB962C8B-B14F-4D97-AF65-F5344CB8AC3E}">
        <p14:creationId xmlns:p14="http://schemas.microsoft.com/office/powerpoint/2010/main" val="230374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0"/>
            <a:ext cx="12747172"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904565" y="98612"/>
            <a:ext cx="8825753" cy="887506"/>
          </a:xfrm>
        </p:spPr>
        <p:txBody>
          <a:bodyPr>
            <a:normAutofit fontScale="90000"/>
          </a:bodyPr>
          <a:lstStyle/>
          <a:p>
            <a:pPr algn="ctr"/>
            <a:r>
              <a:rPr lang="uk-UA" sz="4000" b="1" dirty="0">
                <a:solidFill>
                  <a:srgbClr val="FF0000"/>
                </a:solidFill>
                <a:latin typeface="Times New Roman" panose="02020603050405020304" pitchFamily="18" charset="0"/>
                <a:cs typeface="Times New Roman" panose="02020603050405020304" pitchFamily="18" charset="0"/>
              </a:rPr>
              <a:t>Перлина «Прибутковий будинок Куликова »</a:t>
            </a:r>
          </a:p>
        </p:txBody>
      </p:sp>
      <p:pic>
        <p:nvPicPr>
          <p:cNvPr id="4" name="Рисунок 3">
            <a:extLst>
              <a:ext uri="{FF2B5EF4-FFF2-40B4-BE49-F238E27FC236}">
                <a16:creationId xmlns:a16="http://schemas.microsoft.com/office/drawing/2014/main" id="{1E2CB2F3-1F49-415A-9886-6AB91993F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369" y="1862096"/>
            <a:ext cx="4782791" cy="3329750"/>
          </a:xfrm>
          <a:prstGeom prst="rect">
            <a:avLst/>
          </a:prstGeom>
        </p:spPr>
      </p:pic>
      <p:sp>
        <p:nvSpPr>
          <p:cNvPr id="3" name="TextBox 2">
            <a:extLst>
              <a:ext uri="{FF2B5EF4-FFF2-40B4-BE49-F238E27FC236}">
                <a16:creationId xmlns:a16="http://schemas.microsoft.com/office/drawing/2014/main" id="{340E8C0A-731B-49E9-B87C-CC12ADCD2BFB}"/>
              </a:ext>
            </a:extLst>
          </p:cNvPr>
          <p:cNvSpPr txBox="1"/>
          <p:nvPr/>
        </p:nvSpPr>
        <p:spPr>
          <a:xfrm>
            <a:off x="5609345" y="1150683"/>
            <a:ext cx="6233031" cy="5324535"/>
          </a:xfrm>
          <a:prstGeom prst="rect">
            <a:avLst/>
          </a:prstGeom>
          <a:noFill/>
        </p:spPr>
        <p:txBody>
          <a:bodyPr wrap="square" rtlCol="0">
            <a:spAutoFit/>
          </a:bodyPr>
          <a:lstStyle/>
          <a:p>
            <a:r>
              <a:rPr lang="uk-UA" sz="2000" dirty="0">
                <a:latin typeface="Times New Roman" panose="02020603050405020304" pitchFamily="18" charset="0"/>
                <a:cs typeface="Times New Roman" panose="02020603050405020304" pitchFamily="18" charset="0"/>
              </a:rPr>
              <a:t>	Серед місцевих існує </a:t>
            </a:r>
            <a:r>
              <a:rPr lang="uk-UA" sz="2000" dirty="0" err="1">
                <a:latin typeface="Times New Roman" panose="02020603050405020304" pitchFamily="18" charset="0"/>
                <a:cs typeface="Times New Roman" panose="02020603050405020304" pitchFamily="18" charset="0"/>
              </a:rPr>
              <a:t>побувальщина</a:t>
            </a:r>
            <a:r>
              <a:rPr lang="uk-UA" sz="2000" dirty="0">
                <a:latin typeface="Times New Roman" panose="02020603050405020304" pitchFamily="18" charset="0"/>
                <a:cs typeface="Times New Roman" panose="02020603050405020304" pitchFamily="18" charset="0"/>
              </a:rPr>
              <a:t>, що поміщик </a:t>
            </a:r>
            <a:r>
              <a:rPr lang="uk-UA" sz="2000" dirty="0" err="1">
                <a:latin typeface="Times New Roman" panose="02020603050405020304" pitchFamily="18" charset="0"/>
                <a:cs typeface="Times New Roman" panose="02020603050405020304" pitchFamily="18" charset="0"/>
              </a:rPr>
              <a:t>Сахновський</a:t>
            </a:r>
            <a:r>
              <a:rPr lang="uk-UA" sz="2000" dirty="0">
                <a:latin typeface="Times New Roman" panose="02020603050405020304" pitchFamily="18" charset="0"/>
                <a:cs typeface="Times New Roman" panose="02020603050405020304" pitchFamily="18" charset="0"/>
              </a:rPr>
              <a:t> мав тут свою резиденцію. Однак це лише народна вигадка, яка не відповідає історичним фактам. </a:t>
            </a:r>
          </a:p>
          <a:p>
            <a:r>
              <a:rPr lang="uk-UA" sz="2000" dirty="0">
                <a:latin typeface="Times New Roman" panose="02020603050405020304" pitchFamily="18" charset="0"/>
                <a:cs typeface="Times New Roman" panose="02020603050405020304" pitchFamily="18" charset="0"/>
              </a:rPr>
              <a:t>	Дана споруда зведена у стилі провінційного неокласицизму.</a:t>
            </a:r>
          </a:p>
          <a:p>
            <a:r>
              <a:rPr lang="uk-UA" sz="2000" dirty="0">
                <a:latin typeface="Times New Roman" panose="02020603050405020304" pitchFamily="18" charset="0"/>
                <a:cs typeface="Times New Roman" panose="02020603050405020304" pitchFamily="18" charset="0"/>
              </a:rPr>
              <a:t>	 Неокласицизм - видатний напрямок у мистецтві </a:t>
            </a:r>
            <a:r>
              <a:rPr lang="en-US" sz="2000" dirty="0">
                <a:latin typeface="Times New Roman" panose="02020603050405020304" pitchFamily="18" charset="0"/>
                <a:cs typeface="Times New Roman" panose="02020603050405020304" pitchFamily="18" charset="0"/>
              </a:rPr>
              <a:t>XVIII </a:t>
            </a:r>
            <a:r>
              <a:rPr lang="uk-UA" sz="2000" dirty="0">
                <a:latin typeface="Times New Roman" panose="02020603050405020304" pitchFamily="18" charset="0"/>
                <a:cs typeface="Times New Roman" panose="02020603050405020304" pitchFamily="18" charset="0"/>
              </a:rPr>
              <a:t>і </a:t>
            </a:r>
            <a:r>
              <a:rPr lang="en-US" sz="2000" dirty="0">
                <a:latin typeface="Times New Roman" panose="02020603050405020304" pitchFamily="18" charset="0"/>
                <a:cs typeface="Times New Roman" panose="02020603050405020304" pitchFamily="18" charset="0"/>
              </a:rPr>
              <a:t>XIX </a:t>
            </a:r>
            <a:r>
              <a:rPr lang="uk-UA" sz="2000" dirty="0">
                <a:latin typeface="Times New Roman" panose="02020603050405020304" pitchFamily="18" charset="0"/>
                <a:cs typeface="Times New Roman" panose="02020603050405020304" pitchFamily="18" charset="0"/>
              </a:rPr>
              <a:t>століть, що характеризується відродженням класичного грецького та римського мистецтва, архітектури та культури. Багато художників того часу були натхненні ідеалами Просвітництва і прагнули створювати твори, що відображають розум, порядок і рівновагу. </a:t>
            </a:r>
          </a:p>
          <a:p>
            <a:r>
              <a:rPr lang="uk-UA" sz="2000" dirty="0">
                <a:latin typeface="Times New Roman" panose="02020603050405020304" pitchFamily="18" charset="0"/>
                <a:cs typeface="Times New Roman" panose="02020603050405020304" pitchFamily="18" charset="0"/>
              </a:rPr>
              <a:t>	Збудована у 1910 році і належала купцю Куликову. </a:t>
            </a:r>
          </a:p>
          <a:p>
            <a:r>
              <a:rPr lang="uk-UA" sz="2000" dirty="0">
                <a:latin typeface="Times New Roman" panose="02020603050405020304" pitchFamily="18" charset="0"/>
                <a:cs typeface="Times New Roman" panose="02020603050405020304" pitchFamily="18" charset="0"/>
              </a:rPr>
              <a:t>	Зараз в цьому приміщенні знаходиться волонтерська організація.</a:t>
            </a:r>
          </a:p>
        </p:txBody>
      </p:sp>
      <p:sp>
        <p:nvSpPr>
          <p:cNvPr id="5" name="TextBox 4">
            <a:extLst>
              <a:ext uri="{FF2B5EF4-FFF2-40B4-BE49-F238E27FC236}">
                <a16:creationId xmlns:a16="http://schemas.microsoft.com/office/drawing/2014/main" id="{7DA0E8DD-A2DA-4572-82BB-C0B4202128A8}"/>
              </a:ext>
            </a:extLst>
          </p:cNvPr>
          <p:cNvSpPr txBox="1"/>
          <p:nvPr/>
        </p:nvSpPr>
        <p:spPr>
          <a:xfrm>
            <a:off x="887506" y="5432612"/>
            <a:ext cx="3729318" cy="646331"/>
          </a:xfrm>
          <a:prstGeom prst="rect">
            <a:avLst/>
          </a:prstGeom>
          <a:noFill/>
        </p:spPr>
        <p:txBody>
          <a:bodyPr wrap="square" rtlCol="0">
            <a:spAutoFit/>
          </a:bodyPr>
          <a:lstStyle/>
          <a:p>
            <a:r>
              <a:rPr lang="uk-UA" b="1" dirty="0">
                <a:solidFill>
                  <a:srgbClr val="FF0000"/>
                </a:solidFill>
              </a:rPr>
              <a:t>Архів Сахновщинського краєзнавчого музею.</a:t>
            </a:r>
          </a:p>
        </p:txBody>
      </p:sp>
    </p:spTree>
    <p:extLst>
      <p:ext uri="{BB962C8B-B14F-4D97-AF65-F5344CB8AC3E}">
        <p14:creationId xmlns:p14="http://schemas.microsoft.com/office/powerpoint/2010/main" val="3998339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1" y="0"/>
            <a:ext cx="12192000" cy="6858000"/>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285999" y="98612"/>
            <a:ext cx="7933765" cy="887506"/>
          </a:xfrm>
        </p:spPr>
        <p:txBody>
          <a:bodyPr>
            <a:normAutofit fontScale="90000"/>
          </a:bodyPr>
          <a:lstStyle/>
          <a:p>
            <a:pPr algn="ctr"/>
            <a:r>
              <a:rPr lang="uk-UA" sz="4000" b="1" dirty="0">
                <a:solidFill>
                  <a:srgbClr val="FF0000"/>
                </a:solidFill>
                <a:latin typeface="Times New Roman" panose="02020603050405020304" pitchFamily="18" charset="0"/>
                <a:cs typeface="Times New Roman" panose="02020603050405020304" pitchFamily="18" charset="0"/>
              </a:rPr>
              <a:t>« Сучасні перлини Сахновщини »</a:t>
            </a:r>
          </a:p>
        </p:txBody>
      </p:sp>
      <p:pic>
        <p:nvPicPr>
          <p:cNvPr id="3" name="Рисунок 2">
            <a:extLst>
              <a:ext uri="{FF2B5EF4-FFF2-40B4-BE49-F238E27FC236}">
                <a16:creationId xmlns:a16="http://schemas.microsoft.com/office/drawing/2014/main" id="{293D4ABC-46C2-4987-B142-33A32F943668}"/>
              </a:ext>
            </a:extLst>
          </p:cNvPr>
          <p:cNvPicPr>
            <a:picLocks noChangeAspect="1"/>
          </p:cNvPicPr>
          <p:nvPr/>
        </p:nvPicPr>
        <p:blipFill>
          <a:blip r:embed="rId3"/>
          <a:stretch>
            <a:fillRect/>
          </a:stretch>
        </p:blipFill>
        <p:spPr>
          <a:xfrm>
            <a:off x="374816" y="833717"/>
            <a:ext cx="2661438" cy="3381242"/>
          </a:xfrm>
          <a:prstGeom prst="rect">
            <a:avLst/>
          </a:prstGeom>
        </p:spPr>
      </p:pic>
      <p:pic>
        <p:nvPicPr>
          <p:cNvPr id="4" name="Рисунок 3">
            <a:extLst>
              <a:ext uri="{FF2B5EF4-FFF2-40B4-BE49-F238E27FC236}">
                <a16:creationId xmlns:a16="http://schemas.microsoft.com/office/drawing/2014/main" id="{73D3B994-EF0B-48CB-8CED-8005776567BB}"/>
              </a:ext>
            </a:extLst>
          </p:cNvPr>
          <p:cNvPicPr>
            <a:picLocks noChangeAspect="1"/>
          </p:cNvPicPr>
          <p:nvPr/>
        </p:nvPicPr>
        <p:blipFill>
          <a:blip r:embed="rId4"/>
          <a:stretch>
            <a:fillRect/>
          </a:stretch>
        </p:blipFill>
        <p:spPr>
          <a:xfrm>
            <a:off x="9309845" y="2174008"/>
            <a:ext cx="2568390" cy="3496103"/>
          </a:xfrm>
          <a:prstGeom prst="rect">
            <a:avLst/>
          </a:prstGeom>
        </p:spPr>
      </p:pic>
      <p:sp>
        <p:nvSpPr>
          <p:cNvPr id="5" name="TextBox 4">
            <a:extLst>
              <a:ext uri="{FF2B5EF4-FFF2-40B4-BE49-F238E27FC236}">
                <a16:creationId xmlns:a16="http://schemas.microsoft.com/office/drawing/2014/main" id="{60427450-2CF8-4434-97EA-4048FF5092BD}"/>
              </a:ext>
            </a:extLst>
          </p:cNvPr>
          <p:cNvSpPr txBox="1"/>
          <p:nvPr/>
        </p:nvSpPr>
        <p:spPr>
          <a:xfrm>
            <a:off x="3157817" y="1536174"/>
            <a:ext cx="6024282" cy="3477875"/>
          </a:xfrm>
          <a:prstGeom prst="rect">
            <a:avLst/>
          </a:prstGeom>
          <a:noFill/>
        </p:spPr>
        <p:txBody>
          <a:bodyPr wrap="square" rtlCol="0">
            <a:spAutoFit/>
          </a:bodyPr>
          <a:lstStyle/>
          <a:p>
            <a:r>
              <a:rPr lang="uk-UA" dirty="0"/>
              <a:t>	</a:t>
            </a:r>
            <a:r>
              <a:rPr lang="uk-UA" sz="2000" dirty="0">
                <a:latin typeface="Times New Roman" panose="02020603050405020304" pitchFamily="18" charset="0"/>
                <a:cs typeface="Times New Roman" panose="02020603050405020304" pitchFamily="18" charset="0"/>
              </a:rPr>
              <a:t>Своєрідними символами Сахновщинського краю є пам’ятна інсталяція «Підкова» та « Лавка Примирення».</a:t>
            </a:r>
          </a:p>
          <a:p>
            <a:r>
              <a:rPr lang="uk-UA" sz="2000" dirty="0">
                <a:latin typeface="Times New Roman" panose="02020603050405020304" pitchFamily="18" charset="0"/>
                <a:cs typeface="Times New Roman" panose="02020603050405020304" pitchFamily="18" charset="0"/>
              </a:rPr>
              <a:t>	Підкова символізує  успіх та щастя, добробут.</a:t>
            </a:r>
          </a:p>
          <a:p>
            <a:r>
              <a:rPr lang="uk-UA" sz="2000" dirty="0">
                <a:latin typeface="Times New Roman" panose="02020603050405020304" pitchFamily="18" charset="0"/>
                <a:cs typeface="Times New Roman" panose="02020603050405020304" pitchFamily="18" charset="0"/>
              </a:rPr>
              <a:t> 	Лавка здатна помирити всіх, хто посварився. Секрет у її дугоподібній формі. Якщо двоє сядуть на неї, то обов'язково зісковзнуть та опиняться поруч.</a:t>
            </a:r>
          </a:p>
          <a:p>
            <a:r>
              <a:rPr lang="uk-UA" sz="2000" dirty="0">
                <a:latin typeface="Times New Roman" panose="02020603050405020304" pitchFamily="18" charset="0"/>
                <a:cs typeface="Times New Roman" panose="02020603050405020304" pitchFamily="18" charset="0"/>
              </a:rPr>
              <a:t>	Лавка знаходиться біля парку – улюбленому  місці зустрічі молоді. Головна мета – нагадати, як важливо пробачати та шукати шляхи порозуміння.</a:t>
            </a:r>
          </a:p>
        </p:txBody>
      </p:sp>
    </p:spTree>
    <p:extLst>
      <p:ext uri="{BB962C8B-B14F-4D97-AF65-F5344CB8AC3E}">
        <p14:creationId xmlns:p14="http://schemas.microsoft.com/office/powerpoint/2010/main" val="2590836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0" y="-49306"/>
            <a:ext cx="12192000" cy="6956611"/>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904563" y="98612"/>
            <a:ext cx="6875929" cy="555812"/>
          </a:xfrm>
        </p:spPr>
        <p:txBody>
          <a:bodyPr>
            <a:normAutofit fontScale="90000"/>
          </a:bodyPr>
          <a:lstStyle/>
          <a:p>
            <a:pPr algn="ctr"/>
            <a:r>
              <a:rPr lang="uk-UA" sz="4000" b="1" dirty="0">
                <a:solidFill>
                  <a:srgbClr val="FF0000"/>
                </a:solidFill>
                <a:latin typeface="Times New Roman" panose="02020603050405020304" pitchFamily="18" charset="0"/>
                <a:cs typeface="Times New Roman" panose="02020603050405020304" pitchFamily="18" charset="0"/>
              </a:rPr>
              <a:t>Висновки </a:t>
            </a:r>
          </a:p>
        </p:txBody>
      </p:sp>
      <p:sp>
        <p:nvSpPr>
          <p:cNvPr id="10" name="TextBox 9">
            <a:extLst>
              <a:ext uri="{FF2B5EF4-FFF2-40B4-BE49-F238E27FC236}">
                <a16:creationId xmlns:a16="http://schemas.microsoft.com/office/drawing/2014/main" id="{061B328F-14B1-4C7A-9F62-C0053632F75E}"/>
              </a:ext>
            </a:extLst>
          </p:cNvPr>
          <p:cNvSpPr txBox="1"/>
          <p:nvPr/>
        </p:nvSpPr>
        <p:spPr>
          <a:xfrm>
            <a:off x="502024" y="338783"/>
            <a:ext cx="11044517" cy="6463308"/>
          </a:xfrm>
          <a:prstGeom prst="rect">
            <a:avLst/>
          </a:prstGeom>
          <a:noFill/>
        </p:spPr>
        <p:txBody>
          <a:bodyPr wrap="square" rtlCol="0">
            <a:spAutoFit/>
          </a:bodyPr>
          <a:lstStyle/>
          <a:p>
            <a:r>
              <a:rPr lang="uk-UA" dirty="0"/>
              <a:t>	</a:t>
            </a:r>
          </a:p>
          <a:p>
            <a:endParaRPr lang="uk-UA" dirty="0"/>
          </a:p>
          <a:p>
            <a:r>
              <a:rPr lang="uk-UA" dirty="0"/>
              <a:t>	</a:t>
            </a:r>
            <a:r>
              <a:rPr lang="uk-UA" dirty="0">
                <a:latin typeface="Times New Roman" panose="02020603050405020304" pitchFamily="18" charset="0"/>
                <a:cs typeface="Times New Roman" panose="02020603050405020304" pitchFamily="18" charset="0"/>
              </a:rPr>
              <a:t>Символами України є прапор, гімн, герб а нашої громади: визначні пам’ятки культури, архітектури та природи, якими ми пишаємося! </a:t>
            </a:r>
          </a:p>
          <a:p>
            <a:r>
              <a:rPr lang="uk-UA" dirty="0">
                <a:latin typeface="Times New Roman" panose="02020603050405020304" pitchFamily="18" charset="0"/>
                <a:cs typeface="Times New Roman" panose="02020603050405020304" pitchFamily="18" charset="0"/>
              </a:rPr>
              <a:t>	Вивчення історії рідного краю та знайомство з його культурною спадщиною є важливим кроком до розвитку національної свідомості і любові до своєї Батьківщини. Сахновщина, з її багатою історією, природними багатствами та культурними пам'ятками, стає справжньою знахідкою для кожного, хто бажає пізнати минуле свого рідного краю. </a:t>
            </a:r>
          </a:p>
          <a:p>
            <a:r>
              <a:rPr lang="uk-UA" dirty="0">
                <a:latin typeface="Times New Roman" panose="02020603050405020304" pitchFamily="18" charset="0"/>
                <a:cs typeface="Times New Roman" panose="02020603050405020304" pitchFamily="18" charset="0"/>
              </a:rPr>
              <a:t>                Збереження та передача історичних пам'яток і спогадів наших земляків є надзвичайно важливим, адже саме через це ми можемо зрозуміти глибину і значення подій, що відбулись на цій землі. Ознайомлення з такими місцями допомагає дітям усвідомити важливість історії, культуру та спадщину їхнього рідного краю, а також розвиває бажання не лише зберігати  цінності, але й активно брати участь у збереженні культурної спадщини для майбутніх поколінь.</a:t>
            </a:r>
          </a:p>
          <a:p>
            <a:r>
              <a:rPr lang="uk-UA" dirty="0">
                <a:latin typeface="Times New Roman" panose="02020603050405020304" pitchFamily="18" charset="0"/>
                <a:cs typeface="Times New Roman" panose="02020603050405020304" pitchFamily="18" charset="0"/>
              </a:rPr>
              <a:t>	Щодо пам’яток громади є ще багато білих плям і недомовок. Їх не повинно бути. Питання поставлені, будемо шукати на них відповіді, щоб відродити не лише собори християнства, а й розбудити собори наших душ, приспаних колись брехнею та недовірою. Шануймо ж те, що залишилося!</a:t>
            </a:r>
          </a:p>
          <a:p>
            <a:r>
              <a:rPr lang="uk-UA" dirty="0">
                <a:latin typeface="Times New Roman" panose="02020603050405020304" pitchFamily="18" charset="0"/>
                <a:cs typeface="Times New Roman" panose="02020603050405020304" pitchFamily="18" charset="0"/>
              </a:rPr>
              <a:t>	Сьогодні в світі туристична галузь виступає дієвим засобом для поповнення державного і місцевого бюджетів, створення нових робочих  місць, однією з форм  використання вільного часу, змістовного дозвілля, оздоровлення нації. Мріючи про час, коли війна закінчиться, розвиток туристичної галузі може бути шляхом  економічного відродження Сахновщини.</a:t>
            </a:r>
          </a:p>
          <a:p>
            <a:endParaRPr lang="uk-UA" dirty="0">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60454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FE7091D-6119-48D2-90C4-4AB184E3404B}"/>
              </a:ext>
            </a:extLst>
          </p:cNvPr>
          <p:cNvPicPr>
            <a:picLocks noChangeAspect="1"/>
          </p:cNvPicPr>
          <p:nvPr/>
        </p:nvPicPr>
        <p:blipFill>
          <a:blip r:embed="rId2"/>
          <a:stretch>
            <a:fillRect/>
          </a:stretch>
        </p:blipFill>
        <p:spPr>
          <a:xfrm>
            <a:off x="-172823" y="1"/>
            <a:ext cx="12582537" cy="6857999"/>
          </a:xfrm>
          <a:prstGeom prst="rect">
            <a:avLst/>
          </a:prstGeom>
        </p:spPr>
      </p:pic>
      <p:sp>
        <p:nvSpPr>
          <p:cNvPr id="2" name="Заголовок 1">
            <a:extLst>
              <a:ext uri="{FF2B5EF4-FFF2-40B4-BE49-F238E27FC236}">
                <a16:creationId xmlns:a16="http://schemas.microsoft.com/office/drawing/2014/main" id="{54AEC663-B842-4D82-95DF-10C102512C2F}"/>
              </a:ext>
            </a:extLst>
          </p:cNvPr>
          <p:cNvSpPr>
            <a:spLocks noGrp="1"/>
          </p:cNvSpPr>
          <p:nvPr>
            <p:ph type="title"/>
          </p:nvPr>
        </p:nvSpPr>
        <p:spPr>
          <a:xfrm rot="10800000" flipV="1">
            <a:off x="2904565" y="98612"/>
            <a:ext cx="8825753" cy="887506"/>
          </a:xfrm>
        </p:spPr>
        <p:txBody>
          <a:bodyPr>
            <a:normAutofit/>
          </a:bodyPr>
          <a:lstStyle/>
          <a:p>
            <a:pPr algn="ctr"/>
            <a:r>
              <a:rPr lang="uk-UA" sz="4000" b="1" dirty="0">
                <a:solidFill>
                  <a:srgbClr val="FF0000"/>
                </a:solidFill>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FAE27408-31BF-463F-85D5-96FAC102FEBD}"/>
              </a:ext>
            </a:extLst>
          </p:cNvPr>
          <p:cNvSpPr txBox="1"/>
          <p:nvPr/>
        </p:nvSpPr>
        <p:spPr>
          <a:xfrm>
            <a:off x="2626659" y="453233"/>
            <a:ext cx="7575177" cy="646331"/>
          </a:xfrm>
          <a:prstGeom prst="rect">
            <a:avLst/>
          </a:prstGeom>
          <a:noFill/>
        </p:spPr>
        <p:txBody>
          <a:bodyPr wrap="square" rtlCol="0">
            <a:spAutoFit/>
          </a:bodyPr>
          <a:lstStyle/>
          <a:p>
            <a:r>
              <a:rPr lang="uk-UA" sz="3600" b="1" dirty="0">
                <a:solidFill>
                  <a:srgbClr val="FF0000"/>
                </a:solidFill>
                <a:latin typeface="Times New Roman" panose="02020603050405020304" pitchFamily="18" charset="0"/>
                <a:cs typeface="Times New Roman" panose="02020603050405020304" pitchFamily="18" charset="0"/>
              </a:rPr>
              <a:t>Список використаних джерел</a:t>
            </a:r>
          </a:p>
        </p:txBody>
      </p:sp>
      <p:sp>
        <p:nvSpPr>
          <p:cNvPr id="6" name="Прямокутник 5">
            <a:extLst>
              <a:ext uri="{FF2B5EF4-FFF2-40B4-BE49-F238E27FC236}">
                <a16:creationId xmlns:a16="http://schemas.microsoft.com/office/drawing/2014/main" id="{B5175DE6-1DCF-4CEE-BE9E-37C41BEEF859}"/>
              </a:ext>
            </a:extLst>
          </p:cNvPr>
          <p:cNvSpPr/>
          <p:nvPr/>
        </p:nvSpPr>
        <p:spPr>
          <a:xfrm>
            <a:off x="1111624" y="2396228"/>
            <a:ext cx="8032376" cy="3693319"/>
          </a:xfrm>
          <a:prstGeom prst="rect">
            <a:avLst/>
          </a:prstGeom>
        </p:spPr>
        <p:txBody>
          <a:bodyPr wrap="square">
            <a:spAutoFit/>
          </a:bodyPr>
          <a:lstStyle/>
          <a:p>
            <a:endParaRPr lang="uk-UA" dirty="0">
              <a:hlinkClick r:id="rId3">
                <a:extLst>
                  <a:ext uri="{A12FA001-AC4F-418D-AE19-62706E023703}">
                    <ahyp:hlinkClr xmlns:ahyp="http://schemas.microsoft.com/office/drawing/2018/hyperlinkcolor" val="tx"/>
                  </a:ext>
                </a:extLst>
              </a:hlinkClick>
            </a:endParaRPr>
          </a:p>
          <a:p>
            <a:r>
              <a:rPr lang="uk-UA" b="1"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Інтернет джерела:</a:t>
            </a:r>
          </a:p>
          <a:p>
            <a:endParaRPr lang="uk-UA" dirty="0">
              <a:hlinkClick r:id="rId3">
                <a:extLst>
                  <a:ext uri="{A12FA001-AC4F-418D-AE19-62706E023703}">
                    <ahyp:hlinkClr xmlns:ahyp="http://schemas.microsoft.com/office/drawing/2018/hyperlinkcolor" val="tx"/>
                  </a:ext>
                </a:extLst>
              </a:hlinkClick>
            </a:endParaRPr>
          </a:p>
          <a:p>
            <a:r>
              <a:rPr lang="uk-UA" dirty="0">
                <a:solidFill>
                  <a:srgbClr val="0070C0"/>
                </a:solidFill>
                <a:hlinkClick r:id="rId3">
                  <a:extLst>
                    <a:ext uri="{A12FA001-AC4F-418D-AE19-62706E023703}">
                      <ahyp:hlinkClr xmlns:ahyp="http://schemas.microsoft.com/office/drawing/2018/hyperlinkcolor" val="tx"/>
                    </a:ext>
                  </a:extLst>
                </a:hlinkClick>
              </a:rPr>
              <a:t>1. </a:t>
            </a:r>
            <a:r>
              <a:rPr lang="en-US" dirty="0">
                <a:solidFill>
                  <a:srgbClr val="0070C0"/>
                </a:solidFill>
                <a:hlinkClick r:id="rId3">
                  <a:extLst>
                    <a:ext uri="{A12FA001-AC4F-418D-AE19-62706E023703}">
                      <ahyp:hlinkClr xmlns:ahyp="http://schemas.microsoft.com/office/drawing/2018/hyperlinkcolor" val="tx"/>
                    </a:ext>
                  </a:extLst>
                </a:hlinkClick>
              </a:rPr>
              <a:t>https://sahgromada.gov.ua/news/1692163032/</a:t>
            </a:r>
            <a:endParaRPr lang="uk-UA" dirty="0">
              <a:solidFill>
                <a:srgbClr val="0070C0"/>
              </a:solidFill>
            </a:endParaRPr>
          </a:p>
          <a:p>
            <a:r>
              <a:rPr lang="uk-UA" dirty="0">
                <a:hlinkClick r:id="rId4"/>
              </a:rPr>
              <a:t>2. </a:t>
            </a:r>
            <a:r>
              <a:rPr lang="en-US" dirty="0">
                <a:hlinkClick r:id="rId4"/>
              </a:rPr>
              <a:t>http://surl.li/gmvza</a:t>
            </a:r>
            <a:endParaRPr lang="uk-UA" dirty="0"/>
          </a:p>
          <a:p>
            <a:r>
              <a:rPr lang="uk-UA" dirty="0">
                <a:hlinkClick r:id="rId5"/>
              </a:rPr>
              <a:t>3. </a:t>
            </a:r>
            <a:r>
              <a:rPr lang="en-US" dirty="0">
                <a:hlinkClick r:id="rId5"/>
              </a:rPr>
              <a:t>https://www.youtube.com/watch?v=WArIs20Q0Jk</a:t>
            </a:r>
            <a:endParaRPr lang="uk-UA" dirty="0"/>
          </a:p>
          <a:p>
            <a:r>
              <a:rPr lang="uk-UA" dirty="0">
                <a:hlinkClick r:id="rId6"/>
              </a:rPr>
              <a:t>4. </a:t>
            </a:r>
            <a:r>
              <a:rPr lang="en-US" dirty="0">
                <a:hlinkClick r:id="rId6"/>
              </a:rPr>
              <a:t>https://sahgromada.gov.ua/news/1634903303/</a:t>
            </a:r>
            <a:endParaRPr lang="uk-UA" dirty="0"/>
          </a:p>
          <a:p>
            <a:r>
              <a:rPr lang="uk-UA" dirty="0">
                <a:hlinkClick r:id="rId7"/>
              </a:rPr>
              <a:t>5. </a:t>
            </a:r>
            <a:r>
              <a:rPr lang="en-US" dirty="0">
                <a:hlinkClick r:id="rId7"/>
              </a:rPr>
              <a:t>https://uk.wikipedia.org/wiki/%D0%9E%D1%80%D1%96%D0%BB%D1%8C</a:t>
            </a:r>
            <a:endParaRPr lang="uk-UA" dirty="0"/>
          </a:p>
          <a:p>
            <a:r>
              <a:rPr lang="uk-UA" dirty="0">
                <a:hlinkClick r:id="rId8"/>
              </a:rPr>
              <a:t>6. </a:t>
            </a:r>
            <a:r>
              <a:rPr lang="en-US" dirty="0">
                <a:hlinkClick r:id="rId8"/>
              </a:rPr>
              <a:t>http://karta-obl.association.kharkov.ua/kh-obl/krasnohradskyi-raion/sakhnovshchynska-selyshchna-hromada</a:t>
            </a:r>
            <a:endParaRPr lang="uk-UA" dirty="0"/>
          </a:p>
          <a:p>
            <a:r>
              <a:rPr lang="uk-UA" dirty="0">
                <a:hlinkClick r:id="rId9"/>
              </a:rPr>
              <a:t>7.</a:t>
            </a:r>
            <a:r>
              <a:rPr lang="en-US" dirty="0">
                <a:hlinkClick r:id="rId9"/>
              </a:rPr>
              <a:t>https://uk.wikipedia.org/wiki/%D0%9D%D0%B5%D0%BE%D0%BA%D0%BB%D0%B0%D1%81%D0%B8%D1%86%D0%B8%D0%B7%D0%BC</a:t>
            </a:r>
            <a:endParaRPr lang="uk-UA" dirty="0"/>
          </a:p>
          <a:p>
            <a:endParaRPr lang="en-US" dirty="0"/>
          </a:p>
        </p:txBody>
      </p:sp>
      <p:sp>
        <p:nvSpPr>
          <p:cNvPr id="3" name="TextBox 2">
            <a:extLst>
              <a:ext uri="{FF2B5EF4-FFF2-40B4-BE49-F238E27FC236}">
                <a16:creationId xmlns:a16="http://schemas.microsoft.com/office/drawing/2014/main" id="{D5729788-2051-446B-B10F-EB8F59228900}"/>
              </a:ext>
            </a:extLst>
          </p:cNvPr>
          <p:cNvSpPr txBox="1"/>
          <p:nvPr/>
        </p:nvSpPr>
        <p:spPr>
          <a:xfrm>
            <a:off x="1111624" y="1380565"/>
            <a:ext cx="8095129" cy="1015663"/>
          </a:xfrm>
          <a:prstGeom prst="rect">
            <a:avLst/>
          </a:prstGeom>
          <a:noFill/>
        </p:spPr>
        <p:txBody>
          <a:bodyPr wrap="square" rtlCol="0">
            <a:spAutoFit/>
          </a:bodyPr>
          <a:lstStyle/>
          <a:p>
            <a:r>
              <a:rPr lang="uk-UA" dirty="0"/>
              <a:t>1. </a:t>
            </a:r>
            <a:r>
              <a:rPr lang="uk-UA" sz="2000" dirty="0">
                <a:latin typeface="Times New Roman" panose="02020603050405020304" pitchFamily="18" charset="0"/>
                <a:cs typeface="Times New Roman" panose="02020603050405020304" pitchFamily="18" charset="0"/>
              </a:rPr>
              <a:t>Архів Сахновщинського краєзнавчого музею</a:t>
            </a:r>
          </a:p>
          <a:p>
            <a:r>
              <a:rPr lang="uk-UA" sz="2000" dirty="0">
                <a:latin typeface="Times New Roman" panose="02020603050405020304" pitchFamily="18" charset="0"/>
                <a:cs typeface="Times New Roman" panose="02020603050405020304" pitchFamily="18" charset="0"/>
              </a:rPr>
              <a:t>2. Приходько Ф.П. Нариси історії Сахновщини, 1997. ст. 25</a:t>
            </a:r>
          </a:p>
          <a:p>
            <a:r>
              <a:rPr lang="uk-UA" sz="2000" dirty="0">
                <a:latin typeface="Times New Roman" panose="02020603050405020304" pitchFamily="18" charset="0"/>
                <a:cs typeface="Times New Roman" panose="02020603050405020304" pitchFamily="18" charset="0"/>
              </a:rPr>
              <a:t>3. </a:t>
            </a:r>
            <a:r>
              <a:rPr lang="ru-RU" sz="2000" dirty="0" err="1">
                <a:latin typeface="Times New Roman" panose="02020603050405020304" pitchFamily="18" charset="0"/>
                <a:cs typeface="Times New Roman" panose="02020603050405020304" pitchFamily="18" charset="0"/>
              </a:rPr>
              <a:t>Спогади</a:t>
            </a:r>
            <a:r>
              <a:rPr lang="ru-RU" sz="2000" dirty="0">
                <a:latin typeface="Times New Roman" panose="02020603050405020304" pitchFamily="18" charset="0"/>
                <a:cs typeface="Times New Roman" panose="02020603050405020304" pitchFamily="18" charset="0"/>
              </a:rPr>
              <a:t> старожил (</a:t>
            </a:r>
            <a:r>
              <a:rPr lang="ru-RU" sz="2000" dirty="0" err="1">
                <a:latin typeface="Times New Roman" panose="02020603050405020304" pitchFamily="18" charset="0"/>
                <a:cs typeface="Times New Roman" panose="02020603050405020304" pitchFamily="18" charset="0"/>
              </a:rPr>
              <a:t>Плужко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Ніни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Павлівни</a:t>
            </a:r>
            <a:r>
              <a:rPr lang="ru-RU" sz="2000" dirty="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525052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TotalTime>
  <Words>347</Words>
  <Application>Microsoft Office PowerPoint</Application>
  <PresentationFormat>Широкий екран</PresentationFormat>
  <Paragraphs>114</Paragraphs>
  <Slides>15</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Arial</vt:lpstr>
      <vt:lpstr>Calibri</vt:lpstr>
      <vt:lpstr>Calibri Light</vt:lpstr>
      <vt:lpstr>Segoe Print</vt:lpstr>
      <vt:lpstr>Times New Roman</vt:lpstr>
      <vt:lpstr>Verdana Pro Semibold</vt:lpstr>
      <vt:lpstr>Тема Office</vt:lpstr>
      <vt:lpstr>ПЕРЛИНИ</vt:lpstr>
      <vt:lpstr>Презентація PowerPoint</vt:lpstr>
      <vt:lpstr>Презентація PowerPoint</vt:lpstr>
      <vt:lpstr>ВСТУП</vt:lpstr>
      <vt:lpstr>Перлина «Чумацька могила»</vt:lpstr>
      <vt:lpstr>Перлина  «Стешин  брід»</vt:lpstr>
      <vt:lpstr>Перлина «Царський колодязь – журавель»</vt:lpstr>
      <vt:lpstr>Перлина «Церковно-приходська школа»</vt:lpstr>
      <vt:lpstr>Перлина «Свято-Вознесенський храм»</vt:lpstr>
      <vt:lpstr>Перлина «Ліс і річка Оріль»</vt:lpstr>
      <vt:lpstr>Перлина «Водонапірна вежа»</vt:lpstr>
      <vt:lpstr>Перлина «Прибутковий будинок Куликова »</vt:lpstr>
      <vt:lpstr>« Сучасні перлини Сахновщини »</vt:lpstr>
      <vt:lpstr>Висновки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ПЕРЛИНИ САХНОВЩИНИ</dc:title>
  <dc:creator>HP</dc:creator>
  <cp:lastModifiedBy>HP</cp:lastModifiedBy>
  <cp:revision>77</cp:revision>
  <dcterms:created xsi:type="dcterms:W3CDTF">2025-03-26T07:33:33Z</dcterms:created>
  <dcterms:modified xsi:type="dcterms:W3CDTF">2025-04-11T12:44:31Z</dcterms:modified>
</cp:coreProperties>
</file>