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2" r:id="rId4"/>
    <p:sldId id="258" r:id="rId5"/>
    <p:sldId id="262" r:id="rId6"/>
    <p:sldId id="269" r:id="rId7"/>
    <p:sldId id="260" r:id="rId8"/>
    <p:sldId id="259" r:id="rId9"/>
    <p:sldId id="264" r:id="rId10"/>
    <p:sldId id="263" r:id="rId11"/>
    <p:sldId id="265" r:id="rId12"/>
    <p:sldId id="267" r:id="rId13"/>
    <p:sldId id="266" r:id="rId14"/>
    <p:sldId id="268" r:id="rId15"/>
    <p:sldId id="270" r:id="rId16"/>
    <p:sldId id="271" r:id="rId17"/>
    <p:sldId id="261" r:id="rId1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08" autoAdjust="0"/>
  </p:normalViewPr>
  <p:slideViewPr>
    <p:cSldViewPr snapToGrid="0">
      <p:cViewPr varScale="1">
        <p:scale>
          <a:sx n="85" d="100"/>
          <a:sy n="85" d="100"/>
        </p:scale>
        <p:origin x="56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1B4AB-90DF-40E3-A7CE-FFD3213F0CFE}" type="datetimeFigureOut">
              <a:rPr lang="uk-UA" smtClean="0"/>
              <a:t>02.04.2025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D97B9-52F0-4578-B239-E8E1A4F6A517}" type="slidenum">
              <a:rPr lang="uk-UA" smtClean="0"/>
              <a:t>‹№›</a:t>
            </a:fld>
            <a:endParaRPr lang="uk-UA"/>
          </a:p>
        </p:txBody>
      </p:sp>
    </p:spTree>
    <p:extLst>
      <p:ext uri="{BB962C8B-B14F-4D97-AF65-F5344CB8AC3E}">
        <p14:creationId xmlns:p14="http://schemas.microsoft.com/office/powerpoint/2010/main" val="1424186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73AD97B9-52F0-4578-B239-E8E1A4F6A517}" type="slidenum">
              <a:rPr lang="uk-UA" smtClean="0"/>
              <a:t>4</a:t>
            </a:fld>
            <a:endParaRPr lang="uk-UA"/>
          </a:p>
        </p:txBody>
      </p:sp>
    </p:spTree>
    <p:extLst>
      <p:ext uri="{BB962C8B-B14F-4D97-AF65-F5344CB8AC3E}">
        <p14:creationId xmlns:p14="http://schemas.microsoft.com/office/powerpoint/2010/main" val="2223986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85A948-DD04-4F3D-9CFD-0D768373B6DF}"/>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8D06995B-5EB0-4873-86F1-BB440C4607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B83E520F-64BA-431B-9038-644A041DE911}"/>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8BB9A9C3-2887-4FAC-8CAC-17C3B107C3A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CFFCEBA-B656-4FFE-B5D0-37839E852101}"/>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1375891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09ED01-5EBA-4AC8-A814-65B87B30754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A85A51A-9D68-4931-8115-D01BC260FB7E}"/>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2F509E3-0B80-4E26-9045-CD2CE5BD7C31}"/>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803C2D4E-A1FE-43CB-AAC8-6BD5F3DF658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9C4EEFE-29B0-4908-9002-9B6A87BEF827}"/>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179437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E3EFDE-C98E-412C-A1D6-40A34203E222}"/>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92189B8-B6E0-4391-B5D2-8E631D834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id="{A3A68A4E-7B7C-4A6A-8FAA-5CE465F99D6F}"/>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A55B44E4-39D6-4793-B291-980761ADBB4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6B94702-D1C0-4CD5-9D04-48AFA4145BDB}"/>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973871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4F4AA-D92B-4E76-8DBC-0BED2BCC57B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DCFEB9E-2BEF-46EF-BC46-50B440DF4481}"/>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D836110-935B-4B9D-A761-CCB7D945D056}"/>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1F4B6FAA-6133-46BC-863D-5165351BBE21}"/>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6" name="Місце для нижнього колонтитула 5">
            <a:extLst>
              <a:ext uri="{FF2B5EF4-FFF2-40B4-BE49-F238E27FC236}">
                <a16:creationId xmlns:a16="http://schemas.microsoft.com/office/drawing/2014/main" id="{87C1AB6D-6EB5-45A0-AFA1-BAAC45C5C6C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F99754E0-0EE0-4014-BEF7-01B679357655}"/>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276359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E050E9-896B-4022-BE60-0157F773747A}"/>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FC4FEC36-D120-43B0-9332-58DA8DA0A8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id="{3B15320B-94FB-461D-B94D-B9D89D2EB460}"/>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1FB84873-764C-4957-8BBB-E4FCA99CB7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id="{1F613AB0-BC81-4B5B-8280-0E7DDFC365EE}"/>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60B7608D-195D-4872-ADA1-D85B0905FE77}"/>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8" name="Місце для нижнього колонтитула 7">
            <a:extLst>
              <a:ext uri="{FF2B5EF4-FFF2-40B4-BE49-F238E27FC236}">
                <a16:creationId xmlns:a16="http://schemas.microsoft.com/office/drawing/2014/main" id="{54CFFE4B-B6E4-434F-B626-6FB297AEA3A7}"/>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18C48AE6-EE09-486E-8C30-4CC194733337}"/>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3421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04921B-8DD3-48D9-90A6-7D24F4AA587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7CAB6EB1-C04E-4BFB-BF52-31104007D06D}"/>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4" name="Місце для нижнього колонтитула 3">
            <a:extLst>
              <a:ext uri="{FF2B5EF4-FFF2-40B4-BE49-F238E27FC236}">
                <a16:creationId xmlns:a16="http://schemas.microsoft.com/office/drawing/2014/main" id="{28F3B58D-8245-4AE1-BE8C-6F5092906DE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7965A0A-DE0C-454E-BE2F-37381BE4CB41}"/>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2946327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449D64EF-AEA3-4D3D-88C6-C572B8977B1B}"/>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3" name="Місце для нижнього колонтитула 2">
            <a:extLst>
              <a:ext uri="{FF2B5EF4-FFF2-40B4-BE49-F238E27FC236}">
                <a16:creationId xmlns:a16="http://schemas.microsoft.com/office/drawing/2014/main" id="{E9517774-CFF4-4F83-A95D-D50091F8D91D}"/>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5CD1A1BB-1281-4B7E-A671-39B6279FD52A}"/>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345650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2E7E33-2378-403D-AA31-584A3E3CF642}"/>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D7E7250F-4A56-49C5-9FEA-9346AF8BD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3C09C359-46BB-42AD-B019-C12DF66F0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03AEB8D8-1E47-430D-9271-3D3B80210B28}"/>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6" name="Місце для нижнього колонтитула 5">
            <a:extLst>
              <a:ext uri="{FF2B5EF4-FFF2-40B4-BE49-F238E27FC236}">
                <a16:creationId xmlns:a16="http://schemas.microsoft.com/office/drawing/2014/main" id="{90B74CDD-2EE8-4C2F-B599-F487C6E8CAE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EC6A5A3-4E71-4726-A565-F7B5CB1D6CD6}"/>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92413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1EDEBB-917B-4F2C-8235-4B33E149967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1FDD9E01-3F33-4192-8A52-E6362D3896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D616078D-3E75-43CE-B3F6-D8D9C4F2DF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id="{FAF97CD2-2738-4742-A3B7-393EB9DEA067}"/>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6" name="Місце для нижнього колонтитула 5">
            <a:extLst>
              <a:ext uri="{FF2B5EF4-FFF2-40B4-BE49-F238E27FC236}">
                <a16:creationId xmlns:a16="http://schemas.microsoft.com/office/drawing/2014/main" id="{072C9E5F-B82D-488D-A498-EFEE45B73BD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FC55FAB-7524-4CFA-A5D3-9ADD1BBCEAB5}"/>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3361006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359CC6-E2D3-4033-A640-7F01BCC9DCD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B04F6F3B-3D40-4F8B-8E58-EDBE33E0F43A}"/>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A477435-61A2-4539-8E83-2B8529E7EA22}"/>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754EB4D9-3445-43B6-B7B5-76B7C89D781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974E1A2-355D-40D1-8135-0CFFA8A87C76}"/>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102184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3287837-AFC6-444B-BD08-A5E2AC87009E}"/>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240B6D5-7835-4135-B4E5-66686CBAB816}"/>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E4F748E7-C0E9-4E4F-AC1F-81DAFB202E1A}"/>
              </a:ext>
            </a:extLst>
          </p:cNvPr>
          <p:cNvSpPr>
            <a:spLocks noGrp="1"/>
          </p:cNvSpPr>
          <p:nvPr>
            <p:ph type="dt" sz="half" idx="10"/>
          </p:nvPr>
        </p:nvSpPr>
        <p:spPr/>
        <p:txBody>
          <a:body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2D5D4BF0-6D83-46EB-A547-6F3F409577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EAB1985-E465-405A-97DE-E25C8DCBFBAD}"/>
              </a:ext>
            </a:extLst>
          </p:cNvPr>
          <p:cNvSpPr>
            <a:spLocks noGrp="1"/>
          </p:cNvSpPr>
          <p:nvPr>
            <p:ph type="sldNum" sz="quarter" idx="12"/>
          </p:nvPr>
        </p:nvSpPr>
        <p:spPr/>
        <p:txBody>
          <a:bodyPr/>
          <a:lstStyle/>
          <a:p>
            <a:fld id="{66144CCB-124C-4B20-BA2E-107353BB1E98}" type="slidenum">
              <a:rPr lang="uk-UA" smtClean="0"/>
              <a:t>‹№›</a:t>
            </a:fld>
            <a:endParaRPr lang="uk-UA"/>
          </a:p>
        </p:txBody>
      </p:sp>
    </p:spTree>
    <p:extLst>
      <p:ext uri="{BB962C8B-B14F-4D97-AF65-F5344CB8AC3E}">
        <p14:creationId xmlns:p14="http://schemas.microsoft.com/office/powerpoint/2010/main" val="1076289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B1AF7775-1F44-474E-8AB0-FB35700F7D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DE2F2838-2AE8-4090-B95B-59C0798817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647AAC4-911B-472A-BDE1-7698A7A3B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B7BBB3-0031-48A2-AB3A-E7CA736998ED}" type="datetimeFigureOut">
              <a:rPr lang="uk-UA" smtClean="0"/>
              <a:t>02.04.2025</a:t>
            </a:fld>
            <a:endParaRPr lang="uk-UA"/>
          </a:p>
        </p:txBody>
      </p:sp>
      <p:sp>
        <p:nvSpPr>
          <p:cNvPr id="5" name="Місце для нижнього колонтитула 4">
            <a:extLst>
              <a:ext uri="{FF2B5EF4-FFF2-40B4-BE49-F238E27FC236}">
                <a16:creationId xmlns:a16="http://schemas.microsoft.com/office/drawing/2014/main" id="{BE0D064D-75B3-4FAA-91D1-E4A96243B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67B089F8-065F-4629-808B-A6701DF591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44CCB-124C-4B20-BA2E-107353BB1E98}" type="slidenum">
              <a:rPr lang="uk-UA" smtClean="0"/>
              <a:t>‹№›</a:t>
            </a:fld>
            <a:endParaRPr lang="uk-UA"/>
          </a:p>
        </p:txBody>
      </p:sp>
    </p:spTree>
    <p:extLst>
      <p:ext uri="{BB962C8B-B14F-4D97-AF65-F5344CB8AC3E}">
        <p14:creationId xmlns:p14="http://schemas.microsoft.com/office/powerpoint/2010/main" val="131999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21" Type="http://schemas.openxmlformats.org/officeDocument/2006/relationships/image" Target="../media/image44.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5" Type="http://schemas.openxmlformats.org/officeDocument/2006/relationships/image" Target="../media/image48.png"/><Relationship Id="rId2" Type="http://schemas.openxmlformats.org/officeDocument/2006/relationships/image" Target="../media/image25.png"/><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24" Type="http://schemas.openxmlformats.org/officeDocument/2006/relationships/image" Target="../media/image47.png"/><Relationship Id="rId5" Type="http://schemas.openxmlformats.org/officeDocument/2006/relationships/image" Target="../media/image28.png"/><Relationship Id="rId15" Type="http://schemas.openxmlformats.org/officeDocument/2006/relationships/image" Target="../media/image38.png"/><Relationship Id="rId23" Type="http://schemas.openxmlformats.org/officeDocument/2006/relationships/image" Target="../media/image46.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 Id="rId22" Type="http://schemas.openxmlformats.org/officeDocument/2006/relationships/image" Target="../media/image45.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3C92488E-BEBD-4D4A-AB7D-CC6E491E3CB4}"/>
              </a:ext>
            </a:extLst>
          </p:cNvPr>
          <p:cNvSpPr txBox="1">
            <a:spLocks/>
          </p:cNvSpPr>
          <p:nvPr/>
        </p:nvSpPr>
        <p:spPr>
          <a:xfrm>
            <a:off x="-1" y="0"/>
            <a:ext cx="12192000" cy="675399"/>
          </a:xfrm>
          <a:prstGeom prst="rect">
            <a:avLst/>
          </a:prstGeom>
          <a:solidFill>
            <a:srgbClr val="92D050"/>
          </a:solidFill>
          <a:ln>
            <a:solidFill>
              <a:schemeClr val="accent6">
                <a:lumMod val="60000"/>
                <a:lumOff val="4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350" marR="4445" indent="-6350" algn="ctr">
              <a:lnSpc>
                <a:spcPct val="106000"/>
              </a:lnSpc>
              <a:spcAft>
                <a:spcPts val="1090"/>
              </a:spcAft>
              <a:defRPr/>
            </a:pPr>
            <a:endParaRPr lang="ru-RU" sz="3200" dirty="0">
              <a:solidFill>
                <a:prstClr val="white"/>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964A6C87-15DE-4EDA-A115-82FD1A87C151}"/>
              </a:ext>
            </a:extLst>
          </p:cNvPr>
          <p:cNvSpPr txBox="1">
            <a:spLocks/>
          </p:cNvSpPr>
          <p:nvPr/>
        </p:nvSpPr>
        <p:spPr bwMode="auto">
          <a:xfrm>
            <a:off x="922798" y="1111853"/>
            <a:ext cx="11007190" cy="103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ts val="2700"/>
              </a:lnSpc>
              <a:spcBef>
                <a:spcPct val="0"/>
              </a:spcBef>
              <a:spcAft>
                <a:spcPct val="0"/>
              </a:spcAft>
              <a:defRPr sz="2400">
                <a:solidFill>
                  <a:schemeClr val="tx2"/>
                </a:solidFill>
                <a:latin typeface="+mj-lt"/>
                <a:ea typeface="+mj-ea"/>
                <a:cs typeface="+mj-cs"/>
              </a:defRPr>
            </a:lvl1pPr>
            <a:lvl2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2pPr>
            <a:lvl3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3pPr>
            <a:lvl4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4pPr>
            <a:lvl5pPr algn="l" rtl="0" eaLnBrk="0" fontAlgn="base" hangingPunct="0">
              <a:lnSpc>
                <a:spcPts val="2700"/>
              </a:lnSpc>
              <a:spcBef>
                <a:spcPct val="0"/>
              </a:spcBef>
              <a:spcAft>
                <a:spcPct val="0"/>
              </a:spcAft>
              <a:defRPr sz="2400">
                <a:solidFill>
                  <a:schemeClr val="tx2"/>
                </a:solidFill>
                <a:latin typeface="Arial Black" pitchFamily="34" charset="0"/>
                <a:cs typeface="Arial" charset="0"/>
              </a:defRPr>
            </a:lvl5pPr>
            <a:lvl6pPr marL="4572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6pPr>
            <a:lvl7pPr marL="9144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7pPr>
            <a:lvl8pPr marL="13716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8pPr>
            <a:lvl9pPr marL="18288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9pPr>
          </a:lstStyle>
          <a:p>
            <a:pPr marL="757238" marR="832485" indent="-492125" algn="ctr">
              <a:lnSpc>
                <a:spcPct val="187000"/>
              </a:lnSpc>
              <a:spcAft>
                <a:spcPts val="5"/>
              </a:spcAft>
              <a:defRPr/>
            </a:pPr>
            <a:r>
              <a:rPr lang="ru-RU" sz="22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Всеукраїнський</a:t>
            </a:r>
            <a:r>
              <a:rPr lang="ru-RU"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a:t>
            </a:r>
            <a:r>
              <a:rPr lang="ru-RU" sz="22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інтерактивний</a:t>
            </a:r>
            <a:r>
              <a:rPr lang="ru-RU"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конкурс «МАН-</a:t>
            </a:r>
            <a:r>
              <a:rPr lang="ru-RU" sz="22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Юніор</a:t>
            </a:r>
            <a:r>
              <a:rPr lang="ru-RU"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a:t>
            </a:r>
            <a:r>
              <a:rPr lang="ru-RU" sz="22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Дослідник</a:t>
            </a:r>
            <a:r>
              <a:rPr lang="ru-RU"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a:t>
            </a:r>
          </a:p>
          <a:p>
            <a:pPr marL="757238" marR="832485" indent="-492125" algn="ctr">
              <a:lnSpc>
                <a:spcPct val="187000"/>
              </a:lnSpc>
              <a:spcAft>
                <a:spcPts val="5"/>
              </a:spcAft>
              <a:defRPr/>
            </a:pPr>
            <a:r>
              <a:rPr lang="uk-UA"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Номінація: «Еколог-Юніор»</a:t>
            </a:r>
            <a:endParaRPr lang="ru-RU" sz="22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6" name="Text Placeholder 7">
            <a:extLst>
              <a:ext uri="{FF2B5EF4-FFF2-40B4-BE49-F238E27FC236}">
                <a16:creationId xmlns:a16="http://schemas.microsoft.com/office/drawing/2014/main" id="{D8B0F0A8-6578-4483-B722-5C50DAAA2D4B}"/>
              </a:ext>
            </a:extLst>
          </p:cNvPr>
          <p:cNvSpPr txBox="1">
            <a:spLocks/>
          </p:cNvSpPr>
          <p:nvPr/>
        </p:nvSpPr>
        <p:spPr>
          <a:xfrm>
            <a:off x="6664750" y="4007107"/>
            <a:ext cx="5307291" cy="1945902"/>
          </a:xfrm>
          <a:prstGeom prst="rect">
            <a:avLst/>
          </a:prstGeom>
        </p:spPr>
        <p:txBody>
          <a:bodyPr/>
          <a:lstStyle>
            <a:lvl1pPr marL="298450" indent="-298450" algn="l" rtl="0" eaLnBrk="0" fontAlgn="base" hangingPunct="0">
              <a:spcBef>
                <a:spcPct val="30000"/>
              </a:spcBef>
              <a:spcAft>
                <a:spcPct val="0"/>
              </a:spcAft>
              <a:buClr>
                <a:schemeClr val="tx2"/>
              </a:buClr>
              <a:buChar char="•"/>
              <a:defRPr sz="2200">
                <a:solidFill>
                  <a:schemeClr val="tx1"/>
                </a:solidFill>
                <a:latin typeface="+mn-lt"/>
                <a:ea typeface="+mn-ea"/>
                <a:cs typeface="+mn-cs"/>
              </a:defRPr>
            </a:lvl1pPr>
            <a:lvl2pPr marL="596900" indent="-296863" algn="l" rtl="0" eaLnBrk="0" fontAlgn="base" hangingPunct="0">
              <a:spcBef>
                <a:spcPct val="0"/>
              </a:spcBef>
              <a:spcAft>
                <a:spcPct val="0"/>
              </a:spcAft>
              <a:buChar char="–"/>
              <a:defRPr>
                <a:solidFill>
                  <a:schemeClr val="tx1"/>
                </a:solidFill>
                <a:latin typeface="+mn-lt"/>
                <a:cs typeface="+mn-cs"/>
              </a:defRPr>
            </a:lvl2pPr>
            <a:lvl3pPr marL="914400" indent="-315913" algn="l" rtl="0" eaLnBrk="0" fontAlgn="base" hangingPunct="0">
              <a:spcBef>
                <a:spcPct val="0"/>
              </a:spcBef>
              <a:spcAft>
                <a:spcPct val="0"/>
              </a:spcAft>
              <a:buChar char="•"/>
              <a:defRPr sz="1600">
                <a:solidFill>
                  <a:schemeClr val="tx1"/>
                </a:solidFill>
                <a:latin typeface="+mn-lt"/>
                <a:cs typeface="+mn-cs"/>
              </a:defRPr>
            </a:lvl3pPr>
            <a:lvl4pPr marL="1219200" indent="-303213" algn="l" rtl="0" eaLnBrk="0" fontAlgn="base" hangingPunct="0">
              <a:spcBef>
                <a:spcPct val="0"/>
              </a:spcBef>
              <a:spcAft>
                <a:spcPct val="0"/>
              </a:spcAft>
              <a:buChar char="–"/>
              <a:defRPr sz="1600">
                <a:solidFill>
                  <a:schemeClr val="tx1"/>
                </a:solidFill>
                <a:latin typeface="+mn-lt"/>
                <a:cs typeface="+mn-cs"/>
              </a:defRPr>
            </a:lvl4pPr>
            <a:lvl5pPr marL="1524000" indent="-303213" algn="l" rtl="0" eaLnBrk="0" fontAlgn="base" hangingPunct="0">
              <a:spcBef>
                <a:spcPct val="0"/>
              </a:spcBef>
              <a:spcAft>
                <a:spcPct val="0"/>
              </a:spcAft>
              <a:buFont typeface="Times" panose="02020603050405020304" pitchFamily="18" charset="0"/>
              <a:buChar char="•"/>
              <a:defRPr sz="1600" i="1">
                <a:solidFill>
                  <a:schemeClr val="tx1"/>
                </a:solidFill>
                <a:latin typeface="+mn-lt"/>
                <a:cs typeface="+mn-cs"/>
              </a:defRPr>
            </a:lvl5pPr>
            <a:lvl6pPr marL="19812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6pPr>
            <a:lvl7pPr marL="24384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7pPr>
            <a:lvl8pPr marL="28956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8pPr>
            <a:lvl9pPr marL="33528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9pPr>
          </a:lstStyle>
          <a:p>
            <a:pPr marL="292100" marR="0" lvl="0" indent="0" algn="l" defTabSz="914400" rtl="0" eaLnBrk="0" fontAlgn="base" latinLnBrk="0" hangingPunct="0">
              <a:lnSpc>
                <a:spcPts val="1920"/>
              </a:lnSpc>
              <a:spcBef>
                <a:spcPct val="30000"/>
              </a:spcBef>
              <a:spcAft>
                <a:spcPts val="800"/>
              </a:spcAft>
              <a:buClr>
                <a:srgbClr val="44546A"/>
              </a:buClr>
              <a:buSzTx/>
              <a:buFontTx/>
              <a:buNone/>
              <a:tabLst/>
              <a:defRPr/>
            </a:pPr>
            <a:r>
              <a:rPr kumimoji="0" lang="uk-UA"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РОБОТУ ВИКОНАВ:</a:t>
            </a:r>
            <a:endParaRPr kumimoji="0" lang="en-US"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292100" marR="0" lvl="0" indent="0" algn="l" defTabSz="914400" rtl="0" eaLnBrk="0" fontAlgn="base" latinLnBrk="0" hangingPunct="0">
              <a:lnSpc>
                <a:spcPts val="1920"/>
              </a:lnSpc>
              <a:spcBef>
                <a:spcPct val="30000"/>
              </a:spcBef>
              <a:spcAft>
                <a:spcPts val="800"/>
              </a:spcAft>
              <a:buClr>
                <a:srgbClr val="44546A"/>
              </a:buClr>
              <a:buSzTx/>
              <a:buFontTx/>
              <a:buNone/>
              <a:tabLst/>
              <a:defRPr/>
            </a:pPr>
            <a:r>
              <a:rPr kumimoji="0" lang="uk-UA"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Лисенко Станіслав Романович, учень 7-Б класу природничо-наукового ліцею №145, м. Київ </a:t>
            </a:r>
          </a:p>
          <a:p>
            <a:pPr marL="292100" marR="0" lvl="0" indent="0" algn="l" defTabSz="914400" rtl="0" eaLnBrk="0" fontAlgn="base" latinLnBrk="0" hangingPunct="0">
              <a:lnSpc>
                <a:spcPts val="1920"/>
              </a:lnSpc>
              <a:spcBef>
                <a:spcPct val="30000"/>
              </a:spcBef>
              <a:spcAft>
                <a:spcPts val="800"/>
              </a:spcAft>
              <a:buClr>
                <a:srgbClr val="44546A"/>
              </a:buClr>
              <a:buSzTx/>
              <a:buFontTx/>
              <a:buNone/>
              <a:tabLst/>
              <a:defRPr/>
            </a:pPr>
            <a:r>
              <a:rPr kumimoji="0" lang="uk-UA"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НАУКОВИЙ КЕРІВНИК:</a:t>
            </a:r>
          </a:p>
          <a:p>
            <a:pPr marL="292100" lvl="0" indent="0">
              <a:lnSpc>
                <a:spcPts val="1920"/>
              </a:lnSpc>
              <a:spcAft>
                <a:spcPts val="800"/>
              </a:spcAft>
              <a:buClr>
                <a:srgbClr val="44546A"/>
              </a:buClr>
              <a:buNone/>
              <a:defRPr/>
            </a:pPr>
            <a:r>
              <a:rPr kumimoji="0" lang="uk-UA" sz="1600" b="0" i="0" u="none" strike="noStrike" kern="0" cap="none" spc="0" normalizeH="0" baseline="0" noProof="0" dirty="0" err="1">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Бодюл</a:t>
            </a:r>
            <a:r>
              <a:rPr kumimoji="0" lang="uk-UA"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 Наталія Сергіївна , вчитель хімії</a:t>
            </a:r>
            <a:r>
              <a:rPr lang="ru-RU" sz="16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a:t>
            </a:r>
            <a:r>
              <a:rPr lang="ru-RU" sz="16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природничо-наукового</a:t>
            </a:r>
            <a:r>
              <a:rPr lang="ru-RU" sz="16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a:t>
            </a:r>
            <a:r>
              <a:rPr lang="ru-RU" sz="16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ліцею</a:t>
            </a:r>
            <a:r>
              <a:rPr lang="ru-RU" sz="16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№145, м. </a:t>
            </a:r>
            <a:r>
              <a:rPr lang="ru-RU" sz="1600" kern="0" dirty="0" err="1">
                <a:solidFill>
                  <a:prstClr val="black"/>
                </a:solidFill>
                <a:latin typeface="Times New Roman" panose="02020603050405020304" pitchFamily="18" charset="0"/>
                <a:ea typeface="Tahoma" panose="020B0604030504040204" pitchFamily="34" charset="0"/>
                <a:cs typeface="Times New Roman" panose="02020603050405020304" pitchFamily="18" charset="0"/>
              </a:rPr>
              <a:t>Київ</a:t>
            </a:r>
            <a:r>
              <a:rPr lang="ru-RU" sz="1600" kern="0" dirty="0">
                <a:solidFill>
                  <a:prstClr val="black"/>
                </a:solidFill>
                <a:latin typeface="Times New Roman" panose="02020603050405020304" pitchFamily="18" charset="0"/>
                <a:ea typeface="Tahoma" panose="020B0604030504040204" pitchFamily="34" charset="0"/>
                <a:cs typeface="Times New Roman" panose="02020603050405020304" pitchFamily="18" charset="0"/>
              </a:rPr>
              <a:t> </a:t>
            </a:r>
            <a:endParaRPr kumimoji="0" lang="ru-RU" sz="16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ct val="0"/>
              </a:spcAft>
              <a:buClr>
                <a:srgbClr val="44546A"/>
              </a:buClr>
              <a:buSzTx/>
              <a:buNone/>
              <a:tabLst/>
              <a:defRPr/>
            </a:pPr>
            <a:endParaRPr kumimoji="0" lang="en-US" sz="2200" b="0" i="0" u="none" strike="noStrike" kern="0" cap="none" spc="0" normalizeH="0" baseline="0" noProof="0" dirty="0">
              <a:ln>
                <a:noFill/>
              </a:ln>
              <a:solidFill>
                <a:srgbClr val="4472C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59C9EFFC-2AAF-4956-9894-E337CCA826DC}"/>
              </a:ext>
            </a:extLst>
          </p:cNvPr>
          <p:cNvSpPr txBox="1"/>
          <p:nvPr/>
        </p:nvSpPr>
        <p:spPr>
          <a:xfrm>
            <a:off x="4987669" y="6278618"/>
            <a:ext cx="151145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uk-UA" sz="1800" b="0" i="0" u="none" strike="noStrike" kern="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Київ-2025</a:t>
            </a:r>
            <a:r>
              <a:rPr kumimoji="0" lang="uk-UA" sz="18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6A42681-BAF0-46DA-8376-F29EDD15DE6E}"/>
              </a:ext>
            </a:extLst>
          </p:cNvPr>
          <p:cNvSpPr txBox="1"/>
          <p:nvPr/>
        </p:nvSpPr>
        <p:spPr>
          <a:xfrm>
            <a:off x="922798" y="2581484"/>
            <a:ext cx="10496085" cy="1077218"/>
          </a:xfrm>
          <a:prstGeom prst="rect">
            <a:avLst/>
          </a:prstGeom>
          <a:noFill/>
        </p:spPr>
        <p:txBody>
          <a:bodyPr wrap="square" rtlCol="0">
            <a:spAutoFit/>
          </a:bodyPr>
          <a:lstStyle/>
          <a:p>
            <a:pPr algn="ctr"/>
            <a:r>
              <a:rPr lang="uk-UA" sz="3200" dirty="0">
                <a:latin typeface="Times New Roman" panose="02020603050405020304" pitchFamily="18" charset="0"/>
                <a:cs typeface="Times New Roman" panose="02020603050405020304" pitchFamily="18" charset="0"/>
              </a:rPr>
              <a:t>Фітоіндикація забруднення ґрунту солями</a:t>
            </a:r>
            <a:endParaRPr lang="en-US" sz="3200" dirty="0">
              <a:latin typeface="Times New Roman" panose="02020603050405020304" pitchFamily="18" charset="0"/>
              <a:cs typeface="Times New Roman" panose="02020603050405020304" pitchFamily="18" charset="0"/>
            </a:endParaRPr>
          </a:p>
          <a:p>
            <a:pPr algn="ctr"/>
            <a:r>
              <a:rPr lang="uk-UA" sz="3200" dirty="0">
                <a:latin typeface="Times New Roman" panose="02020603050405020304" pitchFamily="18" charset="0"/>
                <a:cs typeface="Times New Roman" panose="02020603050405020304" pitchFamily="18" charset="0"/>
              </a:rPr>
              <a:t> у місті Києві</a:t>
            </a:r>
          </a:p>
        </p:txBody>
      </p:sp>
      <p:sp>
        <p:nvSpPr>
          <p:cNvPr id="11" name="Прямокутник 10">
            <a:extLst>
              <a:ext uri="{FF2B5EF4-FFF2-40B4-BE49-F238E27FC236}">
                <a16:creationId xmlns:a16="http://schemas.microsoft.com/office/drawing/2014/main" id="{4C3CF6F7-3524-46C6-BDAE-CFE940AEB31E}"/>
              </a:ext>
            </a:extLst>
          </p:cNvPr>
          <p:cNvSpPr/>
          <p:nvPr/>
        </p:nvSpPr>
        <p:spPr>
          <a:xfrm>
            <a:off x="2578350" y="137644"/>
            <a:ext cx="7184980" cy="400110"/>
          </a:xfrm>
          <a:prstGeom prst="rect">
            <a:avLst/>
          </a:prstGeom>
        </p:spPr>
        <p:txBody>
          <a:bodyPr wrap="none">
            <a:spAutoFit/>
          </a:bodyPr>
          <a:lstStyle/>
          <a:p>
            <a:r>
              <a:rPr lang="ru-RU" sz="2000" dirty="0">
                <a:latin typeface="Times New Roman" panose="02020603050405020304" pitchFamily="18" charset="0"/>
                <a:cs typeface="Times New Roman" panose="02020603050405020304" pitchFamily="18" charset="0"/>
              </a:rPr>
              <a:t>КИЇВСЬКА МАЛА АКАДЕМІЯ НАУК УЧНІВСЬКОЇ МОЛОДІ</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110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DC101AB0-2B89-426D-8CE7-17F021F7C361}"/>
              </a:ext>
            </a:extLst>
          </p:cNvPr>
          <p:cNvSpPr txBox="1">
            <a:spLocks/>
          </p:cNvSpPr>
          <p:nvPr/>
        </p:nvSpPr>
        <p:spPr>
          <a:xfrm>
            <a:off x="0" y="0"/>
            <a:ext cx="12192000" cy="675399"/>
          </a:xfrm>
          <a:prstGeom prst="rect">
            <a:avLst/>
          </a:prstGeom>
          <a:solidFill>
            <a:srgbClr val="92D050"/>
          </a:solidFill>
          <a:ln>
            <a:solidFill>
              <a:schemeClr val="accent6">
                <a:lumMod val="60000"/>
                <a:lumOff val="4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350" marR="4445" indent="-6350" algn="ctr">
              <a:lnSpc>
                <a:spcPct val="106000"/>
              </a:lnSpc>
              <a:spcAft>
                <a:spcPts val="1090"/>
              </a:spcAft>
              <a:defRPr/>
            </a:pPr>
            <a:r>
              <a:rPr lang="ru-RU" sz="2400" b="1" dirty="0">
                <a:latin typeface="Times New Roman" panose="02020603050405020304" pitchFamily="18" charset="0"/>
                <a:ea typeface="Tahoma" panose="020B0604030504040204" pitchFamily="34" charset="0"/>
                <a:cs typeface="Times New Roman" panose="02020603050405020304" pitchFamily="18" charset="0"/>
              </a:rPr>
              <a:t>АНОТАЦІЯ</a:t>
            </a:r>
          </a:p>
        </p:txBody>
      </p:sp>
      <p:sp>
        <p:nvSpPr>
          <p:cNvPr id="4" name="Прямокутник 3">
            <a:extLst>
              <a:ext uri="{FF2B5EF4-FFF2-40B4-BE49-F238E27FC236}">
                <a16:creationId xmlns:a16="http://schemas.microsoft.com/office/drawing/2014/main" id="{7BA7D24C-F6C4-42EA-A171-317DA5D5986C}"/>
              </a:ext>
            </a:extLst>
          </p:cNvPr>
          <p:cNvSpPr/>
          <p:nvPr/>
        </p:nvSpPr>
        <p:spPr>
          <a:xfrm>
            <a:off x="216723" y="675399"/>
            <a:ext cx="11589795" cy="6179962"/>
          </a:xfrm>
          <a:prstGeom prst="rect">
            <a:avLst/>
          </a:prstGeom>
        </p:spPr>
        <p:txBody>
          <a:bodyPr wrap="square">
            <a:spAutoFit/>
          </a:bodyPr>
          <a:lstStyle/>
          <a:p>
            <a:pPr indent="457200" algn="just">
              <a:lnSpc>
                <a:spcPct val="150000"/>
              </a:lnSpc>
            </a:pPr>
            <a:r>
              <a:rPr lang="uk-UA" sz="1900" b="1" dirty="0">
                <a:latin typeface="Times New Roman" panose="02020603050405020304" pitchFamily="18" charset="0"/>
                <a:cs typeface="Times New Roman" panose="02020603050405020304" pitchFamily="18" charset="0"/>
              </a:rPr>
              <a:t>Засолення ґрунтів </a:t>
            </a:r>
            <a:r>
              <a:rPr lang="uk-UA" sz="1900" dirty="0">
                <a:latin typeface="Times New Roman" panose="02020603050405020304" pitchFamily="18" charset="0"/>
                <a:cs typeface="Times New Roman" panose="02020603050405020304" pitchFamily="18" charset="0"/>
              </a:rPr>
              <a:t>— це стан, при якому у ґрунті накопичується занадто багато водорозчинних солей, які шкідливі для рослин. У дослідженні розглянуто проблему засолення ґрунтів у місті Києві, спричинену антропогенними факторами, зокрема використанням соляних реагентів для боротьби з ожеледицею. Мета роботи полягає у вивченні впливу засолених ґрунтів на рослини та оцінці ефективності </a:t>
            </a:r>
            <a:r>
              <a:rPr lang="uk-UA" sz="1900" dirty="0" err="1">
                <a:latin typeface="Times New Roman" panose="02020603050405020304" pitchFamily="18" charset="0"/>
                <a:cs typeface="Times New Roman" panose="02020603050405020304" pitchFamily="18" charset="0"/>
              </a:rPr>
              <a:t>фітоіндикації</a:t>
            </a:r>
            <a:r>
              <a:rPr lang="uk-UA" sz="1900" dirty="0">
                <a:latin typeface="Times New Roman" panose="02020603050405020304" pitchFamily="18" charset="0"/>
                <a:cs typeface="Times New Roman" panose="02020603050405020304" pitchFamily="18" charset="0"/>
              </a:rPr>
              <a:t> як методу екологічного моніторингу.</a:t>
            </a:r>
          </a:p>
          <a:p>
            <a:pPr indent="457200" algn="just">
              <a:lnSpc>
                <a:spcPct val="150000"/>
              </a:lnSpc>
            </a:pPr>
            <a:r>
              <a:rPr lang="uk-UA" sz="1900" dirty="0">
                <a:latin typeface="Times New Roman" panose="02020603050405020304" pitchFamily="18" charset="0"/>
                <a:cs typeface="Times New Roman" panose="02020603050405020304" pitchFamily="18" charset="0"/>
              </a:rPr>
              <a:t>Дослідник самостійно визначив вид рослини-індикатора (</a:t>
            </a:r>
            <a:r>
              <a:rPr lang="uk-UA" sz="1900" dirty="0" err="1">
                <a:latin typeface="Times New Roman" panose="02020603050405020304" pitchFamily="18" charset="0"/>
                <a:cs typeface="Times New Roman" panose="02020603050405020304" pitchFamily="18" charset="0"/>
              </a:rPr>
              <a:t>Phaseolus</a:t>
            </a:r>
            <a:r>
              <a:rPr lang="uk-UA" sz="1900" dirty="0">
                <a:latin typeface="Times New Roman" panose="02020603050405020304" pitchFamily="18" charset="0"/>
                <a:cs typeface="Times New Roman" panose="02020603050405020304" pitchFamily="18" charset="0"/>
              </a:rPr>
              <a:t> </a:t>
            </a:r>
            <a:r>
              <a:rPr lang="uk-UA" sz="1900" dirty="0" err="1">
                <a:latin typeface="Times New Roman" panose="02020603050405020304" pitchFamily="18" charset="0"/>
                <a:cs typeface="Times New Roman" panose="02020603050405020304" pitchFamily="18" charset="0"/>
              </a:rPr>
              <a:t>vulgaris</a:t>
            </a:r>
            <a:r>
              <a:rPr lang="uk-UA" sz="1900" dirty="0">
                <a:latin typeface="Times New Roman" panose="02020603050405020304" pitchFamily="18" charset="0"/>
                <a:cs typeface="Times New Roman" panose="02020603050405020304" pitchFamily="18" charset="0"/>
              </a:rPr>
              <a:t>) та розробив методику дослідження, яка включала підготовку зразків ґрунту, проведення аналізу водної витяжки, висадку насіння, а також оцінку морфологічних змін у рослинах. Виявлено, що підвищена концентрація солей у ґрунті негативно впливає на схожість насіння, довжину </a:t>
            </a:r>
            <a:r>
              <a:rPr lang="uk-UA" sz="1900" dirty="0" err="1">
                <a:latin typeface="Times New Roman" panose="02020603050405020304" pitchFamily="18" charset="0"/>
                <a:cs typeface="Times New Roman" panose="02020603050405020304" pitchFamily="18" charset="0"/>
              </a:rPr>
              <a:t>гіпокотиля</a:t>
            </a:r>
            <a:r>
              <a:rPr lang="uk-UA" sz="1900" dirty="0">
                <a:latin typeface="Times New Roman" panose="02020603050405020304" pitchFamily="18" charset="0"/>
                <a:cs typeface="Times New Roman" panose="02020603050405020304" pitchFamily="18" charset="0"/>
              </a:rPr>
              <a:t> та коренів, а також на транспірацію.</a:t>
            </a:r>
          </a:p>
          <a:p>
            <a:pPr indent="457200" algn="just">
              <a:lnSpc>
                <a:spcPct val="150000"/>
              </a:lnSpc>
            </a:pPr>
            <a:r>
              <a:rPr lang="uk-UA" sz="1900" dirty="0">
                <a:latin typeface="Times New Roman" panose="02020603050405020304" pitchFamily="18" charset="0"/>
                <a:cs typeface="Times New Roman" panose="02020603050405020304" pitchFamily="18" charset="0"/>
              </a:rPr>
              <a:t>Результати експериментів підтвердили, що надмірне засолення ґрунтів призводить до порушень у фізіологічних процесах рослин, навіть за умов достатньої вологості. Запропонована методика може бути ефективно застосована для моніторингу стану ґрунтів у міських умовах.</a:t>
            </a:r>
          </a:p>
          <a:p>
            <a:pPr indent="457200" algn="just">
              <a:lnSpc>
                <a:spcPct val="150000"/>
              </a:lnSpc>
            </a:pPr>
            <a:r>
              <a:rPr lang="uk-UA" sz="1900" b="1" dirty="0">
                <a:latin typeface="Times New Roman" panose="02020603050405020304" pitchFamily="18" charset="0"/>
                <a:cs typeface="Times New Roman" panose="02020603050405020304" pitchFamily="18" charset="0"/>
              </a:rPr>
              <a:t>Ключові слова: </a:t>
            </a:r>
            <a:r>
              <a:rPr lang="uk-UA" sz="1900" dirty="0">
                <a:latin typeface="Times New Roman" panose="02020603050405020304" pitchFamily="18" charset="0"/>
                <a:cs typeface="Times New Roman" panose="02020603050405020304" pitchFamily="18" charset="0"/>
              </a:rPr>
              <a:t>засолення ґрунту, </a:t>
            </a:r>
            <a:r>
              <a:rPr lang="uk-UA" sz="1900" dirty="0" err="1">
                <a:latin typeface="Times New Roman" panose="02020603050405020304" pitchFamily="18" charset="0"/>
                <a:cs typeface="Times New Roman" panose="02020603050405020304" pitchFamily="18" charset="0"/>
              </a:rPr>
              <a:t>фітоіндикація</a:t>
            </a:r>
            <a:r>
              <a:rPr lang="uk-UA" sz="1900" dirty="0">
                <a:latin typeface="Times New Roman" panose="02020603050405020304" pitchFamily="18" charset="0"/>
                <a:cs typeface="Times New Roman" panose="02020603050405020304" pitchFamily="18" charset="0"/>
              </a:rPr>
              <a:t>, </a:t>
            </a:r>
            <a:r>
              <a:rPr lang="uk-UA" sz="1900" dirty="0" err="1">
                <a:latin typeface="Times New Roman" panose="02020603050405020304" pitchFamily="18" charset="0"/>
                <a:cs typeface="Times New Roman" panose="02020603050405020304" pitchFamily="18" charset="0"/>
              </a:rPr>
              <a:t>Phaseolus</a:t>
            </a:r>
            <a:r>
              <a:rPr lang="uk-UA" sz="1900" dirty="0">
                <a:latin typeface="Times New Roman" panose="02020603050405020304" pitchFamily="18" charset="0"/>
                <a:cs typeface="Times New Roman" panose="02020603050405020304" pitchFamily="18" charset="0"/>
              </a:rPr>
              <a:t> </a:t>
            </a:r>
            <a:r>
              <a:rPr lang="uk-UA" sz="1900" dirty="0" err="1">
                <a:latin typeface="Times New Roman" panose="02020603050405020304" pitchFamily="18" charset="0"/>
                <a:cs typeface="Times New Roman" panose="02020603050405020304" pitchFamily="18" charset="0"/>
              </a:rPr>
              <a:t>vulgaris</a:t>
            </a:r>
            <a:r>
              <a:rPr lang="uk-UA" sz="1900" dirty="0">
                <a:latin typeface="Times New Roman" panose="02020603050405020304" pitchFamily="18" charset="0"/>
                <a:cs typeface="Times New Roman" panose="02020603050405020304" pitchFamily="18" charset="0"/>
              </a:rPr>
              <a:t>, екологічний моніторинг, </a:t>
            </a:r>
            <a:r>
              <a:rPr lang="uk-UA" sz="1900" dirty="0">
                <a:solidFill>
                  <a:prstClr val="black"/>
                </a:solidFill>
                <a:latin typeface="Times New Roman" panose="02020603050405020304" pitchFamily="18" charset="0"/>
                <a:cs typeface="Times New Roman" panose="02020603050405020304" pitchFamily="18" charset="0"/>
              </a:rPr>
              <a:t>транспірація</a:t>
            </a:r>
            <a:r>
              <a:rPr lang="uk-UA" sz="19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0673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DC101AB0-2B89-426D-8CE7-17F021F7C361}"/>
              </a:ext>
            </a:extLst>
          </p:cNvPr>
          <p:cNvSpPr txBox="1">
            <a:spLocks/>
          </p:cNvSpPr>
          <p:nvPr/>
        </p:nvSpPr>
        <p:spPr>
          <a:xfrm>
            <a:off x="0" y="0"/>
            <a:ext cx="12192000" cy="675399"/>
          </a:xfrm>
          <a:prstGeom prst="rect">
            <a:avLst/>
          </a:prstGeom>
          <a:solidFill>
            <a:srgbClr val="92D050"/>
          </a:solidFill>
          <a:ln>
            <a:solidFill>
              <a:schemeClr val="accent6">
                <a:lumMod val="60000"/>
                <a:lumOff val="4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350" marR="4445" indent="-6350" algn="ctr">
              <a:lnSpc>
                <a:spcPct val="106000"/>
              </a:lnSpc>
              <a:spcAft>
                <a:spcPts val="1090"/>
              </a:spcAft>
              <a:defRPr/>
            </a:pPr>
            <a:r>
              <a:rPr lang="ru-RU" sz="2400" b="1" dirty="0">
                <a:latin typeface="Times New Roman" panose="02020603050405020304" pitchFamily="18" charset="0"/>
                <a:ea typeface="Tahoma" panose="020B0604030504040204" pitchFamily="34" charset="0"/>
                <a:cs typeface="Times New Roman" panose="02020603050405020304" pitchFamily="18" charset="0"/>
              </a:rPr>
              <a:t>ВСТУП</a:t>
            </a:r>
          </a:p>
        </p:txBody>
      </p:sp>
      <p:sp>
        <p:nvSpPr>
          <p:cNvPr id="4" name="Прямокутник 3">
            <a:extLst>
              <a:ext uri="{FF2B5EF4-FFF2-40B4-BE49-F238E27FC236}">
                <a16:creationId xmlns:a16="http://schemas.microsoft.com/office/drawing/2014/main" id="{7BA7D24C-F6C4-42EA-A171-317DA5D5986C}"/>
              </a:ext>
            </a:extLst>
          </p:cNvPr>
          <p:cNvSpPr/>
          <p:nvPr/>
        </p:nvSpPr>
        <p:spPr>
          <a:xfrm>
            <a:off x="216723" y="675399"/>
            <a:ext cx="11589795" cy="6186309"/>
          </a:xfrm>
          <a:prstGeom prst="rect">
            <a:avLst/>
          </a:prstGeom>
        </p:spPr>
        <p:txBody>
          <a:bodyPr wrap="square">
            <a:spAutoFit/>
          </a:bodyPr>
          <a:lstStyle/>
          <a:p>
            <a:pPr algn="just"/>
            <a:r>
              <a:rPr lang="uk-UA" sz="2000" dirty="0">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Засолення ґрунтів є однією з найбільш поширених екологічних проблем, що негативно впливає на рослинний покрив, біорізноманіття та загальну екологічну рівновагу. Особливо це питання стає актуальним для міських територій, де антропогенні фактори, зокрема використання соляних реагентів для боротьби з ожеледицею, значно погіршують якість ґрунтів. Київ, як велике мегаполісне утворення, щорічно стикається з проблемою інтенсивного використання протиожеледних матеріалів, що призводить до накопичення солей у ґрунтах. Це, у свою чергу, негативно позначається на міській рослинності, зменшуючи її життєздатність, порушуючи фізіологічні процеси та навіть спричиняючи загибель рослин. Втрата зелених насаджень веде до погіршення якості повітря, зниження здатності міських екосистем до самоочищення, змін у мікрокліматі та зростання рівня ерозії ґрунтів.</a:t>
            </a:r>
          </a:p>
          <a:p>
            <a:pPr algn="just"/>
            <a:r>
              <a:rPr lang="uk-UA" sz="2200" dirty="0">
                <a:latin typeface="Times New Roman" panose="02020603050405020304" pitchFamily="18" charset="0"/>
                <a:cs typeface="Times New Roman" panose="02020603050405020304" pitchFamily="18" charset="0"/>
              </a:rPr>
              <a:t>	</a:t>
            </a:r>
            <a:r>
              <a:rPr lang="uk-UA" sz="2200" b="1" dirty="0">
                <a:latin typeface="Times New Roman" panose="02020603050405020304" pitchFamily="18" charset="0"/>
                <a:cs typeface="Times New Roman" panose="02020603050405020304" pitchFamily="18" charset="0"/>
              </a:rPr>
              <a:t>Актуальність дослідження</a:t>
            </a:r>
            <a:r>
              <a:rPr lang="uk-UA" sz="2200" dirty="0">
                <a:latin typeface="Times New Roman" panose="02020603050405020304" pitchFamily="18" charset="0"/>
                <a:cs typeface="Times New Roman" panose="02020603050405020304" pitchFamily="18" charset="0"/>
              </a:rPr>
              <a:t> полягає у необхідності оцінки екологічного стану міських ґрунтів та пошуку ефективних методів моніторингу їх засоленості. Надмірна концентрація солей негативно впливає на ріст і розвиток рослин, змінює їхню морфологію та фізіологічні показники, що може призвести до деградації міських зелених насаджень. Традиційні методи оцінки стану ґрунтів є трудомісткими та потребують спеціального обладнання, що ускладнює їх широке застосування. Тому використання </a:t>
            </a:r>
            <a:r>
              <a:rPr lang="uk-UA" sz="2200" dirty="0" err="1">
                <a:latin typeface="Times New Roman" panose="02020603050405020304" pitchFamily="18" charset="0"/>
                <a:cs typeface="Times New Roman" panose="02020603050405020304" pitchFamily="18" charset="0"/>
              </a:rPr>
              <a:t>фітоіндикації</a:t>
            </a:r>
            <a:r>
              <a:rPr lang="uk-UA" sz="2200" dirty="0">
                <a:latin typeface="Times New Roman" panose="02020603050405020304" pitchFamily="18" charset="0"/>
                <a:cs typeface="Times New Roman" panose="02020603050405020304" pitchFamily="18" charset="0"/>
              </a:rPr>
              <a:t> як методу оцінки стану ґрунтів є перспективним підходом, оскільки дозволяє швидко, економічно та екологічно безпечно виявляти рівень засоленості за реакцією рослин.</a:t>
            </a:r>
          </a:p>
        </p:txBody>
      </p:sp>
    </p:spTree>
    <p:extLst>
      <p:ext uri="{BB962C8B-B14F-4D97-AF65-F5344CB8AC3E}">
        <p14:creationId xmlns:p14="http://schemas.microsoft.com/office/powerpoint/2010/main" val="115359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78E24E0A-BDF7-4AE5-A7E9-105B7C6656DA}"/>
              </a:ext>
            </a:extLst>
          </p:cNvPr>
          <p:cNvSpPr txBox="1">
            <a:spLocks/>
          </p:cNvSpPr>
          <p:nvPr/>
        </p:nvSpPr>
        <p:spPr>
          <a:xfrm>
            <a:off x="0" y="0"/>
            <a:ext cx="12192000" cy="675399"/>
          </a:xfrm>
          <a:prstGeom prst="rect">
            <a:avLst/>
          </a:prstGeom>
          <a:solidFill>
            <a:srgbClr val="92D050"/>
          </a:solidFill>
          <a:ln>
            <a:solidFill>
              <a:schemeClr val="accent6">
                <a:lumMod val="60000"/>
                <a:lumOff val="4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350" marR="4445" indent="-6350" algn="ctr">
              <a:lnSpc>
                <a:spcPct val="106000"/>
              </a:lnSpc>
              <a:spcAft>
                <a:spcPts val="1090"/>
              </a:spcAft>
              <a:defRPr/>
            </a:pPr>
            <a:r>
              <a:rPr lang="ru-RU" sz="2400" b="1" dirty="0">
                <a:latin typeface="Times New Roman" panose="02020603050405020304" pitchFamily="18" charset="0"/>
                <a:ea typeface="Tahoma" panose="020B0604030504040204" pitchFamily="34" charset="0"/>
                <a:cs typeface="Times New Roman" panose="02020603050405020304" pitchFamily="18" charset="0"/>
              </a:rPr>
              <a:t>ГОЛОВНЕ</a:t>
            </a:r>
          </a:p>
        </p:txBody>
      </p:sp>
      <p:sp>
        <p:nvSpPr>
          <p:cNvPr id="4" name="Прямокутник 3">
            <a:extLst>
              <a:ext uri="{FF2B5EF4-FFF2-40B4-BE49-F238E27FC236}">
                <a16:creationId xmlns:a16="http://schemas.microsoft.com/office/drawing/2014/main" id="{E1B86C2A-EDDF-4F69-BAC1-B6CA6ABF8299}"/>
              </a:ext>
            </a:extLst>
          </p:cNvPr>
          <p:cNvSpPr/>
          <p:nvPr/>
        </p:nvSpPr>
        <p:spPr>
          <a:xfrm>
            <a:off x="194264" y="2851860"/>
            <a:ext cx="11745893" cy="3600986"/>
          </a:xfrm>
          <a:prstGeom prst="rect">
            <a:avLst/>
          </a:prstGeom>
        </p:spPr>
        <p:txBody>
          <a:bodyPr wrap="square">
            <a:spAutoFit/>
          </a:bodyPr>
          <a:lstStyle/>
          <a:p>
            <a:pPr indent="457200" algn="just">
              <a:lnSpc>
                <a:spcPct val="150000"/>
              </a:lnSpc>
            </a:pPr>
            <a:r>
              <a:rPr lang="uk-UA" sz="2400" b="1" dirty="0">
                <a:latin typeface="Times New Roman" panose="02020603050405020304" pitchFamily="18" charset="0"/>
                <a:cs typeface="Times New Roman" panose="02020603050405020304" pitchFamily="18" charset="0"/>
              </a:rPr>
              <a:t>Завдання: </a:t>
            </a:r>
          </a:p>
          <a:p>
            <a:pPr marL="342900" indent="-342900" algn="just">
              <a:buFont typeface="+mj-lt"/>
              <a:buAutoNum type="arabicPeriod"/>
            </a:pPr>
            <a:r>
              <a:rPr lang="uk-UA" sz="2400" dirty="0">
                <a:latin typeface="Times New Roman" panose="02020603050405020304" pitchFamily="18" charset="0"/>
                <a:cs typeface="Times New Roman" panose="02020603050405020304" pitchFamily="18" charset="0"/>
              </a:rPr>
              <a:t>Провести експеримент для оцінки впливу підвищеної концентрації солей на ріст і розвиток рослин.</a:t>
            </a:r>
          </a:p>
          <a:p>
            <a:pPr marL="342900" indent="-342900" algn="just">
              <a:buFont typeface="+mj-lt"/>
              <a:buAutoNum type="arabicPeriod"/>
            </a:pPr>
            <a:r>
              <a:rPr lang="uk-UA" sz="2400" dirty="0">
                <a:latin typeface="Times New Roman" panose="02020603050405020304" pitchFamily="18" charset="0"/>
                <a:cs typeface="Times New Roman" panose="02020603050405020304" pitchFamily="18" charset="0"/>
              </a:rPr>
              <a:t>Визначити ефективність методу </a:t>
            </a:r>
            <a:r>
              <a:rPr lang="uk-UA" sz="2400" dirty="0" err="1">
                <a:latin typeface="Times New Roman" panose="02020603050405020304" pitchFamily="18" charset="0"/>
                <a:cs typeface="Times New Roman" panose="02020603050405020304" pitchFamily="18" charset="0"/>
              </a:rPr>
              <a:t>фітоіндикації</a:t>
            </a:r>
            <a:r>
              <a:rPr lang="uk-UA" sz="2400" dirty="0">
                <a:latin typeface="Times New Roman" panose="02020603050405020304" pitchFamily="18" charset="0"/>
                <a:cs typeface="Times New Roman" panose="02020603050405020304" pitchFamily="18" charset="0"/>
              </a:rPr>
              <a:t> для виявлення забруднення ґрунтів солями за допомогою </a:t>
            </a:r>
            <a:r>
              <a:rPr lang="uk-UA" sz="2400" dirty="0" err="1">
                <a:latin typeface="Times New Roman" panose="02020603050405020304" pitchFamily="18" charset="0"/>
                <a:cs typeface="Times New Roman" panose="02020603050405020304" pitchFamily="18" charset="0"/>
              </a:rPr>
              <a:t>Phaseolus</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vulgaris</a:t>
            </a:r>
            <a:r>
              <a:rPr lang="uk-UA" sz="2400" dirty="0">
                <a:latin typeface="Times New Roman" panose="02020603050405020304" pitchFamily="18" charset="0"/>
                <a:cs typeface="Times New Roman" panose="02020603050405020304" pitchFamily="18" charset="0"/>
              </a:rPr>
              <a:t>.</a:t>
            </a:r>
          </a:p>
          <a:p>
            <a:pPr marL="342900" indent="-342900" algn="just">
              <a:buFont typeface="+mj-lt"/>
              <a:buAutoNum type="arabicPeriod"/>
            </a:pPr>
            <a:r>
              <a:rPr lang="uk-UA" sz="2400" dirty="0">
                <a:latin typeface="Times New Roman" panose="02020603050405020304" pitchFamily="18" charset="0"/>
                <a:cs typeface="Times New Roman" panose="02020603050405020304" pitchFamily="18" charset="0"/>
              </a:rPr>
              <a:t>Провести аналіз забруднення ґрунтів на різних ділянках міста, зокрема поблизу Одеської траси, для визначення рівня соляного забруднення. </a:t>
            </a:r>
          </a:p>
          <a:p>
            <a:pPr marL="342900" indent="-342900" algn="just">
              <a:buFont typeface="+mj-lt"/>
              <a:buAutoNum type="arabicPeriod"/>
            </a:pPr>
            <a:r>
              <a:rPr lang="uk-UA" sz="2400" dirty="0">
                <a:latin typeface="Times New Roman" panose="02020603050405020304" pitchFamily="18" charset="0"/>
                <a:cs typeface="Times New Roman" panose="02020603050405020304" pitchFamily="18" charset="0"/>
              </a:rPr>
              <a:t>Оцінити надійність методу водної витяжки для аналізу загальної концентрації солей у ґрунті.</a:t>
            </a:r>
          </a:p>
        </p:txBody>
      </p:sp>
      <p:sp>
        <p:nvSpPr>
          <p:cNvPr id="2" name="Прямокутник 1">
            <a:extLst>
              <a:ext uri="{FF2B5EF4-FFF2-40B4-BE49-F238E27FC236}">
                <a16:creationId xmlns:a16="http://schemas.microsoft.com/office/drawing/2014/main" id="{F8A129B7-35F2-444A-9820-36C45345FBC1}"/>
              </a:ext>
            </a:extLst>
          </p:cNvPr>
          <p:cNvSpPr/>
          <p:nvPr/>
        </p:nvSpPr>
        <p:spPr>
          <a:xfrm>
            <a:off x="251843" y="715644"/>
            <a:ext cx="11365583" cy="1938992"/>
          </a:xfrm>
          <a:prstGeom prst="rect">
            <a:avLst/>
          </a:prstGeom>
        </p:spPr>
        <p:txBody>
          <a:bodyPr wrap="square">
            <a:spAutoFit/>
          </a:bodyPr>
          <a:lstStyle/>
          <a:p>
            <a:pPr lvl="0" indent="457200" algn="just"/>
            <a:r>
              <a:rPr lang="uk-UA" sz="2400" b="1" dirty="0">
                <a:latin typeface="Times New Roman" panose="02020603050405020304" pitchFamily="18" charset="0"/>
                <a:cs typeface="Times New Roman" panose="02020603050405020304" pitchFamily="18" charset="0"/>
              </a:rPr>
              <a:t>Мета дослідження </a:t>
            </a:r>
            <a:r>
              <a:rPr lang="uk-UA" sz="2400" dirty="0">
                <a:latin typeface="Times New Roman" panose="02020603050405020304" pitchFamily="18" charset="0"/>
                <a:cs typeface="Times New Roman" panose="02020603050405020304" pitchFamily="18" charset="0"/>
              </a:rPr>
              <a:t>полягає у проведенні комплексної оцінки засолення ґрунтів міста Києва методом </a:t>
            </a:r>
            <a:r>
              <a:rPr lang="uk-UA" sz="2400" dirty="0" err="1">
                <a:latin typeface="Times New Roman" panose="02020603050405020304" pitchFamily="18" charset="0"/>
                <a:cs typeface="Times New Roman" panose="02020603050405020304" pitchFamily="18" charset="0"/>
              </a:rPr>
              <a:t>фітоіндикації</a:t>
            </a:r>
            <a:r>
              <a:rPr lang="uk-UA" sz="2400" dirty="0">
                <a:latin typeface="Times New Roman" panose="02020603050405020304" pitchFamily="18" charset="0"/>
                <a:cs typeface="Times New Roman" panose="02020603050405020304" pitchFamily="18" charset="0"/>
              </a:rPr>
              <a:t>, визначенні впливу підвищеної концентрації солей на морфологічні та фізіологічні показники рослини-індикатора </a:t>
            </a:r>
            <a:r>
              <a:rPr lang="en-US" sz="2400" i="1" dirty="0">
                <a:latin typeface="Times New Roman" panose="02020603050405020304" pitchFamily="18" charset="0"/>
                <a:cs typeface="Times New Roman" panose="02020603050405020304" pitchFamily="18" charset="0"/>
              </a:rPr>
              <a:t>Phaseolus vulgaris</a:t>
            </a:r>
            <a:r>
              <a:rPr lang="en-US"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а також оцінці ефективності використання </a:t>
            </a:r>
            <a:r>
              <a:rPr lang="uk-UA" sz="2400" dirty="0" err="1">
                <a:latin typeface="Times New Roman" panose="02020603050405020304" pitchFamily="18" charset="0"/>
                <a:cs typeface="Times New Roman" panose="02020603050405020304" pitchFamily="18" charset="0"/>
              </a:rPr>
              <a:t>фітоіндикаторів</a:t>
            </a:r>
            <a:r>
              <a:rPr lang="uk-UA" sz="2400" dirty="0">
                <a:latin typeface="Times New Roman" panose="02020603050405020304" pitchFamily="18" charset="0"/>
                <a:cs typeface="Times New Roman" panose="02020603050405020304" pitchFamily="18" charset="0"/>
              </a:rPr>
              <a:t> для моніторингу стану міських ґрунтів.  </a:t>
            </a:r>
            <a:endParaRPr lang="ru-RU"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0461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2F1B5B5-C888-45D0-9189-517051CDDC9E}"/>
              </a:ext>
            </a:extLst>
          </p:cNvPr>
          <p:cNvPicPr>
            <a:picLocks noChangeAspect="1"/>
          </p:cNvPicPr>
          <p:nvPr/>
        </p:nvPicPr>
        <p:blipFill>
          <a:blip r:embed="rId2"/>
          <a:stretch>
            <a:fillRect/>
          </a:stretch>
        </p:blipFill>
        <p:spPr>
          <a:xfrm>
            <a:off x="20682" y="-9506"/>
            <a:ext cx="12192000" cy="688160"/>
          </a:xfrm>
          <a:prstGeom prst="rect">
            <a:avLst/>
          </a:prstGeom>
        </p:spPr>
      </p:pic>
      <p:sp>
        <p:nvSpPr>
          <p:cNvPr id="3" name="Прямокутник 2">
            <a:extLst>
              <a:ext uri="{FF2B5EF4-FFF2-40B4-BE49-F238E27FC236}">
                <a16:creationId xmlns:a16="http://schemas.microsoft.com/office/drawing/2014/main" id="{D2C887FD-47C8-4D75-B89C-12C7D36C3F2C}"/>
              </a:ext>
            </a:extLst>
          </p:cNvPr>
          <p:cNvSpPr/>
          <p:nvPr/>
        </p:nvSpPr>
        <p:spPr>
          <a:xfrm>
            <a:off x="228207" y="530359"/>
            <a:ext cx="11735585" cy="1133965"/>
          </a:xfrm>
          <a:prstGeom prst="rect">
            <a:avLst/>
          </a:prstGeom>
        </p:spPr>
        <p:txBody>
          <a:bodyPr wrap="square">
            <a:spAutoFit/>
          </a:bodyPr>
          <a:lstStyle/>
          <a:p>
            <a:pPr indent="457200" algn="just">
              <a:lnSpc>
                <a:spcPct val="150000"/>
              </a:lnSpc>
            </a:pPr>
            <a:r>
              <a:rPr lang="uk-UA" sz="2400" b="1" dirty="0">
                <a:latin typeface="Times New Roman" panose="02020603050405020304" pitchFamily="18" charset="0"/>
                <a:cs typeface="Times New Roman" panose="02020603050405020304" pitchFamily="18" charset="0"/>
              </a:rPr>
              <a:t>Об’єкт дослідження: </a:t>
            </a:r>
            <a:r>
              <a:rPr lang="uk-UA" sz="2400" dirty="0">
                <a:latin typeface="Times New Roman" panose="02020603050405020304" pitchFamily="18" charset="0"/>
                <a:cs typeface="Times New Roman" panose="02020603050405020304" pitchFamily="18" charset="0"/>
              </a:rPr>
              <a:t>засолені ґрунти, взяті з різних ділянок у місті Києві, їх вплив на розвиток рослин.</a:t>
            </a:r>
          </a:p>
        </p:txBody>
      </p:sp>
      <p:pic>
        <p:nvPicPr>
          <p:cNvPr id="4" name="Рисунок 3">
            <a:extLst>
              <a:ext uri="{FF2B5EF4-FFF2-40B4-BE49-F238E27FC236}">
                <a16:creationId xmlns:a16="http://schemas.microsoft.com/office/drawing/2014/main" id="{88E0B1D8-40BE-4FF6-A20B-BB17167F8A35}"/>
              </a:ext>
            </a:extLst>
          </p:cNvPr>
          <p:cNvPicPr>
            <a:picLocks noChangeAspect="1"/>
          </p:cNvPicPr>
          <p:nvPr/>
        </p:nvPicPr>
        <p:blipFill>
          <a:blip r:embed="rId3"/>
          <a:stretch>
            <a:fillRect/>
          </a:stretch>
        </p:blipFill>
        <p:spPr>
          <a:xfrm>
            <a:off x="8889900" y="3760232"/>
            <a:ext cx="2761995" cy="2761995"/>
          </a:xfrm>
          <a:prstGeom prst="rect">
            <a:avLst/>
          </a:prstGeom>
        </p:spPr>
      </p:pic>
      <p:sp>
        <p:nvSpPr>
          <p:cNvPr id="6" name="TextBox 5">
            <a:extLst>
              <a:ext uri="{FF2B5EF4-FFF2-40B4-BE49-F238E27FC236}">
                <a16:creationId xmlns:a16="http://schemas.microsoft.com/office/drawing/2014/main" id="{F4938A21-B2E9-414C-8269-D4F9B678191C}"/>
              </a:ext>
            </a:extLst>
          </p:cNvPr>
          <p:cNvSpPr txBox="1"/>
          <p:nvPr/>
        </p:nvSpPr>
        <p:spPr>
          <a:xfrm>
            <a:off x="9272391" y="6488668"/>
            <a:ext cx="3063711"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Phaseolus vulgaris</a:t>
            </a:r>
            <a:endParaRPr lang="uk-UA" i="1" dirty="0">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2E2FCBB9-6051-48EF-8689-5CBD060B39F7}"/>
              </a:ext>
            </a:extLst>
          </p:cNvPr>
          <p:cNvSpPr/>
          <p:nvPr/>
        </p:nvSpPr>
        <p:spPr>
          <a:xfrm>
            <a:off x="268156" y="3877376"/>
            <a:ext cx="8105004" cy="2795958"/>
          </a:xfrm>
          <a:prstGeom prst="rect">
            <a:avLst/>
          </a:prstGeom>
        </p:spPr>
        <p:txBody>
          <a:bodyPr wrap="square">
            <a:spAutoFit/>
          </a:bodyPr>
          <a:lstStyle/>
          <a:p>
            <a:pPr lvl="0" indent="457200" algn="just">
              <a:lnSpc>
                <a:spcPct val="150000"/>
              </a:lnSpc>
            </a:pPr>
            <a:r>
              <a:rPr lang="uk-UA" sz="2400" b="1" dirty="0">
                <a:solidFill>
                  <a:prstClr val="black"/>
                </a:solidFill>
                <a:latin typeface="Times New Roman" panose="02020603050405020304" pitchFamily="18" charset="0"/>
                <a:cs typeface="Times New Roman" panose="02020603050405020304" pitchFamily="18" charset="0"/>
              </a:rPr>
              <a:t>Предмет дослідження: </a:t>
            </a:r>
            <a:r>
              <a:rPr lang="uk-UA" sz="2400" dirty="0">
                <a:solidFill>
                  <a:prstClr val="black"/>
                </a:solidFill>
                <a:latin typeface="Times New Roman" panose="02020603050405020304" pitchFamily="18" charset="0"/>
                <a:cs typeface="Times New Roman" panose="02020603050405020304" pitchFamily="18" charset="0"/>
              </a:rPr>
              <a:t>реакція та зміни </a:t>
            </a:r>
            <a:r>
              <a:rPr lang="uk-UA" sz="2400" dirty="0" err="1">
                <a:solidFill>
                  <a:prstClr val="black"/>
                </a:solidFill>
                <a:latin typeface="Times New Roman" panose="02020603050405020304" pitchFamily="18" charset="0"/>
                <a:cs typeface="Times New Roman" panose="02020603050405020304" pitchFamily="18" charset="0"/>
              </a:rPr>
              <a:t>фітоіндикатору</a:t>
            </a:r>
            <a:r>
              <a:rPr lang="uk-UA" sz="2400" dirty="0">
                <a:solidFill>
                  <a:prstClr val="black"/>
                </a:solidFill>
                <a:latin typeface="Times New Roman" panose="02020603050405020304" pitchFamily="18" charset="0"/>
                <a:cs typeface="Times New Roman" panose="02020603050405020304" pitchFamily="18" charset="0"/>
              </a:rPr>
              <a:t> (</a:t>
            </a:r>
            <a:r>
              <a:rPr lang="uk-UA" sz="2400" dirty="0" err="1">
                <a:solidFill>
                  <a:prstClr val="black"/>
                </a:solidFill>
                <a:latin typeface="Times New Roman" panose="02020603050405020304" pitchFamily="18" charset="0"/>
                <a:cs typeface="Times New Roman" panose="02020603050405020304" pitchFamily="18" charset="0"/>
              </a:rPr>
              <a:t>Phaseolus</a:t>
            </a:r>
            <a:r>
              <a:rPr lang="uk-UA" sz="2400" dirty="0">
                <a:solidFill>
                  <a:prstClr val="black"/>
                </a:solidFill>
                <a:latin typeface="Times New Roman" panose="02020603050405020304" pitchFamily="18" charset="0"/>
                <a:cs typeface="Times New Roman" panose="02020603050405020304" pitchFamily="18" charset="0"/>
              </a:rPr>
              <a:t> </a:t>
            </a:r>
            <a:r>
              <a:rPr lang="uk-UA" sz="2400" dirty="0" err="1">
                <a:solidFill>
                  <a:prstClr val="black"/>
                </a:solidFill>
                <a:latin typeface="Times New Roman" panose="02020603050405020304" pitchFamily="18" charset="0"/>
                <a:cs typeface="Times New Roman" panose="02020603050405020304" pitchFamily="18" charset="0"/>
              </a:rPr>
              <a:t>vulgaris</a:t>
            </a:r>
            <a:r>
              <a:rPr lang="uk-UA" sz="2400" dirty="0">
                <a:solidFill>
                  <a:prstClr val="black"/>
                </a:solidFill>
                <a:latin typeface="Times New Roman" panose="02020603050405020304" pitchFamily="18" charset="0"/>
                <a:cs typeface="Times New Roman" panose="02020603050405020304" pitchFamily="18" charset="0"/>
              </a:rPr>
              <a:t>) на забруднення ґрунтів солями. Це включає вивчення біологічних змін у рослинах, які будуть вирощені у зібраних зразках ґрунту. Квасоля є чутлива до зміни вмісту солей у ґрунті.</a:t>
            </a:r>
          </a:p>
        </p:txBody>
      </p:sp>
      <p:pic>
        <p:nvPicPr>
          <p:cNvPr id="8" name="Рисунок 7">
            <a:extLst>
              <a:ext uri="{FF2B5EF4-FFF2-40B4-BE49-F238E27FC236}">
                <a16:creationId xmlns:a16="http://schemas.microsoft.com/office/drawing/2014/main" id="{5916FCC2-B541-476F-8624-9BCFE011A957}"/>
              </a:ext>
            </a:extLst>
          </p:cNvPr>
          <p:cNvPicPr>
            <a:picLocks noChangeAspect="1"/>
          </p:cNvPicPr>
          <p:nvPr/>
        </p:nvPicPr>
        <p:blipFill rotWithShape="1">
          <a:blip r:embed="rId4"/>
          <a:srcRect l="-1" t="15257" r="24662" b="15601"/>
          <a:stretch/>
        </p:blipFill>
        <p:spPr>
          <a:xfrm>
            <a:off x="69371" y="1665084"/>
            <a:ext cx="2115973" cy="1941922"/>
          </a:xfrm>
          <a:prstGeom prst="rect">
            <a:avLst/>
          </a:prstGeom>
        </p:spPr>
      </p:pic>
      <p:pic>
        <p:nvPicPr>
          <p:cNvPr id="9" name="Рисунок 8">
            <a:extLst>
              <a:ext uri="{FF2B5EF4-FFF2-40B4-BE49-F238E27FC236}">
                <a16:creationId xmlns:a16="http://schemas.microsoft.com/office/drawing/2014/main" id="{B0FAB695-BF04-4680-A9D0-C94E26C9BD43}"/>
              </a:ext>
            </a:extLst>
          </p:cNvPr>
          <p:cNvPicPr>
            <a:picLocks noChangeAspect="1"/>
          </p:cNvPicPr>
          <p:nvPr/>
        </p:nvPicPr>
        <p:blipFill rotWithShape="1">
          <a:blip r:embed="rId5"/>
          <a:srcRect l="12108" t="7899" r="7450" b="13981"/>
          <a:stretch/>
        </p:blipFill>
        <p:spPr>
          <a:xfrm>
            <a:off x="2279152" y="1675625"/>
            <a:ext cx="1999646" cy="1941922"/>
          </a:xfrm>
          <a:prstGeom prst="rect">
            <a:avLst/>
          </a:prstGeom>
        </p:spPr>
      </p:pic>
      <p:pic>
        <p:nvPicPr>
          <p:cNvPr id="10" name="Рисунок 9">
            <a:extLst>
              <a:ext uri="{FF2B5EF4-FFF2-40B4-BE49-F238E27FC236}">
                <a16:creationId xmlns:a16="http://schemas.microsoft.com/office/drawing/2014/main" id="{4A418817-40FB-4378-A947-C55DC348B83E}"/>
              </a:ext>
            </a:extLst>
          </p:cNvPr>
          <p:cNvPicPr>
            <a:picLocks noChangeAspect="1"/>
          </p:cNvPicPr>
          <p:nvPr/>
        </p:nvPicPr>
        <p:blipFill>
          <a:blip r:embed="rId6"/>
          <a:stretch>
            <a:fillRect/>
          </a:stretch>
        </p:blipFill>
        <p:spPr>
          <a:xfrm>
            <a:off x="4370171" y="1684423"/>
            <a:ext cx="1933124" cy="1933124"/>
          </a:xfrm>
          <a:prstGeom prst="rect">
            <a:avLst/>
          </a:prstGeom>
        </p:spPr>
      </p:pic>
      <p:pic>
        <p:nvPicPr>
          <p:cNvPr id="11" name="Рисунок 10">
            <a:extLst>
              <a:ext uri="{FF2B5EF4-FFF2-40B4-BE49-F238E27FC236}">
                <a16:creationId xmlns:a16="http://schemas.microsoft.com/office/drawing/2014/main" id="{CF47CD9F-54BB-4CFF-BEC5-479E486D425B}"/>
              </a:ext>
            </a:extLst>
          </p:cNvPr>
          <p:cNvPicPr>
            <a:picLocks noChangeAspect="1"/>
          </p:cNvPicPr>
          <p:nvPr/>
        </p:nvPicPr>
        <p:blipFill>
          <a:blip r:embed="rId7"/>
          <a:stretch>
            <a:fillRect/>
          </a:stretch>
        </p:blipFill>
        <p:spPr>
          <a:xfrm>
            <a:off x="6394668" y="1684422"/>
            <a:ext cx="1933125" cy="1933125"/>
          </a:xfrm>
          <a:prstGeom prst="rect">
            <a:avLst/>
          </a:prstGeom>
        </p:spPr>
      </p:pic>
      <p:pic>
        <p:nvPicPr>
          <p:cNvPr id="12" name="Рисунок 11">
            <a:extLst>
              <a:ext uri="{FF2B5EF4-FFF2-40B4-BE49-F238E27FC236}">
                <a16:creationId xmlns:a16="http://schemas.microsoft.com/office/drawing/2014/main" id="{6ED09954-2822-44C6-9043-96E402145B59}"/>
              </a:ext>
            </a:extLst>
          </p:cNvPr>
          <p:cNvPicPr>
            <a:picLocks noChangeAspect="1"/>
          </p:cNvPicPr>
          <p:nvPr/>
        </p:nvPicPr>
        <p:blipFill rotWithShape="1">
          <a:blip r:embed="rId8"/>
          <a:srcRect r="9012"/>
          <a:stretch/>
        </p:blipFill>
        <p:spPr>
          <a:xfrm rot="16200000">
            <a:off x="9285654" y="770029"/>
            <a:ext cx="1924483" cy="3749471"/>
          </a:xfrm>
          <a:prstGeom prst="rect">
            <a:avLst/>
          </a:prstGeom>
        </p:spPr>
      </p:pic>
      <p:sp>
        <p:nvSpPr>
          <p:cNvPr id="13" name="Прямокутник 12">
            <a:extLst>
              <a:ext uri="{FF2B5EF4-FFF2-40B4-BE49-F238E27FC236}">
                <a16:creationId xmlns:a16="http://schemas.microsoft.com/office/drawing/2014/main" id="{B6382030-F167-4DC0-BE54-0D2A3C0016FD}"/>
              </a:ext>
            </a:extLst>
          </p:cNvPr>
          <p:cNvSpPr/>
          <p:nvPr/>
        </p:nvSpPr>
        <p:spPr>
          <a:xfrm>
            <a:off x="1720745" y="2960016"/>
            <a:ext cx="555972" cy="800219"/>
          </a:xfrm>
          <a:prstGeom prst="rect">
            <a:avLst/>
          </a:prstGeom>
          <a:noFill/>
        </p:spPr>
        <p:txBody>
          <a:bodyPr wrap="square" lIns="91440" tIns="45720" rIns="91440" bIns="45720">
            <a:spAutoFit/>
          </a:bodyPr>
          <a:lstStyle/>
          <a:p>
            <a:pPr algn="ctr"/>
            <a:r>
              <a:rPr lang="uk-UA" sz="4600" b="0" cap="none" spc="0" dirty="0">
                <a:ln w="0"/>
                <a:solidFill>
                  <a:schemeClr val="bg1"/>
                </a:solidFill>
                <a:effectLst>
                  <a:outerShdw blurRad="38100" dist="19050" dir="2700000" algn="tl" rotWithShape="0">
                    <a:schemeClr val="dk1">
                      <a:alpha val="40000"/>
                    </a:schemeClr>
                  </a:outerShdw>
                </a:effectLst>
              </a:rPr>
              <a:t>1</a:t>
            </a:r>
          </a:p>
        </p:txBody>
      </p:sp>
      <p:sp>
        <p:nvSpPr>
          <p:cNvPr id="14" name="Прямокутник 13">
            <a:extLst>
              <a:ext uri="{FF2B5EF4-FFF2-40B4-BE49-F238E27FC236}">
                <a16:creationId xmlns:a16="http://schemas.microsoft.com/office/drawing/2014/main" id="{74052540-ACFD-41E4-8858-AE642B2A8B81}"/>
              </a:ext>
            </a:extLst>
          </p:cNvPr>
          <p:cNvSpPr/>
          <p:nvPr/>
        </p:nvSpPr>
        <p:spPr>
          <a:xfrm>
            <a:off x="3791515" y="2960015"/>
            <a:ext cx="555972" cy="800219"/>
          </a:xfrm>
          <a:prstGeom prst="rect">
            <a:avLst/>
          </a:prstGeom>
          <a:noFill/>
        </p:spPr>
        <p:txBody>
          <a:bodyPr wrap="square" lIns="91440" tIns="45720" rIns="91440" bIns="45720">
            <a:spAutoFit/>
          </a:bodyPr>
          <a:lstStyle/>
          <a:p>
            <a:pPr algn="ctr"/>
            <a:r>
              <a:rPr lang="uk-UA" sz="4600" b="0" cap="none" spc="0" dirty="0">
                <a:ln w="0"/>
                <a:solidFill>
                  <a:schemeClr val="bg1"/>
                </a:solidFill>
                <a:effectLst>
                  <a:outerShdw blurRad="38100" dist="19050" dir="2700000" algn="tl" rotWithShape="0">
                    <a:schemeClr val="dk1">
                      <a:alpha val="40000"/>
                    </a:schemeClr>
                  </a:outerShdw>
                </a:effectLst>
              </a:rPr>
              <a:t>2</a:t>
            </a:r>
          </a:p>
        </p:txBody>
      </p:sp>
      <p:sp>
        <p:nvSpPr>
          <p:cNvPr id="15" name="Прямокутник 14">
            <a:extLst>
              <a:ext uri="{FF2B5EF4-FFF2-40B4-BE49-F238E27FC236}">
                <a16:creationId xmlns:a16="http://schemas.microsoft.com/office/drawing/2014/main" id="{DA465B6E-E5FF-417B-B06A-C5677687444E}"/>
              </a:ext>
            </a:extLst>
          </p:cNvPr>
          <p:cNvSpPr/>
          <p:nvPr/>
        </p:nvSpPr>
        <p:spPr>
          <a:xfrm>
            <a:off x="5838696" y="2960014"/>
            <a:ext cx="555972" cy="800219"/>
          </a:xfrm>
          <a:prstGeom prst="rect">
            <a:avLst/>
          </a:prstGeom>
          <a:noFill/>
        </p:spPr>
        <p:txBody>
          <a:bodyPr wrap="square" lIns="91440" tIns="45720" rIns="91440" bIns="45720">
            <a:spAutoFit/>
          </a:bodyPr>
          <a:lstStyle/>
          <a:p>
            <a:pPr algn="ctr"/>
            <a:r>
              <a:rPr lang="uk-UA" sz="4600" b="0" cap="none" spc="0" dirty="0">
                <a:ln w="0"/>
                <a:solidFill>
                  <a:schemeClr val="bg1"/>
                </a:solidFill>
                <a:effectLst>
                  <a:outerShdw blurRad="38100" dist="19050" dir="2700000" algn="tl" rotWithShape="0">
                    <a:schemeClr val="dk1">
                      <a:alpha val="40000"/>
                    </a:schemeClr>
                  </a:outerShdw>
                </a:effectLst>
              </a:rPr>
              <a:t>3</a:t>
            </a:r>
          </a:p>
        </p:txBody>
      </p:sp>
      <p:sp>
        <p:nvSpPr>
          <p:cNvPr id="16" name="Прямокутник 15">
            <a:extLst>
              <a:ext uri="{FF2B5EF4-FFF2-40B4-BE49-F238E27FC236}">
                <a16:creationId xmlns:a16="http://schemas.microsoft.com/office/drawing/2014/main" id="{38259BB1-B07A-4AE4-A28D-A23EBE753BE3}"/>
              </a:ext>
            </a:extLst>
          </p:cNvPr>
          <p:cNvSpPr/>
          <p:nvPr/>
        </p:nvSpPr>
        <p:spPr>
          <a:xfrm>
            <a:off x="7863193" y="2960013"/>
            <a:ext cx="555972" cy="800219"/>
          </a:xfrm>
          <a:prstGeom prst="rect">
            <a:avLst/>
          </a:prstGeom>
          <a:noFill/>
        </p:spPr>
        <p:txBody>
          <a:bodyPr wrap="square" lIns="91440" tIns="45720" rIns="91440" bIns="45720">
            <a:spAutoFit/>
          </a:bodyPr>
          <a:lstStyle/>
          <a:p>
            <a:pPr algn="ctr"/>
            <a:r>
              <a:rPr lang="uk-UA" sz="4600" b="0" cap="none" spc="0" dirty="0">
                <a:ln w="0"/>
                <a:solidFill>
                  <a:schemeClr val="bg1"/>
                </a:solidFill>
                <a:effectLst>
                  <a:outerShdw blurRad="38100" dist="19050" dir="2700000" algn="tl" rotWithShape="0">
                    <a:schemeClr val="dk1">
                      <a:alpha val="40000"/>
                    </a:schemeClr>
                  </a:outerShdw>
                </a:effectLst>
              </a:rPr>
              <a:t>4</a:t>
            </a:r>
          </a:p>
        </p:txBody>
      </p:sp>
      <p:sp>
        <p:nvSpPr>
          <p:cNvPr id="5" name="Прямокутник 4">
            <a:extLst>
              <a:ext uri="{FF2B5EF4-FFF2-40B4-BE49-F238E27FC236}">
                <a16:creationId xmlns:a16="http://schemas.microsoft.com/office/drawing/2014/main" id="{9715D64C-A7ED-4C58-97F2-467C7B11BF14}"/>
              </a:ext>
            </a:extLst>
          </p:cNvPr>
          <p:cNvSpPr/>
          <p:nvPr/>
        </p:nvSpPr>
        <p:spPr>
          <a:xfrm>
            <a:off x="3562816" y="125577"/>
            <a:ext cx="5993949" cy="461665"/>
          </a:xfrm>
          <a:prstGeom prst="rect">
            <a:avLst/>
          </a:prstGeom>
        </p:spPr>
        <p:txBody>
          <a:bodyPr wrap="none">
            <a:spAutoFit/>
          </a:bodyPr>
          <a:lstStyle/>
          <a:p>
            <a:r>
              <a:rPr lang="ru-RU" sz="2400" b="1" dirty="0">
                <a:solidFill>
                  <a:prstClr val="black"/>
                </a:solidFill>
                <a:latin typeface="Times New Roman" panose="02020603050405020304" pitchFamily="18" charset="0"/>
                <a:cs typeface="Times New Roman" panose="02020603050405020304" pitchFamily="18" charset="0"/>
              </a:rPr>
              <a:t>ОБ’ЄКТ ТА ПРЕДМЕТ ДОСЛІДЖЕННЯ</a:t>
            </a:r>
            <a:endParaRPr lang="uk-UA" dirty="0"/>
          </a:p>
        </p:txBody>
      </p:sp>
    </p:spTree>
    <p:extLst>
      <p:ext uri="{BB962C8B-B14F-4D97-AF65-F5344CB8AC3E}">
        <p14:creationId xmlns:p14="http://schemas.microsoft.com/office/powerpoint/2010/main" val="2385210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B9E0D8A-38AC-4D6E-A750-9F98C97A27CC}"/>
              </a:ext>
            </a:extLst>
          </p:cNvPr>
          <p:cNvPicPr>
            <a:picLocks noChangeAspect="1"/>
          </p:cNvPicPr>
          <p:nvPr/>
        </p:nvPicPr>
        <p:blipFill>
          <a:blip r:embed="rId2"/>
          <a:stretch>
            <a:fillRect/>
          </a:stretch>
        </p:blipFill>
        <p:spPr>
          <a:xfrm>
            <a:off x="0" y="0"/>
            <a:ext cx="12192000" cy="688160"/>
          </a:xfrm>
          <a:prstGeom prst="rect">
            <a:avLst/>
          </a:prstGeom>
        </p:spPr>
      </p:pic>
      <p:sp>
        <p:nvSpPr>
          <p:cNvPr id="8" name="Прямокутник 7">
            <a:extLst>
              <a:ext uri="{FF2B5EF4-FFF2-40B4-BE49-F238E27FC236}">
                <a16:creationId xmlns:a16="http://schemas.microsoft.com/office/drawing/2014/main" id="{6356F86B-CC96-4353-9A0B-8124C56F4A21}"/>
              </a:ext>
            </a:extLst>
          </p:cNvPr>
          <p:cNvSpPr/>
          <p:nvPr/>
        </p:nvSpPr>
        <p:spPr>
          <a:xfrm>
            <a:off x="622317" y="1220318"/>
            <a:ext cx="11246954" cy="5525359"/>
          </a:xfrm>
          <a:prstGeom prst="rect">
            <a:avLst/>
          </a:prstGeom>
        </p:spPr>
        <p:txBody>
          <a:bodyPr wrap="square">
            <a:spAutoFit/>
          </a:bodyPr>
          <a:lstStyle/>
          <a:p>
            <a:pPr marL="457200" lvl="0" indent="-457200" algn="just">
              <a:lnSpc>
                <a:spcPct val="150000"/>
              </a:lnSpc>
              <a:buFont typeface="+mj-lt"/>
              <a:buAutoNum type="arabicPeriod"/>
            </a:pPr>
            <a:r>
              <a:rPr lang="uk-UA" sz="2400" dirty="0">
                <a:solidFill>
                  <a:prstClr val="black"/>
                </a:solidFill>
                <a:latin typeface="Times New Roman" panose="02020603050405020304" pitchFamily="18" charset="0"/>
                <a:cs typeface="Times New Roman" panose="02020603050405020304" pitchFamily="18" charset="0"/>
              </a:rPr>
              <a:t>Приготування водної витяжки</a:t>
            </a:r>
          </a:p>
          <a:p>
            <a:pPr marL="457200" indent="-457200" algn="just">
              <a:lnSpc>
                <a:spcPct val="150000"/>
              </a:lnSpc>
              <a:buFont typeface="+mj-lt"/>
              <a:buAutoNum type="arabicPeriod"/>
            </a:pPr>
            <a:r>
              <a:rPr lang="uk-UA" sz="2400" dirty="0">
                <a:solidFill>
                  <a:prstClr val="black"/>
                </a:solidFill>
                <a:latin typeface="Times New Roman" panose="02020603050405020304" pitchFamily="18" charset="0"/>
                <a:cs typeface="Times New Roman" panose="02020603050405020304" pitchFamily="18" charset="0"/>
              </a:rPr>
              <a:t>Фільтрація</a:t>
            </a:r>
          </a:p>
          <a:p>
            <a:pPr marL="457200" indent="-457200" algn="just">
              <a:lnSpc>
                <a:spcPct val="150000"/>
              </a:lnSpc>
              <a:buFont typeface="+mj-lt"/>
              <a:buAutoNum type="arabicPeriod"/>
            </a:pPr>
            <a:r>
              <a:rPr lang="uk-UA" sz="2400" dirty="0">
                <a:solidFill>
                  <a:prstClr val="black"/>
                </a:solidFill>
                <a:latin typeface="Times New Roman" panose="02020603050405020304" pitchFamily="18" charset="0"/>
                <a:cs typeface="Times New Roman" panose="02020603050405020304" pitchFamily="18" charset="0"/>
              </a:rPr>
              <a:t>Аналіз водної витяжки зі зразків ґрунту з різних ділянок за допомогою кондуктометра</a:t>
            </a:r>
          </a:p>
          <a:p>
            <a:pPr marL="457200" indent="-457200" algn="just">
              <a:lnSpc>
                <a:spcPct val="150000"/>
              </a:lnSpc>
              <a:buFont typeface="+mj-lt"/>
              <a:buAutoNum type="arabicPeriod"/>
            </a:pPr>
            <a:r>
              <a:rPr lang="uk-UA" sz="2400" dirty="0">
                <a:latin typeface="Times New Roman" panose="02020603050405020304" pitchFamily="18" charset="0"/>
                <a:ea typeface="Times New Roman" panose="02020603050405020304" pitchFamily="18" charset="0"/>
                <a:cs typeface="Times New Roman" panose="02020603050405020304" pitchFamily="18" charset="0"/>
              </a:rPr>
              <a:t>Дослідження схожості насіння квасолі</a:t>
            </a:r>
          </a:p>
          <a:p>
            <a:pPr marL="457200" indent="-457200" algn="just">
              <a:lnSpc>
                <a:spcPct val="150000"/>
              </a:lnSpc>
              <a:buFont typeface="+mj-lt"/>
              <a:buAutoNum type="arabicPeriod"/>
            </a:pPr>
            <a:r>
              <a:rPr lang="uk-UA" sz="2400" dirty="0">
                <a:latin typeface="Times New Roman" panose="02020603050405020304" pitchFamily="18" charset="0"/>
                <a:ea typeface="Times New Roman" panose="02020603050405020304" pitchFamily="18" charset="0"/>
                <a:cs typeface="Times New Roman" panose="02020603050405020304" pitchFamily="18" charset="0"/>
              </a:rPr>
              <a:t>Дослідження довжини гіпокотилю квасолі</a:t>
            </a:r>
          </a:p>
          <a:p>
            <a:pPr marL="457200" indent="-457200" algn="just">
              <a:lnSpc>
                <a:spcPct val="150000"/>
              </a:lnSpc>
              <a:buFont typeface="+mj-lt"/>
              <a:buAutoNum type="arabicPeriod"/>
            </a:pPr>
            <a:r>
              <a:rPr lang="uk-UA" sz="2400" dirty="0">
                <a:latin typeface="Times New Roman" panose="02020603050405020304" pitchFamily="18" charset="0"/>
                <a:ea typeface="Times New Roman" panose="02020603050405020304" pitchFamily="18" charset="0"/>
                <a:cs typeface="Times New Roman" panose="02020603050405020304" pitchFamily="18" charset="0"/>
              </a:rPr>
              <a:t>Дослідження довжини коріння квасолі</a:t>
            </a:r>
          </a:p>
          <a:p>
            <a:pPr marL="457200" indent="-4572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Вимірювання транспірації листка</a:t>
            </a:r>
          </a:p>
          <a:p>
            <a:pPr marL="457200" indent="-457200" algn="just">
              <a:lnSpc>
                <a:spcPct val="150000"/>
              </a:lnSpc>
              <a:buFont typeface="+mj-lt"/>
              <a:buAutoNum type="arabicPeriod"/>
            </a:pPr>
            <a:r>
              <a:rPr lang="uk-UA" sz="2400" dirty="0">
                <a:solidFill>
                  <a:prstClr val="black"/>
                </a:solidFill>
                <a:latin typeface="Times New Roman" panose="02020603050405020304" pitchFamily="18" charset="0"/>
                <a:cs typeface="Times New Roman" panose="02020603050405020304" pitchFamily="18" charset="0"/>
              </a:rPr>
              <a:t>Результати дослідження</a:t>
            </a:r>
            <a:endParaRPr lang="uk-UA" sz="2200" dirty="0">
              <a:solidFill>
                <a:prstClr val="black"/>
              </a:solidFill>
              <a:latin typeface="Times New Roman" panose="02020603050405020304" pitchFamily="18" charset="0"/>
              <a:cs typeface="Times New Roman" panose="02020603050405020304" pitchFamily="18" charset="0"/>
            </a:endParaRPr>
          </a:p>
          <a:p>
            <a:pPr lvl="0" indent="457200" algn="just">
              <a:lnSpc>
                <a:spcPct val="150000"/>
              </a:lnSpc>
            </a:pPr>
            <a:r>
              <a:rPr lang="uk-UA" sz="2200" dirty="0">
                <a:solidFill>
                  <a:prstClr val="black"/>
                </a:solidFill>
                <a:latin typeface="Times New Roman" panose="02020603050405020304" pitchFamily="18" charset="0"/>
                <a:cs typeface="Times New Roman" panose="02020603050405020304" pitchFamily="18" charset="0"/>
              </a:rPr>
              <a:t> </a:t>
            </a:r>
          </a:p>
        </p:txBody>
      </p:sp>
      <p:sp>
        <p:nvSpPr>
          <p:cNvPr id="5" name="Прямокутник 4">
            <a:extLst>
              <a:ext uri="{FF2B5EF4-FFF2-40B4-BE49-F238E27FC236}">
                <a16:creationId xmlns:a16="http://schemas.microsoft.com/office/drawing/2014/main" id="{FF3308B6-7ECC-41D3-A613-4ED614C44650}"/>
              </a:ext>
            </a:extLst>
          </p:cNvPr>
          <p:cNvSpPr/>
          <p:nvPr/>
        </p:nvSpPr>
        <p:spPr>
          <a:xfrm>
            <a:off x="1920645" y="113247"/>
            <a:ext cx="8802281" cy="461665"/>
          </a:xfrm>
          <a:prstGeom prst="rect">
            <a:avLst/>
          </a:prstGeom>
        </p:spPr>
        <p:txBody>
          <a:bodyPr wrap="none">
            <a:spAutoFit/>
          </a:bodyPr>
          <a:lstStyle/>
          <a:p>
            <a:pPr lvl="0"/>
            <a:r>
              <a:rPr lang="uk-UA" sz="2400" b="1" dirty="0">
                <a:solidFill>
                  <a:prstClr val="black"/>
                </a:solidFill>
                <a:latin typeface="Times New Roman" panose="02020603050405020304" pitchFamily="18" charset="0"/>
                <a:cs typeface="Times New Roman" panose="02020603050405020304" pitchFamily="18" charset="0"/>
              </a:rPr>
              <a:t>МАТЕРІАЛИ ТА МЕТОДИ ПРОВЕДЕННЯ ДОСЛІДЖЕННЯ</a:t>
            </a:r>
          </a:p>
        </p:txBody>
      </p:sp>
    </p:spTree>
    <p:extLst>
      <p:ext uri="{BB962C8B-B14F-4D97-AF65-F5344CB8AC3E}">
        <p14:creationId xmlns:p14="http://schemas.microsoft.com/office/powerpoint/2010/main" val="2167323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71C6458-EA5A-421A-96D9-9890D8247E22}"/>
              </a:ext>
            </a:extLst>
          </p:cNvPr>
          <p:cNvPicPr>
            <a:picLocks noChangeAspect="1"/>
          </p:cNvPicPr>
          <p:nvPr/>
        </p:nvPicPr>
        <p:blipFill>
          <a:blip r:embed="rId2"/>
          <a:stretch>
            <a:fillRect/>
          </a:stretch>
        </p:blipFill>
        <p:spPr>
          <a:xfrm>
            <a:off x="0" y="-35859"/>
            <a:ext cx="12192000" cy="688160"/>
          </a:xfrm>
          <a:prstGeom prst="rect">
            <a:avLst/>
          </a:prstGeom>
        </p:spPr>
      </p:pic>
      <p:sp>
        <p:nvSpPr>
          <p:cNvPr id="5" name="Прямокутник 4">
            <a:extLst>
              <a:ext uri="{FF2B5EF4-FFF2-40B4-BE49-F238E27FC236}">
                <a16:creationId xmlns:a16="http://schemas.microsoft.com/office/drawing/2014/main" id="{5A2CCE41-0BBF-41C3-B746-EB33BE3F81E7}"/>
              </a:ext>
            </a:extLst>
          </p:cNvPr>
          <p:cNvSpPr/>
          <p:nvPr/>
        </p:nvSpPr>
        <p:spPr>
          <a:xfrm>
            <a:off x="509046" y="906487"/>
            <a:ext cx="11114203" cy="5565947"/>
          </a:xfrm>
          <a:prstGeom prst="rect">
            <a:avLst/>
          </a:prstGeom>
        </p:spPr>
        <p:txBody>
          <a:bodyPr wrap="square">
            <a:spAutoFit/>
          </a:bodyPr>
          <a:lstStyle/>
          <a:p>
            <a:pPr marL="342900" indent="-3429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Автор самостійно визначив мету і завдання дослідження, обрав методику фітоіндикації для аналізу забруднення ґрунту солями.</a:t>
            </a:r>
          </a:p>
          <a:p>
            <a:pPr marL="342900" indent="-3429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Самостійно визначив рослину-індикатор, чутливу до підвищеного вмісту солей у ґрунті, враховуючи її біологічну особливість.</a:t>
            </a:r>
          </a:p>
          <a:p>
            <a:pPr marL="342900" indent="-3429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Самостійно зібрав зразки ґрунту з різних ділянок із підозрою на забруднення солями. Виконав висадку рослин та спостерігав за їх станом. </a:t>
            </a:r>
          </a:p>
          <a:p>
            <a:pPr marL="342900" indent="-3429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Здійснив необхідні заміри параметрів рослин та провів відповідні досліди, що можуть свідчити про рівень забруднення зразків ґрунту.</a:t>
            </a:r>
          </a:p>
          <a:p>
            <a:pPr marL="342900" indent="-342900" algn="just">
              <a:lnSpc>
                <a:spcPct val="150000"/>
              </a:lnSpc>
              <a:buFont typeface="+mj-lt"/>
              <a:buAutoNum type="arabicPeriod"/>
            </a:pPr>
            <a:r>
              <a:rPr lang="uk-UA" sz="2400" dirty="0">
                <a:latin typeface="Times New Roman" panose="02020603050405020304" pitchFamily="18" charset="0"/>
                <a:cs typeface="Times New Roman" panose="02020603050405020304" pitchFamily="18" charset="0"/>
              </a:rPr>
              <a:t>Автор самостійно зробив висновки на підставі проведених ним дослідів та розрахунків.</a:t>
            </a:r>
          </a:p>
        </p:txBody>
      </p:sp>
      <p:sp>
        <p:nvSpPr>
          <p:cNvPr id="6" name="Прямокутник 5">
            <a:extLst>
              <a:ext uri="{FF2B5EF4-FFF2-40B4-BE49-F238E27FC236}">
                <a16:creationId xmlns:a16="http://schemas.microsoft.com/office/drawing/2014/main" id="{19DA2D56-BFB2-47CF-9A4D-20D4B2801D1B}"/>
              </a:ext>
            </a:extLst>
          </p:cNvPr>
          <p:cNvSpPr/>
          <p:nvPr/>
        </p:nvSpPr>
        <p:spPr>
          <a:xfrm>
            <a:off x="4272135" y="0"/>
            <a:ext cx="3647730" cy="579967"/>
          </a:xfrm>
          <a:prstGeom prst="rect">
            <a:avLst/>
          </a:prstGeom>
        </p:spPr>
        <p:txBody>
          <a:bodyPr wrap="none">
            <a:spAutoFit/>
          </a:bodyPr>
          <a:lstStyle/>
          <a:p>
            <a:pPr lvl="0" algn="just">
              <a:lnSpc>
                <a:spcPct val="150000"/>
              </a:lnSpc>
            </a:pPr>
            <a:r>
              <a:rPr lang="ru-RU" sz="2400" b="1" dirty="0">
                <a:solidFill>
                  <a:prstClr val="black"/>
                </a:solidFill>
                <a:latin typeface="Times New Roman" panose="02020603050405020304" pitchFamily="18" charset="0"/>
                <a:cs typeface="Times New Roman" panose="02020603050405020304" pitchFamily="18" charset="0"/>
              </a:rPr>
              <a:t>ОСОБИСТИЙ ВНЕСОК</a:t>
            </a:r>
          </a:p>
        </p:txBody>
      </p:sp>
    </p:spTree>
    <p:extLst>
      <p:ext uri="{BB962C8B-B14F-4D97-AF65-F5344CB8AC3E}">
        <p14:creationId xmlns:p14="http://schemas.microsoft.com/office/powerpoint/2010/main" val="410848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AF60574-7D38-4626-9677-373B5CABAD11}"/>
              </a:ext>
            </a:extLst>
          </p:cNvPr>
          <p:cNvPicPr>
            <a:picLocks noChangeAspect="1"/>
          </p:cNvPicPr>
          <p:nvPr/>
        </p:nvPicPr>
        <p:blipFill>
          <a:blip r:embed="rId2"/>
          <a:stretch>
            <a:fillRect/>
          </a:stretch>
        </p:blipFill>
        <p:spPr>
          <a:xfrm>
            <a:off x="0" y="0"/>
            <a:ext cx="12192000" cy="688160"/>
          </a:xfrm>
          <a:prstGeom prst="rect">
            <a:avLst/>
          </a:prstGeom>
        </p:spPr>
      </p:pic>
      <p:sp>
        <p:nvSpPr>
          <p:cNvPr id="5" name="Прямокутник 4">
            <a:extLst>
              <a:ext uri="{FF2B5EF4-FFF2-40B4-BE49-F238E27FC236}">
                <a16:creationId xmlns:a16="http://schemas.microsoft.com/office/drawing/2014/main" id="{3487F890-50EE-4E63-A842-74D51DB6AB8D}"/>
              </a:ext>
            </a:extLst>
          </p:cNvPr>
          <p:cNvSpPr/>
          <p:nvPr/>
        </p:nvSpPr>
        <p:spPr>
          <a:xfrm>
            <a:off x="197962" y="688159"/>
            <a:ext cx="11642104" cy="2069413"/>
          </a:xfrm>
          <a:prstGeom prst="rect">
            <a:avLst/>
          </a:prstGeom>
        </p:spPr>
        <p:txBody>
          <a:bodyPr wrap="square">
            <a:spAutoFit/>
          </a:bodyPr>
          <a:lstStyle/>
          <a:p>
            <a:pPr indent="457200" algn="just">
              <a:lnSpc>
                <a:spcPct val="150000"/>
              </a:lnSpc>
            </a:pPr>
            <a:r>
              <a:rPr lang="uk-UA" sz="2200" dirty="0">
                <a:latin typeface="Times New Roman" panose="02020603050405020304" pitchFamily="18" charset="0"/>
                <a:cs typeface="Times New Roman" panose="02020603050405020304" pitchFamily="18" charset="0"/>
              </a:rPr>
              <a:t>В дослідженні ми використовували </a:t>
            </a:r>
            <a:r>
              <a:rPr lang="uk-UA" sz="2200" b="1" dirty="0">
                <a:latin typeface="Times New Roman" panose="02020603050405020304" pitchFamily="18" charset="0"/>
                <a:cs typeface="Times New Roman" panose="02020603050405020304" pitchFamily="18" charset="0"/>
              </a:rPr>
              <a:t>метод водної витяжки</a:t>
            </a:r>
            <a:r>
              <a:rPr lang="uk-UA" sz="2200" dirty="0">
                <a:latin typeface="Times New Roman" panose="02020603050405020304" pitchFamily="18" charset="0"/>
                <a:cs typeface="Times New Roman" panose="02020603050405020304" pitchFamily="18" charset="0"/>
              </a:rPr>
              <a:t>, який є важливим аналітичним підходом для оцінки вмісту водорозчинних солей у ґрунті. Цей метод дозволяє визначити загальну концентрацію солей </a:t>
            </a:r>
            <a:r>
              <a:rPr lang="en-US" sz="2200" dirty="0">
                <a:latin typeface="Times New Roman" panose="02020603050405020304" pitchFamily="18" charset="0"/>
                <a:cs typeface="Times New Roman" panose="02020603050405020304" pitchFamily="18" charset="0"/>
              </a:rPr>
              <a:t>[4, c.17]</a:t>
            </a:r>
            <a:r>
              <a:rPr lang="uk-UA" sz="2200" dirty="0">
                <a:latin typeface="Times New Roman" panose="02020603050405020304" pitchFamily="18" charset="0"/>
                <a:cs typeface="Times New Roman" panose="02020603050405020304" pitchFamily="18" charset="0"/>
              </a:rPr>
              <a:t>. </a:t>
            </a:r>
          </a:p>
          <a:p>
            <a:pPr indent="457200" algn="just">
              <a:lnSpc>
                <a:spcPct val="150000"/>
              </a:lnSpc>
            </a:pPr>
            <a:r>
              <a:rPr lang="uk-UA" sz="2200" b="1" dirty="0">
                <a:latin typeface="Times New Roman" panose="02020603050405020304" pitchFamily="18" charset="0"/>
                <a:cs typeface="Times New Roman" panose="02020603050405020304" pitchFamily="18" charset="0"/>
              </a:rPr>
              <a:t>Підготовка зразків ґрунту:</a:t>
            </a:r>
            <a:endParaRPr lang="uk-UA" b="1" dirty="0"/>
          </a:p>
        </p:txBody>
      </p:sp>
      <p:sp>
        <p:nvSpPr>
          <p:cNvPr id="6" name="Прямокутник 5">
            <a:extLst>
              <a:ext uri="{FF2B5EF4-FFF2-40B4-BE49-F238E27FC236}">
                <a16:creationId xmlns:a16="http://schemas.microsoft.com/office/drawing/2014/main" id="{E29325D7-2719-47CA-8A56-B6CEDFDD93D5}"/>
              </a:ext>
            </a:extLst>
          </p:cNvPr>
          <p:cNvSpPr/>
          <p:nvPr/>
        </p:nvSpPr>
        <p:spPr>
          <a:xfrm>
            <a:off x="197962" y="2835111"/>
            <a:ext cx="6561057" cy="3078535"/>
          </a:xfrm>
          <a:prstGeom prst="rect">
            <a:avLst/>
          </a:prstGeom>
        </p:spPr>
        <p:txBody>
          <a:bodyPr wrap="square">
            <a:spAutoFit/>
          </a:bodyPr>
          <a:lstStyle/>
          <a:p>
            <a:pPr lvl="0" indent="457200" algn="just">
              <a:lnSpc>
                <a:spcPct val="150000"/>
              </a:lnSpc>
            </a:pPr>
            <a:r>
              <a:rPr lang="uk-UA" sz="2200" dirty="0">
                <a:solidFill>
                  <a:prstClr val="black"/>
                </a:solidFill>
                <a:latin typeface="Times New Roman" panose="02020603050405020304" pitchFamily="18" charset="0"/>
                <a:cs typeface="Times New Roman" panose="02020603050405020304" pitchFamily="18" charset="0"/>
              </a:rPr>
              <a:t>Зразки ґрунту ми висушили до постійної маси при температурі 105°</a:t>
            </a:r>
            <a:r>
              <a:rPr lang="en-US" sz="2200" dirty="0">
                <a:solidFill>
                  <a:prstClr val="black"/>
                </a:solidFill>
                <a:latin typeface="Times New Roman" panose="02020603050405020304" pitchFamily="18" charset="0"/>
                <a:cs typeface="Times New Roman" panose="02020603050405020304" pitchFamily="18" charset="0"/>
              </a:rPr>
              <a:t>C </a:t>
            </a:r>
            <a:r>
              <a:rPr lang="uk-UA" sz="2200" dirty="0">
                <a:solidFill>
                  <a:prstClr val="black"/>
                </a:solidFill>
                <a:latin typeface="Times New Roman" panose="02020603050405020304" pitchFamily="18" charset="0"/>
                <a:cs typeface="Times New Roman" panose="02020603050405020304" pitchFamily="18" charset="0"/>
              </a:rPr>
              <a:t>для видалення вологи.</a:t>
            </a:r>
          </a:p>
          <a:p>
            <a:pPr lvl="0" indent="457200" algn="just">
              <a:lnSpc>
                <a:spcPct val="150000"/>
              </a:lnSpc>
            </a:pPr>
            <a:r>
              <a:rPr lang="uk-UA" sz="2200" dirty="0">
                <a:solidFill>
                  <a:prstClr val="black"/>
                </a:solidFill>
                <a:latin typeface="Times New Roman" panose="02020603050405020304" pitchFamily="18" charset="0"/>
                <a:cs typeface="Times New Roman" panose="02020603050405020304" pitchFamily="18" charset="0"/>
              </a:rPr>
              <a:t>Висушені зразки ми подрібнили та просіяли через сито для отримання однорідної фракції.</a:t>
            </a:r>
          </a:p>
          <a:p>
            <a:pPr lvl="0" indent="457200" algn="just">
              <a:lnSpc>
                <a:spcPct val="150000"/>
              </a:lnSpc>
            </a:pPr>
            <a:r>
              <a:rPr lang="uk-UA" sz="2200" dirty="0">
                <a:solidFill>
                  <a:prstClr val="black"/>
                </a:solidFill>
                <a:latin typeface="Times New Roman" panose="02020603050405020304" pitchFamily="18" charset="0"/>
                <a:cs typeface="Times New Roman" panose="02020603050405020304" pitchFamily="18" charset="0"/>
              </a:rPr>
              <a:t>Для контрольного зразку ми взяли підготовлений для висадки рослин ґрунт  з магазину.</a:t>
            </a:r>
          </a:p>
        </p:txBody>
      </p:sp>
      <p:pic>
        <p:nvPicPr>
          <p:cNvPr id="7" name="Рисунок 6">
            <a:extLst>
              <a:ext uri="{FF2B5EF4-FFF2-40B4-BE49-F238E27FC236}">
                <a16:creationId xmlns:a16="http://schemas.microsoft.com/office/drawing/2014/main" id="{4D00A314-D8D4-48F9-8FD3-F0493B73917F}"/>
              </a:ext>
            </a:extLst>
          </p:cNvPr>
          <p:cNvPicPr>
            <a:picLocks noChangeAspect="1"/>
          </p:cNvPicPr>
          <p:nvPr/>
        </p:nvPicPr>
        <p:blipFill>
          <a:blip r:embed="rId3"/>
          <a:stretch>
            <a:fillRect/>
          </a:stretch>
        </p:blipFill>
        <p:spPr>
          <a:xfrm>
            <a:off x="7258639" y="1951348"/>
            <a:ext cx="4581427" cy="4581427"/>
          </a:xfrm>
          <a:prstGeom prst="rect">
            <a:avLst/>
          </a:prstGeom>
        </p:spPr>
      </p:pic>
      <p:sp>
        <p:nvSpPr>
          <p:cNvPr id="8" name="Прямокутник 7">
            <a:extLst>
              <a:ext uri="{FF2B5EF4-FFF2-40B4-BE49-F238E27FC236}">
                <a16:creationId xmlns:a16="http://schemas.microsoft.com/office/drawing/2014/main" id="{D478E049-4719-4DD0-BD9A-8E8C817183AA}"/>
              </a:ext>
            </a:extLst>
          </p:cNvPr>
          <p:cNvSpPr/>
          <p:nvPr/>
        </p:nvSpPr>
        <p:spPr>
          <a:xfrm>
            <a:off x="3236537" y="89888"/>
            <a:ext cx="6786410" cy="461665"/>
          </a:xfrm>
          <a:prstGeom prst="rect">
            <a:avLst/>
          </a:prstGeom>
        </p:spPr>
        <p:txBody>
          <a:bodyPr wrap="none">
            <a:spAutoFit/>
          </a:bodyPr>
          <a:lstStyle/>
          <a:p>
            <a:pPr lvl="0"/>
            <a:r>
              <a:rPr lang="uk-UA" sz="2400" b="1" dirty="0">
                <a:solidFill>
                  <a:prstClr val="black"/>
                </a:solidFill>
                <a:latin typeface="Times New Roman" panose="02020603050405020304" pitchFamily="18" charset="0"/>
                <a:cs typeface="Times New Roman" panose="02020603050405020304" pitchFamily="18" charset="0"/>
              </a:rPr>
              <a:t>МЕТОДИКА ПРОВЕДЕННЯ ДОСЛІДЖЕННЯ</a:t>
            </a:r>
          </a:p>
        </p:txBody>
      </p:sp>
    </p:spTree>
    <p:extLst>
      <p:ext uri="{BB962C8B-B14F-4D97-AF65-F5344CB8AC3E}">
        <p14:creationId xmlns:p14="http://schemas.microsoft.com/office/powerpoint/2010/main" val="2382867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720D71BF-7522-4A10-A22A-7669F39CF876}"/>
              </a:ext>
            </a:extLst>
          </p:cNvPr>
          <p:cNvSpPr/>
          <p:nvPr/>
        </p:nvSpPr>
        <p:spPr>
          <a:xfrm>
            <a:off x="3236537" y="3966419"/>
            <a:ext cx="8883745" cy="3078535"/>
          </a:xfrm>
          <a:prstGeom prst="rect">
            <a:avLst/>
          </a:prstGeom>
        </p:spPr>
        <p:txBody>
          <a:bodyPr wrap="square">
            <a:spAutoFit/>
          </a:bodyPr>
          <a:lstStyle/>
          <a:p>
            <a:pPr lvl="0" indent="457200" algn="just">
              <a:lnSpc>
                <a:spcPct val="150000"/>
              </a:lnSpc>
            </a:pPr>
            <a:r>
              <a:rPr lang="uk-UA" sz="2200" b="1" dirty="0">
                <a:solidFill>
                  <a:prstClr val="black"/>
                </a:solidFill>
                <a:latin typeface="Times New Roman" panose="02020603050405020304" pitchFamily="18" charset="0"/>
                <a:cs typeface="Times New Roman" panose="02020603050405020304" pitchFamily="18" charset="0"/>
              </a:rPr>
              <a:t>Фільтрація:</a:t>
            </a:r>
          </a:p>
          <a:p>
            <a:pPr indent="457200" algn="just">
              <a:lnSpc>
                <a:spcPct val="150000"/>
              </a:lnSpc>
            </a:pPr>
            <a:r>
              <a:rPr lang="uk-UA" sz="2200" dirty="0">
                <a:solidFill>
                  <a:prstClr val="black"/>
                </a:solidFill>
                <a:latin typeface="Times New Roman" panose="02020603050405020304" pitchFamily="18" charset="0"/>
                <a:cs typeface="Times New Roman" panose="02020603050405020304" pitchFamily="18" charset="0"/>
              </a:rPr>
              <a:t> </a:t>
            </a:r>
            <a:r>
              <a:rPr lang="uk-UA" altLang="uk-UA" sz="2200" dirty="0">
                <a:latin typeface="Times New Roman" panose="02020603050405020304" pitchFamily="18" charset="0"/>
                <a:cs typeface="Times New Roman" panose="02020603050405020304" pitchFamily="18" charset="0"/>
              </a:rPr>
              <a:t>Ми фільтрували отриману суспензію через фільтрувальний папір, щоб видалити тверді частки, залишаючи чисту водну витяжку. Для забезпечення кращої якості фільтрації процедуру повторювали за потреби.</a:t>
            </a:r>
          </a:p>
          <a:p>
            <a:pPr lvl="0" indent="457200" algn="just">
              <a:lnSpc>
                <a:spcPct val="150000"/>
              </a:lnSpc>
            </a:pPr>
            <a:endParaRPr lang="uk-UA" sz="2200" dirty="0">
              <a:solidFill>
                <a:prstClr val="black"/>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5B9E0D8A-38AC-4D6E-A750-9F98C97A27CC}"/>
              </a:ext>
            </a:extLst>
          </p:cNvPr>
          <p:cNvPicPr>
            <a:picLocks noChangeAspect="1"/>
          </p:cNvPicPr>
          <p:nvPr/>
        </p:nvPicPr>
        <p:blipFill>
          <a:blip r:embed="rId2"/>
          <a:stretch>
            <a:fillRect/>
          </a:stretch>
        </p:blipFill>
        <p:spPr>
          <a:xfrm>
            <a:off x="0" y="0"/>
            <a:ext cx="12192000" cy="688160"/>
          </a:xfrm>
          <a:prstGeom prst="rect">
            <a:avLst/>
          </a:prstGeom>
        </p:spPr>
      </p:pic>
      <p:pic>
        <p:nvPicPr>
          <p:cNvPr id="7" name="Рисунок 6">
            <a:extLst>
              <a:ext uri="{FF2B5EF4-FFF2-40B4-BE49-F238E27FC236}">
                <a16:creationId xmlns:a16="http://schemas.microsoft.com/office/drawing/2014/main" id="{282BABE8-5692-47AC-AB2A-AF43ABC011BA}"/>
              </a:ext>
            </a:extLst>
          </p:cNvPr>
          <p:cNvPicPr>
            <a:picLocks noChangeAspect="1"/>
          </p:cNvPicPr>
          <p:nvPr/>
        </p:nvPicPr>
        <p:blipFill rotWithShape="1">
          <a:blip r:embed="rId3"/>
          <a:srcRect t="3986"/>
          <a:stretch/>
        </p:blipFill>
        <p:spPr>
          <a:xfrm>
            <a:off x="8955464" y="876611"/>
            <a:ext cx="3071862" cy="2949410"/>
          </a:xfrm>
          <a:prstGeom prst="rect">
            <a:avLst/>
          </a:prstGeom>
        </p:spPr>
      </p:pic>
      <p:sp>
        <p:nvSpPr>
          <p:cNvPr id="8" name="Прямокутник 7">
            <a:extLst>
              <a:ext uri="{FF2B5EF4-FFF2-40B4-BE49-F238E27FC236}">
                <a16:creationId xmlns:a16="http://schemas.microsoft.com/office/drawing/2014/main" id="{6356F86B-CC96-4353-9A0B-8124C56F4A21}"/>
              </a:ext>
            </a:extLst>
          </p:cNvPr>
          <p:cNvSpPr/>
          <p:nvPr/>
        </p:nvSpPr>
        <p:spPr>
          <a:xfrm>
            <a:off x="0" y="486941"/>
            <a:ext cx="8715374" cy="3078535"/>
          </a:xfrm>
          <a:prstGeom prst="rect">
            <a:avLst/>
          </a:prstGeom>
        </p:spPr>
        <p:txBody>
          <a:bodyPr wrap="square">
            <a:spAutoFit/>
          </a:bodyPr>
          <a:lstStyle/>
          <a:p>
            <a:pPr lvl="0" indent="457200" algn="just">
              <a:lnSpc>
                <a:spcPct val="150000"/>
              </a:lnSpc>
            </a:pPr>
            <a:r>
              <a:rPr lang="uk-UA" sz="2200" b="1" dirty="0">
                <a:solidFill>
                  <a:prstClr val="black"/>
                </a:solidFill>
                <a:latin typeface="Times New Roman" panose="02020603050405020304" pitchFamily="18" charset="0"/>
                <a:cs typeface="Times New Roman" panose="02020603050405020304" pitchFamily="18" charset="0"/>
              </a:rPr>
              <a:t>Приготування водної витяжки:</a:t>
            </a:r>
          </a:p>
          <a:p>
            <a:pPr lvl="0" indent="457200" algn="just">
              <a:lnSpc>
                <a:spcPct val="150000"/>
              </a:lnSpc>
            </a:pPr>
            <a:r>
              <a:rPr lang="uk-UA" sz="2200" dirty="0">
                <a:latin typeface="Times New Roman" panose="02020603050405020304" pitchFamily="18" charset="0"/>
                <a:cs typeface="Times New Roman" panose="02020603050405020304" pitchFamily="18" charset="0"/>
              </a:rPr>
              <a:t>Ми відважували 20 г підготовленого ґрунту та поміщали його у колбу. </a:t>
            </a:r>
          </a:p>
          <a:p>
            <a:pPr lvl="0" indent="457200" algn="just">
              <a:lnSpc>
                <a:spcPct val="150000"/>
              </a:lnSpc>
            </a:pPr>
            <a:r>
              <a:rPr lang="uk-UA" sz="2200" dirty="0">
                <a:latin typeface="Times New Roman" panose="02020603050405020304" pitchFamily="18" charset="0"/>
                <a:cs typeface="Times New Roman" panose="02020603050405020304" pitchFamily="18" charset="0"/>
              </a:rPr>
              <a:t>До ґрунту додавали 100 мл дистильованої води (співвідношення 1:5). Ретельно перемішували та залишали на декілька годин для відстоювання [4, с. 66</a:t>
            </a:r>
            <a:r>
              <a:rPr lang="ru-RU" sz="2200" dirty="0">
                <a:latin typeface="Times New Roman" panose="02020603050405020304" pitchFamily="18" charset="0"/>
                <a:cs typeface="Times New Roman" panose="02020603050405020304" pitchFamily="18" charset="0"/>
              </a:rPr>
              <a:t>].</a:t>
            </a:r>
            <a:endParaRPr lang="uk-UA" sz="2200" dirty="0">
              <a:solidFill>
                <a:prstClr val="black"/>
              </a:solidFill>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40ABFC38-B275-413F-91B6-7E82F75DA1FA}"/>
              </a:ext>
            </a:extLst>
          </p:cNvPr>
          <p:cNvPicPr>
            <a:picLocks noChangeAspect="1"/>
          </p:cNvPicPr>
          <p:nvPr/>
        </p:nvPicPr>
        <p:blipFill rotWithShape="1">
          <a:blip r:embed="rId4"/>
          <a:srcRect l="16094" t="1100" r="10046"/>
          <a:stretch/>
        </p:blipFill>
        <p:spPr>
          <a:xfrm>
            <a:off x="309420" y="3584130"/>
            <a:ext cx="2683497" cy="3273870"/>
          </a:xfrm>
          <a:prstGeom prst="rect">
            <a:avLst/>
          </a:prstGeom>
        </p:spPr>
      </p:pic>
      <p:sp>
        <p:nvSpPr>
          <p:cNvPr id="5" name="Прямокутник 4">
            <a:extLst>
              <a:ext uri="{FF2B5EF4-FFF2-40B4-BE49-F238E27FC236}">
                <a16:creationId xmlns:a16="http://schemas.microsoft.com/office/drawing/2014/main" id="{FF3308B6-7ECC-41D3-A613-4ED614C44650}"/>
              </a:ext>
            </a:extLst>
          </p:cNvPr>
          <p:cNvSpPr/>
          <p:nvPr/>
        </p:nvSpPr>
        <p:spPr>
          <a:xfrm>
            <a:off x="3236537" y="89888"/>
            <a:ext cx="6786410" cy="461665"/>
          </a:xfrm>
          <a:prstGeom prst="rect">
            <a:avLst/>
          </a:prstGeom>
        </p:spPr>
        <p:txBody>
          <a:bodyPr wrap="none">
            <a:spAutoFit/>
          </a:bodyPr>
          <a:lstStyle/>
          <a:p>
            <a:pPr lvl="0"/>
            <a:r>
              <a:rPr lang="uk-UA" sz="2400" b="1" dirty="0">
                <a:solidFill>
                  <a:prstClr val="black"/>
                </a:solidFill>
                <a:latin typeface="Times New Roman" panose="02020603050405020304" pitchFamily="18" charset="0"/>
                <a:cs typeface="Times New Roman" panose="02020603050405020304" pitchFamily="18" charset="0"/>
              </a:rPr>
              <a:t>МЕТОДИКА ПРОВЕДЕННЯ ДОСЛІДЖЕННЯ</a:t>
            </a:r>
          </a:p>
        </p:txBody>
      </p:sp>
    </p:spTree>
    <p:extLst>
      <p:ext uri="{BB962C8B-B14F-4D97-AF65-F5344CB8AC3E}">
        <p14:creationId xmlns:p14="http://schemas.microsoft.com/office/powerpoint/2010/main" val="1251552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1E4CDBC-41AC-45E6-91E3-5BF2C1DE2168}"/>
              </a:ext>
            </a:extLst>
          </p:cNvPr>
          <p:cNvPicPr>
            <a:picLocks noChangeAspect="1"/>
          </p:cNvPicPr>
          <p:nvPr/>
        </p:nvPicPr>
        <p:blipFill>
          <a:blip r:embed="rId2"/>
          <a:stretch>
            <a:fillRect/>
          </a:stretch>
        </p:blipFill>
        <p:spPr>
          <a:xfrm>
            <a:off x="0" y="0"/>
            <a:ext cx="12192000" cy="688848"/>
          </a:xfrm>
          <a:prstGeom prst="rect">
            <a:avLst/>
          </a:prstGeom>
        </p:spPr>
      </p:pic>
      <p:sp>
        <p:nvSpPr>
          <p:cNvPr id="5" name="Прямокутник 4">
            <a:extLst>
              <a:ext uri="{FF2B5EF4-FFF2-40B4-BE49-F238E27FC236}">
                <a16:creationId xmlns:a16="http://schemas.microsoft.com/office/drawing/2014/main" id="{A8B78AE8-F731-40A3-B7BA-67BCA5A6FA38}"/>
              </a:ext>
            </a:extLst>
          </p:cNvPr>
          <p:cNvSpPr/>
          <p:nvPr/>
        </p:nvSpPr>
        <p:spPr>
          <a:xfrm>
            <a:off x="141398" y="529087"/>
            <a:ext cx="11987849" cy="2345322"/>
          </a:xfrm>
          <a:prstGeom prst="rect">
            <a:avLst/>
          </a:prstGeom>
        </p:spPr>
        <p:txBody>
          <a:bodyPr wrap="square">
            <a:spAutoFit/>
          </a:bodyPr>
          <a:lstStyle/>
          <a:p>
            <a:pPr indent="457200" algn="just">
              <a:lnSpc>
                <a:spcPct val="150000"/>
              </a:lnSpc>
            </a:pPr>
            <a:r>
              <a:rPr lang="uk-UA" sz="2000" dirty="0">
                <a:solidFill>
                  <a:prstClr val="black"/>
                </a:solidFill>
                <a:latin typeface="Times New Roman" panose="02020603050405020304" pitchFamily="18" charset="0"/>
                <a:cs typeface="Times New Roman" panose="02020603050405020304" pitchFamily="18" charset="0"/>
              </a:rPr>
              <a:t>Отриману водну витяжку ми налили в ємність для вимірювання кондуктометром, який визначає електропровідність витяжки в </a:t>
            </a:r>
            <a:r>
              <a:rPr lang="uk-UA" sz="2000" dirty="0" err="1">
                <a:solidFill>
                  <a:prstClr val="black"/>
                </a:solidFill>
                <a:latin typeface="Times New Roman" panose="02020603050405020304" pitchFamily="18" charset="0"/>
                <a:cs typeface="Times New Roman" panose="02020603050405020304" pitchFamily="18" charset="0"/>
              </a:rPr>
              <a:t>мікросіменсах</a:t>
            </a:r>
            <a:r>
              <a:rPr lang="uk-UA" sz="2000" dirty="0">
                <a:solidFill>
                  <a:prstClr val="black"/>
                </a:solidFill>
                <a:latin typeface="Times New Roman" panose="02020603050405020304" pitchFamily="18" charset="0"/>
                <a:cs typeface="Times New Roman" panose="02020603050405020304" pitchFamily="18" charset="0"/>
              </a:rPr>
              <a:t> на сантиметр (</a:t>
            </a:r>
            <a:r>
              <a:rPr lang="uk-UA" sz="2000" dirty="0" err="1">
                <a:solidFill>
                  <a:prstClr val="black"/>
                </a:solidFill>
                <a:latin typeface="Times New Roman" panose="02020603050405020304" pitchFamily="18" charset="0"/>
                <a:cs typeface="Times New Roman" panose="02020603050405020304" pitchFamily="18" charset="0"/>
              </a:rPr>
              <a:t>μS</a:t>
            </a:r>
            <a:r>
              <a:rPr lang="uk-UA" sz="2000" dirty="0">
                <a:solidFill>
                  <a:prstClr val="black"/>
                </a:solidFill>
                <a:latin typeface="Times New Roman" panose="02020603050405020304" pitchFamily="18" charset="0"/>
                <a:cs typeface="Times New Roman" panose="02020603050405020304" pitchFamily="18" charset="0"/>
              </a:rPr>
              <a:t>/см) </a:t>
            </a:r>
            <a:r>
              <a:rPr lang="uk-UA" sz="2000" dirty="0">
                <a:latin typeface="Times New Roman" panose="02020603050405020304" pitchFamily="18" charset="0"/>
                <a:cs typeface="Times New Roman" panose="02020603050405020304" pitchFamily="18" charset="0"/>
              </a:rPr>
              <a:t>або в </a:t>
            </a:r>
            <a:r>
              <a:rPr lang="uk-UA" sz="2000" dirty="0" err="1">
                <a:latin typeface="Times New Roman" panose="02020603050405020304" pitchFamily="18" charset="0"/>
                <a:cs typeface="Times New Roman" panose="02020603050405020304" pitchFamily="18" charset="0"/>
              </a:rPr>
              <a:t>мілісіменсах</a:t>
            </a:r>
            <a:r>
              <a:rPr lang="uk-UA" sz="2000" dirty="0">
                <a:latin typeface="Times New Roman" panose="02020603050405020304" pitchFamily="18" charset="0"/>
                <a:cs typeface="Times New Roman" panose="02020603050405020304" pitchFamily="18" charset="0"/>
              </a:rPr>
              <a:t> на сантиметр  (</a:t>
            </a:r>
            <a:r>
              <a:rPr lang="uk-UA" sz="2000" dirty="0" err="1">
                <a:latin typeface="Times New Roman" panose="02020603050405020304" pitchFamily="18" charset="0"/>
                <a:cs typeface="Times New Roman" panose="02020603050405020304" pitchFamily="18" charset="0"/>
              </a:rPr>
              <a:t>mS</a:t>
            </a:r>
            <a:r>
              <a:rPr lang="uk-UA" sz="2000" dirty="0">
                <a:latin typeface="Times New Roman" panose="02020603050405020304" pitchFamily="18" charset="0"/>
                <a:cs typeface="Times New Roman" panose="02020603050405020304" pitchFamily="18" charset="0"/>
              </a:rPr>
              <a:t>/cm).       </a:t>
            </a:r>
            <a:r>
              <a:rPr lang="uk-UA" sz="2000" b="1" dirty="0">
                <a:latin typeface="Times New Roman" panose="02020603050405020304" pitchFamily="18" charset="0"/>
                <a:cs typeface="Times New Roman" panose="02020603050405020304" pitchFamily="18" charset="0"/>
              </a:rPr>
              <a:t>1 </a:t>
            </a:r>
            <a:r>
              <a:rPr lang="uk-UA" sz="2000" b="1" dirty="0" err="1">
                <a:latin typeface="Times New Roman" panose="02020603050405020304" pitchFamily="18" charset="0"/>
                <a:cs typeface="Times New Roman" panose="02020603050405020304" pitchFamily="18" charset="0"/>
              </a:rPr>
              <a:t>mS</a:t>
            </a:r>
            <a:r>
              <a:rPr lang="uk-UA" sz="2000" b="1" dirty="0">
                <a:latin typeface="Times New Roman" panose="02020603050405020304" pitchFamily="18" charset="0"/>
                <a:cs typeface="Times New Roman" panose="02020603050405020304" pitchFamily="18" charset="0"/>
              </a:rPr>
              <a:t>/cm = 1000 </a:t>
            </a:r>
            <a:r>
              <a:rPr lang="uk-UA" sz="2000" b="1" dirty="0" err="1">
                <a:latin typeface="Times New Roman" panose="02020603050405020304" pitchFamily="18" charset="0"/>
                <a:cs typeface="Times New Roman" panose="02020603050405020304" pitchFamily="18" charset="0"/>
              </a:rPr>
              <a:t>μS</a:t>
            </a:r>
            <a:r>
              <a:rPr lang="uk-UA" sz="2000" b="1" dirty="0">
                <a:latin typeface="Times New Roman" panose="02020603050405020304" pitchFamily="18" charset="0"/>
                <a:cs typeface="Times New Roman" panose="02020603050405020304" pitchFamily="18" charset="0"/>
              </a:rPr>
              <a:t>/cm</a:t>
            </a:r>
          </a:p>
          <a:p>
            <a:pPr lvl="0" indent="457200" algn="just">
              <a:lnSpc>
                <a:spcPct val="150000"/>
              </a:lnSpc>
            </a:pPr>
            <a:r>
              <a:rPr lang="uk-UA" sz="2000" dirty="0">
                <a:latin typeface="Times New Roman" panose="02020603050405020304" pitchFamily="18" charset="0"/>
                <a:cs typeface="Times New Roman" panose="02020603050405020304" pitchFamily="18" charset="0"/>
              </a:rPr>
              <a:t>Виміряна електропровідність безпосередньо залежить від концентрації іонів солей у розчині </a:t>
            </a:r>
            <a:r>
              <a:rPr lang="en-US" sz="2000" dirty="0">
                <a:latin typeface="Times New Roman" panose="02020603050405020304" pitchFamily="18" charset="0"/>
                <a:cs typeface="Times New Roman" panose="02020603050405020304" pitchFamily="18" charset="0"/>
              </a:rPr>
              <a:t>[6].</a:t>
            </a:r>
            <a:endParaRPr lang="ru-RU" sz="2000" dirty="0">
              <a:latin typeface="Times New Roman" panose="02020603050405020304" pitchFamily="18" charset="0"/>
              <a:cs typeface="Times New Roman" panose="02020603050405020304" pitchFamily="18" charset="0"/>
            </a:endParaRPr>
          </a:p>
          <a:p>
            <a:pPr lvl="0" indent="457200" algn="just">
              <a:lnSpc>
                <a:spcPct val="150000"/>
              </a:lnSpc>
            </a:pPr>
            <a:r>
              <a:rPr lang="uk-UA" sz="2000" dirty="0">
                <a:solidFill>
                  <a:prstClr val="black"/>
                </a:solidFill>
                <a:latin typeface="Times New Roman" panose="02020603050405020304" pitchFamily="18" charset="0"/>
                <a:cs typeface="Times New Roman" panose="02020603050405020304" pitchFamily="18" charset="0"/>
              </a:rPr>
              <a:t>Отримані результати вимірювань наведені у таблиці 1.</a:t>
            </a:r>
            <a:endParaRPr lang="ru-RU" sz="2000" dirty="0">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638B9D5F-A707-45F7-9C06-FC0810B40E6B}"/>
              </a:ext>
            </a:extLst>
          </p:cNvPr>
          <p:cNvSpPr/>
          <p:nvPr/>
        </p:nvSpPr>
        <p:spPr>
          <a:xfrm>
            <a:off x="186963" y="5436008"/>
            <a:ext cx="11635817" cy="1421992"/>
          </a:xfrm>
          <a:prstGeom prst="rect">
            <a:avLst/>
          </a:prstGeom>
        </p:spPr>
        <p:txBody>
          <a:bodyPr wrap="square">
            <a:spAutoFit/>
          </a:bodyPr>
          <a:lstStyle/>
          <a:p>
            <a:pPr lvl="0" indent="457200" algn="just">
              <a:lnSpc>
                <a:spcPct val="150000"/>
              </a:lnSpc>
            </a:pPr>
            <a:r>
              <a:rPr lang="uk-UA" sz="2000" dirty="0">
                <a:latin typeface="Times New Roman" panose="02020603050405020304" pitchFamily="18" charset="0"/>
                <a:cs typeface="Times New Roman" panose="02020603050405020304" pitchFamily="18" charset="0"/>
              </a:rPr>
              <a:t>Як ми можемо бачити із наведених даних, що чим далі від Одеської траси були взяті зразки ґрунту, тим менше в них виявлено іонів солей.  Ґрунти, що містять легкорозчинні мінеральні солі в кількостях 0,1-0,2 </a:t>
            </a:r>
            <a:r>
              <a:rPr lang="en-US" sz="2000" dirty="0" err="1">
                <a:solidFill>
                  <a:prstClr val="black"/>
                </a:solidFill>
                <a:latin typeface="Times New Roman" panose="02020603050405020304" pitchFamily="18" charset="0"/>
                <a:cs typeface="Times New Roman" panose="02020603050405020304" pitchFamily="18" charset="0"/>
              </a:rPr>
              <a:t>μS</a:t>
            </a:r>
            <a:r>
              <a:rPr lang="en-US" sz="2000" dirty="0">
                <a:solidFill>
                  <a:prstClr val="black"/>
                </a:solidFill>
                <a:latin typeface="Times New Roman" panose="02020603050405020304" pitchFamily="18" charset="0"/>
                <a:cs typeface="Times New Roman" panose="02020603050405020304" pitchFamily="18" charset="0"/>
              </a:rPr>
              <a:t>/cm</a:t>
            </a:r>
            <a:r>
              <a:rPr lang="uk-UA" sz="2000" dirty="0">
                <a:latin typeface="Times New Roman" panose="02020603050405020304" pitchFamily="18" charset="0"/>
                <a:cs typeface="Times New Roman" panose="02020603050405020304" pitchFamily="18" charset="0"/>
              </a:rPr>
              <a:t> – незасолені, 0,2-0,4 </a:t>
            </a:r>
            <a:r>
              <a:rPr lang="el-GR" sz="2000" dirty="0">
                <a:latin typeface="Times New Roman" panose="02020603050405020304" pitchFamily="18" charset="0"/>
                <a:cs typeface="Times New Roman" panose="02020603050405020304" pitchFamily="18" charset="0"/>
              </a:rPr>
              <a:t>μ</a:t>
            </a:r>
            <a:r>
              <a:rPr lang="en-US" sz="2000" dirty="0">
                <a:latin typeface="Times New Roman" panose="02020603050405020304" pitchFamily="18" charset="0"/>
                <a:cs typeface="Times New Roman" panose="02020603050405020304" pitchFamily="18" charset="0"/>
              </a:rPr>
              <a:t>S/cm </a:t>
            </a:r>
            <a:r>
              <a:rPr lang="uk-UA" sz="2000" dirty="0">
                <a:latin typeface="Times New Roman" panose="02020603050405020304" pitchFamily="18" charset="0"/>
                <a:cs typeface="Times New Roman" panose="02020603050405020304" pitchFamily="18" charset="0"/>
              </a:rPr>
              <a:t>– слабозасолені </a:t>
            </a:r>
            <a:r>
              <a:rPr lang="en-US" sz="2000" dirty="0">
                <a:solidFill>
                  <a:prstClr val="black"/>
                </a:solidFill>
                <a:latin typeface="Times New Roman" panose="02020603050405020304" pitchFamily="18" charset="0"/>
                <a:cs typeface="Times New Roman" panose="02020603050405020304" pitchFamily="18" charset="0"/>
              </a:rPr>
              <a:t>[7]</a:t>
            </a:r>
            <a:r>
              <a:rPr lang="uk-UA" sz="2000" dirty="0">
                <a:latin typeface="Times New Roman" panose="02020603050405020304" pitchFamily="18" charset="0"/>
                <a:cs typeface="Times New Roman" panose="02020603050405020304" pitchFamily="18" charset="0"/>
              </a:rPr>
              <a:t>.</a:t>
            </a:r>
          </a:p>
        </p:txBody>
      </p:sp>
      <p:sp>
        <p:nvSpPr>
          <p:cNvPr id="2" name="Прямокутник 1">
            <a:extLst>
              <a:ext uri="{FF2B5EF4-FFF2-40B4-BE49-F238E27FC236}">
                <a16:creationId xmlns:a16="http://schemas.microsoft.com/office/drawing/2014/main" id="{1A977268-7DFB-4409-BB93-627F9D8AB535}"/>
              </a:ext>
            </a:extLst>
          </p:cNvPr>
          <p:cNvSpPr/>
          <p:nvPr/>
        </p:nvSpPr>
        <p:spPr>
          <a:xfrm>
            <a:off x="3165973" y="0"/>
            <a:ext cx="4860818" cy="579967"/>
          </a:xfrm>
          <a:prstGeom prst="rect">
            <a:avLst/>
          </a:prstGeom>
        </p:spPr>
        <p:txBody>
          <a:bodyPr wrap="none">
            <a:spAutoFit/>
          </a:bodyPr>
          <a:lstStyle/>
          <a:p>
            <a:pPr lvl="0" indent="457200" algn="just">
              <a:lnSpc>
                <a:spcPct val="150000"/>
              </a:lnSpc>
            </a:pPr>
            <a:r>
              <a:rPr lang="uk-UA" sz="2400" b="1" dirty="0">
                <a:solidFill>
                  <a:prstClr val="black"/>
                </a:solidFill>
                <a:latin typeface="Times New Roman" panose="02020603050405020304" pitchFamily="18" charset="0"/>
                <a:cs typeface="Times New Roman" panose="02020603050405020304" pitchFamily="18" charset="0"/>
              </a:rPr>
              <a:t>АНАЛІЗ ВОДНОЇ ВИТЯЖКИ</a:t>
            </a:r>
          </a:p>
        </p:txBody>
      </p:sp>
      <p:graphicFrame>
        <p:nvGraphicFramePr>
          <p:cNvPr id="6" name="Таблиця 5">
            <a:extLst>
              <a:ext uri="{FF2B5EF4-FFF2-40B4-BE49-F238E27FC236}">
                <a16:creationId xmlns:a16="http://schemas.microsoft.com/office/drawing/2014/main" id="{BEA04512-7BC8-46C5-8392-8C6F1BA6FAE9}"/>
              </a:ext>
            </a:extLst>
          </p:cNvPr>
          <p:cNvGraphicFramePr>
            <a:graphicFrameLocks noGrp="1"/>
          </p:cNvGraphicFramePr>
          <p:nvPr>
            <p:extLst>
              <p:ext uri="{D42A27DB-BD31-4B8C-83A1-F6EECF244321}">
                <p14:modId xmlns:p14="http://schemas.microsoft.com/office/powerpoint/2010/main" val="1522209485"/>
              </p:ext>
            </p:extLst>
          </p:nvPr>
        </p:nvGraphicFramePr>
        <p:xfrm>
          <a:off x="342912" y="3429000"/>
          <a:ext cx="8115298" cy="2004060"/>
        </p:xfrm>
        <a:graphic>
          <a:graphicData uri="http://schemas.openxmlformats.org/drawingml/2006/table">
            <a:tbl>
              <a:tblPr/>
              <a:tblGrid>
                <a:gridCol w="1051327">
                  <a:extLst>
                    <a:ext uri="{9D8B030D-6E8A-4147-A177-3AD203B41FA5}">
                      <a16:colId xmlns:a16="http://schemas.microsoft.com/office/drawing/2014/main" val="1968072142"/>
                    </a:ext>
                  </a:extLst>
                </a:gridCol>
                <a:gridCol w="1405707">
                  <a:extLst>
                    <a:ext uri="{9D8B030D-6E8A-4147-A177-3AD203B41FA5}">
                      <a16:colId xmlns:a16="http://schemas.microsoft.com/office/drawing/2014/main" val="1401929162"/>
                    </a:ext>
                  </a:extLst>
                </a:gridCol>
                <a:gridCol w="1490636">
                  <a:extLst>
                    <a:ext uri="{9D8B030D-6E8A-4147-A177-3AD203B41FA5}">
                      <a16:colId xmlns:a16="http://schemas.microsoft.com/office/drawing/2014/main" val="571405140"/>
                    </a:ext>
                  </a:extLst>
                </a:gridCol>
                <a:gridCol w="1108150">
                  <a:extLst>
                    <a:ext uri="{9D8B030D-6E8A-4147-A177-3AD203B41FA5}">
                      <a16:colId xmlns:a16="http://schemas.microsoft.com/office/drawing/2014/main" val="1321899250"/>
                    </a:ext>
                  </a:extLst>
                </a:gridCol>
                <a:gridCol w="756010">
                  <a:extLst>
                    <a:ext uri="{9D8B030D-6E8A-4147-A177-3AD203B41FA5}">
                      <a16:colId xmlns:a16="http://schemas.microsoft.com/office/drawing/2014/main" val="3628258163"/>
                    </a:ext>
                  </a:extLst>
                </a:gridCol>
                <a:gridCol w="791448">
                  <a:extLst>
                    <a:ext uri="{9D8B030D-6E8A-4147-A177-3AD203B41FA5}">
                      <a16:colId xmlns:a16="http://schemas.microsoft.com/office/drawing/2014/main" val="2868398474"/>
                    </a:ext>
                  </a:extLst>
                </a:gridCol>
                <a:gridCol w="791448">
                  <a:extLst>
                    <a:ext uri="{9D8B030D-6E8A-4147-A177-3AD203B41FA5}">
                      <a16:colId xmlns:a16="http://schemas.microsoft.com/office/drawing/2014/main" val="1364341288"/>
                    </a:ext>
                  </a:extLst>
                </a:gridCol>
                <a:gridCol w="720572">
                  <a:extLst>
                    <a:ext uri="{9D8B030D-6E8A-4147-A177-3AD203B41FA5}">
                      <a16:colId xmlns:a16="http://schemas.microsoft.com/office/drawing/2014/main" val="3851027544"/>
                    </a:ext>
                  </a:extLst>
                </a:gridCol>
              </a:tblGrid>
              <a:tr h="868680">
                <a:tc>
                  <a:txBody>
                    <a:bodyPr/>
                    <a:lstStyle/>
                    <a:p>
                      <a:pPr algn="ctr" rtl="0" fontAlgn="ctr"/>
                      <a:r>
                        <a:rPr lang="uk-UA" sz="1800" b="0" i="0" u="none" strike="noStrike" dirty="0">
                          <a:solidFill>
                            <a:srgbClr val="000000"/>
                          </a:solidFill>
                          <a:effectLst/>
                          <a:latin typeface="Times New Roman" panose="02020603050405020304" pitchFamily="18" charset="0"/>
                        </a:rPr>
                        <a:t>Реагент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dirty="0">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a:solidFill>
                            <a:srgbClr val="000000"/>
                          </a:solidFill>
                          <a:effectLst/>
                          <a:latin typeface="Times New Roman" panose="02020603050405020304" pitchFamily="18" charset="0"/>
                        </a:rPr>
                        <a:t>Контроль (дистильована вода)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dirty="0">
                          <a:solidFill>
                            <a:srgbClr val="000000"/>
                          </a:solidFill>
                          <a:effectLst/>
                          <a:latin typeface="Times New Roman" panose="02020603050405020304" pitchFamily="18" charset="0"/>
                        </a:rPr>
                        <a:t>Контроль (ґрунт з магазину)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1800" b="0" i="0" u="none" strike="noStrike">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782954"/>
                  </a:ext>
                </a:extLst>
              </a:tr>
              <a:tr h="579120">
                <a:tc rowSpan="2">
                  <a:txBody>
                    <a:bodyPr/>
                    <a:lstStyle/>
                    <a:p>
                      <a:pPr algn="ctr" rtl="0" fontAlgn="ctr"/>
                      <a:r>
                        <a:rPr lang="uk-UA" sz="1800" b="0" i="0" u="none" strike="noStrike">
                          <a:solidFill>
                            <a:srgbClr val="000000"/>
                          </a:solidFill>
                          <a:effectLst/>
                          <a:latin typeface="Times New Roman" panose="02020603050405020304" pitchFamily="18" charset="0"/>
                        </a:rPr>
                        <a:t>Солі</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l-GR" sz="1800" b="0" i="0" u="none" strike="noStrike">
                          <a:solidFill>
                            <a:srgbClr val="000000"/>
                          </a:solidFill>
                          <a:effectLst/>
                          <a:latin typeface="Times New Roman" panose="02020603050405020304" pitchFamily="18" charset="0"/>
                        </a:rPr>
                        <a:t>μ</a:t>
                      </a:r>
                      <a:r>
                        <a:rPr lang="en-US" sz="1800" b="0" i="0" u="none" strike="noStrike">
                          <a:solidFill>
                            <a:srgbClr val="000000"/>
                          </a:solidFill>
                          <a:effectLst/>
                          <a:latin typeface="Times New Roman" panose="02020603050405020304" pitchFamily="18" charset="0"/>
                        </a:rPr>
                        <a:t>S/</a:t>
                      </a:r>
                      <a:r>
                        <a:rPr lang="uk-UA" sz="1800" b="0" i="0" u="none" strike="noStrike">
                          <a:solidFill>
                            <a:srgbClr val="000000"/>
                          </a:solidFill>
                          <a:effectLst/>
                          <a:latin typeface="Times New Roman" panose="02020603050405020304" pitchFamily="18" charset="0"/>
                        </a:rPr>
                        <a:t>с</a:t>
                      </a:r>
                      <a:r>
                        <a:rPr lang="en-US" sz="1800" b="0" i="0" u="none" strike="noStrike">
                          <a:solidFill>
                            <a:srgbClr val="000000"/>
                          </a:solidFill>
                          <a:effectLst/>
                          <a:latin typeface="Times New Roman" panose="02020603050405020304" pitchFamily="18" charset="0"/>
                        </a:rPr>
                        <a:t>m (</a:t>
                      </a:r>
                      <a:r>
                        <a:rPr lang="uk-UA" sz="1800" b="0" i="0" u="none" strike="noStrike">
                          <a:solidFill>
                            <a:srgbClr val="000000"/>
                          </a:solidFill>
                          <a:effectLst/>
                          <a:latin typeface="Times New Roman" panose="02020603050405020304" pitchFamily="18" charset="0"/>
                        </a:rPr>
                        <a:t>мкСм/см)</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dirty="0">
                          <a:solidFill>
                            <a:srgbClr val="000000"/>
                          </a:solidFill>
                          <a:effectLst/>
                          <a:latin typeface="Times New Roman" panose="02020603050405020304" pitchFamily="18"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800" b="0" i="0" u="none" strike="noStrike" dirty="0">
                          <a:solidFill>
                            <a:srgbClr val="000000"/>
                          </a:solidFill>
                          <a:effectLst/>
                          <a:latin typeface="Times New Roman" panose="02020603050405020304" pitchFamily="18" charset="0"/>
                          <a:cs typeface="Times New Roman" panose="02020603050405020304" pitchFamily="18" charset="0"/>
                        </a:rPr>
                        <a:t>102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dirty="0">
                          <a:solidFill>
                            <a:srgbClr val="000000"/>
                          </a:solidFill>
                          <a:effectLst/>
                          <a:latin typeface="Times New Roman" panose="02020603050405020304" pitchFamily="18" charset="0"/>
                        </a:rPr>
                        <a:t>364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a:solidFill>
                            <a:srgbClr val="000000"/>
                          </a:solidFill>
                          <a:effectLst/>
                          <a:latin typeface="Times New Roman" panose="02020603050405020304" pitchFamily="18" charset="0"/>
                        </a:rPr>
                        <a:t>252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dirty="0">
                          <a:solidFill>
                            <a:srgbClr val="000000"/>
                          </a:solidFill>
                          <a:effectLst/>
                          <a:latin typeface="Times New Roman" panose="02020603050405020304" pitchFamily="18" charset="0"/>
                        </a:rPr>
                        <a:t>192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a:solidFill>
                            <a:srgbClr val="000000"/>
                          </a:solidFill>
                          <a:effectLst/>
                          <a:latin typeface="Times New Roman" panose="02020603050405020304" pitchFamily="18" charset="0"/>
                        </a:rPr>
                        <a:t>118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1151996"/>
                  </a:ext>
                </a:extLst>
              </a:tr>
              <a:tr h="481642">
                <a:tc vMerge="1">
                  <a:txBody>
                    <a:bodyPr/>
                    <a:lstStyle/>
                    <a:p>
                      <a:endParaRPr lang="uk-UA"/>
                    </a:p>
                  </a:txBody>
                  <a:tcPr/>
                </a:tc>
                <a:tc>
                  <a:txBody>
                    <a:bodyPr/>
                    <a:lstStyle/>
                    <a:p>
                      <a:pPr algn="ctr" rtl="0" fontAlgn="ctr"/>
                      <a:r>
                        <a:rPr lang="en-US" sz="1800" b="0" i="0" u="none" strike="noStrike" dirty="0">
                          <a:solidFill>
                            <a:srgbClr val="000000"/>
                          </a:solidFill>
                          <a:effectLst/>
                          <a:latin typeface="Times New Roman" panose="02020603050405020304" pitchFamily="18" charset="0"/>
                        </a:rPr>
                        <a:t>mS/</a:t>
                      </a:r>
                      <a:r>
                        <a:rPr lang="uk-UA" sz="1800" b="0" i="0" u="none" strike="noStrike" dirty="0">
                          <a:solidFill>
                            <a:srgbClr val="000000"/>
                          </a:solidFill>
                          <a:effectLst/>
                          <a:latin typeface="Times New Roman" panose="02020603050405020304" pitchFamily="18" charset="0"/>
                        </a:rPr>
                        <a:t>с</a:t>
                      </a:r>
                      <a:r>
                        <a:rPr lang="en-US" sz="1800" b="0" i="0" u="none" strike="noStrike" dirty="0">
                          <a:solidFill>
                            <a:srgbClr val="000000"/>
                          </a:solidFill>
                          <a:effectLst/>
                          <a:latin typeface="Times New Roman" panose="02020603050405020304" pitchFamily="18" charset="0"/>
                        </a:rPr>
                        <a:t>m (</a:t>
                      </a:r>
                      <a:r>
                        <a:rPr lang="uk-UA" sz="1800" b="0" i="0" u="none" strike="noStrike" dirty="0" err="1">
                          <a:solidFill>
                            <a:srgbClr val="000000"/>
                          </a:solidFill>
                          <a:effectLst/>
                          <a:latin typeface="Times New Roman" panose="02020603050405020304" pitchFamily="18" charset="0"/>
                        </a:rPr>
                        <a:t>мСм</a:t>
                      </a:r>
                      <a:r>
                        <a:rPr lang="uk-UA" sz="1800" b="0" i="0" u="none" strike="noStrike" dirty="0">
                          <a:solidFill>
                            <a:srgbClr val="000000"/>
                          </a:solidFill>
                          <a:effectLst/>
                          <a:latin typeface="Times New Roman" panose="02020603050405020304" pitchFamily="18" charset="0"/>
                        </a:rPr>
                        <a:t>/см)</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a:solidFill>
                            <a:srgbClr val="000000"/>
                          </a:solidFill>
                          <a:effectLst/>
                          <a:latin typeface="Times New Roman" panose="02020603050405020304" pitchFamily="18" charset="0"/>
                        </a:rPr>
                        <a:t>0,003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uk-UA" sz="1800" b="0" i="0" u="none" strike="noStrike" dirty="0">
                          <a:solidFill>
                            <a:srgbClr val="000000"/>
                          </a:solidFill>
                          <a:effectLst/>
                          <a:latin typeface="Times New Roman" panose="02020603050405020304" pitchFamily="18" charset="0"/>
                          <a:cs typeface="Times New Roman" panose="02020603050405020304" pitchFamily="18" charset="0"/>
                        </a:rPr>
                        <a:t>0,1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dirty="0">
                          <a:solidFill>
                            <a:srgbClr val="000000"/>
                          </a:solidFill>
                          <a:effectLst/>
                          <a:latin typeface="Times New Roman" panose="02020603050405020304" pitchFamily="18" charset="0"/>
                        </a:rPr>
                        <a:t>0,36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a:solidFill>
                            <a:srgbClr val="000000"/>
                          </a:solidFill>
                          <a:effectLst/>
                          <a:latin typeface="Times New Roman" panose="02020603050405020304" pitchFamily="18" charset="0"/>
                        </a:rPr>
                        <a:t>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a:solidFill>
                            <a:srgbClr val="000000"/>
                          </a:solidFill>
                          <a:effectLst/>
                          <a:latin typeface="Times New Roman" panose="02020603050405020304" pitchFamily="18" charset="0"/>
                        </a:rPr>
                        <a:t>0,19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uk-UA" sz="1800" b="0" i="0" u="none" strike="noStrike" dirty="0">
                          <a:solidFill>
                            <a:srgbClr val="000000"/>
                          </a:solidFill>
                          <a:effectLst/>
                          <a:latin typeface="Times New Roman" panose="02020603050405020304" pitchFamily="18" charset="0"/>
                        </a:rPr>
                        <a:t>0,12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415198"/>
                  </a:ext>
                </a:extLst>
              </a:tr>
            </a:tbl>
          </a:graphicData>
        </a:graphic>
      </p:graphicFrame>
      <p:pic>
        <p:nvPicPr>
          <p:cNvPr id="3" name="Рисунок 2">
            <a:extLst>
              <a:ext uri="{FF2B5EF4-FFF2-40B4-BE49-F238E27FC236}">
                <a16:creationId xmlns:a16="http://schemas.microsoft.com/office/drawing/2014/main" id="{4315514A-5382-4750-8FF2-1A34650B590B}"/>
              </a:ext>
            </a:extLst>
          </p:cNvPr>
          <p:cNvPicPr>
            <a:picLocks noChangeAspect="1"/>
          </p:cNvPicPr>
          <p:nvPr/>
        </p:nvPicPr>
        <p:blipFill>
          <a:blip r:embed="rId3"/>
          <a:stretch>
            <a:fillRect/>
          </a:stretch>
        </p:blipFill>
        <p:spPr>
          <a:xfrm>
            <a:off x="8917757" y="2505181"/>
            <a:ext cx="2790335" cy="2790335"/>
          </a:xfrm>
          <a:prstGeom prst="rect">
            <a:avLst/>
          </a:prstGeom>
        </p:spPr>
      </p:pic>
      <p:sp>
        <p:nvSpPr>
          <p:cNvPr id="8" name="Прямокутник 7">
            <a:extLst>
              <a:ext uri="{FF2B5EF4-FFF2-40B4-BE49-F238E27FC236}">
                <a16:creationId xmlns:a16="http://schemas.microsoft.com/office/drawing/2014/main" id="{AF8845FE-3CBA-4420-BCC5-7B0BCFBE728A}"/>
              </a:ext>
            </a:extLst>
          </p:cNvPr>
          <p:cNvSpPr/>
          <p:nvPr/>
        </p:nvSpPr>
        <p:spPr>
          <a:xfrm>
            <a:off x="1605501" y="2941511"/>
            <a:ext cx="6285182" cy="430887"/>
          </a:xfrm>
          <a:prstGeom prst="rect">
            <a:avLst/>
          </a:prstGeom>
        </p:spPr>
        <p:txBody>
          <a:bodyPr wrap="none">
            <a:spAutoFit/>
          </a:bodyPr>
          <a:lstStyle/>
          <a:p>
            <a:r>
              <a:rPr lang="uk-UA" sz="2200" b="1" dirty="0">
                <a:solidFill>
                  <a:prstClr val="black"/>
                </a:solidFill>
                <a:latin typeface="Times New Roman" panose="02020603050405020304" pitchFamily="18" charset="0"/>
                <a:cs typeface="Times New Roman" panose="02020603050405020304" pitchFamily="18" charset="0"/>
              </a:rPr>
              <a:t>Таблиця 1 </a:t>
            </a:r>
            <a:r>
              <a:rPr lang="uk-UA" sz="2200" dirty="0">
                <a:solidFill>
                  <a:prstClr val="black"/>
                </a:solidFill>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Концентрація солей у </a:t>
            </a:r>
            <a:r>
              <a:rPr lang="uk-UA" sz="2200" dirty="0">
                <a:solidFill>
                  <a:prstClr val="black"/>
                </a:solidFill>
                <a:latin typeface="Times New Roman" panose="02020603050405020304" pitchFamily="18" charset="0"/>
                <a:cs typeface="Times New Roman" panose="02020603050405020304" pitchFamily="18" charset="0"/>
              </a:rPr>
              <a:t>водній витяжці </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707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a:extLst>
              <a:ext uri="{FF2B5EF4-FFF2-40B4-BE49-F238E27FC236}">
                <a16:creationId xmlns:a16="http://schemas.microsoft.com/office/drawing/2014/main" id="{BB0A0B1E-272C-4781-9CF4-7D543972E67E}"/>
              </a:ext>
            </a:extLst>
          </p:cNvPr>
          <p:cNvPicPr>
            <a:picLocks noChangeAspect="1"/>
          </p:cNvPicPr>
          <p:nvPr/>
        </p:nvPicPr>
        <p:blipFill rotWithShape="1">
          <a:blip r:embed="rId2"/>
          <a:srcRect l="14582" t="8388" r="15283"/>
          <a:stretch/>
        </p:blipFill>
        <p:spPr>
          <a:xfrm>
            <a:off x="8396555" y="2410312"/>
            <a:ext cx="1390186" cy="1815876"/>
          </a:xfrm>
          <a:prstGeom prst="rect">
            <a:avLst/>
          </a:prstGeom>
        </p:spPr>
      </p:pic>
      <p:pic>
        <p:nvPicPr>
          <p:cNvPr id="16" name="Рисунок 15">
            <a:extLst>
              <a:ext uri="{FF2B5EF4-FFF2-40B4-BE49-F238E27FC236}">
                <a16:creationId xmlns:a16="http://schemas.microsoft.com/office/drawing/2014/main" id="{8637C24F-E12B-41D2-B603-F524F2B4996D}"/>
              </a:ext>
            </a:extLst>
          </p:cNvPr>
          <p:cNvPicPr>
            <a:picLocks noChangeAspect="1"/>
          </p:cNvPicPr>
          <p:nvPr/>
        </p:nvPicPr>
        <p:blipFill rotWithShape="1">
          <a:blip r:embed="rId3"/>
          <a:srcRect l="5098" r="7158" b="5567"/>
          <a:stretch/>
        </p:blipFill>
        <p:spPr>
          <a:xfrm>
            <a:off x="7995834" y="4348882"/>
            <a:ext cx="2076133" cy="2234369"/>
          </a:xfrm>
          <a:prstGeom prst="rect">
            <a:avLst/>
          </a:prstGeom>
        </p:spPr>
      </p:pic>
      <p:pic>
        <p:nvPicPr>
          <p:cNvPr id="14" name="Рисунок 13">
            <a:extLst>
              <a:ext uri="{FF2B5EF4-FFF2-40B4-BE49-F238E27FC236}">
                <a16:creationId xmlns:a16="http://schemas.microsoft.com/office/drawing/2014/main" id="{CE7BAB61-AF4F-4E36-B767-66E543524A94}"/>
              </a:ext>
            </a:extLst>
          </p:cNvPr>
          <p:cNvPicPr>
            <a:picLocks noChangeAspect="1"/>
          </p:cNvPicPr>
          <p:nvPr/>
        </p:nvPicPr>
        <p:blipFill rotWithShape="1">
          <a:blip r:embed="rId4"/>
          <a:srcRect l="18903" r="12057"/>
          <a:stretch/>
        </p:blipFill>
        <p:spPr>
          <a:xfrm>
            <a:off x="9872505" y="2410312"/>
            <a:ext cx="2218890" cy="1815876"/>
          </a:xfrm>
          <a:prstGeom prst="rect">
            <a:avLst/>
          </a:prstGeom>
        </p:spPr>
      </p:pic>
      <p:pic>
        <p:nvPicPr>
          <p:cNvPr id="2" name="Рисунок 1">
            <a:extLst>
              <a:ext uri="{FF2B5EF4-FFF2-40B4-BE49-F238E27FC236}">
                <a16:creationId xmlns:a16="http://schemas.microsoft.com/office/drawing/2014/main" id="{B73F9E35-EF2B-4BAE-9C84-A08611F44FDF}"/>
              </a:ext>
            </a:extLst>
          </p:cNvPr>
          <p:cNvPicPr>
            <a:picLocks noChangeAspect="1"/>
          </p:cNvPicPr>
          <p:nvPr/>
        </p:nvPicPr>
        <p:blipFill>
          <a:blip r:embed="rId5"/>
          <a:stretch>
            <a:fillRect/>
          </a:stretch>
        </p:blipFill>
        <p:spPr>
          <a:xfrm>
            <a:off x="0" y="0"/>
            <a:ext cx="12192000" cy="688848"/>
          </a:xfrm>
          <a:prstGeom prst="rect">
            <a:avLst/>
          </a:prstGeom>
        </p:spPr>
      </p:pic>
      <p:sp>
        <p:nvSpPr>
          <p:cNvPr id="6" name="TextBox 5">
            <a:extLst>
              <a:ext uri="{FF2B5EF4-FFF2-40B4-BE49-F238E27FC236}">
                <a16:creationId xmlns:a16="http://schemas.microsoft.com/office/drawing/2014/main" id="{9397C758-C3CD-43BE-B243-CDE85BFBFBD9}"/>
              </a:ext>
            </a:extLst>
          </p:cNvPr>
          <p:cNvSpPr txBox="1"/>
          <p:nvPr/>
        </p:nvSpPr>
        <p:spPr>
          <a:xfrm>
            <a:off x="152596" y="688847"/>
            <a:ext cx="11659190" cy="2062872"/>
          </a:xfrm>
          <a:prstGeom prst="rect">
            <a:avLst/>
          </a:prstGeom>
          <a:noFill/>
        </p:spPr>
        <p:txBody>
          <a:bodyPr wrap="square" rtlCol="0">
            <a:spAutoFit/>
          </a:bodyPr>
          <a:lstStyle/>
          <a:p>
            <a:pPr indent="457200" algn="just">
              <a:lnSpc>
                <a:spcPct val="150000"/>
              </a:lnSpc>
            </a:pPr>
            <a:r>
              <a:rPr lang="uk-UA" sz="2200" b="1" dirty="0">
                <a:latin typeface="Times New Roman" panose="02020603050405020304" pitchFamily="18" charset="0"/>
                <a:cs typeface="Times New Roman" panose="02020603050405020304" pitchFamily="18" charset="0"/>
              </a:rPr>
              <a:t>Схожість насіння </a:t>
            </a:r>
            <a:r>
              <a:rPr lang="uk-UA" sz="2200" dirty="0">
                <a:latin typeface="Times New Roman" panose="02020603050405020304" pitchFamily="18" charset="0"/>
                <a:cs typeface="Times New Roman" panose="02020603050405020304" pitchFamily="18" charset="0"/>
              </a:rPr>
              <a:t>– це показник, який вказує на кількість схожого насіння у % від загальної маси за певний проміжок часу </a:t>
            </a:r>
            <a:r>
              <a:rPr lang="uk-UA" sz="2200" dirty="0">
                <a:solidFill>
                  <a:prstClr val="black"/>
                </a:solidFill>
                <a:latin typeface="Times New Roman" panose="02020603050405020304" pitchFamily="18" charset="0"/>
                <a:cs typeface="Times New Roman" panose="02020603050405020304" pitchFamily="18" charset="0"/>
              </a:rPr>
              <a:t>[8]</a:t>
            </a:r>
            <a:r>
              <a:rPr lang="uk-UA" sz="2200" dirty="0">
                <a:latin typeface="Times New Roman" panose="02020603050405020304" pitchFamily="18" charset="0"/>
                <a:cs typeface="Times New Roman" panose="02020603050405020304" pitchFamily="18" charset="0"/>
              </a:rPr>
              <a:t>. </a:t>
            </a:r>
          </a:p>
          <a:p>
            <a:pPr indent="457200" algn="just">
              <a:lnSpc>
                <a:spcPct val="150000"/>
              </a:lnSpc>
            </a:pPr>
            <a:r>
              <a:rPr lang="uk-UA" sz="2200" dirty="0">
                <a:latin typeface="Times New Roman" panose="02020603050405020304" pitchFamily="18" charset="0"/>
                <a:cs typeface="Times New Roman" panose="02020603050405020304" pitchFamily="18" charset="0"/>
              </a:rPr>
              <a:t>У нашому дослідженні було висаджено по 7 насінин квасолі у кожний зразок ґрунту, і ця кількість буде дорівнювати 100%. </a:t>
            </a:r>
          </a:p>
        </p:txBody>
      </p:sp>
      <p:sp>
        <p:nvSpPr>
          <p:cNvPr id="3" name="Прямокутник 2">
            <a:extLst>
              <a:ext uri="{FF2B5EF4-FFF2-40B4-BE49-F238E27FC236}">
                <a16:creationId xmlns:a16="http://schemas.microsoft.com/office/drawing/2014/main" id="{132F1DB6-6885-476B-9333-02E1060473EA}"/>
              </a:ext>
            </a:extLst>
          </p:cNvPr>
          <p:cNvSpPr/>
          <p:nvPr/>
        </p:nvSpPr>
        <p:spPr>
          <a:xfrm>
            <a:off x="3680273" y="113591"/>
            <a:ext cx="6010043" cy="461665"/>
          </a:xfrm>
          <a:prstGeom prst="rect">
            <a:avLst/>
          </a:prstGeom>
        </p:spPr>
        <p:txBody>
          <a:bodyPr wrap="none">
            <a:spAutoFit/>
          </a:bodyPr>
          <a:lstStyle/>
          <a:p>
            <a:r>
              <a:rPr lang="uk-UA" sz="2400" b="1" dirty="0">
                <a:latin typeface="Times New Roman" panose="02020603050405020304" pitchFamily="18" charset="0"/>
                <a:ea typeface="Times New Roman" panose="02020603050405020304" pitchFamily="18" charset="0"/>
                <a:cs typeface="Times New Roman" panose="02020603050405020304" pitchFamily="18" charset="0"/>
              </a:rPr>
              <a:t>ДОСЛІДЖЕННЯ СХОЖОСТІ НАСІННЯ</a:t>
            </a:r>
            <a:endParaRPr lang="uk-UA" sz="2400" b="1" dirty="0">
              <a:latin typeface="Times New Roman" panose="02020603050405020304" pitchFamily="18" charset="0"/>
              <a:cs typeface="Times New Roman" panose="02020603050405020304" pitchFamily="18" charset="0"/>
            </a:endParaRPr>
          </a:p>
        </p:txBody>
      </p:sp>
      <p:sp>
        <p:nvSpPr>
          <p:cNvPr id="4" name="Прямокутник 3">
            <a:extLst>
              <a:ext uri="{FF2B5EF4-FFF2-40B4-BE49-F238E27FC236}">
                <a16:creationId xmlns:a16="http://schemas.microsoft.com/office/drawing/2014/main" id="{1619BAFC-7D5C-4A81-9617-34BE49BB2E02}"/>
              </a:ext>
            </a:extLst>
          </p:cNvPr>
          <p:cNvSpPr/>
          <p:nvPr/>
        </p:nvSpPr>
        <p:spPr>
          <a:xfrm>
            <a:off x="203265" y="2651479"/>
            <a:ext cx="7451300" cy="1555041"/>
          </a:xfrm>
          <a:prstGeom prst="rect">
            <a:avLst/>
          </a:prstGeom>
        </p:spPr>
        <p:txBody>
          <a:bodyPr wrap="square">
            <a:spAutoFit/>
          </a:bodyPr>
          <a:lstStyle/>
          <a:p>
            <a:pPr indent="457200">
              <a:lnSpc>
                <a:spcPct val="150000"/>
              </a:lnSpc>
            </a:pPr>
            <a:r>
              <a:rPr lang="uk-UA" sz="2200" dirty="0">
                <a:latin typeface="Times New Roman" panose="02020603050405020304" pitchFamily="18" charset="0"/>
                <a:cs typeface="Times New Roman" panose="02020603050405020304" pitchFamily="18" charset="0"/>
              </a:rPr>
              <a:t>На 6 день після посіву з’явилися  паростки. Як ми можемо бачити по фото, що </a:t>
            </a:r>
            <a:r>
              <a:rPr lang="uk-UA" sz="2200" dirty="0">
                <a:latin typeface="Times New Roman" panose="02020603050405020304" pitchFamily="18" charset="0"/>
                <a:ea typeface="Times New Roman" panose="02020603050405020304" pitchFamily="18" charset="0"/>
              </a:rPr>
              <a:t>схожості насіння напряму залежить від концентрації у ґрунті солей.</a:t>
            </a:r>
            <a:endParaRPr lang="uk-UA" sz="2200" dirty="0">
              <a:latin typeface="Times New Roman" panose="02020603050405020304" pitchFamily="18" charset="0"/>
              <a:cs typeface="Times New Roman" panose="02020603050405020304" pitchFamily="18" charset="0"/>
            </a:endParaRPr>
          </a:p>
        </p:txBody>
      </p:sp>
      <p:graphicFrame>
        <p:nvGraphicFramePr>
          <p:cNvPr id="5" name="Таблиця 4">
            <a:extLst>
              <a:ext uri="{FF2B5EF4-FFF2-40B4-BE49-F238E27FC236}">
                <a16:creationId xmlns:a16="http://schemas.microsoft.com/office/drawing/2014/main" id="{ACD9D984-E255-46E0-AB35-396320A8F66B}"/>
              </a:ext>
            </a:extLst>
          </p:cNvPr>
          <p:cNvGraphicFramePr>
            <a:graphicFrameLocks noGrp="1"/>
          </p:cNvGraphicFramePr>
          <p:nvPr>
            <p:extLst>
              <p:ext uri="{D42A27DB-BD31-4B8C-83A1-F6EECF244321}">
                <p14:modId xmlns:p14="http://schemas.microsoft.com/office/powerpoint/2010/main" val="2641023240"/>
              </p:ext>
            </p:extLst>
          </p:nvPr>
        </p:nvGraphicFramePr>
        <p:xfrm>
          <a:off x="152596" y="5022232"/>
          <a:ext cx="7451300" cy="1489585"/>
        </p:xfrm>
        <a:graphic>
          <a:graphicData uri="http://schemas.openxmlformats.org/drawingml/2006/table">
            <a:tbl>
              <a:tblPr/>
              <a:tblGrid>
                <a:gridCol w="1263533">
                  <a:extLst>
                    <a:ext uri="{9D8B030D-6E8A-4147-A177-3AD203B41FA5}">
                      <a16:colId xmlns:a16="http://schemas.microsoft.com/office/drawing/2014/main" val="2816296937"/>
                    </a:ext>
                  </a:extLst>
                </a:gridCol>
                <a:gridCol w="944697">
                  <a:extLst>
                    <a:ext uri="{9D8B030D-6E8A-4147-A177-3AD203B41FA5}">
                      <a16:colId xmlns:a16="http://schemas.microsoft.com/office/drawing/2014/main" val="580521769"/>
                    </a:ext>
                  </a:extLst>
                </a:gridCol>
                <a:gridCol w="1617794">
                  <a:extLst>
                    <a:ext uri="{9D8B030D-6E8A-4147-A177-3AD203B41FA5}">
                      <a16:colId xmlns:a16="http://schemas.microsoft.com/office/drawing/2014/main" val="147918618"/>
                    </a:ext>
                  </a:extLst>
                </a:gridCol>
                <a:gridCol w="909271">
                  <a:extLst>
                    <a:ext uri="{9D8B030D-6E8A-4147-A177-3AD203B41FA5}">
                      <a16:colId xmlns:a16="http://schemas.microsoft.com/office/drawing/2014/main" val="3035165119"/>
                    </a:ext>
                  </a:extLst>
                </a:gridCol>
                <a:gridCol w="897463">
                  <a:extLst>
                    <a:ext uri="{9D8B030D-6E8A-4147-A177-3AD203B41FA5}">
                      <a16:colId xmlns:a16="http://schemas.microsoft.com/office/drawing/2014/main" val="14200815"/>
                    </a:ext>
                  </a:extLst>
                </a:gridCol>
                <a:gridCol w="909271">
                  <a:extLst>
                    <a:ext uri="{9D8B030D-6E8A-4147-A177-3AD203B41FA5}">
                      <a16:colId xmlns:a16="http://schemas.microsoft.com/office/drawing/2014/main" val="2987937670"/>
                    </a:ext>
                  </a:extLst>
                </a:gridCol>
                <a:gridCol w="909271">
                  <a:extLst>
                    <a:ext uri="{9D8B030D-6E8A-4147-A177-3AD203B41FA5}">
                      <a16:colId xmlns:a16="http://schemas.microsoft.com/office/drawing/2014/main" val="3608155461"/>
                    </a:ext>
                  </a:extLst>
                </a:gridCol>
              </a:tblGrid>
              <a:tr h="81140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uk-UA" sz="2200" b="0" i="0" u="none" strike="noStrike" dirty="0">
                          <a:solidFill>
                            <a:srgbClr val="000000"/>
                          </a:solidFill>
                          <a:effectLst/>
                          <a:latin typeface="Times New Roman" panose="02020603050405020304" pitchFamily="18" charset="0"/>
                        </a:rPr>
                        <a:t>Об’єкт</a:t>
                      </a:r>
                    </a:p>
                    <a:p>
                      <a:pPr algn="ctr" rtl="0" fontAlgn="ctr"/>
                      <a:r>
                        <a:rPr lang="uk-UA" sz="2200" b="0" i="0" u="none" strike="noStrike" dirty="0">
                          <a:solidFill>
                            <a:srgbClr val="000000"/>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dirty="0">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3990017"/>
                  </a:ext>
                </a:extLst>
              </a:tr>
              <a:tr h="540937">
                <a:tc>
                  <a:txBody>
                    <a:bodyPr/>
                    <a:lstStyle/>
                    <a:p>
                      <a:pPr algn="ctr" rtl="0" fontAlgn="ctr"/>
                      <a:r>
                        <a:rPr lang="uk-UA" sz="2200" b="0" i="0" u="none" strike="noStrike">
                          <a:solidFill>
                            <a:srgbClr val="000000"/>
                          </a:solidFill>
                          <a:effectLst/>
                          <a:latin typeface="Times New Roman" panose="02020603050405020304" pitchFamily="18" charset="0"/>
                        </a:rPr>
                        <a:t>Схожість насіння</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uk-UA"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100</a:t>
                      </a:r>
                    </a:p>
                    <a:p>
                      <a:pPr algn="ctr" fontAlgn="b"/>
                      <a:r>
                        <a:rPr lang="uk-UA" sz="11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859182"/>
                  </a:ext>
                </a:extLst>
              </a:tr>
            </a:tbl>
          </a:graphicData>
        </a:graphic>
      </p:graphicFrame>
      <p:pic>
        <p:nvPicPr>
          <p:cNvPr id="7" name="Рисунок 6">
            <a:extLst>
              <a:ext uri="{FF2B5EF4-FFF2-40B4-BE49-F238E27FC236}">
                <a16:creationId xmlns:a16="http://schemas.microsoft.com/office/drawing/2014/main" id="{C08160C0-62AA-49B7-BEBE-1A8CF2547228}"/>
              </a:ext>
            </a:extLst>
          </p:cNvPr>
          <p:cNvPicPr>
            <a:picLocks noChangeAspect="1"/>
          </p:cNvPicPr>
          <p:nvPr/>
        </p:nvPicPr>
        <p:blipFill rotWithShape="1">
          <a:blip r:embed="rId6"/>
          <a:srcRect l="34650" t="14845" r="7618" b="8728"/>
          <a:stretch/>
        </p:blipFill>
        <p:spPr>
          <a:xfrm>
            <a:off x="6989105" y="2402478"/>
            <a:ext cx="1373740" cy="1818571"/>
          </a:xfrm>
          <a:prstGeom prst="rect">
            <a:avLst/>
          </a:prstGeom>
        </p:spPr>
      </p:pic>
      <p:sp>
        <p:nvSpPr>
          <p:cNvPr id="10" name="Прямокутник 9">
            <a:extLst>
              <a:ext uri="{FF2B5EF4-FFF2-40B4-BE49-F238E27FC236}">
                <a16:creationId xmlns:a16="http://schemas.microsoft.com/office/drawing/2014/main" id="{16D8B417-C51E-4206-B05A-BF2D4C44E6E2}"/>
              </a:ext>
            </a:extLst>
          </p:cNvPr>
          <p:cNvSpPr/>
          <p:nvPr/>
        </p:nvSpPr>
        <p:spPr>
          <a:xfrm>
            <a:off x="7856924" y="2346927"/>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КЗ</a:t>
            </a:r>
          </a:p>
        </p:txBody>
      </p:sp>
      <p:sp>
        <p:nvSpPr>
          <p:cNvPr id="11" name="Прямокутник 10">
            <a:extLst>
              <a:ext uri="{FF2B5EF4-FFF2-40B4-BE49-F238E27FC236}">
                <a16:creationId xmlns:a16="http://schemas.microsoft.com/office/drawing/2014/main" id="{E56EABEA-B2F0-43D9-8625-02865DCC1C5F}"/>
              </a:ext>
            </a:extLst>
          </p:cNvPr>
          <p:cNvSpPr/>
          <p:nvPr/>
        </p:nvSpPr>
        <p:spPr>
          <a:xfrm>
            <a:off x="9560537" y="4259372"/>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3</a:t>
            </a:r>
          </a:p>
        </p:txBody>
      </p:sp>
      <p:sp>
        <p:nvSpPr>
          <p:cNvPr id="13" name="Прямокутник 12">
            <a:extLst>
              <a:ext uri="{FF2B5EF4-FFF2-40B4-BE49-F238E27FC236}">
                <a16:creationId xmlns:a16="http://schemas.microsoft.com/office/drawing/2014/main" id="{B5C6F44E-EEC3-41B2-B54A-2A90B51A7518}"/>
              </a:ext>
            </a:extLst>
          </p:cNvPr>
          <p:cNvSpPr/>
          <p:nvPr/>
        </p:nvSpPr>
        <p:spPr>
          <a:xfrm>
            <a:off x="9520238" y="2307076"/>
            <a:ext cx="340157" cy="461665"/>
          </a:xfrm>
          <a:prstGeom prst="rect">
            <a:avLst/>
          </a:prstGeom>
        </p:spPr>
        <p:txBody>
          <a:bodyPr wrap="none">
            <a:spAutoFit/>
          </a:bodyPr>
          <a:lstStyle/>
          <a:p>
            <a:pPr lvl="0" algn="ctr"/>
            <a:r>
              <a:rPr lang="uk-UA" sz="2400" dirty="0">
                <a:ln w="0"/>
                <a:solidFill>
                  <a:prstClr val="white"/>
                </a:solidFill>
                <a:effectLst>
                  <a:outerShdw blurRad="38100" dist="19050" dir="2700000" algn="tl" rotWithShape="0">
                    <a:prstClr val="black">
                      <a:alpha val="40000"/>
                    </a:prstClr>
                  </a:outerShdw>
                </a:effectLst>
              </a:rPr>
              <a:t>1</a:t>
            </a:r>
          </a:p>
        </p:txBody>
      </p:sp>
      <p:sp>
        <p:nvSpPr>
          <p:cNvPr id="15" name="Прямокутник 14">
            <a:extLst>
              <a:ext uri="{FF2B5EF4-FFF2-40B4-BE49-F238E27FC236}">
                <a16:creationId xmlns:a16="http://schemas.microsoft.com/office/drawing/2014/main" id="{5648CD42-3986-4276-8FED-B68C52D9110F}"/>
              </a:ext>
            </a:extLst>
          </p:cNvPr>
          <p:cNvSpPr/>
          <p:nvPr/>
        </p:nvSpPr>
        <p:spPr>
          <a:xfrm>
            <a:off x="11652414" y="2328248"/>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2</a:t>
            </a:r>
          </a:p>
        </p:txBody>
      </p:sp>
      <p:pic>
        <p:nvPicPr>
          <p:cNvPr id="8" name="Рисунок 7">
            <a:extLst>
              <a:ext uri="{FF2B5EF4-FFF2-40B4-BE49-F238E27FC236}">
                <a16:creationId xmlns:a16="http://schemas.microsoft.com/office/drawing/2014/main" id="{03185AA6-D079-4252-BAC3-29B6A0C90A3F}"/>
              </a:ext>
            </a:extLst>
          </p:cNvPr>
          <p:cNvPicPr>
            <a:picLocks noChangeAspect="1"/>
          </p:cNvPicPr>
          <p:nvPr/>
        </p:nvPicPr>
        <p:blipFill rotWithShape="1">
          <a:blip r:embed="rId7"/>
          <a:srcRect l="16455" t="6598" r="28658" b="8591"/>
          <a:stretch/>
        </p:blipFill>
        <p:spPr>
          <a:xfrm>
            <a:off x="10194380" y="4348882"/>
            <a:ext cx="1458034" cy="2252926"/>
          </a:xfrm>
          <a:prstGeom prst="rect">
            <a:avLst/>
          </a:prstGeom>
        </p:spPr>
      </p:pic>
      <p:sp>
        <p:nvSpPr>
          <p:cNvPr id="18" name="Прямокутник 17">
            <a:extLst>
              <a:ext uri="{FF2B5EF4-FFF2-40B4-BE49-F238E27FC236}">
                <a16:creationId xmlns:a16="http://schemas.microsoft.com/office/drawing/2014/main" id="{ACC7B834-A20E-4F28-B417-B7EBCC242E4D}"/>
              </a:ext>
            </a:extLst>
          </p:cNvPr>
          <p:cNvSpPr/>
          <p:nvPr/>
        </p:nvSpPr>
        <p:spPr>
          <a:xfrm>
            <a:off x="11145470" y="4280544"/>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4</a:t>
            </a:r>
          </a:p>
        </p:txBody>
      </p:sp>
      <p:sp>
        <p:nvSpPr>
          <p:cNvPr id="9" name="Прямокутник 8">
            <a:extLst>
              <a:ext uri="{FF2B5EF4-FFF2-40B4-BE49-F238E27FC236}">
                <a16:creationId xmlns:a16="http://schemas.microsoft.com/office/drawing/2014/main" id="{70E933C1-BB17-42BC-8F65-C3E3C202E1AC}"/>
              </a:ext>
            </a:extLst>
          </p:cNvPr>
          <p:cNvSpPr/>
          <p:nvPr/>
        </p:nvSpPr>
        <p:spPr>
          <a:xfrm>
            <a:off x="152596" y="4252791"/>
            <a:ext cx="7843238" cy="769441"/>
          </a:xfrm>
          <a:prstGeom prst="rect">
            <a:avLst/>
          </a:prstGeom>
        </p:spPr>
        <p:txBody>
          <a:bodyPr wrap="square">
            <a:spAutoFit/>
          </a:bodyPr>
          <a:lstStyle/>
          <a:p>
            <a:r>
              <a:rPr lang="uk-UA" sz="2200" b="1" dirty="0">
                <a:solidFill>
                  <a:prstClr val="black"/>
                </a:solidFill>
                <a:latin typeface="Times New Roman" panose="02020603050405020304" pitchFamily="18" charset="0"/>
                <a:cs typeface="Times New Roman" panose="02020603050405020304" pitchFamily="18" charset="0"/>
              </a:rPr>
              <a:t>Таблиця 2. </a:t>
            </a:r>
            <a:r>
              <a:rPr lang="uk-UA" sz="2200" dirty="0">
                <a:latin typeface="Times New Roman" panose="02020603050405020304" pitchFamily="18" charset="0"/>
                <a:cs typeface="Times New Roman" panose="02020603050405020304" pitchFamily="18" charset="0"/>
              </a:rPr>
              <a:t>Вплив концентрації солей у ґрунті на схожість насіння</a:t>
            </a:r>
            <a:r>
              <a:rPr lang="uk-UA" sz="2200" dirty="0">
                <a:solidFill>
                  <a:prstClr val="black"/>
                </a:solidFill>
                <a:latin typeface="Times New Roman" panose="02020603050405020304" pitchFamily="18" charset="0"/>
                <a:cs typeface="Times New Roman" panose="02020603050405020304" pitchFamily="18" charset="0"/>
              </a:rPr>
              <a:t> </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841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E4363C70-A46D-4AFC-954A-3EA86A96B7E1}"/>
              </a:ext>
            </a:extLst>
          </p:cNvPr>
          <p:cNvPicPr>
            <a:picLocks noChangeAspect="1"/>
          </p:cNvPicPr>
          <p:nvPr/>
        </p:nvPicPr>
        <p:blipFill rotWithShape="1">
          <a:blip r:embed="rId2"/>
          <a:srcRect l="29565" t="9598" r="27602"/>
          <a:stretch/>
        </p:blipFill>
        <p:spPr>
          <a:xfrm rot="16200000">
            <a:off x="10113589" y="1227159"/>
            <a:ext cx="1236788" cy="2610353"/>
          </a:xfrm>
          <a:prstGeom prst="rect">
            <a:avLst/>
          </a:prstGeom>
        </p:spPr>
      </p:pic>
      <p:pic>
        <p:nvPicPr>
          <p:cNvPr id="2" name="Рисунок 1">
            <a:extLst>
              <a:ext uri="{FF2B5EF4-FFF2-40B4-BE49-F238E27FC236}">
                <a16:creationId xmlns:a16="http://schemas.microsoft.com/office/drawing/2014/main" id="{6795AD91-4983-4E2B-A8C1-A782EF395B0B}"/>
              </a:ext>
            </a:extLst>
          </p:cNvPr>
          <p:cNvPicPr>
            <a:picLocks noChangeAspect="1"/>
          </p:cNvPicPr>
          <p:nvPr/>
        </p:nvPicPr>
        <p:blipFill>
          <a:blip r:embed="rId3"/>
          <a:stretch>
            <a:fillRect/>
          </a:stretch>
        </p:blipFill>
        <p:spPr>
          <a:xfrm>
            <a:off x="0" y="-30637"/>
            <a:ext cx="12192000" cy="688848"/>
          </a:xfrm>
          <a:prstGeom prst="rect">
            <a:avLst/>
          </a:prstGeom>
        </p:spPr>
      </p:pic>
      <p:sp>
        <p:nvSpPr>
          <p:cNvPr id="3" name="Прямокутник 2">
            <a:extLst>
              <a:ext uri="{FF2B5EF4-FFF2-40B4-BE49-F238E27FC236}">
                <a16:creationId xmlns:a16="http://schemas.microsoft.com/office/drawing/2014/main" id="{C02F2474-C2E3-4F87-8810-2254D72A9834}"/>
              </a:ext>
            </a:extLst>
          </p:cNvPr>
          <p:cNvSpPr/>
          <p:nvPr/>
        </p:nvSpPr>
        <p:spPr>
          <a:xfrm>
            <a:off x="3613493" y="82954"/>
            <a:ext cx="6715236" cy="461665"/>
          </a:xfrm>
          <a:prstGeom prst="rect">
            <a:avLst/>
          </a:prstGeom>
        </p:spPr>
        <p:txBody>
          <a:bodyPr wrap="none">
            <a:spAutoFit/>
          </a:bodyPr>
          <a:lstStyle/>
          <a:p>
            <a:r>
              <a:rPr lang="uk-UA" sz="2400" b="1" dirty="0">
                <a:latin typeface="Times New Roman" panose="02020603050405020304" pitchFamily="18" charset="0"/>
                <a:ea typeface="Times New Roman" panose="02020603050405020304" pitchFamily="18" charset="0"/>
                <a:cs typeface="Times New Roman" panose="02020603050405020304" pitchFamily="18" charset="0"/>
              </a:rPr>
              <a:t>ДОСЛІДЖЕННЯ ДОВЖИНИ ГІПОКОТИЛЮ</a:t>
            </a:r>
            <a:endParaRPr lang="uk-UA" sz="2400" b="1" dirty="0">
              <a:latin typeface="Times New Roman" panose="02020603050405020304" pitchFamily="18" charset="0"/>
              <a:cs typeface="Times New Roman" panose="02020603050405020304" pitchFamily="18" charset="0"/>
            </a:endParaRPr>
          </a:p>
        </p:txBody>
      </p:sp>
      <p:sp>
        <p:nvSpPr>
          <p:cNvPr id="5" name="Прямокутник 4">
            <a:extLst>
              <a:ext uri="{FF2B5EF4-FFF2-40B4-BE49-F238E27FC236}">
                <a16:creationId xmlns:a16="http://schemas.microsoft.com/office/drawing/2014/main" id="{F6C0FFE9-9E07-4FD9-98C5-37DB3EC46AAA}"/>
              </a:ext>
            </a:extLst>
          </p:cNvPr>
          <p:cNvSpPr/>
          <p:nvPr/>
        </p:nvSpPr>
        <p:spPr>
          <a:xfrm>
            <a:off x="-286183" y="539023"/>
            <a:ext cx="11026219" cy="1526700"/>
          </a:xfrm>
          <a:prstGeom prst="rect">
            <a:avLst/>
          </a:prstGeom>
        </p:spPr>
        <p:txBody>
          <a:bodyPr wrap="square">
            <a:spAutoFit/>
          </a:bodyPr>
          <a:lstStyle/>
          <a:p>
            <a:pPr indent="457200" algn="just">
              <a:lnSpc>
                <a:spcPct val="150000"/>
              </a:lnSpc>
            </a:pPr>
            <a:r>
              <a:rPr lang="uk-UA" sz="2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Дослідження проводилось паралельно з попередніми дослідами.</a:t>
            </a:r>
          </a:p>
          <a:p>
            <a:pPr indent="457200" algn="just">
              <a:lnSpc>
                <a:spcPct val="150000"/>
              </a:lnSpc>
            </a:pPr>
            <a:r>
              <a:rPr lang="uk-UA" sz="2200" b="1" dirty="0">
                <a:latin typeface="Times New Roman" panose="02020603050405020304" pitchFamily="18" charset="0"/>
                <a:cs typeface="Times New Roman" panose="02020603050405020304" pitchFamily="18" charset="0"/>
              </a:rPr>
              <a:t>Таблиця 3 </a:t>
            </a:r>
            <a:r>
              <a:rPr lang="uk-UA" sz="2200" dirty="0">
                <a:latin typeface="Times New Roman" panose="02020603050405020304" pitchFamily="18" charset="0"/>
                <a:cs typeface="Times New Roman" panose="02020603050405020304" pitchFamily="18" charset="0"/>
              </a:rPr>
              <a:t>- Вплив засолення ґрунту на ріст і розвиток проростків</a:t>
            </a:r>
            <a:endParaRPr lang="uk-UA" sz="2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endParaRPr lang="uk-UA" dirty="0"/>
          </a:p>
        </p:txBody>
      </p:sp>
      <p:graphicFrame>
        <p:nvGraphicFramePr>
          <p:cNvPr id="7" name="Таблиця 6">
            <a:extLst>
              <a:ext uri="{FF2B5EF4-FFF2-40B4-BE49-F238E27FC236}">
                <a16:creationId xmlns:a16="http://schemas.microsoft.com/office/drawing/2014/main" id="{9A2A843E-1AE9-46C4-84CE-D6FCB5391A2E}"/>
              </a:ext>
            </a:extLst>
          </p:cNvPr>
          <p:cNvGraphicFramePr>
            <a:graphicFrameLocks noGrp="1"/>
          </p:cNvGraphicFramePr>
          <p:nvPr>
            <p:extLst>
              <p:ext uri="{D42A27DB-BD31-4B8C-83A1-F6EECF244321}">
                <p14:modId xmlns:p14="http://schemas.microsoft.com/office/powerpoint/2010/main" val="2131626496"/>
              </p:ext>
            </p:extLst>
          </p:nvPr>
        </p:nvGraphicFramePr>
        <p:xfrm>
          <a:off x="467739" y="1586832"/>
          <a:ext cx="8487724" cy="1842168"/>
        </p:xfrm>
        <a:graphic>
          <a:graphicData uri="http://schemas.openxmlformats.org/drawingml/2006/table">
            <a:tbl>
              <a:tblPr/>
              <a:tblGrid>
                <a:gridCol w="1546619">
                  <a:extLst>
                    <a:ext uri="{9D8B030D-6E8A-4147-A177-3AD203B41FA5}">
                      <a16:colId xmlns:a16="http://schemas.microsoft.com/office/drawing/2014/main" val="842068320"/>
                    </a:ext>
                  </a:extLst>
                </a:gridCol>
                <a:gridCol w="968761">
                  <a:extLst>
                    <a:ext uri="{9D8B030D-6E8A-4147-A177-3AD203B41FA5}">
                      <a16:colId xmlns:a16="http://schemas.microsoft.com/office/drawing/2014/main" val="1389653116"/>
                    </a:ext>
                  </a:extLst>
                </a:gridCol>
                <a:gridCol w="1842819">
                  <a:extLst>
                    <a:ext uri="{9D8B030D-6E8A-4147-A177-3AD203B41FA5}">
                      <a16:colId xmlns:a16="http://schemas.microsoft.com/office/drawing/2014/main" val="1416322627"/>
                    </a:ext>
                  </a:extLst>
                </a:gridCol>
                <a:gridCol w="1035744">
                  <a:extLst>
                    <a:ext uri="{9D8B030D-6E8A-4147-A177-3AD203B41FA5}">
                      <a16:colId xmlns:a16="http://schemas.microsoft.com/office/drawing/2014/main" val="3349549201"/>
                    </a:ext>
                  </a:extLst>
                </a:gridCol>
                <a:gridCol w="1022293">
                  <a:extLst>
                    <a:ext uri="{9D8B030D-6E8A-4147-A177-3AD203B41FA5}">
                      <a16:colId xmlns:a16="http://schemas.microsoft.com/office/drawing/2014/main" val="3208932863"/>
                    </a:ext>
                  </a:extLst>
                </a:gridCol>
                <a:gridCol w="1035744">
                  <a:extLst>
                    <a:ext uri="{9D8B030D-6E8A-4147-A177-3AD203B41FA5}">
                      <a16:colId xmlns:a16="http://schemas.microsoft.com/office/drawing/2014/main" val="3142898206"/>
                    </a:ext>
                  </a:extLst>
                </a:gridCol>
                <a:gridCol w="1035744">
                  <a:extLst>
                    <a:ext uri="{9D8B030D-6E8A-4147-A177-3AD203B41FA5}">
                      <a16:colId xmlns:a16="http://schemas.microsoft.com/office/drawing/2014/main" val="1829731464"/>
                    </a:ext>
                  </a:extLst>
                </a:gridCol>
              </a:tblGrid>
              <a:tr h="920148">
                <a:tc>
                  <a:txBody>
                    <a:bodyPr/>
                    <a:lstStyle/>
                    <a:p>
                      <a:pPr algn="ctr" fontAlgn="ctr"/>
                      <a:r>
                        <a:rPr lang="uk-UA" sz="2200" b="0" i="0" u="none" strike="noStrike" dirty="0">
                          <a:solidFill>
                            <a:srgbClr val="000000"/>
                          </a:solidFill>
                          <a:effectLst/>
                          <a:latin typeface="Times New Roman" panose="02020603050405020304" pitchFamily="18" charset="0"/>
                        </a:rPr>
                        <a:t>Об’єкт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9615145"/>
                  </a:ext>
                </a:extLst>
              </a:tr>
              <a:tr h="598074">
                <a:tc>
                  <a:txBody>
                    <a:bodyPr/>
                    <a:lstStyle/>
                    <a:p>
                      <a:pPr algn="ctr" fontAlgn="ctr"/>
                      <a:r>
                        <a:rPr lang="uk-UA" sz="2200" b="0" i="0" u="none" strike="noStrike" dirty="0">
                          <a:solidFill>
                            <a:srgbClr val="000000"/>
                          </a:solidFill>
                          <a:effectLst/>
                          <a:latin typeface="Times New Roman" panose="02020603050405020304" pitchFamily="18" charset="0"/>
                        </a:rPr>
                        <a:t>Гіпокотиль</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000" b="0" i="0" u="none" strike="noStrike" dirty="0">
                          <a:solidFill>
                            <a:srgbClr val="000000"/>
                          </a:solidFill>
                          <a:effectLst/>
                          <a:latin typeface="Times New Roman" panose="02020603050405020304" pitchFamily="18" charset="0"/>
                          <a:cs typeface="Times New Roman" panose="02020603050405020304" pitchFamily="18" charset="0"/>
                        </a:rPr>
                        <a:t>см</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uk-UA"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uk-UA"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9</a:t>
                      </a:r>
                    </a:p>
                    <a:p>
                      <a:pPr algn="ctr" fontAlgn="b"/>
                      <a:endParaRPr lang="uk-UA"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000" b="0" i="0" u="none" strike="noStrike" dirty="0">
                          <a:solidFill>
                            <a:srgbClr val="000000"/>
                          </a:solidFill>
                          <a:effectLst/>
                          <a:latin typeface="Times New Roman" panose="02020603050405020304" pitchFamily="18" charset="0"/>
                          <a:cs typeface="Times New Roman" panose="02020603050405020304" pitchFamily="18" charset="0"/>
                        </a:rPr>
                        <a:t> 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000" b="0" i="0" u="none" strike="noStrike" dirty="0">
                          <a:solidFill>
                            <a:srgbClr val="000000"/>
                          </a:solidFill>
                          <a:effectLst/>
                          <a:latin typeface="Times New Roman" panose="02020603050405020304" pitchFamily="18" charset="0"/>
                          <a:cs typeface="Times New Roman" panose="02020603050405020304" pitchFamily="18" charset="0"/>
                        </a:rPr>
                        <a:t> 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000" b="0" i="0" u="none" strike="noStrike" dirty="0">
                          <a:solidFill>
                            <a:srgbClr val="000000"/>
                          </a:solidFill>
                          <a:effectLst/>
                          <a:latin typeface="Times New Roman" panose="02020603050405020304" pitchFamily="18" charset="0"/>
                          <a:cs typeface="Times New Roman" panose="02020603050405020304" pitchFamily="18" charset="0"/>
                        </a:rPr>
                        <a:t> 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000" b="0" i="0" u="none" strike="noStrike" dirty="0">
                          <a:solidFill>
                            <a:srgbClr val="000000"/>
                          </a:solidFill>
                          <a:effectLst/>
                          <a:latin typeface="Times New Roman" panose="02020603050405020304" pitchFamily="18" charset="0"/>
                          <a:cs typeface="Times New Roman" panose="02020603050405020304" pitchFamily="18" charset="0"/>
                        </a:rPr>
                        <a:t>13 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3524599"/>
                  </a:ext>
                </a:extLst>
              </a:tr>
            </a:tbl>
          </a:graphicData>
        </a:graphic>
      </p:graphicFrame>
      <p:sp>
        <p:nvSpPr>
          <p:cNvPr id="8" name="Прямокутник 7">
            <a:extLst>
              <a:ext uri="{FF2B5EF4-FFF2-40B4-BE49-F238E27FC236}">
                <a16:creationId xmlns:a16="http://schemas.microsoft.com/office/drawing/2014/main" id="{3BE60B95-5D3B-47B2-B7BC-4E7C27C3E318}"/>
              </a:ext>
            </a:extLst>
          </p:cNvPr>
          <p:cNvSpPr/>
          <p:nvPr/>
        </p:nvSpPr>
        <p:spPr>
          <a:xfrm>
            <a:off x="207141" y="3293383"/>
            <a:ext cx="9008920" cy="3586366"/>
          </a:xfrm>
          <a:prstGeom prst="rect">
            <a:avLst/>
          </a:prstGeom>
        </p:spPr>
        <p:txBody>
          <a:bodyPr wrap="square">
            <a:spAutoFit/>
          </a:bodyPr>
          <a:lstStyle/>
          <a:p>
            <a:pPr indent="457200" algn="just">
              <a:lnSpc>
                <a:spcPct val="150000"/>
              </a:lnSpc>
            </a:pPr>
            <a:r>
              <a:rPr lang="uk-UA" sz="2200" dirty="0">
                <a:latin typeface="Times New Roman" panose="02020603050405020304" pitchFamily="18" charset="0"/>
                <a:cs typeface="Times New Roman" panose="02020603050405020304" pitchFamily="18" charset="0"/>
              </a:rPr>
              <a:t>Засолення ґрунту підвищує осмотичний тиск, ускладнюючи надходження води до рослини</a:t>
            </a:r>
            <a:r>
              <a:rPr lang="en-US" sz="2200" dirty="0">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9</a:t>
            </a:r>
            <a:r>
              <a:rPr lang="uk-UA" sz="2200" dirty="0">
                <a:latin typeface="Times New Roman" panose="02020603050405020304" pitchFamily="18" charset="0"/>
                <a:cs typeface="Times New Roman" panose="02020603050405020304" pitchFamily="18" charset="0"/>
              </a:rPr>
              <a:t>]. </a:t>
            </a:r>
          </a:p>
          <a:p>
            <a:pPr indent="457200" algn="just">
              <a:lnSpc>
                <a:spcPct val="150000"/>
              </a:lnSpc>
            </a:pPr>
            <a:r>
              <a:rPr lang="uk-UA" sz="2200" dirty="0">
                <a:latin typeface="Times New Roman" panose="02020603050405020304" pitchFamily="18" charset="0"/>
                <a:cs typeface="Times New Roman" panose="02020603050405020304" pitchFamily="18" charset="0"/>
              </a:rPr>
              <a:t>Гіпокотиль, як частина молодого проростка, демонструє уповільнення росту через водний дефіцит. Засолення також може спричинити скорочення довжини гіпокотиля або зміну його форми </a:t>
            </a:r>
            <a:r>
              <a:rPr lang="uk-UA" sz="2200" dirty="0">
                <a:solidFill>
                  <a:prstClr val="black"/>
                </a:solidFill>
                <a:latin typeface="Times New Roman" panose="02020603050405020304" pitchFamily="18" charset="0"/>
                <a:cs typeface="Times New Roman" panose="02020603050405020304" pitchFamily="18" charset="0"/>
              </a:rPr>
              <a:t>[2, с. 174]</a:t>
            </a:r>
            <a:r>
              <a:rPr lang="uk-UA" sz="2200" dirty="0">
                <a:latin typeface="Times New Roman" panose="02020603050405020304" pitchFamily="18" charset="0"/>
                <a:cs typeface="Times New Roman" panose="02020603050405020304" pitchFamily="18" charset="0"/>
              </a:rPr>
              <a:t>. Ці відхилення оцінюємо, порівнюючи рослини, вирощені в контрольному ґрунті, з рослинами в ґрунті із підвищеним вмістом солей</a:t>
            </a:r>
            <a:r>
              <a:rPr lang="en-US" sz="2200" dirty="0">
                <a:latin typeface="Times New Roman" panose="02020603050405020304" pitchFamily="18" charset="0"/>
                <a:cs typeface="Times New Roman" panose="02020603050405020304" pitchFamily="18" charset="0"/>
              </a:rPr>
              <a:t>.</a:t>
            </a:r>
            <a:endParaRPr lang="uk-UA" sz="22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7A0DF491-4FA6-43AA-8A6B-036E49D95BEC}"/>
              </a:ext>
            </a:extLst>
          </p:cNvPr>
          <p:cNvPicPr>
            <a:picLocks noChangeAspect="1"/>
          </p:cNvPicPr>
          <p:nvPr/>
        </p:nvPicPr>
        <p:blipFill rotWithShape="1">
          <a:blip r:embed="rId4"/>
          <a:srcRect l="32176" r="26449" b="7959"/>
          <a:stretch/>
        </p:blipFill>
        <p:spPr>
          <a:xfrm rot="5400000">
            <a:off x="10145273" y="-20619"/>
            <a:ext cx="1173416" cy="2610356"/>
          </a:xfrm>
          <a:prstGeom prst="rect">
            <a:avLst/>
          </a:prstGeom>
        </p:spPr>
      </p:pic>
      <p:sp>
        <p:nvSpPr>
          <p:cNvPr id="9" name="Прямокутник 8">
            <a:extLst>
              <a:ext uri="{FF2B5EF4-FFF2-40B4-BE49-F238E27FC236}">
                <a16:creationId xmlns:a16="http://schemas.microsoft.com/office/drawing/2014/main" id="{52A8F4F3-E206-45D7-B0ED-4F5841E94D05}"/>
              </a:ext>
            </a:extLst>
          </p:cNvPr>
          <p:cNvSpPr/>
          <p:nvPr/>
        </p:nvSpPr>
        <p:spPr>
          <a:xfrm>
            <a:off x="11498289" y="619755"/>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КЗ</a:t>
            </a:r>
          </a:p>
        </p:txBody>
      </p:sp>
      <p:sp>
        <p:nvSpPr>
          <p:cNvPr id="10" name="Прямокутник 9">
            <a:extLst>
              <a:ext uri="{FF2B5EF4-FFF2-40B4-BE49-F238E27FC236}">
                <a16:creationId xmlns:a16="http://schemas.microsoft.com/office/drawing/2014/main" id="{72EB216B-425D-4263-A9B0-367B84603702}"/>
              </a:ext>
            </a:extLst>
          </p:cNvPr>
          <p:cNvSpPr/>
          <p:nvPr/>
        </p:nvSpPr>
        <p:spPr>
          <a:xfrm>
            <a:off x="11568065" y="1846430"/>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1</a:t>
            </a:r>
          </a:p>
        </p:txBody>
      </p:sp>
      <p:pic>
        <p:nvPicPr>
          <p:cNvPr id="12" name="Рисунок 11">
            <a:extLst>
              <a:ext uri="{FF2B5EF4-FFF2-40B4-BE49-F238E27FC236}">
                <a16:creationId xmlns:a16="http://schemas.microsoft.com/office/drawing/2014/main" id="{4FC85DF0-5AFD-4699-A215-75EC56DC2B44}"/>
              </a:ext>
            </a:extLst>
          </p:cNvPr>
          <p:cNvPicPr>
            <a:picLocks noChangeAspect="1"/>
          </p:cNvPicPr>
          <p:nvPr/>
        </p:nvPicPr>
        <p:blipFill rotWithShape="1">
          <a:blip r:embed="rId5"/>
          <a:srcRect l="23242" r="28648"/>
          <a:stretch/>
        </p:blipFill>
        <p:spPr>
          <a:xfrm rot="16200000">
            <a:off x="10098482" y="2513593"/>
            <a:ext cx="1245497" cy="2588855"/>
          </a:xfrm>
          <a:prstGeom prst="rect">
            <a:avLst/>
          </a:prstGeom>
        </p:spPr>
      </p:pic>
      <p:sp>
        <p:nvSpPr>
          <p:cNvPr id="13" name="Прямокутник 12">
            <a:extLst>
              <a:ext uri="{FF2B5EF4-FFF2-40B4-BE49-F238E27FC236}">
                <a16:creationId xmlns:a16="http://schemas.microsoft.com/office/drawing/2014/main" id="{14066B22-CEA9-41FE-B2DC-6A4F86213C42}"/>
              </a:ext>
            </a:extLst>
          </p:cNvPr>
          <p:cNvSpPr/>
          <p:nvPr/>
        </p:nvSpPr>
        <p:spPr>
          <a:xfrm>
            <a:off x="11498290" y="3122685"/>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2</a:t>
            </a:r>
          </a:p>
        </p:txBody>
      </p:sp>
      <p:pic>
        <p:nvPicPr>
          <p:cNvPr id="14" name="Рисунок 13">
            <a:extLst>
              <a:ext uri="{FF2B5EF4-FFF2-40B4-BE49-F238E27FC236}">
                <a16:creationId xmlns:a16="http://schemas.microsoft.com/office/drawing/2014/main" id="{9FE797A3-B929-4304-B0F2-5542ECAAC7AE}"/>
              </a:ext>
            </a:extLst>
          </p:cNvPr>
          <p:cNvPicPr>
            <a:picLocks noChangeAspect="1"/>
          </p:cNvPicPr>
          <p:nvPr/>
        </p:nvPicPr>
        <p:blipFill rotWithShape="1">
          <a:blip r:embed="rId6"/>
          <a:srcRect l="3036" t="32979" r="16814" b="38094"/>
          <a:stretch/>
        </p:blipFill>
        <p:spPr>
          <a:xfrm>
            <a:off x="9450887" y="5742364"/>
            <a:ext cx="2583577" cy="932458"/>
          </a:xfrm>
          <a:prstGeom prst="rect">
            <a:avLst/>
          </a:prstGeom>
        </p:spPr>
      </p:pic>
      <p:sp>
        <p:nvSpPr>
          <p:cNvPr id="16" name="Прямокутник 15">
            <a:extLst>
              <a:ext uri="{FF2B5EF4-FFF2-40B4-BE49-F238E27FC236}">
                <a16:creationId xmlns:a16="http://schemas.microsoft.com/office/drawing/2014/main" id="{4985E0CE-9E29-4D3D-8F11-D601D683269E}"/>
              </a:ext>
            </a:extLst>
          </p:cNvPr>
          <p:cNvSpPr/>
          <p:nvPr/>
        </p:nvSpPr>
        <p:spPr>
          <a:xfrm>
            <a:off x="11564500" y="5689161"/>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4</a:t>
            </a:r>
          </a:p>
        </p:txBody>
      </p:sp>
      <p:pic>
        <p:nvPicPr>
          <p:cNvPr id="19" name="Рисунок 18">
            <a:extLst>
              <a:ext uri="{FF2B5EF4-FFF2-40B4-BE49-F238E27FC236}">
                <a16:creationId xmlns:a16="http://schemas.microsoft.com/office/drawing/2014/main" id="{6766E4E5-E4B7-430F-B099-501C7E140974}"/>
              </a:ext>
            </a:extLst>
          </p:cNvPr>
          <p:cNvPicPr>
            <a:picLocks noChangeAspect="1"/>
          </p:cNvPicPr>
          <p:nvPr/>
        </p:nvPicPr>
        <p:blipFill rotWithShape="1">
          <a:blip r:embed="rId7"/>
          <a:srcRect t="33678" b="19434"/>
          <a:stretch/>
        </p:blipFill>
        <p:spPr>
          <a:xfrm>
            <a:off x="9445609" y="4479636"/>
            <a:ext cx="2588855" cy="1213861"/>
          </a:xfrm>
          <a:prstGeom prst="rect">
            <a:avLst/>
          </a:prstGeom>
        </p:spPr>
      </p:pic>
      <p:sp>
        <p:nvSpPr>
          <p:cNvPr id="20" name="Прямокутник 19">
            <a:extLst>
              <a:ext uri="{FF2B5EF4-FFF2-40B4-BE49-F238E27FC236}">
                <a16:creationId xmlns:a16="http://schemas.microsoft.com/office/drawing/2014/main" id="{F137361B-A5F2-4399-A657-86AEBC7D72D3}"/>
              </a:ext>
            </a:extLst>
          </p:cNvPr>
          <p:cNvSpPr/>
          <p:nvPr/>
        </p:nvSpPr>
        <p:spPr>
          <a:xfrm>
            <a:off x="11568064" y="5689740"/>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4</a:t>
            </a:r>
          </a:p>
        </p:txBody>
      </p:sp>
      <p:sp>
        <p:nvSpPr>
          <p:cNvPr id="22" name="Прямокутник 21">
            <a:extLst>
              <a:ext uri="{FF2B5EF4-FFF2-40B4-BE49-F238E27FC236}">
                <a16:creationId xmlns:a16="http://schemas.microsoft.com/office/drawing/2014/main" id="{4B869278-52A8-40EF-85EB-9F86295F2B1B}"/>
              </a:ext>
            </a:extLst>
          </p:cNvPr>
          <p:cNvSpPr/>
          <p:nvPr/>
        </p:nvSpPr>
        <p:spPr>
          <a:xfrm>
            <a:off x="11694306" y="4398940"/>
            <a:ext cx="340158" cy="461665"/>
          </a:xfrm>
          <a:prstGeom prst="rect">
            <a:avLst/>
          </a:prstGeom>
        </p:spPr>
        <p:txBody>
          <a:bodyPr wrap="none">
            <a:spAutoFit/>
          </a:bodyPr>
          <a:lstStyle/>
          <a:p>
            <a:pPr lvl="0" algn="ctr"/>
            <a:r>
              <a:rPr lang="uk-UA" sz="2400" dirty="0">
                <a:ln w="0"/>
                <a:solidFill>
                  <a:prstClr val="white"/>
                </a:solidFill>
                <a:effectLst>
                  <a:outerShdw blurRad="38100" dist="19050" dir="2700000" algn="tl" rotWithShape="0">
                    <a:prstClr val="black">
                      <a:alpha val="40000"/>
                    </a:prstClr>
                  </a:outerShdw>
                </a:effectLst>
              </a:rPr>
              <a:t>3</a:t>
            </a:r>
          </a:p>
        </p:txBody>
      </p:sp>
    </p:spTree>
    <p:extLst>
      <p:ext uri="{BB962C8B-B14F-4D97-AF65-F5344CB8AC3E}">
        <p14:creationId xmlns:p14="http://schemas.microsoft.com/office/powerpoint/2010/main" val="126889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84DE3E4-284B-4D4E-A1A4-FB5D424746B8}"/>
              </a:ext>
            </a:extLst>
          </p:cNvPr>
          <p:cNvPicPr>
            <a:picLocks noChangeAspect="1"/>
          </p:cNvPicPr>
          <p:nvPr/>
        </p:nvPicPr>
        <p:blipFill>
          <a:blip r:embed="rId2"/>
          <a:stretch>
            <a:fillRect/>
          </a:stretch>
        </p:blipFill>
        <p:spPr>
          <a:xfrm>
            <a:off x="0" y="-30637"/>
            <a:ext cx="12192000" cy="688848"/>
          </a:xfrm>
          <a:prstGeom prst="rect">
            <a:avLst/>
          </a:prstGeom>
        </p:spPr>
      </p:pic>
      <p:sp>
        <p:nvSpPr>
          <p:cNvPr id="3" name="Прямокутник 2">
            <a:extLst>
              <a:ext uri="{FF2B5EF4-FFF2-40B4-BE49-F238E27FC236}">
                <a16:creationId xmlns:a16="http://schemas.microsoft.com/office/drawing/2014/main" id="{57106B2D-635C-43B2-A274-04997B98E142}"/>
              </a:ext>
            </a:extLst>
          </p:cNvPr>
          <p:cNvSpPr/>
          <p:nvPr/>
        </p:nvSpPr>
        <p:spPr>
          <a:xfrm>
            <a:off x="3635673" y="82954"/>
            <a:ext cx="5756641" cy="461665"/>
          </a:xfrm>
          <a:prstGeom prst="rect">
            <a:avLst/>
          </a:prstGeom>
        </p:spPr>
        <p:txBody>
          <a:bodyPr wrap="none">
            <a:spAutoFit/>
          </a:bodyPr>
          <a:lstStyle/>
          <a:p>
            <a:r>
              <a:rPr lang="uk-UA" sz="2400" b="1" dirty="0">
                <a:latin typeface="Times New Roman" panose="02020603050405020304" pitchFamily="18" charset="0"/>
                <a:ea typeface="Times New Roman" panose="02020603050405020304" pitchFamily="18" charset="0"/>
                <a:cs typeface="Times New Roman" panose="02020603050405020304" pitchFamily="18" charset="0"/>
              </a:rPr>
              <a:t>ДОСЛІДЖЕННЯ ДОВЖИНИ КОРЕНЯ</a:t>
            </a:r>
            <a:endParaRPr lang="uk-UA" sz="2400" b="1" dirty="0">
              <a:latin typeface="Times New Roman" panose="02020603050405020304" pitchFamily="18" charset="0"/>
              <a:cs typeface="Times New Roman" panose="02020603050405020304" pitchFamily="18" charset="0"/>
            </a:endParaRPr>
          </a:p>
        </p:txBody>
      </p:sp>
      <p:sp>
        <p:nvSpPr>
          <p:cNvPr id="5" name="Прямокутник 4">
            <a:extLst>
              <a:ext uri="{FF2B5EF4-FFF2-40B4-BE49-F238E27FC236}">
                <a16:creationId xmlns:a16="http://schemas.microsoft.com/office/drawing/2014/main" id="{8648FC21-F436-40B0-B81D-18E0FE793B18}"/>
              </a:ext>
            </a:extLst>
          </p:cNvPr>
          <p:cNvSpPr/>
          <p:nvPr/>
        </p:nvSpPr>
        <p:spPr>
          <a:xfrm>
            <a:off x="-1" y="466214"/>
            <a:ext cx="12192000" cy="1514325"/>
          </a:xfrm>
          <a:prstGeom prst="rect">
            <a:avLst/>
          </a:prstGeom>
        </p:spPr>
        <p:txBody>
          <a:bodyPr wrap="square">
            <a:spAutoFit/>
          </a:bodyPr>
          <a:lstStyle/>
          <a:p>
            <a:pPr indent="457200" algn="just">
              <a:lnSpc>
                <a:spcPct val="150000"/>
              </a:lnSpc>
            </a:pPr>
            <a:r>
              <a:rPr lang="uk-UA" sz="2200" dirty="0">
                <a:latin typeface="Times New Roman" panose="02020603050405020304" pitchFamily="18" charset="0"/>
                <a:ea typeface="Times New Roman" panose="02020603050405020304" pitchFamily="18" charset="0"/>
                <a:cs typeface="Times New Roman" panose="02020603050405020304" pitchFamily="18" charset="0"/>
              </a:rPr>
              <a:t>Для випробування було взято чотири зразки ґрунту з різною концентрацією солі. Випробування проводилось паралельно з попередніми дослідами.</a:t>
            </a:r>
            <a:r>
              <a:rPr lang="uk-UA" sz="2200" dirty="0">
                <a:latin typeface="Times New Roman" panose="02020603050405020304" pitchFamily="18" charset="0"/>
                <a:cs typeface="Times New Roman" panose="02020603050405020304" pitchFamily="18" charset="0"/>
              </a:rPr>
              <a:t> Результати наведені у таблиці 4.</a:t>
            </a:r>
            <a:endParaRPr lang="uk-UA"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uk-UA" sz="1600" b="1" dirty="0">
                <a:latin typeface="Times New Roman" panose="02020603050405020304" pitchFamily="18" charset="0"/>
                <a:cs typeface="Times New Roman" panose="02020603050405020304" pitchFamily="18" charset="0"/>
              </a:rPr>
              <a:t>Таблиця 4.</a:t>
            </a:r>
            <a:r>
              <a:rPr lang="uk-UA" sz="16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Вплив концентрації солей у ґрунті на ріст кореня</a:t>
            </a:r>
          </a:p>
        </p:txBody>
      </p:sp>
      <p:sp>
        <p:nvSpPr>
          <p:cNvPr id="6" name="Прямокутник 5">
            <a:extLst>
              <a:ext uri="{FF2B5EF4-FFF2-40B4-BE49-F238E27FC236}">
                <a16:creationId xmlns:a16="http://schemas.microsoft.com/office/drawing/2014/main" id="{7E3FC85F-ED12-4348-943D-5E41AA703815}"/>
              </a:ext>
            </a:extLst>
          </p:cNvPr>
          <p:cNvSpPr/>
          <p:nvPr/>
        </p:nvSpPr>
        <p:spPr>
          <a:xfrm>
            <a:off x="282344" y="3313251"/>
            <a:ext cx="8225161" cy="2986202"/>
          </a:xfrm>
          <a:prstGeom prst="rect">
            <a:avLst/>
          </a:prstGeom>
        </p:spPr>
        <p:txBody>
          <a:bodyPr wrap="square">
            <a:spAutoFit/>
          </a:bodyPr>
          <a:lstStyle/>
          <a:p>
            <a:pPr indent="457200" algn="just">
              <a:lnSpc>
                <a:spcPct val="150000"/>
              </a:lnSpc>
            </a:pPr>
            <a:r>
              <a:rPr lang="uk-UA" sz="2200" u="sng" dirty="0">
                <a:latin typeface="Times New Roman" panose="02020603050405020304" pitchFamily="18" charset="0"/>
                <a:ea typeface="Times New Roman" panose="02020603050405020304" pitchFamily="18" charset="0"/>
                <a:cs typeface="Times New Roman" panose="02020603050405020304" pitchFamily="18" charset="0"/>
              </a:rPr>
              <a:t>Вимірювання кількості бічних коренів</a:t>
            </a:r>
            <a:r>
              <a:rPr lang="uk-UA" sz="2200" dirty="0">
                <a:latin typeface="Times New Roman" panose="02020603050405020304" pitchFamily="18" charset="0"/>
                <a:ea typeface="Times New Roman" panose="02020603050405020304" pitchFamily="18" charset="0"/>
                <a:cs typeface="Times New Roman" panose="02020603050405020304" pitchFamily="18" charset="0"/>
              </a:rPr>
              <a:t>. Випробування проводилось паралельно з попередніми дослідами в тих самих умовах.</a:t>
            </a:r>
            <a:r>
              <a:rPr lang="uk-UA" sz="2200" dirty="0">
                <a:latin typeface="Times New Roman" panose="02020603050405020304" pitchFamily="18" charset="0"/>
                <a:cs typeface="Times New Roman" panose="02020603050405020304" pitchFamily="18" charset="0"/>
              </a:rPr>
              <a:t> Результати наведені у таблиці 5.</a:t>
            </a:r>
          </a:p>
          <a:p>
            <a:pPr indent="457200" algn="just">
              <a:lnSpc>
                <a:spcPct val="150000"/>
              </a:lnSpc>
            </a:pPr>
            <a:r>
              <a:rPr lang="uk-UA" b="1" dirty="0">
                <a:latin typeface="Times New Roman" panose="02020603050405020304" pitchFamily="18" charset="0"/>
                <a:cs typeface="Times New Roman" panose="02020603050405020304" pitchFamily="18" charset="0"/>
              </a:rPr>
              <a:t>Таблиця 5. </a:t>
            </a:r>
            <a:r>
              <a:rPr lang="uk-UA" dirty="0">
                <a:latin typeface="Times New Roman" panose="02020603050405020304" pitchFamily="18" charset="0"/>
                <a:cs typeface="Times New Roman" panose="02020603050405020304" pitchFamily="18" charset="0"/>
              </a:rPr>
              <a:t>Вплив концентрації солей у ґрунті на кількість бічних коренів</a:t>
            </a:r>
          </a:p>
          <a:p>
            <a:pPr indent="457200" algn="just">
              <a:lnSpc>
                <a:spcPct val="150000"/>
              </a:lnSpc>
            </a:pPr>
            <a:endParaRPr lang="uk-UA"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endParaRPr lang="uk-UA" sz="2200" dirty="0">
              <a:latin typeface="Times New Roman" panose="02020603050405020304" pitchFamily="18" charset="0"/>
              <a:cs typeface="Times New Roman" panose="02020603050405020304" pitchFamily="18" charset="0"/>
            </a:endParaRPr>
          </a:p>
        </p:txBody>
      </p:sp>
      <p:graphicFrame>
        <p:nvGraphicFramePr>
          <p:cNvPr id="9" name="Таблиця 8">
            <a:extLst>
              <a:ext uri="{FF2B5EF4-FFF2-40B4-BE49-F238E27FC236}">
                <a16:creationId xmlns:a16="http://schemas.microsoft.com/office/drawing/2014/main" id="{5AE30C63-6776-4AAB-8ECB-7A424C3A0D09}"/>
              </a:ext>
            </a:extLst>
          </p:cNvPr>
          <p:cNvGraphicFramePr>
            <a:graphicFrameLocks noGrp="1"/>
          </p:cNvGraphicFramePr>
          <p:nvPr>
            <p:extLst>
              <p:ext uri="{D42A27DB-BD31-4B8C-83A1-F6EECF244321}">
                <p14:modId xmlns:p14="http://schemas.microsoft.com/office/powerpoint/2010/main" val="139810279"/>
              </p:ext>
            </p:extLst>
          </p:nvPr>
        </p:nvGraphicFramePr>
        <p:xfrm>
          <a:off x="282345" y="1899299"/>
          <a:ext cx="8013700" cy="1432560"/>
        </p:xfrm>
        <a:graphic>
          <a:graphicData uri="http://schemas.openxmlformats.org/drawingml/2006/table">
            <a:tbl>
              <a:tblPr/>
              <a:tblGrid>
                <a:gridCol w="1358900">
                  <a:extLst>
                    <a:ext uri="{9D8B030D-6E8A-4147-A177-3AD203B41FA5}">
                      <a16:colId xmlns:a16="http://schemas.microsoft.com/office/drawing/2014/main" val="1470412985"/>
                    </a:ext>
                  </a:extLst>
                </a:gridCol>
                <a:gridCol w="1016000">
                  <a:extLst>
                    <a:ext uri="{9D8B030D-6E8A-4147-A177-3AD203B41FA5}">
                      <a16:colId xmlns:a16="http://schemas.microsoft.com/office/drawing/2014/main" val="2928993518"/>
                    </a:ext>
                  </a:extLst>
                </a:gridCol>
                <a:gridCol w="1739900">
                  <a:extLst>
                    <a:ext uri="{9D8B030D-6E8A-4147-A177-3AD203B41FA5}">
                      <a16:colId xmlns:a16="http://schemas.microsoft.com/office/drawing/2014/main" val="3345993759"/>
                    </a:ext>
                  </a:extLst>
                </a:gridCol>
                <a:gridCol w="977900">
                  <a:extLst>
                    <a:ext uri="{9D8B030D-6E8A-4147-A177-3AD203B41FA5}">
                      <a16:colId xmlns:a16="http://schemas.microsoft.com/office/drawing/2014/main" val="168623727"/>
                    </a:ext>
                  </a:extLst>
                </a:gridCol>
                <a:gridCol w="965200">
                  <a:extLst>
                    <a:ext uri="{9D8B030D-6E8A-4147-A177-3AD203B41FA5}">
                      <a16:colId xmlns:a16="http://schemas.microsoft.com/office/drawing/2014/main" val="3228144572"/>
                    </a:ext>
                  </a:extLst>
                </a:gridCol>
                <a:gridCol w="977900">
                  <a:extLst>
                    <a:ext uri="{9D8B030D-6E8A-4147-A177-3AD203B41FA5}">
                      <a16:colId xmlns:a16="http://schemas.microsoft.com/office/drawing/2014/main" val="3983395682"/>
                    </a:ext>
                  </a:extLst>
                </a:gridCol>
                <a:gridCol w="977900">
                  <a:extLst>
                    <a:ext uri="{9D8B030D-6E8A-4147-A177-3AD203B41FA5}">
                      <a16:colId xmlns:a16="http://schemas.microsoft.com/office/drawing/2014/main" val="4067650291"/>
                    </a:ext>
                  </a:extLst>
                </a:gridCol>
              </a:tblGrid>
              <a:tr h="716280">
                <a:tc>
                  <a:txBody>
                    <a:bodyPr/>
                    <a:lstStyle/>
                    <a:p>
                      <a:pPr algn="ctr" rtl="0" fontAlgn="ctr"/>
                      <a:r>
                        <a:rPr lang="uk-UA" sz="2200" b="0" i="0" u="none" strike="noStrike" dirty="0">
                          <a:solidFill>
                            <a:srgbClr val="000000"/>
                          </a:solidFill>
                          <a:effectLst/>
                          <a:latin typeface="Times New Roman" panose="02020603050405020304" pitchFamily="18" charset="0"/>
                        </a:rPr>
                        <a:t>Об’єкт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5963975"/>
                  </a:ext>
                </a:extLst>
              </a:tr>
              <a:tr h="716280">
                <a:tc>
                  <a:txBody>
                    <a:bodyPr/>
                    <a:lstStyle/>
                    <a:p>
                      <a:pPr algn="ctr" rtl="0" fontAlgn="ctr"/>
                      <a:r>
                        <a:rPr lang="uk-UA" sz="2200" b="0" i="0" u="none" strike="noStrike" dirty="0">
                          <a:solidFill>
                            <a:srgbClr val="000000"/>
                          </a:solidFill>
                          <a:effectLst/>
                          <a:latin typeface="Times New Roman" panose="02020603050405020304" pitchFamily="18" charset="0"/>
                        </a:rPr>
                        <a:t>Корінь</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см</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uk-UA"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12,4</a:t>
                      </a:r>
                    </a:p>
                    <a:p>
                      <a:pPr algn="l" fontAlgn="b"/>
                      <a:r>
                        <a:rPr lang="uk-UA" sz="11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10,2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13,3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767618"/>
                  </a:ext>
                </a:extLst>
              </a:tr>
            </a:tbl>
          </a:graphicData>
        </a:graphic>
      </p:graphicFrame>
      <p:graphicFrame>
        <p:nvGraphicFramePr>
          <p:cNvPr id="10" name="Таблиця 9">
            <a:extLst>
              <a:ext uri="{FF2B5EF4-FFF2-40B4-BE49-F238E27FC236}">
                <a16:creationId xmlns:a16="http://schemas.microsoft.com/office/drawing/2014/main" id="{DE693A15-6D3B-406F-9B07-F69DCF8C85E7}"/>
              </a:ext>
            </a:extLst>
          </p:cNvPr>
          <p:cNvGraphicFramePr>
            <a:graphicFrameLocks noGrp="1"/>
          </p:cNvGraphicFramePr>
          <p:nvPr>
            <p:extLst>
              <p:ext uri="{D42A27DB-BD31-4B8C-83A1-F6EECF244321}">
                <p14:modId xmlns:p14="http://schemas.microsoft.com/office/powerpoint/2010/main" val="1504184152"/>
              </p:ext>
            </p:extLst>
          </p:nvPr>
        </p:nvGraphicFramePr>
        <p:xfrm>
          <a:off x="282802" y="5342486"/>
          <a:ext cx="8114973" cy="1432560"/>
        </p:xfrm>
        <a:graphic>
          <a:graphicData uri="http://schemas.openxmlformats.org/drawingml/2006/table">
            <a:tbl>
              <a:tblPr/>
              <a:tblGrid>
                <a:gridCol w="1376073">
                  <a:extLst>
                    <a:ext uri="{9D8B030D-6E8A-4147-A177-3AD203B41FA5}">
                      <a16:colId xmlns:a16="http://schemas.microsoft.com/office/drawing/2014/main" val="1612976026"/>
                    </a:ext>
                  </a:extLst>
                </a:gridCol>
                <a:gridCol w="1028840">
                  <a:extLst>
                    <a:ext uri="{9D8B030D-6E8A-4147-A177-3AD203B41FA5}">
                      <a16:colId xmlns:a16="http://schemas.microsoft.com/office/drawing/2014/main" val="2390717986"/>
                    </a:ext>
                  </a:extLst>
                </a:gridCol>
                <a:gridCol w="1761888">
                  <a:extLst>
                    <a:ext uri="{9D8B030D-6E8A-4147-A177-3AD203B41FA5}">
                      <a16:colId xmlns:a16="http://schemas.microsoft.com/office/drawing/2014/main" val="1049882020"/>
                    </a:ext>
                  </a:extLst>
                </a:gridCol>
                <a:gridCol w="990258">
                  <a:extLst>
                    <a:ext uri="{9D8B030D-6E8A-4147-A177-3AD203B41FA5}">
                      <a16:colId xmlns:a16="http://schemas.microsoft.com/office/drawing/2014/main" val="3447316126"/>
                    </a:ext>
                  </a:extLst>
                </a:gridCol>
                <a:gridCol w="977398">
                  <a:extLst>
                    <a:ext uri="{9D8B030D-6E8A-4147-A177-3AD203B41FA5}">
                      <a16:colId xmlns:a16="http://schemas.microsoft.com/office/drawing/2014/main" val="3548908896"/>
                    </a:ext>
                  </a:extLst>
                </a:gridCol>
                <a:gridCol w="990258">
                  <a:extLst>
                    <a:ext uri="{9D8B030D-6E8A-4147-A177-3AD203B41FA5}">
                      <a16:colId xmlns:a16="http://schemas.microsoft.com/office/drawing/2014/main" val="2374303084"/>
                    </a:ext>
                  </a:extLst>
                </a:gridCol>
                <a:gridCol w="990258">
                  <a:extLst>
                    <a:ext uri="{9D8B030D-6E8A-4147-A177-3AD203B41FA5}">
                      <a16:colId xmlns:a16="http://schemas.microsoft.com/office/drawing/2014/main" val="3355004439"/>
                    </a:ext>
                  </a:extLst>
                </a:gridCol>
              </a:tblGrid>
              <a:tr h="716280">
                <a:tc>
                  <a:txBody>
                    <a:bodyPr/>
                    <a:lstStyle/>
                    <a:p>
                      <a:pPr algn="ctr" rtl="0" fontAlgn="ctr"/>
                      <a:r>
                        <a:rPr lang="uk-UA" sz="2200" b="0" i="0" u="none" strike="noStrike" dirty="0">
                          <a:solidFill>
                            <a:srgbClr val="000000"/>
                          </a:solidFill>
                          <a:effectLst/>
                          <a:latin typeface="Times New Roman" panose="02020603050405020304" pitchFamily="18" charset="0"/>
                        </a:rPr>
                        <a:t>Об’єкт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dirty="0">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28721"/>
                  </a:ext>
                </a:extLst>
              </a:tr>
              <a:tr h="716280">
                <a:tc>
                  <a:txBody>
                    <a:bodyPr/>
                    <a:lstStyle/>
                    <a:p>
                      <a:pPr algn="ctr" rtl="0" fontAlgn="ctr"/>
                      <a:r>
                        <a:rPr lang="uk-UA" sz="2200" b="0" i="0" u="none" strike="noStrike" dirty="0">
                          <a:solidFill>
                            <a:srgbClr val="000000"/>
                          </a:solidFill>
                          <a:effectLst/>
                          <a:latin typeface="Times New Roman" panose="02020603050405020304" pitchFamily="18" charset="0"/>
                        </a:rPr>
                        <a:t>Бічний корінь</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a:solidFill>
                            <a:srgbClr val="000000"/>
                          </a:solidFill>
                          <a:effectLst/>
                          <a:latin typeface="Times New Roman" panose="02020603050405020304" pitchFamily="18" charset="0"/>
                        </a:rPr>
                        <a:t>шт.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uk-UA"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20</a:t>
                      </a:r>
                    </a:p>
                    <a:p>
                      <a:pPr algn="l" fontAlgn="b"/>
                      <a:r>
                        <a:rPr lang="uk-UA" sz="11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12 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18 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 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54312"/>
                  </a:ext>
                </a:extLst>
              </a:tr>
            </a:tbl>
          </a:graphicData>
        </a:graphic>
      </p:graphicFrame>
      <p:pic>
        <p:nvPicPr>
          <p:cNvPr id="7" name="Рисунок 6">
            <a:extLst>
              <a:ext uri="{FF2B5EF4-FFF2-40B4-BE49-F238E27FC236}">
                <a16:creationId xmlns:a16="http://schemas.microsoft.com/office/drawing/2014/main" id="{EC0C4834-9018-4334-897C-18CF4DA744DD}"/>
              </a:ext>
            </a:extLst>
          </p:cNvPr>
          <p:cNvPicPr>
            <a:picLocks noChangeAspect="1"/>
          </p:cNvPicPr>
          <p:nvPr/>
        </p:nvPicPr>
        <p:blipFill rotWithShape="1">
          <a:blip r:embed="rId3"/>
          <a:srcRect l="4875" r="10916"/>
          <a:stretch/>
        </p:blipFill>
        <p:spPr>
          <a:xfrm>
            <a:off x="8578391" y="1773200"/>
            <a:ext cx="3432995" cy="4076778"/>
          </a:xfrm>
          <a:prstGeom prst="rect">
            <a:avLst/>
          </a:prstGeom>
        </p:spPr>
      </p:pic>
    </p:spTree>
    <p:extLst>
      <p:ext uri="{BB962C8B-B14F-4D97-AF65-F5344CB8AC3E}">
        <p14:creationId xmlns:p14="http://schemas.microsoft.com/office/powerpoint/2010/main" val="124789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83C4AED-5D8A-4149-B308-7F9BD22A49B8}"/>
              </a:ext>
            </a:extLst>
          </p:cNvPr>
          <p:cNvPicPr>
            <a:picLocks noChangeAspect="1"/>
          </p:cNvPicPr>
          <p:nvPr/>
        </p:nvPicPr>
        <p:blipFill>
          <a:blip r:embed="rId2"/>
          <a:stretch>
            <a:fillRect/>
          </a:stretch>
        </p:blipFill>
        <p:spPr>
          <a:xfrm>
            <a:off x="0" y="-30637"/>
            <a:ext cx="12192000" cy="688848"/>
          </a:xfrm>
          <a:prstGeom prst="rect">
            <a:avLst/>
          </a:prstGeom>
        </p:spPr>
      </p:pic>
      <p:sp>
        <p:nvSpPr>
          <p:cNvPr id="2" name="Прямокутник 1">
            <a:extLst>
              <a:ext uri="{FF2B5EF4-FFF2-40B4-BE49-F238E27FC236}">
                <a16:creationId xmlns:a16="http://schemas.microsoft.com/office/drawing/2014/main" id="{487FCB51-8518-4805-9533-97A7C5C4893C}"/>
              </a:ext>
            </a:extLst>
          </p:cNvPr>
          <p:cNvSpPr/>
          <p:nvPr/>
        </p:nvSpPr>
        <p:spPr>
          <a:xfrm>
            <a:off x="5018202" y="82954"/>
            <a:ext cx="6096000" cy="461665"/>
          </a:xfrm>
          <a:prstGeom prst="rect">
            <a:avLst/>
          </a:prstGeom>
        </p:spPr>
        <p:txBody>
          <a:bodyPr>
            <a:spAutoFit/>
          </a:bodyPr>
          <a:lstStyle/>
          <a:p>
            <a:r>
              <a:rPr lang="ru-RU" sz="2400" b="1" dirty="0">
                <a:latin typeface="Times New Roman" panose="02020603050405020304" pitchFamily="18" charset="0"/>
                <a:cs typeface="Times New Roman" panose="02020603050405020304" pitchFamily="18" charset="0"/>
              </a:rPr>
              <a:t>ТРАНСПІРАЦІЯ</a:t>
            </a:r>
            <a:endParaRPr lang="uk-UA" sz="24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Прямокутник 3">
                <a:extLst>
                  <a:ext uri="{FF2B5EF4-FFF2-40B4-BE49-F238E27FC236}">
                    <a16:creationId xmlns:a16="http://schemas.microsoft.com/office/drawing/2014/main" id="{57C16062-97DD-42C3-B54B-CD7579490D9A}"/>
                  </a:ext>
                </a:extLst>
              </p:cNvPr>
              <p:cNvSpPr/>
              <p:nvPr/>
            </p:nvSpPr>
            <p:spPr>
              <a:xfrm>
                <a:off x="190662" y="658210"/>
                <a:ext cx="11667241" cy="5888984"/>
              </a:xfrm>
              <a:prstGeom prst="rect">
                <a:avLst/>
              </a:prstGeom>
            </p:spPr>
            <p:txBody>
              <a:bodyPr wrap="square">
                <a:spAutoFit/>
              </a:bodyPr>
              <a:lstStyle/>
              <a:p>
                <a:pPr indent="457200" algn="just">
                  <a:lnSpc>
                    <a:spcPct val="150000"/>
                  </a:lnSpc>
                </a:pPr>
                <a:r>
                  <a:rPr lang="uk-UA" sz="2200" b="1" dirty="0">
                    <a:latin typeface="Times New Roman" panose="02020603050405020304" pitchFamily="18" charset="0"/>
                    <a:cs typeface="Times New Roman" panose="02020603050405020304" pitchFamily="18" charset="0"/>
                  </a:rPr>
                  <a:t>Транспірація</a:t>
                </a:r>
                <a:r>
                  <a:rPr lang="uk-UA" sz="2200" dirty="0">
                    <a:latin typeface="Times New Roman" panose="02020603050405020304" pitchFamily="18" charset="0"/>
                    <a:cs typeface="Times New Roman" panose="02020603050405020304" pitchFamily="18" charset="0"/>
                  </a:rPr>
                  <a:t> – процес випаровування води з поверхні рослин, що відбувається через продихи та кутикулу. Основним органом транспірації є листок. При засоленості ґрунту цей процес уповільнюється, так як погіршується забезпечення рослин водою через недостатню всмоктувальну силу кореневої системи [3, c. 204]. Інтенсивність транспірації Т (в г/</a:t>
                </a:r>
                <a14:m>
                  <m:oMath xmlns:m="http://schemas.openxmlformats.org/officeDocument/2006/math">
                    <m:sSup>
                      <m:sSupPr>
                        <m:ctrlPr>
                          <a:rPr lang="uk-UA" sz="2200" i="1" smtClean="0">
                            <a:latin typeface="Cambria Math" panose="02040503050406030204" pitchFamily="18" charset="0"/>
                            <a:cs typeface="Times New Roman" panose="02020603050405020304" pitchFamily="18" charset="0"/>
                          </a:rPr>
                        </m:ctrlPr>
                      </m:sSupPr>
                      <m:e>
                        <m:r>
                          <a:rPr lang="uk-UA" sz="2200" b="0" i="1" smtClean="0">
                            <a:latin typeface="Cambria Math" panose="02040503050406030204" pitchFamily="18" charset="0"/>
                            <a:cs typeface="Times New Roman" panose="02020603050405020304" pitchFamily="18" charset="0"/>
                          </a:rPr>
                          <m:t>м</m:t>
                        </m:r>
                      </m:e>
                      <m:sup>
                        <m:r>
                          <a:rPr lang="uk-UA" sz="2200" b="0" i="1" smtClean="0">
                            <a:latin typeface="Cambria Math" panose="02040503050406030204" pitchFamily="18" charset="0"/>
                            <a:cs typeface="Times New Roman" panose="02020603050405020304" pitchFamily="18" charset="0"/>
                          </a:rPr>
                          <m:t>2</m:t>
                        </m:r>
                      </m:sup>
                    </m:sSup>
                  </m:oMath>
                </a14:m>
                <a:r>
                  <a:rPr lang="uk-UA" sz="2200" dirty="0">
                    <a:latin typeface="Times New Roman" panose="02020603050405020304" pitchFamily="18" charset="0"/>
                    <a:cs typeface="Times New Roman" panose="02020603050405020304" pitchFamily="18" charset="0"/>
                  </a:rPr>
                  <a:t>год) обчислимо за формулою:  </a:t>
                </a:r>
                <a:r>
                  <a:rPr lang="uk-UA" sz="2200" b="1" dirty="0">
                    <a:latin typeface="Times New Roman" panose="02020603050405020304" pitchFamily="18" charset="0"/>
                    <a:cs typeface="Times New Roman" panose="02020603050405020304" pitchFamily="18" charset="0"/>
                  </a:rPr>
                  <a:t>Т = </a:t>
                </a:r>
                <a14:m>
                  <m:oMath xmlns:m="http://schemas.openxmlformats.org/officeDocument/2006/math">
                    <m:f>
                      <m:fPr>
                        <m:ctrlPr>
                          <a:rPr lang="uk-UA" sz="2200" b="1" i="1" smtClean="0">
                            <a:latin typeface="Cambria Math" panose="02040503050406030204" pitchFamily="18" charset="0"/>
                            <a:cs typeface="Times New Roman" panose="02020603050405020304" pitchFamily="18" charset="0"/>
                          </a:rPr>
                        </m:ctrlPr>
                      </m:fPr>
                      <m:num>
                        <m:r>
                          <a:rPr lang="uk-UA" sz="2200" b="1" i="1" smtClean="0">
                            <a:latin typeface="Cambria Math" panose="02040503050406030204" pitchFamily="18" charset="0"/>
                            <a:cs typeface="Times New Roman" panose="02020603050405020304" pitchFamily="18" charset="0"/>
                          </a:rPr>
                          <m:t>𝟏𝟎𝟎𝟎𝟎</m:t>
                        </m:r>
                        <m:r>
                          <a:rPr lang="uk-UA" sz="2200" b="1" i="1" smtClean="0">
                            <a:latin typeface="Cambria Math" panose="02040503050406030204" pitchFamily="18" charset="0"/>
                            <a:cs typeface="Times New Roman" panose="02020603050405020304" pitchFamily="18" charset="0"/>
                          </a:rPr>
                          <m:t>∗С∗</m:t>
                        </m:r>
                        <m:r>
                          <a:rPr lang="uk-UA" sz="2200" b="1" i="1" smtClean="0">
                            <a:latin typeface="Cambria Math" panose="02040503050406030204" pitchFamily="18" charset="0"/>
                            <a:cs typeface="Times New Roman" panose="02020603050405020304" pitchFamily="18" charset="0"/>
                          </a:rPr>
                          <m:t>𝟔𝟎</m:t>
                        </m:r>
                      </m:num>
                      <m:den>
                        <m:r>
                          <a:rPr lang="uk-UA" sz="2200" b="1" i="1" smtClean="0">
                            <a:latin typeface="Cambria Math" panose="02040503050406030204" pitchFamily="18" charset="0"/>
                            <a:cs typeface="Times New Roman" panose="02020603050405020304" pitchFamily="18" charset="0"/>
                          </a:rPr>
                          <m:t>𝑺</m:t>
                        </m:r>
                        <m:r>
                          <a:rPr lang="uk-UA" sz="2200" b="1" i="1" smtClean="0">
                            <a:latin typeface="Cambria Math" panose="02040503050406030204" pitchFamily="18" charset="0"/>
                            <a:cs typeface="Times New Roman" panose="02020603050405020304" pitchFamily="18" charset="0"/>
                          </a:rPr>
                          <m:t>∗</m:t>
                        </m:r>
                        <m:r>
                          <a:rPr lang="uk-UA" sz="2200" b="1" i="1" smtClean="0">
                            <a:latin typeface="Cambria Math" panose="02040503050406030204" pitchFamily="18" charset="0"/>
                            <a:cs typeface="Times New Roman" panose="02020603050405020304" pitchFamily="18" charset="0"/>
                          </a:rPr>
                          <m:t>𝒕</m:t>
                        </m:r>
                      </m:den>
                    </m:f>
                  </m:oMath>
                </a14:m>
                <a:r>
                  <a:rPr lang="uk-UA" sz="2200" b="1" dirty="0">
                    <a:latin typeface="Times New Roman" panose="02020603050405020304" pitchFamily="18" charset="0"/>
                    <a:cs typeface="Times New Roman" panose="02020603050405020304" pitchFamily="18" charset="0"/>
                  </a:rPr>
                  <a:t> , </a:t>
                </a:r>
                <a:r>
                  <a:rPr lang="uk-UA" sz="2200" dirty="0">
                    <a:latin typeface="Times New Roman" panose="02020603050405020304" pitchFamily="18" charset="0"/>
                    <a:cs typeface="Times New Roman" panose="02020603050405020304" pitchFamily="18" charset="0"/>
                  </a:rPr>
                  <a:t>де </a:t>
                </a:r>
              </a:p>
              <a:p>
                <a:pPr indent="457200" algn="just">
                  <a:lnSpc>
                    <a:spcPct val="150000"/>
                  </a:lnSpc>
                </a:pPr>
                <a:r>
                  <a:rPr lang="uk-UA" sz="2200" dirty="0">
                    <a:latin typeface="Times New Roman" panose="02020603050405020304" pitchFamily="18" charset="0"/>
                    <a:cs typeface="Times New Roman" panose="02020603050405020304" pitchFamily="18" charset="0"/>
                  </a:rPr>
                  <a:t>С – кількість випарованої листком води в г </a:t>
                </a:r>
              </a:p>
              <a:p>
                <a:pPr indent="457200" algn="just">
                  <a:lnSpc>
                    <a:spcPct val="150000"/>
                  </a:lnSpc>
                </a:pPr>
                <a:r>
                  <a:rPr lang="uk-UA" sz="2200" dirty="0">
                    <a:latin typeface="Times New Roman" panose="02020603050405020304" pitchFamily="18" charset="0"/>
                    <a:cs typeface="Times New Roman" panose="02020603050405020304" pitchFamily="18" charset="0"/>
                  </a:rPr>
                  <a:t>С= </a:t>
                </a:r>
                <a14:m>
                  <m:oMath xmlns:m="http://schemas.openxmlformats.org/officeDocument/2006/math">
                    <m:sSub>
                      <m:sSubPr>
                        <m:ctrlPr>
                          <a:rPr lang="uk-UA" sz="2200" i="1" smtClean="0">
                            <a:latin typeface="Cambria Math" panose="02040503050406030204" pitchFamily="18" charset="0"/>
                            <a:cs typeface="Times New Roman" panose="02020603050405020304" pitchFamily="18" charset="0"/>
                          </a:rPr>
                        </m:ctrlPr>
                      </m:sSubPr>
                      <m:e>
                        <m:r>
                          <a:rPr lang="uk-UA" sz="2200" b="0" i="1" smtClean="0">
                            <a:latin typeface="Cambria Math" panose="02040503050406030204" pitchFamily="18" charset="0"/>
                            <a:cs typeface="Times New Roman" panose="02020603050405020304" pitchFamily="18" charset="0"/>
                          </a:rPr>
                          <m:t>𝑛</m:t>
                        </m:r>
                      </m:e>
                      <m:sub>
                        <m:r>
                          <a:rPr lang="uk-UA" sz="2200" b="0" i="1" smtClean="0">
                            <a:latin typeface="Cambria Math" panose="02040503050406030204" pitchFamily="18" charset="0"/>
                            <a:cs typeface="Times New Roman" panose="02020603050405020304" pitchFamily="18" charset="0"/>
                          </a:rPr>
                          <m:t>крап </m:t>
                        </m:r>
                      </m:sub>
                    </m:sSub>
                  </m:oMath>
                </a14:m>
                <a:r>
                  <a:rPr lang="uk-UA"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uk-UA" sz="2200" i="1">
                            <a:solidFill>
                              <a:prstClr val="black"/>
                            </a:solidFill>
                            <a:latin typeface="Cambria Math" panose="02040503050406030204" pitchFamily="18" charset="0"/>
                            <a:cs typeface="Times New Roman" panose="02020603050405020304" pitchFamily="18" charset="0"/>
                          </a:rPr>
                        </m:ctrlPr>
                      </m:sSubPr>
                      <m:e>
                        <m:r>
                          <a:rPr lang="uk-UA" sz="2200" b="0" i="1" smtClean="0">
                            <a:solidFill>
                              <a:prstClr val="black"/>
                            </a:solidFill>
                            <a:latin typeface="Cambria Math" panose="02040503050406030204" pitchFamily="18" charset="0"/>
                            <a:cs typeface="Times New Roman" panose="02020603050405020304" pitchFamily="18" charset="0"/>
                          </a:rPr>
                          <m:t>𝑚</m:t>
                        </m:r>
                      </m:e>
                      <m:sub>
                        <m:r>
                          <a:rPr lang="uk-UA" sz="2200" i="1">
                            <a:solidFill>
                              <a:prstClr val="black"/>
                            </a:solidFill>
                            <a:latin typeface="Cambria Math" panose="02040503050406030204" pitchFamily="18" charset="0"/>
                            <a:cs typeface="Times New Roman" panose="02020603050405020304" pitchFamily="18" charset="0"/>
                          </a:rPr>
                          <m:t>крап </m:t>
                        </m:r>
                      </m:sub>
                    </m:sSub>
                  </m:oMath>
                </a14:m>
                <a:endParaRPr lang="uk-UA" sz="2200" dirty="0">
                  <a:latin typeface="Times New Roman" panose="02020603050405020304" pitchFamily="18" charset="0"/>
                  <a:cs typeface="Times New Roman" panose="02020603050405020304" pitchFamily="18" charset="0"/>
                </a:endParaRPr>
              </a:p>
              <a:p>
                <a:pPr indent="457200" algn="just">
                  <a:lnSpc>
                    <a:spcPct val="150000"/>
                  </a:lnSpc>
                </a:pPr>
                <a:r>
                  <a:rPr lang="uk-UA" sz="2200" dirty="0">
                    <a:latin typeface="Times New Roman" panose="02020603050405020304" pitchFamily="18" charset="0"/>
                    <a:cs typeface="Times New Roman" panose="02020603050405020304" pitchFamily="18" charset="0"/>
                  </a:rPr>
                  <a:t>t – тривалість досліду (секундах), </a:t>
                </a:r>
              </a:p>
              <a:p>
                <a:pPr indent="457200" algn="just">
                  <a:lnSpc>
                    <a:spcPct val="150000"/>
                  </a:lnSpc>
                </a:pPr>
                <a:r>
                  <a:rPr lang="uk-UA" sz="2200" dirty="0">
                    <a:latin typeface="Times New Roman" panose="02020603050405020304" pitchFamily="18" charset="0"/>
                    <a:cs typeface="Times New Roman" panose="02020603050405020304" pitchFamily="18" charset="0"/>
                  </a:rPr>
                  <a:t>S – площа листка </a:t>
                </a:r>
                <a14:m>
                  <m:oMath xmlns:m="http://schemas.openxmlformats.org/officeDocument/2006/math">
                    <m:sSup>
                      <m:sSupPr>
                        <m:ctrlPr>
                          <a:rPr lang="uk-UA" sz="2200" i="1">
                            <a:latin typeface="Cambria Math" panose="02040503050406030204" pitchFamily="18" charset="0"/>
                            <a:cs typeface="Times New Roman" panose="02020603050405020304" pitchFamily="18" charset="0"/>
                          </a:rPr>
                        </m:ctrlPr>
                      </m:sSupPr>
                      <m:e>
                        <m:r>
                          <a:rPr lang="uk-UA" sz="2200" b="0" i="1" smtClean="0">
                            <a:latin typeface="Cambria Math" panose="02040503050406030204" pitchFamily="18" charset="0"/>
                            <a:cs typeface="Times New Roman" panose="02020603050405020304" pitchFamily="18" charset="0"/>
                          </a:rPr>
                          <m:t>с</m:t>
                        </m:r>
                        <m:r>
                          <a:rPr lang="uk-UA" sz="2200" i="1">
                            <a:latin typeface="Cambria Math" panose="02040503050406030204" pitchFamily="18" charset="0"/>
                            <a:cs typeface="Times New Roman" panose="02020603050405020304" pitchFamily="18" charset="0"/>
                          </a:rPr>
                          <m:t>м</m:t>
                        </m:r>
                      </m:e>
                      <m:sup>
                        <m:r>
                          <a:rPr lang="uk-UA" sz="2200" i="1">
                            <a:latin typeface="Cambria Math" panose="02040503050406030204" pitchFamily="18" charset="0"/>
                            <a:cs typeface="Times New Roman" panose="02020603050405020304" pitchFamily="18" charset="0"/>
                          </a:rPr>
                          <m:t>2</m:t>
                        </m:r>
                      </m:sup>
                    </m:sSup>
                  </m:oMath>
                </a14:m>
                <a:r>
                  <a:rPr lang="uk-UA" sz="2200" dirty="0">
                    <a:latin typeface="Times New Roman" panose="02020603050405020304" pitchFamily="18" charset="0"/>
                    <a:cs typeface="Times New Roman" panose="02020603050405020304" pitchFamily="18" charset="0"/>
                  </a:rPr>
                  <a:t> [1, c.44]</a:t>
                </a:r>
              </a:p>
              <a:p>
                <a:pPr indent="457200" algn="just">
                  <a:lnSpc>
                    <a:spcPct val="150000"/>
                  </a:lnSpc>
                </a:pPr>
                <a:r>
                  <a:rPr lang="uk-UA" sz="2200" dirty="0">
                    <a:latin typeface="Times New Roman" panose="02020603050405020304" pitchFamily="18" charset="0"/>
                    <a:cs typeface="Times New Roman" panose="02020603050405020304" pitchFamily="18" charset="0"/>
                  </a:rPr>
                  <a:t>Для розрахунків будемо вимірювати обсяг випаровуваної води в краплях використовуючи піпетку, об’єм якої прийнято вважати як 1крапля = 0,05 мілілітрів=0,05г.</a:t>
                </a:r>
              </a:p>
            </p:txBody>
          </p:sp>
        </mc:Choice>
        <mc:Fallback xmlns="">
          <p:sp>
            <p:nvSpPr>
              <p:cNvPr id="4" name="Прямокутник 3">
                <a:extLst>
                  <a:ext uri="{FF2B5EF4-FFF2-40B4-BE49-F238E27FC236}">
                    <a16:creationId xmlns:a16="http://schemas.microsoft.com/office/drawing/2014/main" id="{57C16062-97DD-42C3-B54B-CD7579490D9A}"/>
                  </a:ext>
                </a:extLst>
              </p:cNvPr>
              <p:cNvSpPr>
                <a:spLocks noRot="1" noChangeAspect="1" noMove="1" noResize="1" noEditPoints="1" noAdjustHandles="1" noChangeArrowheads="1" noChangeShapeType="1" noTextEdit="1"/>
              </p:cNvSpPr>
              <p:nvPr/>
            </p:nvSpPr>
            <p:spPr>
              <a:xfrm>
                <a:off x="190662" y="658210"/>
                <a:ext cx="11667241" cy="5888984"/>
              </a:xfrm>
              <a:prstGeom prst="rect">
                <a:avLst/>
              </a:prstGeom>
              <a:blipFill>
                <a:blip r:embed="rId3"/>
                <a:stretch>
                  <a:fillRect l="-679" r="-679" b="-1139"/>
                </a:stretch>
              </a:blipFill>
            </p:spPr>
            <p:txBody>
              <a:bodyPr/>
              <a:lstStyle/>
              <a:p>
                <a:r>
                  <a:rPr lang="uk-UA">
                    <a:noFill/>
                  </a:rPr>
                  <a:t> </a:t>
                </a:r>
              </a:p>
            </p:txBody>
          </p:sp>
        </mc:Fallback>
      </mc:AlternateContent>
    </p:spTree>
    <p:extLst>
      <p:ext uri="{BB962C8B-B14F-4D97-AF65-F5344CB8AC3E}">
        <p14:creationId xmlns:p14="http://schemas.microsoft.com/office/powerpoint/2010/main" val="4064321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AF9AAAC-6EBA-4963-A3AD-7B02C7FC7D6B}"/>
              </a:ext>
            </a:extLst>
          </p:cNvPr>
          <p:cNvPicPr>
            <a:picLocks noChangeAspect="1"/>
          </p:cNvPicPr>
          <p:nvPr/>
        </p:nvPicPr>
        <p:blipFill>
          <a:blip r:embed="rId2"/>
          <a:stretch>
            <a:fillRect/>
          </a:stretch>
        </p:blipFill>
        <p:spPr>
          <a:xfrm>
            <a:off x="0" y="0"/>
            <a:ext cx="12192000" cy="688848"/>
          </a:xfrm>
          <a:prstGeom prst="rect">
            <a:avLst/>
          </a:prstGeom>
        </p:spPr>
      </p:pic>
      <p:sp>
        <p:nvSpPr>
          <p:cNvPr id="3" name="Прямокутник 2">
            <a:extLst>
              <a:ext uri="{FF2B5EF4-FFF2-40B4-BE49-F238E27FC236}">
                <a16:creationId xmlns:a16="http://schemas.microsoft.com/office/drawing/2014/main" id="{E33AA7F0-2880-4EF6-BE65-6A9EB57A5AA5}"/>
              </a:ext>
            </a:extLst>
          </p:cNvPr>
          <p:cNvSpPr/>
          <p:nvPr/>
        </p:nvSpPr>
        <p:spPr>
          <a:xfrm>
            <a:off x="3935397" y="86161"/>
            <a:ext cx="6096000" cy="461665"/>
          </a:xfrm>
          <a:prstGeom prst="rect">
            <a:avLst/>
          </a:prstGeom>
        </p:spPr>
        <p:txBody>
          <a:bodyPr>
            <a:spAutoFit/>
          </a:bodyPr>
          <a:lstStyle/>
          <a:p>
            <a:r>
              <a:rPr lang="ru-RU" sz="2400" b="1" dirty="0">
                <a:latin typeface="Times New Roman" panose="02020603050405020304" pitchFamily="18" charset="0"/>
                <a:cs typeface="Times New Roman" panose="02020603050405020304" pitchFamily="18" charset="0"/>
              </a:rPr>
              <a:t>РОЗРАХУНОК ТРАНСПІРАЦІЇ</a:t>
            </a:r>
            <a:endParaRPr lang="uk-UA" sz="24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 name="Таблиця 3">
                <a:extLst>
                  <a:ext uri="{FF2B5EF4-FFF2-40B4-BE49-F238E27FC236}">
                    <a16:creationId xmlns:a16="http://schemas.microsoft.com/office/drawing/2014/main" id="{F1DBF0E1-F2DE-44A5-8AF9-67D548563840}"/>
                  </a:ext>
                </a:extLst>
              </p:cNvPr>
              <p:cNvGraphicFramePr>
                <a:graphicFrameLocks noGrp="1"/>
              </p:cNvGraphicFramePr>
              <p:nvPr>
                <p:extLst>
                  <p:ext uri="{D42A27DB-BD31-4B8C-83A1-F6EECF244321}">
                    <p14:modId xmlns:p14="http://schemas.microsoft.com/office/powerpoint/2010/main" val="1017925229"/>
                  </p:ext>
                </p:extLst>
              </p:nvPr>
            </p:nvGraphicFramePr>
            <p:xfrm>
              <a:off x="197224" y="4895771"/>
              <a:ext cx="8314902" cy="1432560"/>
            </p:xfrm>
            <a:graphic>
              <a:graphicData uri="http://schemas.openxmlformats.org/drawingml/2006/table">
                <a:tbl>
                  <a:tblPr/>
                  <a:tblGrid>
                    <a:gridCol w="1650020">
                      <a:extLst>
                        <a:ext uri="{9D8B030D-6E8A-4147-A177-3AD203B41FA5}">
                          <a16:colId xmlns:a16="http://schemas.microsoft.com/office/drawing/2014/main" val="1581626978"/>
                        </a:ext>
                      </a:extLst>
                    </a:gridCol>
                    <a:gridCol w="1026082">
                      <a:extLst>
                        <a:ext uri="{9D8B030D-6E8A-4147-A177-3AD203B41FA5}">
                          <a16:colId xmlns:a16="http://schemas.microsoft.com/office/drawing/2014/main" val="3200988889"/>
                        </a:ext>
                      </a:extLst>
                    </a:gridCol>
                    <a:gridCol w="1739900">
                      <a:extLst>
                        <a:ext uri="{9D8B030D-6E8A-4147-A177-3AD203B41FA5}">
                          <a16:colId xmlns:a16="http://schemas.microsoft.com/office/drawing/2014/main" val="837866265"/>
                        </a:ext>
                      </a:extLst>
                    </a:gridCol>
                    <a:gridCol w="977900">
                      <a:extLst>
                        <a:ext uri="{9D8B030D-6E8A-4147-A177-3AD203B41FA5}">
                          <a16:colId xmlns:a16="http://schemas.microsoft.com/office/drawing/2014/main" val="1549880272"/>
                        </a:ext>
                      </a:extLst>
                    </a:gridCol>
                    <a:gridCol w="965200">
                      <a:extLst>
                        <a:ext uri="{9D8B030D-6E8A-4147-A177-3AD203B41FA5}">
                          <a16:colId xmlns:a16="http://schemas.microsoft.com/office/drawing/2014/main" val="3968974597"/>
                        </a:ext>
                      </a:extLst>
                    </a:gridCol>
                    <a:gridCol w="977900">
                      <a:extLst>
                        <a:ext uri="{9D8B030D-6E8A-4147-A177-3AD203B41FA5}">
                          <a16:colId xmlns:a16="http://schemas.microsoft.com/office/drawing/2014/main" val="2041025523"/>
                        </a:ext>
                      </a:extLst>
                    </a:gridCol>
                    <a:gridCol w="977900">
                      <a:extLst>
                        <a:ext uri="{9D8B030D-6E8A-4147-A177-3AD203B41FA5}">
                          <a16:colId xmlns:a16="http://schemas.microsoft.com/office/drawing/2014/main" val="2925201220"/>
                        </a:ext>
                      </a:extLst>
                    </a:gridCol>
                  </a:tblGrid>
                  <a:tr h="716280">
                    <a:tc>
                      <a:txBody>
                        <a:bodyPr/>
                        <a:lstStyle/>
                        <a:p>
                          <a:pPr algn="ctr" rtl="0" fontAlgn="ct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dirty="0">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639202"/>
                      </a:ext>
                    </a:extLst>
                  </a:tr>
                  <a:tr h="716280">
                    <a:tc>
                      <a:txBody>
                        <a:bodyPr/>
                        <a:lstStyle/>
                        <a:p>
                          <a:pPr algn="ctr" rtl="0" fontAlgn="ctr"/>
                          <a:r>
                            <a:rPr lang="uk-UA" sz="2200" b="0" i="0" u="none" strike="noStrike" dirty="0">
                              <a:solidFill>
                                <a:srgbClr val="000000"/>
                              </a:solidFill>
                              <a:effectLst/>
                              <a:latin typeface="Times New Roman" panose="02020603050405020304" pitchFamily="18" charset="0"/>
                            </a:rPr>
                            <a:t>Транспірація</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kumimoji="0" lang="ru-RU"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г/</a:t>
                          </a:r>
                          <a14:m>
                            <m:oMath xmlns:m="http://schemas.openxmlformats.org/officeDocument/2006/math">
                              <m:sSup>
                                <m:sSupPr>
                                  <m:ctrlPr>
                                    <a:rPr kumimoji="0" lang="ru-RU" sz="2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Times New Roman" panose="02020603050405020304" pitchFamily="18" charset="0"/>
                                    </a:rPr>
                                  </m:ctrlPr>
                                </m:sSupPr>
                                <m:e>
                                  <m:r>
                                    <a:rPr kumimoji="0" lang="uk-UA" sz="2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Times New Roman" panose="02020603050405020304" pitchFamily="18" charset="0"/>
                                    </a:rPr>
                                    <m:t>м</m:t>
                                  </m:r>
                                </m:e>
                                <m:sup>
                                  <m:r>
                                    <a:rPr kumimoji="0" lang="uk-UA" sz="2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Times New Roman" panose="02020603050405020304" pitchFamily="18" charset="0"/>
                                    </a:rPr>
                                    <m:t>2</m:t>
                                  </m:r>
                                </m:sup>
                              </m:sSup>
                            </m:oMath>
                          </a14:m>
                          <a:r>
                            <a:rPr kumimoji="0" lang="uk-UA"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год</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0,59</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0,31</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a:t>
                          </a:r>
                          <a:r>
                            <a:rPr lang="uk-UA" sz="2200" b="0" i="0" u="none" strike="noStrike" dirty="0">
                              <a:solidFill>
                                <a:srgbClr val="000000"/>
                              </a:solidFill>
                              <a:effectLst/>
                              <a:latin typeface="Times New Roman" panose="02020603050405020304" pitchFamily="18" charset="0"/>
                            </a:rPr>
                            <a:t>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0,67</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0,76</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026984"/>
                      </a:ext>
                    </a:extLst>
                  </a:tr>
                </a:tbl>
              </a:graphicData>
            </a:graphic>
          </p:graphicFrame>
        </mc:Choice>
        <mc:Fallback xmlns="">
          <p:graphicFrame>
            <p:nvGraphicFramePr>
              <p:cNvPr id="4" name="Таблиця 3">
                <a:extLst>
                  <a:ext uri="{FF2B5EF4-FFF2-40B4-BE49-F238E27FC236}">
                    <a16:creationId xmlns:a16="http://schemas.microsoft.com/office/drawing/2014/main" id="{F1DBF0E1-F2DE-44A5-8AF9-67D548563840}"/>
                  </a:ext>
                </a:extLst>
              </p:cNvPr>
              <p:cNvGraphicFramePr>
                <a:graphicFrameLocks noGrp="1"/>
              </p:cNvGraphicFramePr>
              <p:nvPr>
                <p:extLst>
                  <p:ext uri="{D42A27DB-BD31-4B8C-83A1-F6EECF244321}">
                    <p14:modId xmlns:p14="http://schemas.microsoft.com/office/powerpoint/2010/main" val="1017925229"/>
                  </p:ext>
                </p:extLst>
              </p:nvPr>
            </p:nvGraphicFramePr>
            <p:xfrm>
              <a:off x="197224" y="4895771"/>
              <a:ext cx="8314902" cy="1432560"/>
            </p:xfrm>
            <a:graphic>
              <a:graphicData uri="http://schemas.openxmlformats.org/drawingml/2006/table">
                <a:tbl>
                  <a:tblPr/>
                  <a:tblGrid>
                    <a:gridCol w="1650020">
                      <a:extLst>
                        <a:ext uri="{9D8B030D-6E8A-4147-A177-3AD203B41FA5}">
                          <a16:colId xmlns:a16="http://schemas.microsoft.com/office/drawing/2014/main" val="1581626978"/>
                        </a:ext>
                      </a:extLst>
                    </a:gridCol>
                    <a:gridCol w="1026082">
                      <a:extLst>
                        <a:ext uri="{9D8B030D-6E8A-4147-A177-3AD203B41FA5}">
                          <a16:colId xmlns:a16="http://schemas.microsoft.com/office/drawing/2014/main" val="3200988889"/>
                        </a:ext>
                      </a:extLst>
                    </a:gridCol>
                    <a:gridCol w="1739900">
                      <a:extLst>
                        <a:ext uri="{9D8B030D-6E8A-4147-A177-3AD203B41FA5}">
                          <a16:colId xmlns:a16="http://schemas.microsoft.com/office/drawing/2014/main" val="837866265"/>
                        </a:ext>
                      </a:extLst>
                    </a:gridCol>
                    <a:gridCol w="977900">
                      <a:extLst>
                        <a:ext uri="{9D8B030D-6E8A-4147-A177-3AD203B41FA5}">
                          <a16:colId xmlns:a16="http://schemas.microsoft.com/office/drawing/2014/main" val="1549880272"/>
                        </a:ext>
                      </a:extLst>
                    </a:gridCol>
                    <a:gridCol w="965200">
                      <a:extLst>
                        <a:ext uri="{9D8B030D-6E8A-4147-A177-3AD203B41FA5}">
                          <a16:colId xmlns:a16="http://schemas.microsoft.com/office/drawing/2014/main" val="3968974597"/>
                        </a:ext>
                      </a:extLst>
                    </a:gridCol>
                    <a:gridCol w="977900">
                      <a:extLst>
                        <a:ext uri="{9D8B030D-6E8A-4147-A177-3AD203B41FA5}">
                          <a16:colId xmlns:a16="http://schemas.microsoft.com/office/drawing/2014/main" val="2041025523"/>
                        </a:ext>
                      </a:extLst>
                    </a:gridCol>
                    <a:gridCol w="977900">
                      <a:extLst>
                        <a:ext uri="{9D8B030D-6E8A-4147-A177-3AD203B41FA5}">
                          <a16:colId xmlns:a16="http://schemas.microsoft.com/office/drawing/2014/main" val="2925201220"/>
                        </a:ext>
                      </a:extLst>
                    </a:gridCol>
                  </a:tblGrid>
                  <a:tr h="716280">
                    <a:tc>
                      <a:txBody>
                        <a:bodyPr/>
                        <a:lstStyle/>
                        <a:p>
                          <a:pPr algn="ctr" rtl="0" fontAlgn="ct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Один. виміру</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2200" b="0" i="0" u="none" strike="noStrike" dirty="0">
                              <a:solidFill>
                                <a:srgbClr val="000000"/>
                              </a:solidFill>
                              <a:effectLst/>
                              <a:latin typeface="Times New Roman" panose="02020603050405020304" pitchFamily="18" charset="0"/>
                            </a:rPr>
                            <a:t>Контрольний зразок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uk-UA" sz="2200" b="0" i="0" u="none" strike="noStrike" dirty="0">
                              <a:solidFill>
                                <a:srgbClr val="000000"/>
                              </a:solidFill>
                              <a:effectLst/>
                              <a:latin typeface="Times New Roman" panose="02020603050405020304" pitchFamily="18" charset="0"/>
                            </a:rPr>
                            <a:t>Зразок №4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639202"/>
                      </a:ext>
                    </a:extLst>
                  </a:tr>
                  <a:tr h="716280">
                    <a:tc>
                      <a:txBody>
                        <a:bodyPr/>
                        <a:lstStyle/>
                        <a:p>
                          <a:pPr algn="ctr" rtl="0" fontAlgn="ctr"/>
                          <a:r>
                            <a:rPr lang="uk-UA" sz="2200" b="0" i="0" u="none" strike="noStrike" dirty="0">
                              <a:solidFill>
                                <a:srgbClr val="000000"/>
                              </a:solidFill>
                              <a:effectLst/>
                              <a:latin typeface="Times New Roman" panose="02020603050405020304" pitchFamily="18" charset="0"/>
                            </a:rPr>
                            <a:t>Транспірація</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uk-UA"/>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161905" t="-108475" r="-551786" b="-847"/>
                          </a:stretch>
                        </a:blipFill>
                      </a:tcPr>
                    </a:tc>
                    <a:tc>
                      <a:txBody>
                        <a:bodyPr/>
                        <a:lstStyle/>
                        <a:p>
                          <a:pPr algn="ctr" rtl="0" fontAlgn="ctr"/>
                          <a:r>
                            <a:rPr lang="en-US" sz="2200" b="0" i="0" u="none" strike="noStrike" dirty="0">
                              <a:solidFill>
                                <a:srgbClr val="000000"/>
                              </a:solidFill>
                              <a:effectLst/>
                              <a:latin typeface="Times New Roman" panose="02020603050405020304" pitchFamily="18" charset="0"/>
                            </a:rPr>
                            <a:t>0,59</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0,31</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a:t>
                          </a:r>
                          <a:r>
                            <a:rPr lang="uk-UA" sz="2200" b="0" i="0" u="none" strike="noStrike" dirty="0">
                              <a:solidFill>
                                <a:srgbClr val="000000"/>
                              </a:solidFill>
                              <a:effectLst/>
                              <a:latin typeface="Times New Roman" panose="02020603050405020304" pitchFamily="18" charset="0"/>
                            </a:rPr>
                            <a:t>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0,67</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200" b="0" i="0" u="none" strike="noStrike" dirty="0">
                              <a:solidFill>
                                <a:srgbClr val="000000"/>
                              </a:solidFill>
                              <a:effectLst/>
                              <a:latin typeface="Times New Roman" panose="02020603050405020304" pitchFamily="18" charset="0"/>
                            </a:rPr>
                            <a:t>0,76</a:t>
                          </a:r>
                          <a:endParaRPr lang="uk-UA" sz="2200" b="0" i="0" u="none" strike="noStrike" dirty="0">
                            <a:solidFill>
                              <a:srgbClr val="000000"/>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026984"/>
                      </a:ext>
                    </a:extLst>
                  </a:tr>
                </a:tbl>
              </a:graphicData>
            </a:graphic>
          </p:graphicFrame>
        </mc:Fallback>
      </mc:AlternateContent>
      <mc:AlternateContent xmlns:mc="http://schemas.openxmlformats.org/markup-compatibility/2006" xmlns:a14="http://schemas.microsoft.com/office/drawing/2010/main">
        <mc:Choice Requires="a14">
          <p:sp>
            <p:nvSpPr>
              <p:cNvPr id="5" name="Прямокутник 4">
                <a:extLst>
                  <a:ext uri="{FF2B5EF4-FFF2-40B4-BE49-F238E27FC236}">
                    <a16:creationId xmlns:a16="http://schemas.microsoft.com/office/drawing/2014/main" id="{686E18F1-A57B-4F25-8D88-02496BA69966}"/>
                  </a:ext>
                </a:extLst>
              </p:cNvPr>
              <p:cNvSpPr/>
              <p:nvPr/>
            </p:nvSpPr>
            <p:spPr>
              <a:xfrm>
                <a:off x="3494942" y="1651769"/>
                <a:ext cx="3639671" cy="704552"/>
              </a:xfrm>
              <a:prstGeom prst="rect">
                <a:avLst/>
              </a:prstGeom>
            </p:spPr>
            <p:txBody>
              <a:bodyPr wrap="square">
                <a:spAutoFit/>
              </a:bodyPr>
              <a:lstStyle/>
              <a:p>
                <a:pPr lvl="0" indent="457200" algn="just">
                  <a:lnSpc>
                    <a:spcPct val="150000"/>
                  </a:lnSpc>
                </a:pPr>
                <a14:m>
                  <m:oMath xmlns:m="http://schemas.openxmlformats.org/officeDocument/2006/math">
                    <m:sSub>
                      <m:sSubPr>
                        <m:ctrlPr>
                          <a:rPr lang="uk-UA" sz="2000" i="1" smtClean="0">
                            <a:solidFill>
                              <a:prstClr val="black"/>
                            </a:solidFill>
                            <a:latin typeface="Cambria Math" panose="02040503050406030204" pitchFamily="18" charset="0"/>
                            <a:cs typeface="Times New Roman" panose="02020603050405020304" pitchFamily="18" charset="0"/>
                          </a:rPr>
                        </m:ctrlPr>
                      </m:sSubPr>
                      <m:e>
                        <m:r>
                          <m:rPr>
                            <m:sty m:val="p"/>
                          </m:rPr>
                          <a:rPr lang="en-US" sz="2000" b="0" i="0" smtClean="0">
                            <a:solidFill>
                              <a:prstClr val="black"/>
                            </a:solidFill>
                            <a:latin typeface="Cambria Math" panose="02040503050406030204" pitchFamily="18" charset="0"/>
                            <a:cs typeface="Times New Roman" panose="02020603050405020304" pitchFamily="18" charset="0"/>
                          </a:rPr>
                          <m:t>T</m:t>
                        </m:r>
                      </m:e>
                      <m:sub>
                        <m:r>
                          <a:rPr lang="uk-UA" sz="2000" b="0" i="0" smtClean="0">
                            <a:solidFill>
                              <a:prstClr val="black"/>
                            </a:solidFill>
                            <a:latin typeface="Cambria Math" panose="02040503050406030204" pitchFamily="18" charset="0"/>
                            <a:cs typeface="Times New Roman" panose="02020603050405020304" pitchFamily="18" charset="0"/>
                          </a:rPr>
                          <m:t>кз</m:t>
                        </m:r>
                      </m:sub>
                    </m:sSub>
                    <m:r>
                      <m:rPr>
                        <m:nor/>
                      </m:rPr>
                      <a:rPr lang="uk-UA" sz="2000" b="1" dirty="0">
                        <a:solidFill>
                          <a:prstClr val="black"/>
                        </a:solidFill>
                        <a:latin typeface="Times New Roman" panose="02020603050405020304" pitchFamily="18" charset="0"/>
                        <a:cs typeface="Times New Roman" panose="02020603050405020304" pitchFamily="18" charset="0"/>
                      </a:rPr>
                      <m:t>= </m:t>
                    </m:r>
                    <m:f>
                      <m:fPr>
                        <m:ctrlPr>
                          <a:rPr lang="uk-UA" sz="2000" i="1">
                            <a:solidFill>
                              <a:prstClr val="black"/>
                            </a:solidFill>
                            <a:latin typeface="Cambria Math" panose="02040503050406030204" pitchFamily="18" charset="0"/>
                            <a:cs typeface="Times New Roman" panose="02020603050405020304" pitchFamily="18" charset="0"/>
                          </a:rPr>
                        </m:ctrlPr>
                      </m:fPr>
                      <m:num>
                        <m:r>
                          <a:rPr lang="uk-UA" sz="2000" b="0" i="0">
                            <a:solidFill>
                              <a:prstClr val="black"/>
                            </a:solidFill>
                            <a:latin typeface="Cambria Math" panose="02040503050406030204" pitchFamily="18" charset="0"/>
                            <a:cs typeface="Times New Roman" panose="02020603050405020304" pitchFamily="18" charset="0"/>
                          </a:rPr>
                          <m:t>10000∗С∗60</m:t>
                        </m:r>
                      </m:num>
                      <m:den>
                        <m:r>
                          <m:rPr>
                            <m:sty m:val="p"/>
                          </m:rPr>
                          <a:rPr lang="en-US" sz="2000" b="0" i="0">
                            <a:solidFill>
                              <a:prstClr val="black"/>
                            </a:solidFill>
                            <a:latin typeface="Cambria Math" panose="02040503050406030204" pitchFamily="18" charset="0"/>
                            <a:cs typeface="Times New Roman" panose="02020603050405020304" pitchFamily="18" charset="0"/>
                          </a:rPr>
                          <m:t>S</m:t>
                        </m:r>
                        <m:r>
                          <a:rPr lang="en-US" sz="2000" b="0" i="0">
                            <a:solidFill>
                              <a:prstClr val="black"/>
                            </a:solidFill>
                            <a:latin typeface="Cambria Math" panose="02040503050406030204" pitchFamily="18" charset="0"/>
                            <a:cs typeface="Times New Roman" panose="02020603050405020304" pitchFamily="18" charset="0"/>
                          </a:rPr>
                          <m:t>∗</m:t>
                        </m:r>
                        <m:r>
                          <m:rPr>
                            <m:sty m:val="p"/>
                          </m:rPr>
                          <a:rPr lang="en-US" sz="2000" b="0" i="0">
                            <a:solidFill>
                              <a:prstClr val="black"/>
                            </a:solidFill>
                            <a:latin typeface="Cambria Math" panose="02040503050406030204" pitchFamily="18" charset="0"/>
                            <a:cs typeface="Times New Roman" panose="02020603050405020304" pitchFamily="18" charset="0"/>
                          </a:rPr>
                          <m:t>t</m:t>
                        </m:r>
                      </m:den>
                    </m:f>
                  </m:oMath>
                </a14:m>
                <a:r>
                  <a:rPr lang="en-US" sz="2400"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rPr>
                  <a:t>=</a:t>
                </a:r>
                <a:r>
                  <a:rPr lang="en-US" sz="2400" dirty="0">
                    <a:solidFill>
                      <a:prstClr val="black"/>
                    </a:solidFill>
                    <a:latin typeface="Times New Roman" panose="02020603050405020304" pitchFamily="18" charset="0"/>
                    <a:cs typeface="Times New Roman" panose="02020603050405020304" pitchFamily="18" charset="0"/>
                  </a:rPr>
                  <a:t>   </a:t>
                </a:r>
                <a:endParaRPr lang="uk-UA" sz="24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5" name="Прямокутник 4">
                <a:extLst>
                  <a:ext uri="{FF2B5EF4-FFF2-40B4-BE49-F238E27FC236}">
                    <a16:creationId xmlns:a16="http://schemas.microsoft.com/office/drawing/2014/main" id="{686E18F1-A57B-4F25-8D88-02496BA69966}"/>
                  </a:ext>
                </a:extLst>
              </p:cNvPr>
              <p:cNvSpPr>
                <a:spLocks noRot="1" noChangeAspect="1" noMove="1" noResize="1" noEditPoints="1" noAdjustHandles="1" noChangeArrowheads="1" noChangeShapeType="1" noTextEdit="1"/>
              </p:cNvSpPr>
              <p:nvPr/>
            </p:nvSpPr>
            <p:spPr>
              <a:xfrm>
                <a:off x="3494942" y="1651769"/>
                <a:ext cx="3639671" cy="704552"/>
              </a:xfrm>
              <a:prstGeom prst="rect">
                <a:avLst/>
              </a:prstGeom>
              <a:blipFill>
                <a:blip r:embed="rId4"/>
                <a:stretch>
                  <a:fillRect b="-1724"/>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6" name="Прямокутник 5">
                <a:extLst>
                  <a:ext uri="{FF2B5EF4-FFF2-40B4-BE49-F238E27FC236}">
                    <a16:creationId xmlns:a16="http://schemas.microsoft.com/office/drawing/2014/main" id="{850730D2-EDA9-4F27-986C-5EB022B0E317}"/>
                  </a:ext>
                </a:extLst>
              </p:cNvPr>
              <p:cNvSpPr/>
              <p:nvPr/>
            </p:nvSpPr>
            <p:spPr>
              <a:xfrm>
                <a:off x="3509133" y="2156092"/>
                <a:ext cx="3639671" cy="704552"/>
              </a:xfrm>
              <a:prstGeom prst="rect">
                <a:avLst/>
              </a:prstGeom>
            </p:spPr>
            <p:txBody>
              <a:bodyPr wrap="square">
                <a:spAutoFit/>
              </a:bodyPr>
              <a:lstStyle/>
              <a:p>
                <a:pPr lvl="0" indent="457200" algn="just">
                  <a:lnSpc>
                    <a:spcPct val="150000"/>
                  </a:lnSpc>
                </a:pPr>
                <a14:m>
                  <m:oMath xmlns:m="http://schemas.openxmlformats.org/officeDocument/2006/math">
                    <m:sSub>
                      <m:sSubPr>
                        <m:ctrlPr>
                          <a:rPr lang="uk-UA" sz="2000" i="1" smtClean="0">
                            <a:solidFill>
                              <a:prstClr val="black"/>
                            </a:solidFill>
                            <a:latin typeface="Cambria Math" panose="02040503050406030204" pitchFamily="18" charset="0"/>
                            <a:cs typeface="Times New Roman" panose="02020603050405020304" pitchFamily="18" charset="0"/>
                          </a:rPr>
                        </m:ctrlPr>
                      </m:sSubPr>
                      <m:e>
                        <m:r>
                          <m:rPr>
                            <m:sty m:val="p"/>
                          </m:rPr>
                          <a:rPr lang="en-US" sz="2000" b="0" i="0" smtClean="0">
                            <a:solidFill>
                              <a:prstClr val="black"/>
                            </a:solidFill>
                            <a:latin typeface="Cambria Math" panose="02040503050406030204" pitchFamily="18" charset="0"/>
                            <a:cs typeface="Times New Roman" panose="02020603050405020304" pitchFamily="18" charset="0"/>
                          </a:rPr>
                          <m:t>T</m:t>
                        </m:r>
                      </m:e>
                      <m:sub>
                        <m:r>
                          <a:rPr lang="en-US" sz="2000" b="0" i="0" smtClean="0">
                            <a:solidFill>
                              <a:prstClr val="black"/>
                            </a:solidFill>
                            <a:latin typeface="Cambria Math" panose="02040503050406030204" pitchFamily="18" charset="0"/>
                            <a:cs typeface="Times New Roman" panose="02020603050405020304" pitchFamily="18" charset="0"/>
                          </a:rPr>
                          <m:t>1</m:t>
                        </m:r>
                      </m:sub>
                    </m:sSub>
                    <m:r>
                      <m:rPr>
                        <m:nor/>
                      </m:rPr>
                      <a:rPr lang="uk-UA" sz="2000" b="1" dirty="0">
                        <a:solidFill>
                          <a:prstClr val="black"/>
                        </a:solidFill>
                        <a:latin typeface="Times New Roman" panose="02020603050405020304" pitchFamily="18" charset="0"/>
                        <a:cs typeface="Times New Roman" panose="02020603050405020304" pitchFamily="18" charset="0"/>
                      </a:rPr>
                      <m:t>= </m:t>
                    </m:r>
                    <m:f>
                      <m:fPr>
                        <m:ctrlPr>
                          <a:rPr lang="uk-UA" sz="2000" i="1">
                            <a:solidFill>
                              <a:prstClr val="black"/>
                            </a:solidFill>
                            <a:latin typeface="Cambria Math" panose="02040503050406030204" pitchFamily="18" charset="0"/>
                            <a:cs typeface="Times New Roman" panose="02020603050405020304" pitchFamily="18" charset="0"/>
                          </a:rPr>
                        </m:ctrlPr>
                      </m:fPr>
                      <m:num>
                        <m:r>
                          <a:rPr lang="uk-UA" sz="2000" b="0" i="0">
                            <a:solidFill>
                              <a:prstClr val="black"/>
                            </a:solidFill>
                            <a:latin typeface="Cambria Math" panose="02040503050406030204" pitchFamily="18" charset="0"/>
                            <a:cs typeface="Times New Roman" panose="02020603050405020304" pitchFamily="18" charset="0"/>
                          </a:rPr>
                          <m:t>10000∗С∗60</m:t>
                        </m:r>
                      </m:num>
                      <m:den>
                        <m:r>
                          <m:rPr>
                            <m:sty m:val="p"/>
                          </m:rPr>
                          <a:rPr lang="en-US" sz="2000" b="0" i="0">
                            <a:solidFill>
                              <a:prstClr val="black"/>
                            </a:solidFill>
                            <a:latin typeface="Cambria Math" panose="02040503050406030204" pitchFamily="18" charset="0"/>
                            <a:cs typeface="Times New Roman" panose="02020603050405020304" pitchFamily="18" charset="0"/>
                          </a:rPr>
                          <m:t>S</m:t>
                        </m:r>
                        <m:r>
                          <a:rPr lang="en-US" sz="2000" b="0" i="0">
                            <a:solidFill>
                              <a:prstClr val="black"/>
                            </a:solidFill>
                            <a:latin typeface="Cambria Math" panose="02040503050406030204" pitchFamily="18" charset="0"/>
                            <a:cs typeface="Times New Roman" panose="02020603050405020304" pitchFamily="18" charset="0"/>
                          </a:rPr>
                          <m:t>∗</m:t>
                        </m:r>
                        <m:r>
                          <m:rPr>
                            <m:sty m:val="p"/>
                          </m:rPr>
                          <a:rPr lang="en-US" sz="2000" b="0" i="0">
                            <a:solidFill>
                              <a:prstClr val="black"/>
                            </a:solidFill>
                            <a:latin typeface="Cambria Math" panose="02040503050406030204" pitchFamily="18" charset="0"/>
                            <a:cs typeface="Times New Roman" panose="02020603050405020304" pitchFamily="18" charset="0"/>
                          </a:rPr>
                          <m:t>t</m:t>
                        </m:r>
                      </m:den>
                    </m:f>
                  </m:oMath>
                </a14:m>
                <a:r>
                  <a:rPr lang="en-US" sz="2000" dirty="0">
                    <a:solidFill>
                      <a:prstClr val="black"/>
                    </a:solidFill>
                    <a:latin typeface="Times New Roman" panose="02020603050405020304" pitchFamily="18" charset="0"/>
                    <a:cs typeface="Times New Roman" panose="02020603050405020304" pitchFamily="18" charset="0"/>
                  </a:rPr>
                  <a:t> = </a:t>
                </a:r>
                <a:endParaRPr lang="uk-UA" sz="20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6" name="Прямокутник 5">
                <a:extLst>
                  <a:ext uri="{FF2B5EF4-FFF2-40B4-BE49-F238E27FC236}">
                    <a16:creationId xmlns:a16="http://schemas.microsoft.com/office/drawing/2014/main" id="{850730D2-EDA9-4F27-986C-5EB022B0E317}"/>
                  </a:ext>
                </a:extLst>
              </p:cNvPr>
              <p:cNvSpPr>
                <a:spLocks noRot="1" noChangeAspect="1" noMove="1" noResize="1" noEditPoints="1" noAdjustHandles="1" noChangeArrowheads="1" noChangeShapeType="1" noTextEdit="1"/>
              </p:cNvSpPr>
              <p:nvPr/>
            </p:nvSpPr>
            <p:spPr>
              <a:xfrm>
                <a:off x="3509133" y="2156092"/>
                <a:ext cx="3639671" cy="704552"/>
              </a:xfrm>
              <a:prstGeom prst="rect">
                <a:avLst/>
              </a:prstGeom>
              <a:blipFill>
                <a:blip r:embed="rId5"/>
                <a:stretch>
                  <a:fillRect b="-521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7" name="Прямокутник 6">
                <a:extLst>
                  <a:ext uri="{FF2B5EF4-FFF2-40B4-BE49-F238E27FC236}">
                    <a16:creationId xmlns:a16="http://schemas.microsoft.com/office/drawing/2014/main" id="{0D6EAD3D-BA09-4B22-8A2A-50C77F25CB77}"/>
                  </a:ext>
                </a:extLst>
              </p:cNvPr>
              <p:cNvSpPr/>
              <p:nvPr/>
            </p:nvSpPr>
            <p:spPr>
              <a:xfrm>
                <a:off x="3523324" y="2735987"/>
                <a:ext cx="3639671" cy="704552"/>
              </a:xfrm>
              <a:prstGeom prst="rect">
                <a:avLst/>
              </a:prstGeom>
            </p:spPr>
            <p:txBody>
              <a:bodyPr wrap="square">
                <a:spAutoFit/>
              </a:bodyPr>
              <a:lstStyle/>
              <a:p>
                <a:pPr lvl="0" indent="457200" algn="just">
                  <a:lnSpc>
                    <a:spcPct val="150000"/>
                  </a:lnSpc>
                </a:pPr>
                <a14:m>
                  <m:oMath xmlns:m="http://schemas.openxmlformats.org/officeDocument/2006/math">
                    <m:sSub>
                      <m:sSubPr>
                        <m:ctrlPr>
                          <a:rPr lang="uk-UA" sz="2000" i="1" smtClean="0">
                            <a:solidFill>
                              <a:prstClr val="black"/>
                            </a:solidFill>
                            <a:latin typeface="Cambria Math" panose="02040503050406030204" pitchFamily="18" charset="0"/>
                            <a:cs typeface="Times New Roman" panose="02020603050405020304" pitchFamily="18" charset="0"/>
                          </a:rPr>
                        </m:ctrlPr>
                      </m:sSubPr>
                      <m:e>
                        <m:r>
                          <m:rPr>
                            <m:sty m:val="p"/>
                          </m:rPr>
                          <a:rPr lang="en-US" sz="2000" b="0" i="0" smtClean="0">
                            <a:solidFill>
                              <a:prstClr val="black"/>
                            </a:solidFill>
                            <a:latin typeface="Cambria Math" panose="02040503050406030204" pitchFamily="18" charset="0"/>
                            <a:cs typeface="Times New Roman" panose="02020603050405020304" pitchFamily="18" charset="0"/>
                          </a:rPr>
                          <m:t>T</m:t>
                        </m:r>
                      </m:e>
                      <m:sub>
                        <m:r>
                          <a:rPr lang="en-US" sz="2000" b="0" i="0" smtClean="0">
                            <a:solidFill>
                              <a:prstClr val="black"/>
                            </a:solidFill>
                            <a:latin typeface="Cambria Math" panose="02040503050406030204" pitchFamily="18" charset="0"/>
                            <a:cs typeface="Times New Roman" panose="02020603050405020304" pitchFamily="18" charset="0"/>
                          </a:rPr>
                          <m:t>2</m:t>
                        </m:r>
                      </m:sub>
                    </m:sSub>
                    <m:r>
                      <m:rPr>
                        <m:nor/>
                      </m:rPr>
                      <a:rPr lang="uk-UA" sz="2000" b="1" dirty="0">
                        <a:solidFill>
                          <a:prstClr val="black"/>
                        </a:solidFill>
                        <a:latin typeface="Times New Roman" panose="02020603050405020304" pitchFamily="18" charset="0"/>
                        <a:cs typeface="Times New Roman" panose="02020603050405020304" pitchFamily="18" charset="0"/>
                      </a:rPr>
                      <m:t>= </m:t>
                    </m:r>
                    <m:f>
                      <m:fPr>
                        <m:ctrlPr>
                          <a:rPr lang="uk-UA" sz="2000" i="1">
                            <a:solidFill>
                              <a:prstClr val="black"/>
                            </a:solidFill>
                            <a:latin typeface="Cambria Math" panose="02040503050406030204" pitchFamily="18" charset="0"/>
                            <a:cs typeface="Times New Roman" panose="02020603050405020304" pitchFamily="18" charset="0"/>
                          </a:rPr>
                        </m:ctrlPr>
                      </m:fPr>
                      <m:num>
                        <m:r>
                          <a:rPr lang="uk-UA" sz="2000" b="0" i="0">
                            <a:solidFill>
                              <a:prstClr val="black"/>
                            </a:solidFill>
                            <a:latin typeface="Cambria Math" panose="02040503050406030204" pitchFamily="18" charset="0"/>
                            <a:cs typeface="Times New Roman" panose="02020603050405020304" pitchFamily="18" charset="0"/>
                          </a:rPr>
                          <m:t>10000∗С∗60</m:t>
                        </m:r>
                      </m:num>
                      <m:den>
                        <m:r>
                          <m:rPr>
                            <m:sty m:val="p"/>
                          </m:rPr>
                          <a:rPr lang="en-US" sz="2000" b="0" i="0">
                            <a:solidFill>
                              <a:prstClr val="black"/>
                            </a:solidFill>
                            <a:latin typeface="Cambria Math" panose="02040503050406030204" pitchFamily="18" charset="0"/>
                            <a:cs typeface="Times New Roman" panose="02020603050405020304" pitchFamily="18" charset="0"/>
                          </a:rPr>
                          <m:t>S</m:t>
                        </m:r>
                        <m:r>
                          <a:rPr lang="en-US" sz="2000" b="0" i="0">
                            <a:solidFill>
                              <a:prstClr val="black"/>
                            </a:solidFill>
                            <a:latin typeface="Cambria Math" panose="02040503050406030204" pitchFamily="18" charset="0"/>
                            <a:cs typeface="Times New Roman" panose="02020603050405020304" pitchFamily="18" charset="0"/>
                          </a:rPr>
                          <m:t>∗</m:t>
                        </m:r>
                        <m:r>
                          <m:rPr>
                            <m:sty m:val="p"/>
                          </m:rPr>
                          <a:rPr lang="en-US" sz="2000" b="0" i="0">
                            <a:solidFill>
                              <a:prstClr val="black"/>
                            </a:solidFill>
                            <a:latin typeface="Cambria Math" panose="02040503050406030204" pitchFamily="18" charset="0"/>
                            <a:cs typeface="Times New Roman" panose="02020603050405020304" pitchFamily="18" charset="0"/>
                          </a:rPr>
                          <m:t>t</m:t>
                        </m:r>
                      </m:den>
                    </m:f>
                  </m:oMath>
                </a14:m>
                <a:r>
                  <a:rPr lang="en-US" sz="2000" dirty="0">
                    <a:solidFill>
                      <a:prstClr val="black"/>
                    </a:solidFill>
                    <a:latin typeface="Times New Roman" panose="02020603050405020304" pitchFamily="18" charset="0"/>
                    <a:cs typeface="Times New Roman" panose="02020603050405020304" pitchFamily="18" charset="0"/>
                  </a:rPr>
                  <a:t> = </a:t>
                </a:r>
                <a:endParaRPr lang="uk-UA" sz="20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 name="Прямокутник 6">
                <a:extLst>
                  <a:ext uri="{FF2B5EF4-FFF2-40B4-BE49-F238E27FC236}">
                    <a16:creationId xmlns:a16="http://schemas.microsoft.com/office/drawing/2014/main" id="{0D6EAD3D-BA09-4B22-8A2A-50C77F25CB77}"/>
                  </a:ext>
                </a:extLst>
              </p:cNvPr>
              <p:cNvSpPr>
                <a:spLocks noRot="1" noChangeAspect="1" noMove="1" noResize="1" noEditPoints="1" noAdjustHandles="1" noChangeArrowheads="1" noChangeShapeType="1" noTextEdit="1"/>
              </p:cNvSpPr>
              <p:nvPr/>
            </p:nvSpPr>
            <p:spPr>
              <a:xfrm>
                <a:off x="3523324" y="2735987"/>
                <a:ext cx="3639671" cy="704552"/>
              </a:xfrm>
              <a:prstGeom prst="rect">
                <a:avLst/>
              </a:prstGeom>
              <a:blipFill>
                <a:blip r:embed="rId6"/>
                <a:stretch>
                  <a:fillRect b="-521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8" name="Прямокутник 7">
                <a:extLst>
                  <a:ext uri="{FF2B5EF4-FFF2-40B4-BE49-F238E27FC236}">
                    <a16:creationId xmlns:a16="http://schemas.microsoft.com/office/drawing/2014/main" id="{6D434C61-4244-40EA-A03B-B1A771A28E99}"/>
                  </a:ext>
                </a:extLst>
              </p:cNvPr>
              <p:cNvSpPr/>
              <p:nvPr/>
            </p:nvSpPr>
            <p:spPr>
              <a:xfrm>
                <a:off x="3537515" y="3268873"/>
                <a:ext cx="3639671" cy="704552"/>
              </a:xfrm>
              <a:prstGeom prst="rect">
                <a:avLst/>
              </a:prstGeom>
            </p:spPr>
            <p:txBody>
              <a:bodyPr wrap="square">
                <a:spAutoFit/>
              </a:bodyPr>
              <a:lstStyle/>
              <a:p>
                <a:pPr lvl="0" indent="457200" algn="just">
                  <a:lnSpc>
                    <a:spcPct val="150000"/>
                  </a:lnSpc>
                </a:pPr>
                <a14:m>
                  <m:oMath xmlns:m="http://schemas.openxmlformats.org/officeDocument/2006/math">
                    <m:sSub>
                      <m:sSubPr>
                        <m:ctrlPr>
                          <a:rPr lang="uk-UA" sz="2000" i="1" smtClean="0">
                            <a:solidFill>
                              <a:prstClr val="black"/>
                            </a:solidFill>
                            <a:latin typeface="Cambria Math" panose="02040503050406030204" pitchFamily="18" charset="0"/>
                            <a:cs typeface="Times New Roman" panose="02020603050405020304" pitchFamily="18" charset="0"/>
                          </a:rPr>
                        </m:ctrlPr>
                      </m:sSubPr>
                      <m:e>
                        <m:r>
                          <m:rPr>
                            <m:sty m:val="p"/>
                          </m:rPr>
                          <a:rPr lang="en-US" sz="2000" b="0" i="0" smtClean="0">
                            <a:solidFill>
                              <a:prstClr val="black"/>
                            </a:solidFill>
                            <a:latin typeface="Cambria Math" panose="02040503050406030204" pitchFamily="18" charset="0"/>
                            <a:cs typeface="Times New Roman" panose="02020603050405020304" pitchFamily="18" charset="0"/>
                          </a:rPr>
                          <m:t>T</m:t>
                        </m:r>
                      </m:e>
                      <m:sub>
                        <m:r>
                          <a:rPr lang="en-US" sz="2000" b="0" i="0" smtClean="0">
                            <a:solidFill>
                              <a:prstClr val="black"/>
                            </a:solidFill>
                            <a:latin typeface="Cambria Math" panose="02040503050406030204" pitchFamily="18" charset="0"/>
                            <a:cs typeface="Times New Roman" panose="02020603050405020304" pitchFamily="18" charset="0"/>
                          </a:rPr>
                          <m:t>3</m:t>
                        </m:r>
                      </m:sub>
                    </m:sSub>
                    <m:r>
                      <m:rPr>
                        <m:nor/>
                      </m:rPr>
                      <a:rPr lang="uk-UA" sz="2000" b="1" dirty="0">
                        <a:solidFill>
                          <a:prstClr val="black"/>
                        </a:solidFill>
                        <a:latin typeface="Times New Roman" panose="02020603050405020304" pitchFamily="18" charset="0"/>
                        <a:cs typeface="Times New Roman" panose="02020603050405020304" pitchFamily="18" charset="0"/>
                      </a:rPr>
                      <m:t>= </m:t>
                    </m:r>
                    <m:f>
                      <m:fPr>
                        <m:ctrlPr>
                          <a:rPr lang="uk-UA" sz="2000" i="1">
                            <a:solidFill>
                              <a:prstClr val="black"/>
                            </a:solidFill>
                            <a:latin typeface="Cambria Math" panose="02040503050406030204" pitchFamily="18" charset="0"/>
                            <a:cs typeface="Times New Roman" panose="02020603050405020304" pitchFamily="18" charset="0"/>
                          </a:rPr>
                        </m:ctrlPr>
                      </m:fPr>
                      <m:num>
                        <m:r>
                          <a:rPr lang="uk-UA" sz="2000" b="0" i="0">
                            <a:solidFill>
                              <a:prstClr val="black"/>
                            </a:solidFill>
                            <a:latin typeface="Cambria Math" panose="02040503050406030204" pitchFamily="18" charset="0"/>
                            <a:cs typeface="Times New Roman" panose="02020603050405020304" pitchFamily="18" charset="0"/>
                          </a:rPr>
                          <m:t>10000∗С∗60</m:t>
                        </m:r>
                      </m:num>
                      <m:den>
                        <m:r>
                          <m:rPr>
                            <m:sty m:val="p"/>
                          </m:rPr>
                          <a:rPr lang="en-US" sz="2000" b="0" i="0">
                            <a:solidFill>
                              <a:prstClr val="black"/>
                            </a:solidFill>
                            <a:latin typeface="Cambria Math" panose="02040503050406030204" pitchFamily="18" charset="0"/>
                            <a:cs typeface="Times New Roman" panose="02020603050405020304" pitchFamily="18" charset="0"/>
                          </a:rPr>
                          <m:t>S</m:t>
                        </m:r>
                        <m:r>
                          <a:rPr lang="en-US" sz="2000" b="0" i="0">
                            <a:solidFill>
                              <a:prstClr val="black"/>
                            </a:solidFill>
                            <a:latin typeface="Cambria Math" panose="02040503050406030204" pitchFamily="18" charset="0"/>
                            <a:cs typeface="Times New Roman" panose="02020603050405020304" pitchFamily="18" charset="0"/>
                          </a:rPr>
                          <m:t>∗</m:t>
                        </m:r>
                        <m:r>
                          <m:rPr>
                            <m:sty m:val="p"/>
                          </m:rPr>
                          <a:rPr lang="en-US" sz="2000" b="0" i="0">
                            <a:solidFill>
                              <a:prstClr val="black"/>
                            </a:solidFill>
                            <a:latin typeface="Cambria Math" panose="02040503050406030204" pitchFamily="18" charset="0"/>
                            <a:cs typeface="Times New Roman" panose="02020603050405020304" pitchFamily="18" charset="0"/>
                          </a:rPr>
                          <m:t>t</m:t>
                        </m:r>
                      </m:den>
                    </m:f>
                  </m:oMath>
                </a14:m>
                <a:r>
                  <a:rPr lang="en-US" sz="2000" dirty="0">
                    <a:solidFill>
                      <a:prstClr val="black"/>
                    </a:solidFill>
                    <a:latin typeface="Times New Roman" panose="02020603050405020304" pitchFamily="18" charset="0"/>
                    <a:cs typeface="Times New Roman" panose="02020603050405020304" pitchFamily="18" charset="0"/>
                  </a:rPr>
                  <a:t> = </a:t>
                </a:r>
                <a:endParaRPr lang="uk-UA" sz="20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 name="Прямокутник 7">
                <a:extLst>
                  <a:ext uri="{FF2B5EF4-FFF2-40B4-BE49-F238E27FC236}">
                    <a16:creationId xmlns:a16="http://schemas.microsoft.com/office/drawing/2014/main" id="{6D434C61-4244-40EA-A03B-B1A771A28E99}"/>
                  </a:ext>
                </a:extLst>
              </p:cNvPr>
              <p:cNvSpPr>
                <a:spLocks noRot="1" noChangeAspect="1" noMove="1" noResize="1" noEditPoints="1" noAdjustHandles="1" noChangeArrowheads="1" noChangeShapeType="1" noTextEdit="1"/>
              </p:cNvSpPr>
              <p:nvPr/>
            </p:nvSpPr>
            <p:spPr>
              <a:xfrm>
                <a:off x="3537515" y="3268873"/>
                <a:ext cx="3639671" cy="704552"/>
              </a:xfrm>
              <a:prstGeom prst="rect">
                <a:avLst/>
              </a:prstGeom>
              <a:blipFill>
                <a:blip r:embed="rId7"/>
                <a:stretch>
                  <a:fillRect b="-4310"/>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9" name="Прямокутник 8">
                <a:extLst>
                  <a:ext uri="{FF2B5EF4-FFF2-40B4-BE49-F238E27FC236}">
                    <a16:creationId xmlns:a16="http://schemas.microsoft.com/office/drawing/2014/main" id="{1FD6F4D6-4F02-4E06-935D-F60BAC91A460}"/>
                  </a:ext>
                </a:extLst>
              </p:cNvPr>
              <p:cNvSpPr/>
              <p:nvPr/>
            </p:nvSpPr>
            <p:spPr>
              <a:xfrm>
                <a:off x="3565897" y="3826828"/>
                <a:ext cx="3639671" cy="704552"/>
              </a:xfrm>
              <a:prstGeom prst="rect">
                <a:avLst/>
              </a:prstGeom>
            </p:spPr>
            <p:txBody>
              <a:bodyPr wrap="square">
                <a:spAutoFit/>
              </a:bodyPr>
              <a:lstStyle/>
              <a:p>
                <a:pPr lvl="0" indent="457200" algn="just">
                  <a:lnSpc>
                    <a:spcPct val="150000"/>
                  </a:lnSpc>
                </a:pPr>
                <a14:m>
                  <m:oMath xmlns:m="http://schemas.openxmlformats.org/officeDocument/2006/math">
                    <m:sSub>
                      <m:sSubPr>
                        <m:ctrlPr>
                          <a:rPr lang="uk-UA" sz="2000" i="1" smtClean="0">
                            <a:solidFill>
                              <a:prstClr val="black"/>
                            </a:solidFill>
                            <a:latin typeface="Cambria Math" panose="02040503050406030204" pitchFamily="18" charset="0"/>
                            <a:cs typeface="Times New Roman" panose="02020603050405020304" pitchFamily="18" charset="0"/>
                          </a:rPr>
                        </m:ctrlPr>
                      </m:sSubPr>
                      <m:e>
                        <m:r>
                          <m:rPr>
                            <m:sty m:val="p"/>
                          </m:rPr>
                          <a:rPr lang="en-US" sz="2000" b="0" i="0" smtClean="0">
                            <a:solidFill>
                              <a:prstClr val="black"/>
                            </a:solidFill>
                            <a:latin typeface="Cambria Math" panose="02040503050406030204" pitchFamily="18" charset="0"/>
                            <a:cs typeface="Times New Roman" panose="02020603050405020304" pitchFamily="18" charset="0"/>
                          </a:rPr>
                          <m:t>T</m:t>
                        </m:r>
                      </m:e>
                      <m:sub>
                        <m:r>
                          <a:rPr lang="en-US" sz="2000" b="0" i="0" smtClean="0">
                            <a:solidFill>
                              <a:prstClr val="black"/>
                            </a:solidFill>
                            <a:latin typeface="Cambria Math" panose="02040503050406030204" pitchFamily="18" charset="0"/>
                            <a:cs typeface="Times New Roman" panose="02020603050405020304" pitchFamily="18" charset="0"/>
                          </a:rPr>
                          <m:t>4</m:t>
                        </m:r>
                      </m:sub>
                    </m:sSub>
                    <m:r>
                      <m:rPr>
                        <m:nor/>
                      </m:rPr>
                      <a:rPr lang="uk-UA" sz="2000" b="1" dirty="0">
                        <a:solidFill>
                          <a:prstClr val="black"/>
                        </a:solidFill>
                        <a:latin typeface="Times New Roman" panose="02020603050405020304" pitchFamily="18" charset="0"/>
                        <a:cs typeface="Times New Roman" panose="02020603050405020304" pitchFamily="18" charset="0"/>
                      </a:rPr>
                      <m:t>= </m:t>
                    </m:r>
                    <m:f>
                      <m:fPr>
                        <m:ctrlPr>
                          <a:rPr lang="uk-UA" sz="2000" i="1">
                            <a:solidFill>
                              <a:prstClr val="black"/>
                            </a:solidFill>
                            <a:latin typeface="Cambria Math" panose="02040503050406030204" pitchFamily="18" charset="0"/>
                            <a:cs typeface="Times New Roman" panose="02020603050405020304" pitchFamily="18" charset="0"/>
                          </a:rPr>
                        </m:ctrlPr>
                      </m:fPr>
                      <m:num>
                        <m:r>
                          <a:rPr lang="uk-UA" sz="2000" b="0" i="0">
                            <a:solidFill>
                              <a:prstClr val="black"/>
                            </a:solidFill>
                            <a:latin typeface="Cambria Math" panose="02040503050406030204" pitchFamily="18" charset="0"/>
                            <a:cs typeface="Times New Roman" panose="02020603050405020304" pitchFamily="18" charset="0"/>
                          </a:rPr>
                          <m:t>10000∗С∗60</m:t>
                        </m:r>
                      </m:num>
                      <m:den>
                        <m:r>
                          <m:rPr>
                            <m:sty m:val="p"/>
                          </m:rPr>
                          <a:rPr lang="en-US" sz="2000" b="0" i="0">
                            <a:solidFill>
                              <a:prstClr val="black"/>
                            </a:solidFill>
                            <a:latin typeface="Cambria Math" panose="02040503050406030204" pitchFamily="18" charset="0"/>
                            <a:cs typeface="Times New Roman" panose="02020603050405020304" pitchFamily="18" charset="0"/>
                          </a:rPr>
                          <m:t>S</m:t>
                        </m:r>
                        <m:r>
                          <a:rPr lang="en-US" sz="2000" b="0" i="0">
                            <a:solidFill>
                              <a:prstClr val="black"/>
                            </a:solidFill>
                            <a:latin typeface="Cambria Math" panose="02040503050406030204" pitchFamily="18" charset="0"/>
                            <a:cs typeface="Times New Roman" panose="02020603050405020304" pitchFamily="18" charset="0"/>
                          </a:rPr>
                          <m:t>∗</m:t>
                        </m:r>
                        <m:r>
                          <m:rPr>
                            <m:sty m:val="p"/>
                          </m:rPr>
                          <a:rPr lang="en-US" sz="2000" b="0" i="0">
                            <a:solidFill>
                              <a:prstClr val="black"/>
                            </a:solidFill>
                            <a:latin typeface="Cambria Math" panose="02040503050406030204" pitchFamily="18" charset="0"/>
                            <a:cs typeface="Times New Roman" panose="02020603050405020304" pitchFamily="18" charset="0"/>
                          </a:rPr>
                          <m:t>t</m:t>
                        </m:r>
                      </m:den>
                    </m:f>
                  </m:oMath>
                </a14:m>
                <a:r>
                  <a:rPr lang="en-US" sz="2000" dirty="0">
                    <a:solidFill>
                      <a:prstClr val="black"/>
                    </a:solidFill>
                    <a:latin typeface="Times New Roman" panose="02020603050405020304" pitchFamily="18" charset="0"/>
                    <a:cs typeface="Times New Roman" panose="02020603050405020304" pitchFamily="18" charset="0"/>
                  </a:rPr>
                  <a:t> = </a:t>
                </a:r>
                <a:endParaRPr lang="uk-UA" sz="20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9" name="Прямокутник 8">
                <a:extLst>
                  <a:ext uri="{FF2B5EF4-FFF2-40B4-BE49-F238E27FC236}">
                    <a16:creationId xmlns:a16="http://schemas.microsoft.com/office/drawing/2014/main" id="{1FD6F4D6-4F02-4E06-935D-F60BAC91A460}"/>
                  </a:ext>
                </a:extLst>
              </p:cNvPr>
              <p:cNvSpPr>
                <a:spLocks noRot="1" noChangeAspect="1" noMove="1" noResize="1" noEditPoints="1" noAdjustHandles="1" noChangeArrowheads="1" noChangeShapeType="1" noTextEdit="1"/>
              </p:cNvSpPr>
              <p:nvPr/>
            </p:nvSpPr>
            <p:spPr>
              <a:xfrm>
                <a:off x="3565897" y="3826828"/>
                <a:ext cx="3639671" cy="704552"/>
              </a:xfrm>
              <a:prstGeom prst="rect">
                <a:avLst/>
              </a:prstGeom>
              <a:blipFill>
                <a:blip r:embed="rId8"/>
                <a:stretch>
                  <a:fillRect b="-521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1" name="Прямокутник 10">
                <a:extLst>
                  <a:ext uri="{FF2B5EF4-FFF2-40B4-BE49-F238E27FC236}">
                    <a16:creationId xmlns:a16="http://schemas.microsoft.com/office/drawing/2014/main" id="{C70953C5-66A6-428F-8912-B11F277A81EA}"/>
                  </a:ext>
                </a:extLst>
              </p:cNvPr>
              <p:cNvSpPr/>
              <p:nvPr/>
            </p:nvSpPr>
            <p:spPr>
              <a:xfrm>
                <a:off x="5855911" y="1815352"/>
                <a:ext cx="3317255" cy="519053"/>
              </a:xfrm>
              <a:prstGeom prst="rect">
                <a:avLst/>
              </a:prstGeom>
            </p:spPr>
            <p:txBody>
              <a:bodyPr wrap="none">
                <a:spAutoFit/>
              </a:bodyPr>
              <a:lstStyle/>
              <a:p>
                <a14:m>
                  <m:oMath xmlns:m="http://schemas.openxmlformats.org/officeDocument/2006/math">
                    <m:f>
                      <m:fPr>
                        <m:ctrlPr>
                          <a:rPr lang="uk-UA" i="1" smtClean="0">
                            <a:solidFill>
                              <a:prstClr val="black"/>
                            </a:solidFill>
                            <a:latin typeface="Cambria Math" panose="02040503050406030204" pitchFamily="18" charset="0"/>
                            <a:cs typeface="Times New Roman" panose="02020603050405020304" pitchFamily="18" charset="0"/>
                          </a:rPr>
                        </m:ctrlPr>
                      </m:fPr>
                      <m:num>
                        <m:r>
                          <a:rPr lang="uk-UA">
                            <a:solidFill>
                              <a:prstClr val="black"/>
                            </a:solidFill>
                            <a:latin typeface="Cambria Math" panose="02040503050406030204" pitchFamily="18" charset="0"/>
                            <a:cs typeface="Times New Roman" panose="02020603050405020304" pitchFamily="18" charset="0"/>
                          </a:rPr>
                          <m:t>10000</m:t>
                        </m:r>
                        <m:r>
                          <a:rPr lang="en-US" b="0" i="0" smtClean="0">
                            <a:solidFill>
                              <a:prstClr val="black"/>
                            </a:solidFill>
                            <a:latin typeface="Cambria Math" panose="02040503050406030204" pitchFamily="18" charset="0"/>
                            <a:cs typeface="Times New Roman" panose="02020603050405020304" pitchFamily="18" charset="0"/>
                          </a:rPr>
                          <m:t> </m:t>
                        </m:r>
                        <m:r>
                          <a:rPr lang="uk-UA">
                            <a:solidFill>
                              <a:prstClr val="black"/>
                            </a:solidFill>
                            <a:latin typeface="Cambria Math" panose="02040503050406030204" pitchFamily="18" charset="0"/>
                            <a:cs typeface="Times New Roman" panose="02020603050405020304" pitchFamily="18" charset="0"/>
                          </a:rPr>
                          <m:t>∗</m:t>
                        </m:r>
                        <m:r>
                          <a:rPr lang="en-US" b="0" i="0" smtClean="0">
                            <a:solidFill>
                              <a:prstClr val="black"/>
                            </a:solidFill>
                            <a:latin typeface="Cambria Math" panose="02040503050406030204" pitchFamily="18" charset="0"/>
                            <a:cs typeface="Times New Roman" panose="02020603050405020304" pitchFamily="18" charset="0"/>
                          </a:rPr>
                          <m:t>(21∗0,05)</m:t>
                        </m:r>
                        <m:r>
                          <a:rPr lang="uk-UA">
                            <a:solidFill>
                              <a:prstClr val="black"/>
                            </a:solidFill>
                            <a:latin typeface="Cambria Math" panose="02040503050406030204" pitchFamily="18" charset="0"/>
                            <a:cs typeface="Times New Roman" panose="02020603050405020304" pitchFamily="18" charset="0"/>
                          </a:rPr>
                          <m:t>∗60</m:t>
                        </m:r>
                      </m:num>
                      <m:den>
                        <m:r>
                          <a:rPr lang="en-US" b="0" i="0" smtClean="0">
                            <a:solidFill>
                              <a:prstClr val="black"/>
                            </a:solidFill>
                            <a:latin typeface="Cambria Math" panose="02040503050406030204" pitchFamily="18" charset="0"/>
                            <a:cs typeface="Times New Roman" panose="02020603050405020304" pitchFamily="18" charset="0"/>
                          </a:rPr>
                          <m:t>12,4</m:t>
                        </m:r>
                        <m:r>
                          <a:rPr lang="en-US">
                            <a:solidFill>
                              <a:prstClr val="black"/>
                            </a:solidFill>
                            <a:latin typeface="Cambria Math" panose="02040503050406030204" pitchFamily="18" charset="0"/>
                            <a:cs typeface="Times New Roman" panose="02020603050405020304" pitchFamily="18" charset="0"/>
                          </a:rPr>
                          <m:t>∗</m:t>
                        </m:r>
                        <m:r>
                          <a:rPr lang="en-US" b="0" i="1" smtClean="0">
                            <a:solidFill>
                              <a:prstClr val="black"/>
                            </a:solidFill>
                            <a:latin typeface="Cambria Math" panose="02040503050406030204" pitchFamily="18" charset="0"/>
                            <a:cs typeface="Times New Roman" panose="02020603050405020304" pitchFamily="18" charset="0"/>
                          </a:rPr>
                          <m:t>86400</m:t>
                        </m:r>
                      </m:den>
                    </m:f>
                  </m:oMath>
                </a14:m>
                <a:r>
                  <a:rPr lang="en-US" dirty="0">
                    <a:solidFill>
                      <a:prstClr val="black"/>
                    </a:solidFill>
                    <a:latin typeface="Times New Roman" panose="02020603050405020304" pitchFamily="18" charset="0"/>
                    <a:cs typeface="Times New Roman" panose="02020603050405020304" pitchFamily="18" charset="0"/>
                  </a:rPr>
                  <a:t> = 0,59</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dirty="0">
                    <a:solidFill>
                      <a:prstClr val="black"/>
                    </a:solidFill>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mc:Choice>
        <mc:Fallback xmlns="">
          <p:sp>
            <p:nvSpPr>
              <p:cNvPr id="11" name="Прямокутник 10">
                <a:extLst>
                  <a:ext uri="{FF2B5EF4-FFF2-40B4-BE49-F238E27FC236}">
                    <a16:creationId xmlns:a16="http://schemas.microsoft.com/office/drawing/2014/main" id="{C70953C5-66A6-428F-8912-B11F277A81EA}"/>
                  </a:ext>
                </a:extLst>
              </p:cNvPr>
              <p:cNvSpPr>
                <a:spLocks noRot="1" noChangeAspect="1" noMove="1" noResize="1" noEditPoints="1" noAdjustHandles="1" noChangeArrowheads="1" noChangeShapeType="1" noTextEdit="1"/>
              </p:cNvSpPr>
              <p:nvPr/>
            </p:nvSpPr>
            <p:spPr>
              <a:xfrm>
                <a:off x="5855911" y="1815352"/>
                <a:ext cx="3317255" cy="519053"/>
              </a:xfrm>
              <a:prstGeom prst="rect">
                <a:avLst/>
              </a:prstGeom>
              <a:blipFill>
                <a:blip r:embed="rId9"/>
                <a:stretch>
                  <a:fillRect b="-2353"/>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2" name="Прямокутник 11">
                <a:extLst>
                  <a:ext uri="{FF2B5EF4-FFF2-40B4-BE49-F238E27FC236}">
                    <a16:creationId xmlns:a16="http://schemas.microsoft.com/office/drawing/2014/main" id="{D66FB363-E9E7-4D1D-9AF8-FB988CDD26D3}"/>
                  </a:ext>
                </a:extLst>
              </p:cNvPr>
              <p:cNvSpPr/>
              <p:nvPr/>
            </p:nvSpPr>
            <p:spPr>
              <a:xfrm>
                <a:off x="5800536" y="2320052"/>
                <a:ext cx="3801733" cy="566502"/>
              </a:xfrm>
              <a:prstGeom prst="rect">
                <a:avLst/>
              </a:prstGeom>
            </p:spPr>
            <p:txBody>
              <a:bodyPr wrap="square">
                <a:spAutoFit/>
              </a:bodyPr>
              <a:lstStyle/>
              <a:p>
                <a14:m>
                  <m:oMath xmlns:m="http://schemas.openxmlformats.org/officeDocument/2006/math">
                    <m:f>
                      <m:fPr>
                        <m:ctrlPr>
                          <a:rPr lang="uk-UA" sz="2000" i="1" smtClean="0">
                            <a:solidFill>
                              <a:prstClr val="black"/>
                            </a:solidFill>
                            <a:latin typeface="Cambria Math" panose="02040503050406030204" pitchFamily="18" charset="0"/>
                            <a:cs typeface="Times New Roman" panose="02020603050405020304" pitchFamily="18" charset="0"/>
                          </a:rPr>
                        </m:ctrlPr>
                      </m:fPr>
                      <m:num>
                        <m:r>
                          <a:rPr lang="uk-UA" sz="2000">
                            <a:solidFill>
                              <a:prstClr val="black"/>
                            </a:solidFill>
                            <a:latin typeface="Cambria Math" panose="02040503050406030204" pitchFamily="18" charset="0"/>
                            <a:cs typeface="Times New Roman" panose="02020603050405020304" pitchFamily="18" charset="0"/>
                          </a:rPr>
                          <m:t>10000∗</m:t>
                        </m:r>
                        <m:r>
                          <a:rPr lang="en-US" sz="2000" b="0" i="0" smtClean="0">
                            <a:solidFill>
                              <a:prstClr val="black"/>
                            </a:solidFill>
                            <a:latin typeface="Cambria Math" panose="02040503050406030204" pitchFamily="18" charset="0"/>
                            <a:cs typeface="Times New Roman" panose="02020603050405020304" pitchFamily="18" charset="0"/>
                          </a:rPr>
                          <m:t>(14∗0,05)</m:t>
                        </m:r>
                        <m:r>
                          <a:rPr lang="uk-UA" sz="2000">
                            <a:solidFill>
                              <a:prstClr val="black"/>
                            </a:solidFill>
                            <a:latin typeface="Cambria Math" panose="02040503050406030204" pitchFamily="18" charset="0"/>
                            <a:cs typeface="Times New Roman" panose="02020603050405020304" pitchFamily="18" charset="0"/>
                          </a:rPr>
                          <m:t>∗60</m:t>
                        </m:r>
                      </m:num>
                      <m:den>
                        <m:r>
                          <a:rPr lang="en-US" sz="2000" b="0" i="0" smtClean="0">
                            <a:solidFill>
                              <a:prstClr val="black"/>
                            </a:solidFill>
                            <a:latin typeface="Cambria Math" panose="02040503050406030204" pitchFamily="18" charset="0"/>
                            <a:cs typeface="Times New Roman" panose="02020603050405020304" pitchFamily="18" charset="0"/>
                          </a:rPr>
                          <m:t>15,7</m:t>
                        </m:r>
                        <m:r>
                          <a:rPr lang="en-US" sz="2000">
                            <a:solidFill>
                              <a:prstClr val="black"/>
                            </a:solidFill>
                            <a:latin typeface="Cambria Math" panose="02040503050406030204" pitchFamily="18" charset="0"/>
                            <a:cs typeface="Times New Roman" panose="02020603050405020304" pitchFamily="18" charset="0"/>
                          </a:rPr>
                          <m:t>∗</m:t>
                        </m:r>
                        <m:r>
                          <a:rPr lang="en-US" sz="2000" b="0" i="1" smtClean="0">
                            <a:solidFill>
                              <a:prstClr val="black"/>
                            </a:solidFill>
                            <a:latin typeface="Cambria Math" panose="02040503050406030204" pitchFamily="18" charset="0"/>
                            <a:cs typeface="Times New Roman" panose="02020603050405020304" pitchFamily="18" charset="0"/>
                          </a:rPr>
                          <m:t>86400</m:t>
                        </m:r>
                      </m:den>
                    </m:f>
                  </m:oMath>
                </a14:m>
                <a:r>
                  <a:rPr lang="en-US" sz="2000"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rPr>
                  <a:t>= 0,31</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dirty="0">
                    <a:solidFill>
                      <a:prstClr val="black"/>
                    </a:solidFill>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mc:Choice>
        <mc:Fallback xmlns="">
          <p:sp>
            <p:nvSpPr>
              <p:cNvPr id="12" name="Прямокутник 11">
                <a:extLst>
                  <a:ext uri="{FF2B5EF4-FFF2-40B4-BE49-F238E27FC236}">
                    <a16:creationId xmlns:a16="http://schemas.microsoft.com/office/drawing/2014/main" id="{D66FB363-E9E7-4D1D-9AF8-FB988CDD26D3}"/>
                  </a:ext>
                </a:extLst>
              </p:cNvPr>
              <p:cNvSpPr>
                <a:spLocks noRot="1" noChangeAspect="1" noMove="1" noResize="1" noEditPoints="1" noAdjustHandles="1" noChangeArrowheads="1" noChangeShapeType="1" noTextEdit="1"/>
              </p:cNvSpPr>
              <p:nvPr/>
            </p:nvSpPr>
            <p:spPr>
              <a:xfrm>
                <a:off x="5800536" y="2320052"/>
                <a:ext cx="3801733" cy="566502"/>
              </a:xfrm>
              <a:prstGeom prst="rect">
                <a:avLst/>
              </a:prstGeom>
              <a:blipFill>
                <a:blip r:embed="rId10"/>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3" name="Прямокутник 12">
                <a:extLst>
                  <a:ext uri="{FF2B5EF4-FFF2-40B4-BE49-F238E27FC236}">
                    <a16:creationId xmlns:a16="http://schemas.microsoft.com/office/drawing/2014/main" id="{3BF91E55-38FC-49D8-98F6-3A3145688F08}"/>
                  </a:ext>
                </a:extLst>
              </p:cNvPr>
              <p:cNvSpPr/>
              <p:nvPr/>
            </p:nvSpPr>
            <p:spPr>
              <a:xfrm>
                <a:off x="5800536" y="2889831"/>
                <a:ext cx="3488776" cy="566502"/>
              </a:xfrm>
              <a:prstGeom prst="rect">
                <a:avLst/>
              </a:prstGeom>
            </p:spPr>
            <p:txBody>
              <a:bodyPr wrap="none">
                <a:spAutoFit/>
              </a:bodyPr>
              <a:lstStyle/>
              <a:p>
                <a14:m>
                  <m:oMath xmlns:m="http://schemas.openxmlformats.org/officeDocument/2006/math">
                    <m:f>
                      <m:fPr>
                        <m:ctrlPr>
                          <a:rPr lang="uk-UA" sz="2000" i="1" smtClean="0">
                            <a:solidFill>
                              <a:prstClr val="black"/>
                            </a:solidFill>
                            <a:latin typeface="Cambria Math" panose="02040503050406030204" pitchFamily="18" charset="0"/>
                            <a:cs typeface="Times New Roman" panose="02020603050405020304" pitchFamily="18" charset="0"/>
                          </a:rPr>
                        </m:ctrlPr>
                      </m:fPr>
                      <m:num>
                        <m:r>
                          <a:rPr lang="uk-UA" sz="2000">
                            <a:solidFill>
                              <a:prstClr val="black"/>
                            </a:solidFill>
                            <a:latin typeface="Cambria Math" panose="02040503050406030204" pitchFamily="18" charset="0"/>
                            <a:cs typeface="Times New Roman" panose="02020603050405020304" pitchFamily="18" charset="0"/>
                          </a:rPr>
                          <m:t>10000∗</m:t>
                        </m:r>
                        <m:r>
                          <a:rPr lang="en-US" sz="2000" b="0" i="0" smtClean="0">
                            <a:solidFill>
                              <a:prstClr val="black"/>
                            </a:solidFill>
                            <a:latin typeface="Cambria Math" panose="02040503050406030204" pitchFamily="18" charset="0"/>
                            <a:cs typeface="Times New Roman" panose="02020603050405020304" pitchFamily="18" charset="0"/>
                          </a:rPr>
                          <m:t>(1</m:t>
                        </m:r>
                        <m:r>
                          <a:rPr lang="uk-UA" sz="2000" b="0" i="0" smtClean="0">
                            <a:solidFill>
                              <a:prstClr val="black"/>
                            </a:solidFill>
                            <a:latin typeface="Cambria Math" panose="02040503050406030204" pitchFamily="18" charset="0"/>
                            <a:cs typeface="Times New Roman" panose="02020603050405020304" pitchFamily="18" charset="0"/>
                          </a:rPr>
                          <m:t>6</m:t>
                        </m:r>
                        <m:r>
                          <a:rPr lang="en-US" sz="2000" b="0" i="0" smtClean="0">
                            <a:solidFill>
                              <a:prstClr val="black"/>
                            </a:solidFill>
                            <a:latin typeface="Cambria Math" panose="02040503050406030204" pitchFamily="18" charset="0"/>
                            <a:cs typeface="Times New Roman" panose="02020603050405020304" pitchFamily="18" charset="0"/>
                          </a:rPr>
                          <m:t>∗0,05)</m:t>
                        </m:r>
                        <m:r>
                          <a:rPr lang="uk-UA" sz="2000">
                            <a:solidFill>
                              <a:prstClr val="black"/>
                            </a:solidFill>
                            <a:latin typeface="Cambria Math" panose="02040503050406030204" pitchFamily="18" charset="0"/>
                            <a:cs typeface="Times New Roman" panose="02020603050405020304" pitchFamily="18" charset="0"/>
                          </a:rPr>
                          <m:t>∗60</m:t>
                        </m:r>
                      </m:num>
                      <m:den>
                        <m:r>
                          <a:rPr lang="en-US" sz="2000" b="0" i="0" smtClean="0">
                            <a:solidFill>
                              <a:prstClr val="black"/>
                            </a:solidFill>
                            <a:latin typeface="Cambria Math" panose="02040503050406030204" pitchFamily="18" charset="0"/>
                            <a:cs typeface="Times New Roman" panose="02020603050405020304" pitchFamily="18" charset="0"/>
                          </a:rPr>
                          <m:t>11,9</m:t>
                        </m:r>
                        <m:r>
                          <a:rPr lang="en-US" sz="2000">
                            <a:solidFill>
                              <a:prstClr val="black"/>
                            </a:solidFill>
                            <a:latin typeface="Cambria Math" panose="02040503050406030204" pitchFamily="18" charset="0"/>
                            <a:cs typeface="Times New Roman" panose="02020603050405020304" pitchFamily="18" charset="0"/>
                          </a:rPr>
                          <m:t>∗</m:t>
                        </m:r>
                        <m:r>
                          <a:rPr lang="en-US" sz="2000" b="0" i="1" smtClean="0">
                            <a:solidFill>
                              <a:prstClr val="black"/>
                            </a:solidFill>
                            <a:latin typeface="Cambria Math" panose="02040503050406030204" pitchFamily="18" charset="0"/>
                            <a:cs typeface="Times New Roman" panose="02020603050405020304" pitchFamily="18" charset="0"/>
                          </a:rPr>
                          <m:t>86400</m:t>
                        </m:r>
                      </m:den>
                    </m:f>
                  </m:oMath>
                </a14:m>
                <a:r>
                  <a:rPr lang="en-US" sz="2000" dirty="0">
                    <a:solidFill>
                      <a:prstClr val="black"/>
                    </a:solidFill>
                    <a:latin typeface="Times New Roman" panose="02020603050405020304" pitchFamily="18" charset="0"/>
                    <a:cs typeface="Times New Roman" panose="02020603050405020304" pitchFamily="18" charset="0"/>
                  </a:rPr>
                  <a:t> = </a:t>
                </a:r>
                <a:r>
                  <a:rPr lang="en-US" dirty="0">
                    <a:solidFill>
                      <a:prstClr val="black"/>
                    </a:solidFill>
                    <a:latin typeface="Times New Roman" panose="02020603050405020304" pitchFamily="18" charset="0"/>
                    <a:cs typeface="Times New Roman" panose="02020603050405020304" pitchFamily="18" charset="0"/>
                  </a:rPr>
                  <a:t>0,</a:t>
                </a:r>
                <a:r>
                  <a:rPr lang="uk-UA" dirty="0">
                    <a:solidFill>
                      <a:prstClr val="black"/>
                    </a:solidFill>
                    <a:latin typeface="Times New Roman" panose="02020603050405020304" pitchFamily="18" charset="0"/>
                    <a:cs typeface="Times New Roman" panose="02020603050405020304" pitchFamily="18" charset="0"/>
                  </a:rPr>
                  <a:t>47</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sz="2000" dirty="0">
                    <a:solidFill>
                      <a:prstClr val="black"/>
                    </a:solidFill>
                    <a:latin typeface="Times New Roman" panose="02020603050405020304" pitchFamily="18" charset="0"/>
                    <a:cs typeface="Times New Roman" panose="02020603050405020304" pitchFamily="18" charset="0"/>
                  </a:rPr>
                  <a:t> </a:t>
                </a:r>
                <a:endParaRPr lang="uk-UA" sz="2000" dirty="0"/>
              </a:p>
            </p:txBody>
          </p:sp>
        </mc:Choice>
        <mc:Fallback xmlns="">
          <p:sp>
            <p:nvSpPr>
              <p:cNvPr id="13" name="Прямокутник 12">
                <a:extLst>
                  <a:ext uri="{FF2B5EF4-FFF2-40B4-BE49-F238E27FC236}">
                    <a16:creationId xmlns:a16="http://schemas.microsoft.com/office/drawing/2014/main" id="{3BF91E55-38FC-49D8-98F6-3A3145688F08}"/>
                  </a:ext>
                </a:extLst>
              </p:cNvPr>
              <p:cNvSpPr>
                <a:spLocks noRot="1" noChangeAspect="1" noMove="1" noResize="1" noEditPoints="1" noAdjustHandles="1" noChangeArrowheads="1" noChangeShapeType="1" noTextEdit="1"/>
              </p:cNvSpPr>
              <p:nvPr/>
            </p:nvSpPr>
            <p:spPr>
              <a:xfrm>
                <a:off x="5800536" y="2889831"/>
                <a:ext cx="3488776" cy="566502"/>
              </a:xfrm>
              <a:prstGeom prst="rect">
                <a:avLst/>
              </a:prstGeom>
              <a:blipFill>
                <a:blip r:embed="rId11"/>
                <a:stretch>
                  <a:fillRect b="-2151"/>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4" name="Прямокутник 13">
                <a:extLst>
                  <a:ext uri="{FF2B5EF4-FFF2-40B4-BE49-F238E27FC236}">
                    <a16:creationId xmlns:a16="http://schemas.microsoft.com/office/drawing/2014/main" id="{A881FCC6-08C3-40B2-9627-8E9C32383531}"/>
                  </a:ext>
                </a:extLst>
              </p:cNvPr>
              <p:cNvSpPr/>
              <p:nvPr/>
            </p:nvSpPr>
            <p:spPr>
              <a:xfrm>
                <a:off x="5837455" y="3441059"/>
                <a:ext cx="3588162" cy="566502"/>
              </a:xfrm>
              <a:prstGeom prst="rect">
                <a:avLst/>
              </a:prstGeom>
            </p:spPr>
            <p:txBody>
              <a:bodyPr wrap="none">
                <a:spAutoFit/>
              </a:bodyPr>
              <a:lstStyle/>
              <a:p>
                <a14:m>
                  <m:oMath xmlns:m="http://schemas.openxmlformats.org/officeDocument/2006/math">
                    <m:f>
                      <m:fPr>
                        <m:ctrlPr>
                          <a:rPr lang="uk-UA" sz="2000" i="1" smtClean="0">
                            <a:solidFill>
                              <a:prstClr val="black"/>
                            </a:solidFill>
                            <a:latin typeface="Cambria Math" panose="02040503050406030204" pitchFamily="18" charset="0"/>
                            <a:cs typeface="Times New Roman" panose="02020603050405020304" pitchFamily="18" charset="0"/>
                          </a:rPr>
                        </m:ctrlPr>
                      </m:fPr>
                      <m:num>
                        <m:r>
                          <a:rPr lang="uk-UA" sz="2000">
                            <a:solidFill>
                              <a:prstClr val="black"/>
                            </a:solidFill>
                            <a:latin typeface="Cambria Math" panose="02040503050406030204" pitchFamily="18" charset="0"/>
                            <a:cs typeface="Times New Roman" panose="02020603050405020304" pitchFamily="18" charset="0"/>
                          </a:rPr>
                          <m:t>10000∗</m:t>
                        </m:r>
                        <m:r>
                          <a:rPr lang="en-US" sz="2000" b="0" i="0" smtClean="0">
                            <a:solidFill>
                              <a:prstClr val="black"/>
                            </a:solidFill>
                            <a:latin typeface="Cambria Math" panose="02040503050406030204" pitchFamily="18" charset="0"/>
                            <a:cs typeface="Times New Roman" panose="02020603050405020304" pitchFamily="18" charset="0"/>
                          </a:rPr>
                          <m:t>(19∗0,05)</m:t>
                        </m:r>
                        <m:r>
                          <a:rPr lang="uk-UA" sz="2000">
                            <a:solidFill>
                              <a:prstClr val="black"/>
                            </a:solidFill>
                            <a:latin typeface="Cambria Math" panose="02040503050406030204" pitchFamily="18" charset="0"/>
                            <a:cs typeface="Times New Roman" panose="02020603050405020304" pitchFamily="18" charset="0"/>
                          </a:rPr>
                          <m:t>С∗60</m:t>
                        </m:r>
                      </m:num>
                      <m:den>
                        <m:r>
                          <a:rPr lang="en-US" sz="2000" b="0" i="0" smtClean="0">
                            <a:solidFill>
                              <a:prstClr val="black"/>
                            </a:solidFill>
                            <a:latin typeface="Cambria Math" panose="02040503050406030204" pitchFamily="18" charset="0"/>
                            <a:cs typeface="Times New Roman" panose="02020603050405020304" pitchFamily="18" charset="0"/>
                          </a:rPr>
                          <m:t>9,9</m:t>
                        </m:r>
                        <m:r>
                          <a:rPr lang="en-US" sz="2000">
                            <a:solidFill>
                              <a:prstClr val="black"/>
                            </a:solidFill>
                            <a:latin typeface="Cambria Math" panose="02040503050406030204" pitchFamily="18" charset="0"/>
                            <a:cs typeface="Times New Roman" panose="02020603050405020304" pitchFamily="18" charset="0"/>
                          </a:rPr>
                          <m:t>∗</m:t>
                        </m:r>
                        <m:r>
                          <a:rPr lang="en-US" sz="2000" b="0" i="1" smtClean="0">
                            <a:solidFill>
                              <a:prstClr val="black"/>
                            </a:solidFill>
                            <a:latin typeface="Cambria Math" panose="02040503050406030204" pitchFamily="18" charset="0"/>
                            <a:cs typeface="Times New Roman" panose="02020603050405020304" pitchFamily="18" charset="0"/>
                          </a:rPr>
                          <m:t>86400</m:t>
                        </m:r>
                      </m:den>
                    </m:f>
                  </m:oMath>
                </a14:m>
                <a:r>
                  <a:rPr lang="en-US" sz="2000" dirty="0">
                    <a:solidFill>
                      <a:prstClr val="black"/>
                    </a:solidFill>
                    <a:latin typeface="Times New Roman" panose="02020603050405020304" pitchFamily="18" charset="0"/>
                    <a:cs typeface="Times New Roman" panose="02020603050405020304" pitchFamily="18" charset="0"/>
                  </a:rPr>
                  <a:t> = </a:t>
                </a:r>
                <a:r>
                  <a:rPr lang="en-US" dirty="0">
                    <a:solidFill>
                      <a:prstClr val="black"/>
                    </a:solidFill>
                    <a:latin typeface="Times New Roman" panose="02020603050405020304" pitchFamily="18" charset="0"/>
                    <a:cs typeface="Times New Roman" panose="02020603050405020304" pitchFamily="18" charset="0"/>
                  </a:rPr>
                  <a:t>0,67</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sz="2000" dirty="0">
                    <a:solidFill>
                      <a:prstClr val="black"/>
                    </a:solidFill>
                    <a:latin typeface="Times New Roman" panose="02020603050405020304" pitchFamily="18" charset="0"/>
                    <a:cs typeface="Times New Roman" panose="02020603050405020304" pitchFamily="18" charset="0"/>
                  </a:rPr>
                  <a:t> </a:t>
                </a:r>
                <a:endParaRPr lang="uk-UA" sz="2000" dirty="0"/>
              </a:p>
            </p:txBody>
          </p:sp>
        </mc:Choice>
        <mc:Fallback xmlns="">
          <p:sp>
            <p:nvSpPr>
              <p:cNvPr id="14" name="Прямокутник 13">
                <a:extLst>
                  <a:ext uri="{FF2B5EF4-FFF2-40B4-BE49-F238E27FC236}">
                    <a16:creationId xmlns:a16="http://schemas.microsoft.com/office/drawing/2014/main" id="{A881FCC6-08C3-40B2-9627-8E9C32383531}"/>
                  </a:ext>
                </a:extLst>
              </p:cNvPr>
              <p:cNvSpPr>
                <a:spLocks noRot="1" noChangeAspect="1" noMove="1" noResize="1" noEditPoints="1" noAdjustHandles="1" noChangeArrowheads="1" noChangeShapeType="1" noTextEdit="1"/>
              </p:cNvSpPr>
              <p:nvPr/>
            </p:nvSpPr>
            <p:spPr>
              <a:xfrm>
                <a:off x="5837455" y="3441059"/>
                <a:ext cx="3588162" cy="566502"/>
              </a:xfrm>
              <a:prstGeom prst="rect">
                <a:avLst/>
              </a:prstGeom>
              <a:blipFill>
                <a:blip r:embed="rId12"/>
                <a:stretch>
                  <a:fillRect b="-2151"/>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5" name="Прямокутник 14">
                <a:extLst>
                  <a:ext uri="{FF2B5EF4-FFF2-40B4-BE49-F238E27FC236}">
                    <a16:creationId xmlns:a16="http://schemas.microsoft.com/office/drawing/2014/main" id="{3BD768C5-5246-47E5-9062-135C3E8451E8}"/>
                  </a:ext>
                </a:extLst>
              </p:cNvPr>
              <p:cNvSpPr/>
              <p:nvPr/>
            </p:nvSpPr>
            <p:spPr>
              <a:xfrm>
                <a:off x="5846364" y="3973425"/>
                <a:ext cx="3912152" cy="566502"/>
              </a:xfrm>
              <a:prstGeom prst="rect">
                <a:avLst/>
              </a:prstGeom>
            </p:spPr>
            <p:txBody>
              <a:bodyPr wrap="square">
                <a:spAutoFit/>
              </a:bodyPr>
              <a:lstStyle/>
              <a:p>
                <a14:m>
                  <m:oMath xmlns:m="http://schemas.openxmlformats.org/officeDocument/2006/math">
                    <m:f>
                      <m:fPr>
                        <m:ctrlPr>
                          <a:rPr lang="uk-UA" sz="2000" i="1" smtClean="0">
                            <a:solidFill>
                              <a:prstClr val="black"/>
                            </a:solidFill>
                            <a:latin typeface="Cambria Math" panose="02040503050406030204" pitchFamily="18" charset="0"/>
                            <a:cs typeface="Times New Roman" panose="02020603050405020304" pitchFamily="18" charset="0"/>
                          </a:rPr>
                        </m:ctrlPr>
                      </m:fPr>
                      <m:num>
                        <m:r>
                          <a:rPr lang="uk-UA" sz="2000">
                            <a:solidFill>
                              <a:prstClr val="black"/>
                            </a:solidFill>
                            <a:latin typeface="Cambria Math" panose="02040503050406030204" pitchFamily="18" charset="0"/>
                            <a:cs typeface="Times New Roman" panose="02020603050405020304" pitchFamily="18" charset="0"/>
                          </a:rPr>
                          <m:t>10000∗</m:t>
                        </m:r>
                        <m:r>
                          <a:rPr lang="en-US" sz="2000" b="0" i="0" smtClean="0">
                            <a:solidFill>
                              <a:prstClr val="black"/>
                            </a:solidFill>
                            <a:latin typeface="Cambria Math" panose="02040503050406030204" pitchFamily="18" charset="0"/>
                            <a:cs typeface="Times New Roman" panose="02020603050405020304" pitchFamily="18" charset="0"/>
                          </a:rPr>
                          <m:t>(22∗0,05)</m:t>
                        </m:r>
                        <m:r>
                          <a:rPr lang="uk-UA" sz="2000">
                            <a:solidFill>
                              <a:prstClr val="black"/>
                            </a:solidFill>
                            <a:latin typeface="Cambria Math" panose="02040503050406030204" pitchFamily="18" charset="0"/>
                            <a:cs typeface="Times New Roman" panose="02020603050405020304" pitchFamily="18" charset="0"/>
                          </a:rPr>
                          <m:t>∗60</m:t>
                        </m:r>
                      </m:num>
                      <m:den>
                        <m:r>
                          <a:rPr lang="en-US" sz="2000" b="0" i="0" smtClean="0">
                            <a:solidFill>
                              <a:prstClr val="black"/>
                            </a:solidFill>
                            <a:latin typeface="Cambria Math" panose="02040503050406030204" pitchFamily="18" charset="0"/>
                            <a:cs typeface="Times New Roman" panose="02020603050405020304" pitchFamily="18" charset="0"/>
                          </a:rPr>
                          <m:t>10,1</m:t>
                        </m:r>
                        <m:r>
                          <a:rPr lang="en-US" sz="2000">
                            <a:solidFill>
                              <a:prstClr val="black"/>
                            </a:solidFill>
                            <a:latin typeface="Cambria Math" panose="02040503050406030204" pitchFamily="18" charset="0"/>
                            <a:cs typeface="Times New Roman" panose="02020603050405020304" pitchFamily="18" charset="0"/>
                          </a:rPr>
                          <m:t>∗</m:t>
                        </m:r>
                        <m:r>
                          <a:rPr lang="en-US" sz="2000" b="0" i="1" smtClean="0">
                            <a:solidFill>
                              <a:prstClr val="black"/>
                            </a:solidFill>
                            <a:latin typeface="Cambria Math" panose="02040503050406030204" pitchFamily="18" charset="0"/>
                            <a:cs typeface="Times New Roman" panose="02020603050405020304" pitchFamily="18" charset="0"/>
                          </a:rPr>
                          <m:t>86400</m:t>
                        </m:r>
                      </m:den>
                    </m:f>
                  </m:oMath>
                </a14:m>
                <a:r>
                  <a:rPr lang="en-US" sz="2000" dirty="0">
                    <a:solidFill>
                      <a:prstClr val="black"/>
                    </a:solidFill>
                    <a:latin typeface="Times New Roman" panose="02020603050405020304" pitchFamily="18" charset="0"/>
                    <a:cs typeface="Times New Roman" panose="02020603050405020304" pitchFamily="18" charset="0"/>
                  </a:rPr>
                  <a:t> = </a:t>
                </a:r>
                <a:r>
                  <a:rPr lang="en-US" dirty="0">
                    <a:solidFill>
                      <a:prstClr val="black"/>
                    </a:solidFill>
                    <a:latin typeface="Times New Roman" panose="02020603050405020304" pitchFamily="18" charset="0"/>
                    <a:cs typeface="Times New Roman" panose="02020603050405020304" pitchFamily="18" charset="0"/>
                  </a:rPr>
                  <a:t>0,76</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dirty="0">
                    <a:solidFill>
                      <a:prstClr val="black"/>
                    </a:solidFill>
                    <a:latin typeface="Times New Roman" panose="02020603050405020304" pitchFamily="18" charset="0"/>
                    <a:cs typeface="Times New Roman" panose="02020603050405020304" pitchFamily="18" charset="0"/>
                  </a:rPr>
                  <a:t> </a:t>
                </a:r>
                <a:endParaRPr lang="uk-UA" dirty="0"/>
              </a:p>
            </p:txBody>
          </p:sp>
        </mc:Choice>
        <mc:Fallback xmlns="">
          <p:sp>
            <p:nvSpPr>
              <p:cNvPr id="15" name="Прямокутник 14">
                <a:extLst>
                  <a:ext uri="{FF2B5EF4-FFF2-40B4-BE49-F238E27FC236}">
                    <a16:creationId xmlns:a16="http://schemas.microsoft.com/office/drawing/2014/main" id="{3BD768C5-5246-47E5-9062-135C3E8451E8}"/>
                  </a:ext>
                </a:extLst>
              </p:cNvPr>
              <p:cNvSpPr>
                <a:spLocks noRot="1" noChangeAspect="1" noMove="1" noResize="1" noEditPoints="1" noAdjustHandles="1" noChangeArrowheads="1" noChangeShapeType="1" noTextEdit="1"/>
              </p:cNvSpPr>
              <p:nvPr/>
            </p:nvSpPr>
            <p:spPr>
              <a:xfrm>
                <a:off x="5846364" y="3973425"/>
                <a:ext cx="3912152" cy="566502"/>
              </a:xfrm>
              <a:prstGeom prst="rect">
                <a:avLst/>
              </a:prstGeom>
              <a:blipFill>
                <a:blip r:embed="rId13"/>
                <a:stretch>
                  <a:fillRect b="-2151"/>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2393DA6-A379-48F4-8674-95FFAB166B8A}"/>
                  </a:ext>
                </a:extLst>
              </p:cNvPr>
              <p:cNvSpPr txBox="1"/>
              <p:nvPr/>
            </p:nvSpPr>
            <p:spPr>
              <a:xfrm>
                <a:off x="433403" y="1079566"/>
                <a:ext cx="2247044" cy="830997"/>
              </a:xfrm>
              <a:prstGeom prst="rect">
                <a:avLst/>
              </a:prstGeom>
              <a:noFill/>
            </p:spPr>
            <p:txBody>
              <a:bodyPr wrap="square" lIns="0" tIns="0" rIns="0" bIns="0" rtlCol="0">
                <a:spAutoFit/>
              </a:bodyPr>
              <a:lstStyle/>
              <a:p>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𝑅𝑟</m:t>
                    </m:r>
                  </m:oMath>
                </a14:m>
                <a:r>
                  <a:rPr lang="uk-UA" b="0" dirty="0">
                    <a:ea typeface="Cambria Math" panose="02040503050406030204" pitchFamily="18" charset="0"/>
                  </a:rPr>
                  <a:t>, де</a:t>
                </a:r>
                <a:endParaRPr lang="en-US" b="0" dirty="0">
                  <a:ea typeface="Cambria Math" panose="02040503050406030204" pitchFamily="18" charset="0"/>
                </a:endParaRPr>
              </a:p>
              <a:p>
                <a:r>
                  <a:rPr lang="en-US" dirty="0">
                    <a:latin typeface="Times New Roman" panose="02020603050405020304" pitchFamily="18" charset="0"/>
                    <a:cs typeface="Times New Roman" panose="02020603050405020304" pitchFamily="18" charset="0"/>
                  </a:rPr>
                  <a:t>R-</a:t>
                </a:r>
                <a:r>
                  <a:rPr lang="uk-UA" dirty="0">
                    <a:latin typeface="Times New Roman" panose="02020603050405020304" pitchFamily="18" charset="0"/>
                    <a:cs typeface="Times New Roman" panose="02020603050405020304" pitchFamily="18" charset="0"/>
                  </a:rPr>
                  <a:t>велика піввісь</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a:t>
                </a:r>
                <a:r>
                  <a:rPr lang="uk-UA" dirty="0">
                    <a:latin typeface="Times New Roman" panose="02020603050405020304" pitchFamily="18" charset="0"/>
                    <a:cs typeface="Times New Roman" panose="02020603050405020304" pitchFamily="18" charset="0"/>
                  </a:rPr>
                  <a:t>мала піввісь</a:t>
                </a:r>
              </a:p>
            </p:txBody>
          </p:sp>
        </mc:Choice>
        <mc:Fallback xmlns="">
          <p:sp>
            <p:nvSpPr>
              <p:cNvPr id="10" name="TextBox 9">
                <a:extLst>
                  <a:ext uri="{FF2B5EF4-FFF2-40B4-BE49-F238E27FC236}">
                    <a16:creationId xmlns:a16="http://schemas.microsoft.com/office/drawing/2014/main" id="{62393DA6-A379-48F4-8674-95FFAB166B8A}"/>
                  </a:ext>
                </a:extLst>
              </p:cNvPr>
              <p:cNvSpPr txBox="1">
                <a:spLocks noRot="1" noChangeAspect="1" noMove="1" noResize="1" noEditPoints="1" noAdjustHandles="1" noChangeArrowheads="1" noChangeShapeType="1" noTextEdit="1"/>
              </p:cNvSpPr>
              <p:nvPr/>
            </p:nvSpPr>
            <p:spPr>
              <a:xfrm>
                <a:off x="433403" y="1079566"/>
                <a:ext cx="2247044" cy="830997"/>
              </a:xfrm>
              <a:prstGeom prst="rect">
                <a:avLst/>
              </a:prstGeom>
              <a:blipFill>
                <a:blip r:embed="rId14"/>
                <a:stretch>
                  <a:fillRect l="-6233" t="-9559" b="-16912"/>
                </a:stretch>
              </a:blipFill>
            </p:spPr>
            <p:txBody>
              <a:bodyPr/>
              <a:lstStyle/>
              <a:p>
                <a:r>
                  <a:rPr lang="uk-UA">
                    <a:noFill/>
                  </a:rPr>
                  <a:t> </a:t>
                </a:r>
              </a:p>
            </p:txBody>
          </p:sp>
        </mc:Fallback>
      </mc:AlternateContent>
      <p:sp>
        <p:nvSpPr>
          <p:cNvPr id="16" name="Прямокутник 15">
            <a:extLst>
              <a:ext uri="{FF2B5EF4-FFF2-40B4-BE49-F238E27FC236}">
                <a16:creationId xmlns:a16="http://schemas.microsoft.com/office/drawing/2014/main" id="{EE01848B-F943-4541-AB4E-9BB32ED21409}"/>
              </a:ext>
            </a:extLst>
          </p:cNvPr>
          <p:cNvSpPr/>
          <p:nvPr/>
        </p:nvSpPr>
        <p:spPr>
          <a:xfrm>
            <a:off x="354096" y="694407"/>
            <a:ext cx="7162602" cy="400110"/>
          </a:xfrm>
          <a:prstGeom prst="rect">
            <a:avLst/>
          </a:prstGeom>
        </p:spPr>
        <p:txBody>
          <a:bodyPr wrap="none">
            <a:spAutoFit/>
          </a:bodyPr>
          <a:lstStyle/>
          <a:p>
            <a:r>
              <a:rPr lang="uk-UA" sz="2000" dirty="0">
                <a:latin typeface="Times New Roman" panose="02020603050405020304" pitchFamily="18" charset="0"/>
                <a:cs typeface="Times New Roman" panose="02020603050405020304" pitchFamily="18" charset="0"/>
              </a:rPr>
              <a:t>Площу листка будемо розраховувати за формулою площі еліпса</a:t>
            </a:r>
          </a:p>
        </p:txBody>
      </p:sp>
      <mc:AlternateContent xmlns:mc="http://schemas.openxmlformats.org/markup-compatibility/2006" xmlns:a14="http://schemas.microsoft.com/office/drawing/2010/main">
        <mc:Choice Requires="a14">
          <p:sp>
            <p:nvSpPr>
              <p:cNvPr id="18" name="Прямокутник 17">
                <a:extLst>
                  <a:ext uri="{FF2B5EF4-FFF2-40B4-BE49-F238E27FC236}">
                    <a16:creationId xmlns:a16="http://schemas.microsoft.com/office/drawing/2014/main" id="{E1796E79-052A-4138-A1F8-C47509395164}"/>
                  </a:ext>
                </a:extLst>
              </p:cNvPr>
              <p:cNvSpPr/>
              <p:nvPr/>
            </p:nvSpPr>
            <p:spPr>
              <a:xfrm>
                <a:off x="319478" y="1939780"/>
                <a:ext cx="3364896" cy="369332"/>
              </a:xfrm>
              <a:prstGeom prst="rect">
                <a:avLst/>
              </a:prstGeom>
            </p:spPr>
            <p:txBody>
              <a:bodyPr wrap="none">
                <a:spAutoFit/>
              </a:bodyPr>
              <a:lstStyle/>
              <a:p>
                <a14:m>
                  <m:oMath xmlns:m="http://schemas.openxmlformats.org/officeDocument/2006/math">
                    <m:sSub>
                      <m:sSubPr>
                        <m:ctrlPr>
                          <a:rPr lang="uk-UA" i="1" smtClean="0">
                            <a:solidFill>
                              <a:prstClr val="black"/>
                            </a:solidFill>
                            <a:latin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cs typeface="Times New Roman" panose="02020603050405020304" pitchFamily="18" charset="0"/>
                          </a:rPr>
                          <m:t>S</m:t>
                        </m:r>
                      </m:e>
                      <m:sub>
                        <m:r>
                          <a:rPr lang="uk-UA" i="0">
                            <a:solidFill>
                              <a:prstClr val="black"/>
                            </a:solidFill>
                            <a:latin typeface="Cambria Math" panose="02040503050406030204" pitchFamily="18" charset="0"/>
                            <a:cs typeface="Times New Roman" panose="02020603050405020304" pitchFamily="18" charset="0"/>
                          </a:rPr>
                          <m:t>кз</m:t>
                        </m:r>
                      </m:sub>
                    </m:sSub>
                    <m:r>
                      <a:rPr lang="en-US" i="0">
                        <a:solidFill>
                          <a:prstClr val="black"/>
                        </a:solidFill>
                        <a:latin typeface="Cambria Math" panose="02040503050406030204" pitchFamily="18" charset="0"/>
                      </a:rPr>
                      <m:t>=</m:t>
                    </m:r>
                    <m:r>
                      <a:rPr lang="en-US" i="0">
                        <a:solidFill>
                          <a:prstClr val="black"/>
                        </a:solidFill>
                        <a:latin typeface="Cambria Math" panose="02040503050406030204" pitchFamily="18" charset="0"/>
                        <a:ea typeface="Cambria Math" panose="02040503050406030204" pitchFamily="18" charset="0"/>
                      </a:rPr>
                      <m:t>3,14∗</m:t>
                    </m:r>
                    <m:r>
                      <a:rPr lang="en-US" b="0" i="0" smtClean="0">
                        <a:solidFill>
                          <a:prstClr val="black"/>
                        </a:solidFill>
                        <a:latin typeface="Cambria Math" panose="02040503050406030204" pitchFamily="18" charset="0"/>
                        <a:ea typeface="Cambria Math" panose="02040503050406030204" pitchFamily="18" charset="0"/>
                      </a:rPr>
                      <m:t>1,8</m:t>
                    </m:r>
                    <m:r>
                      <a:rPr lang="en-US" i="0">
                        <a:solidFill>
                          <a:prstClr val="black"/>
                        </a:solidFill>
                        <a:latin typeface="Cambria Math" panose="02040503050406030204" pitchFamily="18" charset="0"/>
                        <a:ea typeface="Cambria Math" panose="02040503050406030204" pitchFamily="18" charset="0"/>
                      </a:rPr>
                      <m:t>∗</m:t>
                    </m:r>
                    <m:r>
                      <a:rPr lang="en-US" b="0" i="0" smtClean="0">
                        <a:solidFill>
                          <a:prstClr val="black"/>
                        </a:solidFill>
                        <a:latin typeface="Cambria Math" panose="02040503050406030204" pitchFamily="18" charset="0"/>
                        <a:ea typeface="Cambria Math" panose="02040503050406030204" pitchFamily="18" charset="0"/>
                      </a:rPr>
                      <m:t>2,2</m:t>
                    </m:r>
                    <m:r>
                      <a:rPr lang="en-US" i="0">
                        <a:solidFill>
                          <a:prstClr val="black"/>
                        </a:solidFill>
                        <a:latin typeface="Cambria Math" panose="02040503050406030204" pitchFamily="18" charset="0"/>
                        <a:ea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12,4</a:t>
                </a:r>
                <a:r>
                  <a:rPr lang="ru-RU" dirty="0">
                    <a:solidFill>
                      <a:prstClr val="black"/>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m:rPr>
                            <m:sty m:val="p"/>
                          </m:rPr>
                          <a:rPr lang="en-US" b="0" i="0" smtClean="0">
                            <a:solidFill>
                              <a:prstClr val="black"/>
                            </a:solidFill>
                            <a:latin typeface="Cambria Math" panose="02040503050406030204" pitchFamily="18" charset="0"/>
                            <a:cs typeface="Times New Roman" panose="02020603050405020304" pitchFamily="18" charset="0"/>
                          </a:rPr>
                          <m:t>c</m:t>
                        </m:r>
                        <m:r>
                          <a:rPr lang="uk-UA" i="0">
                            <a:solidFill>
                              <a:prstClr val="black"/>
                            </a:solidFill>
                            <a:latin typeface="Cambria Math" panose="02040503050406030204" pitchFamily="18" charset="0"/>
                            <a:cs typeface="Times New Roman" panose="02020603050405020304" pitchFamily="18" charset="0"/>
                          </a:rPr>
                          <m:t>м</m:t>
                        </m:r>
                      </m:e>
                      <m:sup>
                        <m:r>
                          <a:rPr lang="uk-UA" i="0">
                            <a:solidFill>
                              <a:prstClr val="black"/>
                            </a:solidFill>
                            <a:latin typeface="Cambria Math" panose="02040503050406030204" pitchFamily="18" charset="0"/>
                            <a:cs typeface="Times New Roman" panose="02020603050405020304" pitchFamily="18" charset="0"/>
                          </a:rPr>
                          <m:t>2</m:t>
                        </m:r>
                      </m:sup>
                    </m:sSup>
                  </m:oMath>
                </a14:m>
                <a:r>
                  <a:rPr lang="en-US"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mc:Choice>
        <mc:Fallback xmlns="">
          <p:sp>
            <p:nvSpPr>
              <p:cNvPr id="18" name="Прямокутник 17">
                <a:extLst>
                  <a:ext uri="{FF2B5EF4-FFF2-40B4-BE49-F238E27FC236}">
                    <a16:creationId xmlns:a16="http://schemas.microsoft.com/office/drawing/2014/main" id="{E1796E79-052A-4138-A1F8-C47509395164}"/>
                  </a:ext>
                </a:extLst>
              </p:cNvPr>
              <p:cNvSpPr>
                <a:spLocks noRot="1" noChangeAspect="1" noMove="1" noResize="1" noEditPoints="1" noAdjustHandles="1" noChangeArrowheads="1" noChangeShapeType="1" noTextEdit="1"/>
              </p:cNvSpPr>
              <p:nvPr/>
            </p:nvSpPr>
            <p:spPr>
              <a:xfrm>
                <a:off x="319478" y="1939780"/>
                <a:ext cx="3364896" cy="369332"/>
              </a:xfrm>
              <a:prstGeom prst="rect">
                <a:avLst/>
              </a:prstGeom>
              <a:blipFill>
                <a:blip r:embed="rId15"/>
                <a:stretch>
                  <a:fillRect t="-8197" b="-24590"/>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9" name="Прямокутник 18">
                <a:extLst>
                  <a:ext uri="{FF2B5EF4-FFF2-40B4-BE49-F238E27FC236}">
                    <a16:creationId xmlns:a16="http://schemas.microsoft.com/office/drawing/2014/main" id="{3ADD6FC5-C387-41DA-BBDF-1D7994B7174F}"/>
                  </a:ext>
                </a:extLst>
              </p:cNvPr>
              <p:cNvSpPr/>
              <p:nvPr/>
            </p:nvSpPr>
            <p:spPr>
              <a:xfrm>
                <a:off x="319478" y="2414793"/>
                <a:ext cx="3112712" cy="369332"/>
              </a:xfrm>
              <a:prstGeom prst="rect">
                <a:avLst/>
              </a:prstGeom>
            </p:spPr>
            <p:txBody>
              <a:bodyPr wrap="none">
                <a:spAutoFit/>
              </a:bodyPr>
              <a:lstStyle/>
              <a:p>
                <a14:m>
                  <m:oMath xmlns:m="http://schemas.openxmlformats.org/officeDocument/2006/math">
                    <m:sSub>
                      <m:sSubPr>
                        <m:ctrlPr>
                          <a:rPr lang="uk-UA" i="1" smtClean="0">
                            <a:solidFill>
                              <a:prstClr val="black"/>
                            </a:solidFill>
                            <a:latin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cs typeface="Times New Roman" panose="02020603050405020304" pitchFamily="18" charset="0"/>
                          </a:rPr>
                          <m:t>S</m:t>
                        </m:r>
                      </m:e>
                      <m:sub>
                        <m:r>
                          <a:rPr lang="en-US" b="0" i="0" smtClean="0">
                            <a:solidFill>
                              <a:prstClr val="black"/>
                            </a:solidFill>
                            <a:latin typeface="Cambria Math" panose="02040503050406030204" pitchFamily="18" charset="0"/>
                            <a:cs typeface="Times New Roman" panose="02020603050405020304" pitchFamily="18" charset="0"/>
                          </a:rPr>
                          <m:t>1</m:t>
                        </m:r>
                      </m:sub>
                    </m:sSub>
                    <m:r>
                      <a:rPr lang="en-US" i="0">
                        <a:solidFill>
                          <a:prstClr val="black"/>
                        </a:solidFill>
                        <a:latin typeface="Cambria Math" panose="02040503050406030204" pitchFamily="18" charset="0"/>
                      </a:rPr>
                      <m:t>=</m:t>
                    </m:r>
                    <m:r>
                      <a:rPr lang="en-US" i="0">
                        <a:solidFill>
                          <a:prstClr val="black"/>
                        </a:solidFill>
                        <a:latin typeface="Cambria Math" panose="02040503050406030204" pitchFamily="18" charset="0"/>
                        <a:ea typeface="Cambria Math" panose="02040503050406030204" pitchFamily="18" charset="0"/>
                      </a:rPr>
                      <m:t>3,14∗</m:t>
                    </m:r>
                    <m:r>
                      <a:rPr lang="en-US" b="0" i="0" smtClean="0">
                        <a:solidFill>
                          <a:prstClr val="black"/>
                        </a:solidFill>
                        <a:latin typeface="Cambria Math" panose="02040503050406030204" pitchFamily="18" charset="0"/>
                        <a:ea typeface="Cambria Math" panose="02040503050406030204" pitchFamily="18" charset="0"/>
                      </a:rPr>
                      <m:t>2</m:t>
                    </m:r>
                    <m:r>
                      <a:rPr lang="en-US" i="0">
                        <a:solidFill>
                          <a:prstClr val="black"/>
                        </a:solidFill>
                        <a:latin typeface="Cambria Math" panose="02040503050406030204" pitchFamily="18" charset="0"/>
                        <a:ea typeface="Cambria Math" panose="02040503050406030204" pitchFamily="18" charset="0"/>
                      </a:rPr>
                      <m:t>∗</m:t>
                    </m:r>
                    <m:r>
                      <a:rPr lang="en-US" b="0" i="0" smtClean="0">
                        <a:solidFill>
                          <a:prstClr val="black"/>
                        </a:solidFill>
                        <a:latin typeface="Cambria Math" panose="02040503050406030204" pitchFamily="18" charset="0"/>
                        <a:ea typeface="Cambria Math" panose="02040503050406030204" pitchFamily="18" charset="0"/>
                      </a:rPr>
                      <m:t>2,5</m:t>
                    </m:r>
                    <m:r>
                      <a:rPr lang="en-US" i="0">
                        <a:solidFill>
                          <a:prstClr val="black"/>
                        </a:solidFill>
                        <a:latin typeface="Cambria Math" panose="02040503050406030204" pitchFamily="18" charset="0"/>
                        <a:ea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15,7</a:t>
                </a:r>
                <a:r>
                  <a:rPr lang="ru-RU" dirty="0">
                    <a:solidFill>
                      <a:prstClr val="black"/>
                    </a:solidFill>
                    <a:cs typeface="Times New Roman" panose="02020603050405020304" pitchFamily="18" charset="0"/>
                  </a:rPr>
                  <a:t> </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m:rPr>
                            <m:sty m:val="p"/>
                          </m:rPr>
                          <a:rPr lang="en-US" b="0" i="0" smtClean="0">
                            <a:solidFill>
                              <a:prstClr val="black"/>
                            </a:solidFill>
                            <a:latin typeface="Cambria Math" panose="02040503050406030204" pitchFamily="18" charset="0"/>
                            <a:cs typeface="Times New Roman" panose="02020603050405020304" pitchFamily="18" charset="0"/>
                          </a:rPr>
                          <m:t>c</m:t>
                        </m:r>
                        <m:r>
                          <a:rPr lang="uk-UA" i="0">
                            <a:solidFill>
                              <a:prstClr val="black"/>
                            </a:solidFill>
                            <a:latin typeface="Cambria Math" panose="02040503050406030204" pitchFamily="18" charset="0"/>
                            <a:cs typeface="Times New Roman" panose="02020603050405020304" pitchFamily="18" charset="0"/>
                          </a:rPr>
                          <m:t>м</m:t>
                        </m:r>
                      </m:e>
                      <m:sup>
                        <m:r>
                          <a:rPr lang="uk-UA" i="0">
                            <a:solidFill>
                              <a:prstClr val="black"/>
                            </a:solidFill>
                            <a:latin typeface="Cambria Math" panose="02040503050406030204" pitchFamily="18" charset="0"/>
                            <a:cs typeface="Times New Roman" panose="02020603050405020304" pitchFamily="18" charset="0"/>
                          </a:rPr>
                          <m:t>2</m:t>
                        </m:r>
                      </m:sup>
                    </m:sSup>
                  </m:oMath>
                </a14:m>
                <a:r>
                  <a:rPr lang="en-US" dirty="0">
                    <a:latin typeface="Times New Roman" panose="02020603050405020304" pitchFamily="18" charset="0"/>
                    <a:cs typeface="Times New Roman" panose="02020603050405020304" pitchFamily="18" charset="0"/>
                  </a:rPr>
                  <a:t> </a:t>
                </a:r>
                <a:endParaRPr lang="uk-UA" dirty="0"/>
              </a:p>
            </p:txBody>
          </p:sp>
        </mc:Choice>
        <mc:Fallback xmlns="">
          <p:sp>
            <p:nvSpPr>
              <p:cNvPr id="19" name="Прямокутник 18">
                <a:extLst>
                  <a:ext uri="{FF2B5EF4-FFF2-40B4-BE49-F238E27FC236}">
                    <a16:creationId xmlns:a16="http://schemas.microsoft.com/office/drawing/2014/main" id="{3ADD6FC5-C387-41DA-BBDF-1D7994B7174F}"/>
                  </a:ext>
                </a:extLst>
              </p:cNvPr>
              <p:cNvSpPr>
                <a:spLocks noRot="1" noChangeAspect="1" noMove="1" noResize="1" noEditPoints="1" noAdjustHandles="1" noChangeArrowheads="1" noChangeShapeType="1" noTextEdit="1"/>
              </p:cNvSpPr>
              <p:nvPr/>
            </p:nvSpPr>
            <p:spPr>
              <a:xfrm>
                <a:off x="319478" y="2414793"/>
                <a:ext cx="3112712" cy="369332"/>
              </a:xfrm>
              <a:prstGeom prst="rect">
                <a:avLst/>
              </a:prstGeom>
              <a:blipFill>
                <a:blip r:embed="rId16"/>
                <a:stretch>
                  <a:fillRect t="-9836" b="-22951"/>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0" name="Прямокутник 19">
                <a:extLst>
                  <a:ext uri="{FF2B5EF4-FFF2-40B4-BE49-F238E27FC236}">
                    <a16:creationId xmlns:a16="http://schemas.microsoft.com/office/drawing/2014/main" id="{0897CC38-C938-4255-AF08-C4A9573C2E25}"/>
                  </a:ext>
                </a:extLst>
              </p:cNvPr>
              <p:cNvSpPr/>
              <p:nvPr/>
            </p:nvSpPr>
            <p:spPr>
              <a:xfrm>
                <a:off x="294716" y="2943460"/>
                <a:ext cx="3285771" cy="369332"/>
              </a:xfrm>
              <a:prstGeom prst="rect">
                <a:avLst/>
              </a:prstGeom>
            </p:spPr>
            <p:txBody>
              <a:bodyPr wrap="none">
                <a:spAutoFit/>
              </a:bodyPr>
              <a:lstStyle/>
              <a:p>
                <a14:m>
                  <m:oMath xmlns:m="http://schemas.openxmlformats.org/officeDocument/2006/math">
                    <m:sSub>
                      <m:sSubPr>
                        <m:ctrlPr>
                          <a:rPr lang="uk-UA" i="1" smtClean="0">
                            <a:solidFill>
                              <a:prstClr val="black"/>
                            </a:solidFill>
                            <a:latin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cs typeface="Times New Roman" panose="02020603050405020304" pitchFamily="18" charset="0"/>
                          </a:rPr>
                          <m:t>S</m:t>
                        </m:r>
                      </m:e>
                      <m:sub>
                        <m:r>
                          <a:rPr lang="en-US" b="0" i="0" smtClean="0">
                            <a:solidFill>
                              <a:prstClr val="black"/>
                            </a:solidFill>
                            <a:latin typeface="Cambria Math" panose="02040503050406030204" pitchFamily="18" charset="0"/>
                            <a:cs typeface="Times New Roman" panose="02020603050405020304" pitchFamily="18" charset="0"/>
                          </a:rPr>
                          <m:t>2</m:t>
                        </m:r>
                      </m:sub>
                    </m:sSub>
                    <m:r>
                      <a:rPr lang="en-US" i="0">
                        <a:solidFill>
                          <a:prstClr val="black"/>
                        </a:solidFill>
                        <a:latin typeface="Cambria Math" panose="02040503050406030204" pitchFamily="18" charset="0"/>
                      </a:rPr>
                      <m:t>=</m:t>
                    </m:r>
                    <m:r>
                      <a:rPr lang="en-US" i="0">
                        <a:solidFill>
                          <a:prstClr val="black"/>
                        </a:solidFill>
                        <a:latin typeface="Cambria Math" panose="02040503050406030204" pitchFamily="18" charset="0"/>
                        <a:ea typeface="Cambria Math" panose="02040503050406030204" pitchFamily="18" charset="0"/>
                      </a:rPr>
                      <m:t>3,14∗</m:t>
                    </m:r>
                    <m:r>
                      <a:rPr lang="en-US" b="0" i="0" smtClean="0">
                        <a:solidFill>
                          <a:prstClr val="black"/>
                        </a:solidFill>
                        <a:latin typeface="Cambria Math" panose="02040503050406030204" pitchFamily="18" charset="0"/>
                        <a:ea typeface="Cambria Math" panose="02040503050406030204" pitchFamily="18" charset="0"/>
                      </a:rPr>
                      <m:t>1,8</m:t>
                    </m:r>
                    <m:r>
                      <a:rPr lang="en-US" i="0">
                        <a:solidFill>
                          <a:prstClr val="black"/>
                        </a:solidFill>
                        <a:latin typeface="Cambria Math" panose="02040503050406030204" pitchFamily="18" charset="0"/>
                        <a:ea typeface="Cambria Math" panose="02040503050406030204" pitchFamily="18" charset="0"/>
                      </a:rPr>
                      <m:t>∗</m:t>
                    </m:r>
                    <m:r>
                      <a:rPr lang="en-US" b="0" i="0" smtClean="0">
                        <a:solidFill>
                          <a:prstClr val="black"/>
                        </a:solidFill>
                        <a:latin typeface="Cambria Math" panose="02040503050406030204" pitchFamily="18" charset="0"/>
                        <a:ea typeface="Cambria Math" panose="02040503050406030204" pitchFamily="18" charset="0"/>
                      </a:rPr>
                      <m:t>2,1</m:t>
                    </m:r>
                    <m:r>
                      <a:rPr lang="en-US" i="0">
                        <a:solidFill>
                          <a:prstClr val="black"/>
                        </a:solidFill>
                        <a:latin typeface="Cambria Math" panose="02040503050406030204" pitchFamily="18" charset="0"/>
                        <a:ea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11,9</a:t>
                </a:r>
                <a:r>
                  <a:rPr lang="ru-RU" dirty="0">
                    <a:solidFill>
                      <a:prstClr val="black"/>
                    </a:solidFill>
                    <a:cs typeface="Times New Roman" panose="02020603050405020304" pitchFamily="18" charset="0"/>
                  </a:rPr>
                  <a:t> </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m:rPr>
                            <m:sty m:val="p"/>
                          </m:rPr>
                          <a:rPr lang="en-US" b="0" i="0" smtClean="0">
                            <a:solidFill>
                              <a:prstClr val="black"/>
                            </a:solidFill>
                            <a:latin typeface="Cambria Math" panose="02040503050406030204" pitchFamily="18" charset="0"/>
                            <a:cs typeface="Times New Roman" panose="02020603050405020304" pitchFamily="18" charset="0"/>
                          </a:rPr>
                          <m:t>c</m:t>
                        </m:r>
                        <m:r>
                          <a:rPr lang="uk-UA" i="0">
                            <a:solidFill>
                              <a:prstClr val="black"/>
                            </a:solidFill>
                            <a:latin typeface="Cambria Math" panose="02040503050406030204" pitchFamily="18" charset="0"/>
                            <a:cs typeface="Times New Roman" panose="02020603050405020304" pitchFamily="18" charset="0"/>
                          </a:rPr>
                          <m:t>м</m:t>
                        </m:r>
                      </m:e>
                      <m:sup>
                        <m:r>
                          <a:rPr lang="uk-UA" i="0">
                            <a:solidFill>
                              <a:prstClr val="black"/>
                            </a:solidFill>
                            <a:latin typeface="Cambria Math" panose="02040503050406030204" pitchFamily="18" charset="0"/>
                            <a:cs typeface="Times New Roman" panose="02020603050405020304" pitchFamily="18" charset="0"/>
                          </a:rPr>
                          <m:t>2</m:t>
                        </m:r>
                      </m:sup>
                    </m:sSup>
                  </m:oMath>
                </a14:m>
                <a:r>
                  <a:rPr lang="en-US" dirty="0">
                    <a:latin typeface="Times New Roman" panose="02020603050405020304" pitchFamily="18" charset="0"/>
                    <a:cs typeface="Times New Roman" panose="02020603050405020304" pitchFamily="18" charset="0"/>
                  </a:rPr>
                  <a:t> </a:t>
                </a:r>
                <a:endParaRPr lang="uk-UA" dirty="0"/>
              </a:p>
            </p:txBody>
          </p:sp>
        </mc:Choice>
        <mc:Fallback xmlns="">
          <p:sp>
            <p:nvSpPr>
              <p:cNvPr id="20" name="Прямокутник 19">
                <a:extLst>
                  <a:ext uri="{FF2B5EF4-FFF2-40B4-BE49-F238E27FC236}">
                    <a16:creationId xmlns:a16="http://schemas.microsoft.com/office/drawing/2014/main" id="{0897CC38-C938-4255-AF08-C4A9573C2E25}"/>
                  </a:ext>
                </a:extLst>
              </p:cNvPr>
              <p:cNvSpPr>
                <a:spLocks noRot="1" noChangeAspect="1" noMove="1" noResize="1" noEditPoints="1" noAdjustHandles="1" noChangeArrowheads="1" noChangeShapeType="1" noTextEdit="1"/>
              </p:cNvSpPr>
              <p:nvPr/>
            </p:nvSpPr>
            <p:spPr>
              <a:xfrm>
                <a:off x="294716" y="2943460"/>
                <a:ext cx="3285771" cy="369332"/>
              </a:xfrm>
              <a:prstGeom prst="rect">
                <a:avLst/>
              </a:prstGeom>
              <a:blipFill>
                <a:blip r:embed="rId17"/>
                <a:stretch>
                  <a:fillRect t="-11667" b="-25000"/>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1" name="Прямокутник 20">
                <a:extLst>
                  <a:ext uri="{FF2B5EF4-FFF2-40B4-BE49-F238E27FC236}">
                    <a16:creationId xmlns:a16="http://schemas.microsoft.com/office/drawing/2014/main" id="{597866CC-012F-4542-B8C0-765813B42A42}"/>
                  </a:ext>
                </a:extLst>
              </p:cNvPr>
              <p:cNvSpPr/>
              <p:nvPr/>
            </p:nvSpPr>
            <p:spPr>
              <a:xfrm>
                <a:off x="330186" y="3516137"/>
                <a:ext cx="3178947" cy="369332"/>
              </a:xfrm>
              <a:prstGeom prst="rect">
                <a:avLst/>
              </a:prstGeom>
            </p:spPr>
            <p:txBody>
              <a:bodyPr wrap="none">
                <a:spAutoFit/>
              </a:bodyPr>
              <a:lstStyle/>
              <a:p>
                <a14:m>
                  <m:oMath xmlns:m="http://schemas.openxmlformats.org/officeDocument/2006/math">
                    <m:sSub>
                      <m:sSubPr>
                        <m:ctrlPr>
                          <a:rPr lang="uk-UA" i="1" smtClean="0">
                            <a:solidFill>
                              <a:prstClr val="black"/>
                            </a:solidFill>
                            <a:latin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cs typeface="Times New Roman" panose="02020603050405020304" pitchFamily="18" charset="0"/>
                          </a:rPr>
                          <m:t>S</m:t>
                        </m:r>
                      </m:e>
                      <m:sub>
                        <m:r>
                          <a:rPr lang="en-US" b="0" i="0" smtClean="0">
                            <a:solidFill>
                              <a:prstClr val="black"/>
                            </a:solidFill>
                            <a:latin typeface="Cambria Math" panose="02040503050406030204" pitchFamily="18" charset="0"/>
                            <a:cs typeface="Times New Roman" panose="02020603050405020304" pitchFamily="18" charset="0"/>
                          </a:rPr>
                          <m:t>3</m:t>
                        </m:r>
                      </m:sub>
                    </m:sSub>
                    <m:r>
                      <a:rPr lang="en-US" i="0">
                        <a:solidFill>
                          <a:prstClr val="black"/>
                        </a:solidFill>
                        <a:latin typeface="Cambria Math" panose="02040503050406030204" pitchFamily="18" charset="0"/>
                      </a:rPr>
                      <m:t>=</m:t>
                    </m:r>
                    <m:r>
                      <a:rPr lang="en-US" i="0">
                        <a:solidFill>
                          <a:prstClr val="black"/>
                        </a:solidFill>
                        <a:latin typeface="Cambria Math" panose="02040503050406030204" pitchFamily="18" charset="0"/>
                        <a:ea typeface="Cambria Math" panose="02040503050406030204" pitchFamily="18" charset="0"/>
                      </a:rPr>
                      <m:t>3,14∗</m:t>
                    </m:r>
                    <m:r>
                      <a:rPr lang="en-US" b="0" i="0" smtClean="0">
                        <a:solidFill>
                          <a:prstClr val="black"/>
                        </a:solidFill>
                        <a:latin typeface="Cambria Math" panose="02040503050406030204" pitchFamily="18" charset="0"/>
                        <a:ea typeface="Cambria Math" panose="02040503050406030204" pitchFamily="18" charset="0"/>
                      </a:rPr>
                      <m:t>1,5</m:t>
                    </m:r>
                    <m:r>
                      <a:rPr lang="en-US" i="0">
                        <a:solidFill>
                          <a:prstClr val="black"/>
                        </a:solidFill>
                        <a:latin typeface="Cambria Math" panose="02040503050406030204" pitchFamily="18" charset="0"/>
                        <a:ea typeface="Cambria Math" panose="02040503050406030204" pitchFamily="18" charset="0"/>
                      </a:rPr>
                      <m:t>∗</m:t>
                    </m:r>
                    <m:r>
                      <a:rPr lang="en-US" b="0" i="0" smtClean="0">
                        <a:solidFill>
                          <a:prstClr val="black"/>
                        </a:solidFill>
                        <a:latin typeface="Cambria Math" panose="02040503050406030204" pitchFamily="18" charset="0"/>
                        <a:ea typeface="Cambria Math" panose="02040503050406030204" pitchFamily="18" charset="0"/>
                      </a:rPr>
                      <m:t>2,1</m:t>
                    </m:r>
                    <m:r>
                      <a:rPr lang="en-US" i="0">
                        <a:solidFill>
                          <a:prstClr val="black"/>
                        </a:solidFill>
                        <a:latin typeface="Cambria Math" panose="02040503050406030204" pitchFamily="18" charset="0"/>
                        <a:ea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9,9</a:t>
                </a:r>
                <a:r>
                  <a:rPr lang="ru-RU" dirty="0">
                    <a:solidFill>
                      <a:prstClr val="black"/>
                    </a:solidFill>
                    <a:cs typeface="Times New Roman" panose="02020603050405020304" pitchFamily="18" charset="0"/>
                  </a:rPr>
                  <a:t> </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m:rPr>
                            <m:sty m:val="p"/>
                          </m:rPr>
                          <a:rPr lang="en-US" b="0" i="0" smtClean="0">
                            <a:solidFill>
                              <a:prstClr val="black"/>
                            </a:solidFill>
                            <a:latin typeface="Cambria Math" panose="02040503050406030204" pitchFamily="18" charset="0"/>
                            <a:cs typeface="Times New Roman" panose="02020603050405020304" pitchFamily="18" charset="0"/>
                          </a:rPr>
                          <m:t>c</m:t>
                        </m:r>
                        <m:r>
                          <a:rPr lang="uk-UA" i="0">
                            <a:solidFill>
                              <a:prstClr val="black"/>
                            </a:solidFill>
                            <a:latin typeface="Cambria Math" panose="02040503050406030204" pitchFamily="18" charset="0"/>
                            <a:cs typeface="Times New Roman" panose="02020603050405020304" pitchFamily="18" charset="0"/>
                          </a:rPr>
                          <m:t>м</m:t>
                        </m:r>
                      </m:e>
                      <m:sup>
                        <m:r>
                          <a:rPr lang="uk-UA" i="0">
                            <a:solidFill>
                              <a:prstClr val="black"/>
                            </a:solidFill>
                            <a:latin typeface="Cambria Math" panose="02040503050406030204" pitchFamily="18" charset="0"/>
                            <a:cs typeface="Times New Roman" panose="02020603050405020304" pitchFamily="18" charset="0"/>
                          </a:rPr>
                          <m:t>2</m:t>
                        </m:r>
                      </m:sup>
                    </m:sSup>
                  </m:oMath>
                </a14:m>
                <a:r>
                  <a:rPr lang="en-US" dirty="0">
                    <a:latin typeface="Times New Roman" panose="02020603050405020304" pitchFamily="18" charset="0"/>
                    <a:cs typeface="Times New Roman" panose="02020603050405020304" pitchFamily="18" charset="0"/>
                  </a:rPr>
                  <a:t> </a:t>
                </a:r>
                <a:endParaRPr lang="uk-UA" dirty="0"/>
              </a:p>
            </p:txBody>
          </p:sp>
        </mc:Choice>
        <mc:Fallback xmlns="">
          <p:sp>
            <p:nvSpPr>
              <p:cNvPr id="21" name="Прямокутник 20">
                <a:extLst>
                  <a:ext uri="{FF2B5EF4-FFF2-40B4-BE49-F238E27FC236}">
                    <a16:creationId xmlns:a16="http://schemas.microsoft.com/office/drawing/2014/main" id="{597866CC-012F-4542-B8C0-765813B42A42}"/>
                  </a:ext>
                </a:extLst>
              </p:cNvPr>
              <p:cNvSpPr>
                <a:spLocks noRot="1" noChangeAspect="1" noMove="1" noResize="1" noEditPoints="1" noAdjustHandles="1" noChangeArrowheads="1" noChangeShapeType="1" noTextEdit="1"/>
              </p:cNvSpPr>
              <p:nvPr/>
            </p:nvSpPr>
            <p:spPr>
              <a:xfrm>
                <a:off x="330186" y="3516137"/>
                <a:ext cx="3178947" cy="369332"/>
              </a:xfrm>
              <a:prstGeom prst="rect">
                <a:avLst/>
              </a:prstGeom>
              <a:blipFill>
                <a:blip r:embed="rId18"/>
                <a:stretch>
                  <a:fillRect t="-11667" b="-25000"/>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22" name="Прямокутник 21">
                <a:extLst>
                  <a:ext uri="{FF2B5EF4-FFF2-40B4-BE49-F238E27FC236}">
                    <a16:creationId xmlns:a16="http://schemas.microsoft.com/office/drawing/2014/main" id="{1688C448-62D2-48AE-B3B4-A1DAF89DF350}"/>
                  </a:ext>
                </a:extLst>
              </p:cNvPr>
              <p:cNvSpPr/>
              <p:nvPr/>
            </p:nvSpPr>
            <p:spPr>
              <a:xfrm>
                <a:off x="354096" y="4032853"/>
                <a:ext cx="3294363" cy="369332"/>
              </a:xfrm>
              <a:prstGeom prst="rect">
                <a:avLst/>
              </a:prstGeom>
            </p:spPr>
            <p:txBody>
              <a:bodyPr wrap="none">
                <a:spAutoFit/>
              </a:bodyPr>
              <a:lstStyle/>
              <a:p>
                <a14:m>
                  <m:oMath xmlns:m="http://schemas.openxmlformats.org/officeDocument/2006/math">
                    <m:sSub>
                      <m:sSubPr>
                        <m:ctrlPr>
                          <a:rPr lang="uk-UA" i="1" smtClean="0">
                            <a:solidFill>
                              <a:prstClr val="black"/>
                            </a:solidFill>
                            <a:latin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cs typeface="Times New Roman" panose="02020603050405020304" pitchFamily="18" charset="0"/>
                          </a:rPr>
                          <m:t>S</m:t>
                        </m:r>
                      </m:e>
                      <m:sub>
                        <m:r>
                          <a:rPr lang="en-US" b="0" i="0" smtClean="0">
                            <a:solidFill>
                              <a:prstClr val="black"/>
                            </a:solidFill>
                            <a:latin typeface="Cambria Math" panose="02040503050406030204" pitchFamily="18" charset="0"/>
                            <a:cs typeface="Times New Roman" panose="02020603050405020304" pitchFamily="18" charset="0"/>
                          </a:rPr>
                          <m:t>4</m:t>
                        </m:r>
                      </m:sub>
                    </m:sSub>
                    <m:r>
                      <a:rPr lang="en-US" i="0">
                        <a:solidFill>
                          <a:prstClr val="black"/>
                        </a:solidFill>
                        <a:latin typeface="Cambria Math" panose="02040503050406030204" pitchFamily="18" charset="0"/>
                      </a:rPr>
                      <m:t>=</m:t>
                    </m:r>
                    <m:r>
                      <a:rPr lang="en-US" i="0">
                        <a:solidFill>
                          <a:prstClr val="black"/>
                        </a:solidFill>
                        <a:latin typeface="Cambria Math" panose="02040503050406030204" pitchFamily="18" charset="0"/>
                        <a:ea typeface="Cambria Math" panose="02040503050406030204" pitchFamily="18" charset="0"/>
                      </a:rPr>
                      <m:t>3,14∗</m:t>
                    </m:r>
                    <m:r>
                      <a:rPr lang="en-US" b="0" i="0" smtClean="0">
                        <a:solidFill>
                          <a:prstClr val="black"/>
                        </a:solidFill>
                        <a:latin typeface="Cambria Math" panose="02040503050406030204" pitchFamily="18" charset="0"/>
                        <a:ea typeface="Cambria Math" panose="02040503050406030204" pitchFamily="18" charset="0"/>
                      </a:rPr>
                      <m:t>1,9</m:t>
                    </m:r>
                    <m:r>
                      <a:rPr lang="en-US" i="0">
                        <a:solidFill>
                          <a:prstClr val="black"/>
                        </a:solidFill>
                        <a:latin typeface="Cambria Math" panose="02040503050406030204" pitchFamily="18" charset="0"/>
                        <a:ea typeface="Cambria Math" panose="02040503050406030204" pitchFamily="18" charset="0"/>
                      </a:rPr>
                      <m:t>∗</m:t>
                    </m:r>
                    <m:r>
                      <a:rPr lang="en-US" b="0" i="0" smtClean="0">
                        <a:solidFill>
                          <a:prstClr val="black"/>
                        </a:solidFill>
                        <a:latin typeface="Cambria Math" panose="02040503050406030204" pitchFamily="18" charset="0"/>
                        <a:ea typeface="Cambria Math" panose="02040503050406030204" pitchFamily="18" charset="0"/>
                      </a:rPr>
                      <m:t>1,7</m:t>
                    </m:r>
                    <m:r>
                      <a:rPr lang="en-US" i="0">
                        <a:solidFill>
                          <a:prstClr val="black"/>
                        </a:solidFill>
                        <a:latin typeface="Cambria Math" panose="02040503050406030204" pitchFamily="18" charset="0"/>
                        <a:ea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10,1</a:t>
                </a:r>
                <a:r>
                  <a:rPr lang="ru-RU" dirty="0">
                    <a:solidFill>
                      <a:prstClr val="black"/>
                    </a:solidFill>
                    <a:cs typeface="Times New Roman" panose="02020603050405020304" pitchFamily="18" charset="0"/>
                  </a:rPr>
                  <a:t> </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m:rPr>
                            <m:sty m:val="p"/>
                          </m:rPr>
                          <a:rPr lang="en-US" b="0" i="0" smtClean="0">
                            <a:solidFill>
                              <a:prstClr val="black"/>
                            </a:solidFill>
                            <a:latin typeface="Cambria Math" panose="02040503050406030204" pitchFamily="18" charset="0"/>
                            <a:cs typeface="Times New Roman" panose="02020603050405020304" pitchFamily="18" charset="0"/>
                          </a:rPr>
                          <m:t>c</m:t>
                        </m:r>
                        <m:r>
                          <a:rPr lang="uk-UA" i="0">
                            <a:solidFill>
                              <a:prstClr val="black"/>
                            </a:solidFill>
                            <a:latin typeface="Cambria Math" panose="02040503050406030204" pitchFamily="18" charset="0"/>
                            <a:cs typeface="Times New Roman" panose="02020603050405020304" pitchFamily="18" charset="0"/>
                          </a:rPr>
                          <m:t>м</m:t>
                        </m:r>
                      </m:e>
                      <m:sup>
                        <m:r>
                          <a:rPr lang="uk-UA" i="0">
                            <a:solidFill>
                              <a:prstClr val="black"/>
                            </a:solidFill>
                            <a:latin typeface="Cambria Math" panose="02040503050406030204" pitchFamily="18" charset="0"/>
                            <a:cs typeface="Times New Roman" panose="02020603050405020304" pitchFamily="18" charset="0"/>
                          </a:rPr>
                          <m:t>2</m:t>
                        </m:r>
                      </m:sup>
                    </m:sSup>
                  </m:oMath>
                </a14:m>
                <a:r>
                  <a:rPr lang="en-US" dirty="0">
                    <a:latin typeface="Times New Roman" panose="02020603050405020304" pitchFamily="18" charset="0"/>
                    <a:cs typeface="Times New Roman" panose="02020603050405020304" pitchFamily="18" charset="0"/>
                  </a:rPr>
                  <a:t> </a:t>
                </a:r>
                <a:endParaRPr lang="uk-UA" dirty="0"/>
              </a:p>
            </p:txBody>
          </p:sp>
        </mc:Choice>
        <mc:Fallback xmlns="">
          <p:sp>
            <p:nvSpPr>
              <p:cNvPr id="22" name="Прямокутник 21">
                <a:extLst>
                  <a:ext uri="{FF2B5EF4-FFF2-40B4-BE49-F238E27FC236}">
                    <a16:creationId xmlns:a16="http://schemas.microsoft.com/office/drawing/2014/main" id="{1688C448-62D2-48AE-B3B4-A1DAF89DF350}"/>
                  </a:ext>
                </a:extLst>
              </p:cNvPr>
              <p:cNvSpPr>
                <a:spLocks noRot="1" noChangeAspect="1" noMove="1" noResize="1" noEditPoints="1" noAdjustHandles="1" noChangeArrowheads="1" noChangeShapeType="1" noTextEdit="1"/>
              </p:cNvSpPr>
              <p:nvPr/>
            </p:nvSpPr>
            <p:spPr>
              <a:xfrm>
                <a:off x="354096" y="4032853"/>
                <a:ext cx="3294363" cy="369332"/>
              </a:xfrm>
              <a:prstGeom prst="rect">
                <a:avLst/>
              </a:prstGeom>
              <a:blipFill>
                <a:blip r:embed="rId19"/>
                <a:stretch>
                  <a:fillRect t="-11667" b="-25000"/>
                </a:stretch>
              </a:blipFill>
            </p:spPr>
            <p:txBody>
              <a:bodyPr/>
              <a:lstStyle/>
              <a:p>
                <a:r>
                  <a:rPr lang="uk-UA">
                    <a:noFill/>
                  </a:rPr>
                  <a:t> </a:t>
                </a:r>
              </a:p>
            </p:txBody>
          </p:sp>
        </mc:Fallback>
      </mc:AlternateContent>
      <p:pic>
        <p:nvPicPr>
          <p:cNvPr id="23" name="Рисунок 22">
            <a:extLst>
              <a:ext uri="{FF2B5EF4-FFF2-40B4-BE49-F238E27FC236}">
                <a16:creationId xmlns:a16="http://schemas.microsoft.com/office/drawing/2014/main" id="{8C080466-6FE4-4D9A-B091-E2AA9B7C5263}"/>
              </a:ext>
            </a:extLst>
          </p:cNvPr>
          <p:cNvPicPr>
            <a:picLocks noChangeAspect="1"/>
          </p:cNvPicPr>
          <p:nvPr/>
        </p:nvPicPr>
        <p:blipFill rotWithShape="1">
          <a:blip r:embed="rId20"/>
          <a:srcRect l="15956" r="8562" b="8627"/>
          <a:stretch/>
        </p:blipFill>
        <p:spPr>
          <a:xfrm>
            <a:off x="9182796" y="748840"/>
            <a:ext cx="1323876" cy="1602598"/>
          </a:xfrm>
          <a:prstGeom prst="rect">
            <a:avLst/>
          </a:prstGeom>
        </p:spPr>
      </p:pic>
      <p:pic>
        <p:nvPicPr>
          <p:cNvPr id="24" name="Рисунок 23">
            <a:extLst>
              <a:ext uri="{FF2B5EF4-FFF2-40B4-BE49-F238E27FC236}">
                <a16:creationId xmlns:a16="http://schemas.microsoft.com/office/drawing/2014/main" id="{86C1EB31-E47E-4E4C-8AD3-C916F0131C54}"/>
              </a:ext>
            </a:extLst>
          </p:cNvPr>
          <p:cNvPicPr>
            <a:picLocks noChangeAspect="1"/>
          </p:cNvPicPr>
          <p:nvPr/>
        </p:nvPicPr>
        <p:blipFill rotWithShape="1">
          <a:blip r:embed="rId21"/>
          <a:srcRect l="13450" r="17974" b="26667"/>
          <a:stretch/>
        </p:blipFill>
        <p:spPr>
          <a:xfrm>
            <a:off x="10606030" y="752944"/>
            <a:ext cx="1490961" cy="1594389"/>
          </a:xfrm>
          <a:prstGeom prst="rect">
            <a:avLst/>
          </a:prstGeom>
        </p:spPr>
      </p:pic>
      <p:pic>
        <p:nvPicPr>
          <p:cNvPr id="25" name="Рисунок 24">
            <a:extLst>
              <a:ext uri="{FF2B5EF4-FFF2-40B4-BE49-F238E27FC236}">
                <a16:creationId xmlns:a16="http://schemas.microsoft.com/office/drawing/2014/main" id="{A9DA9B17-1124-41B1-9C0F-96260CDBDC02}"/>
              </a:ext>
            </a:extLst>
          </p:cNvPr>
          <p:cNvPicPr>
            <a:picLocks noChangeAspect="1"/>
          </p:cNvPicPr>
          <p:nvPr/>
        </p:nvPicPr>
        <p:blipFill rotWithShape="1">
          <a:blip r:embed="rId22"/>
          <a:srcRect r="11157" b="24085"/>
          <a:stretch/>
        </p:blipFill>
        <p:spPr>
          <a:xfrm>
            <a:off x="9528049" y="2472557"/>
            <a:ext cx="2247044" cy="1920071"/>
          </a:xfrm>
          <a:prstGeom prst="rect">
            <a:avLst/>
          </a:prstGeom>
        </p:spPr>
      </p:pic>
      <p:pic>
        <p:nvPicPr>
          <p:cNvPr id="26" name="Рисунок 25">
            <a:extLst>
              <a:ext uri="{FF2B5EF4-FFF2-40B4-BE49-F238E27FC236}">
                <a16:creationId xmlns:a16="http://schemas.microsoft.com/office/drawing/2014/main" id="{9250E71A-ACE2-4141-ADDC-074FBF39DAFB}"/>
              </a:ext>
            </a:extLst>
          </p:cNvPr>
          <p:cNvPicPr>
            <a:picLocks noChangeAspect="1"/>
          </p:cNvPicPr>
          <p:nvPr/>
        </p:nvPicPr>
        <p:blipFill rotWithShape="1">
          <a:blip r:embed="rId23"/>
          <a:srcRect l="-1" r="10782" b="13333"/>
          <a:stretch/>
        </p:blipFill>
        <p:spPr>
          <a:xfrm>
            <a:off x="8642581" y="4539927"/>
            <a:ext cx="1718586" cy="1748885"/>
          </a:xfrm>
          <a:prstGeom prst="rect">
            <a:avLst/>
          </a:prstGeom>
        </p:spPr>
      </p:pic>
      <p:pic>
        <p:nvPicPr>
          <p:cNvPr id="27" name="Рисунок 26">
            <a:extLst>
              <a:ext uri="{FF2B5EF4-FFF2-40B4-BE49-F238E27FC236}">
                <a16:creationId xmlns:a16="http://schemas.microsoft.com/office/drawing/2014/main" id="{6D3353C1-5347-4DCA-9EA7-7CEE07E00D50}"/>
              </a:ext>
            </a:extLst>
          </p:cNvPr>
          <p:cNvPicPr>
            <a:picLocks noChangeAspect="1"/>
          </p:cNvPicPr>
          <p:nvPr/>
        </p:nvPicPr>
        <p:blipFill rotWithShape="1">
          <a:blip r:embed="rId24"/>
          <a:srcRect t="28285" r="37123" b="5126"/>
          <a:stretch/>
        </p:blipFill>
        <p:spPr>
          <a:xfrm>
            <a:off x="10491622" y="4539927"/>
            <a:ext cx="1651391" cy="1748885"/>
          </a:xfrm>
          <a:prstGeom prst="rect">
            <a:avLst/>
          </a:prstGeom>
        </p:spPr>
      </p:pic>
      <p:sp>
        <p:nvSpPr>
          <p:cNvPr id="28" name="Прямокутник 27">
            <a:extLst>
              <a:ext uri="{FF2B5EF4-FFF2-40B4-BE49-F238E27FC236}">
                <a16:creationId xmlns:a16="http://schemas.microsoft.com/office/drawing/2014/main" id="{3177DE7E-19B7-4FD4-B7FB-37D6206A17BC}"/>
              </a:ext>
            </a:extLst>
          </p:cNvPr>
          <p:cNvSpPr/>
          <p:nvPr/>
        </p:nvSpPr>
        <p:spPr>
          <a:xfrm>
            <a:off x="9955186" y="708643"/>
            <a:ext cx="623935" cy="461665"/>
          </a:xfrm>
          <a:prstGeom prst="rect">
            <a:avLst/>
          </a:prstGeom>
          <a:noFill/>
        </p:spPr>
        <p:txBody>
          <a:bodyPr wrap="square" lIns="91440" tIns="45720" rIns="91440" bIns="45720">
            <a:spAutoFit/>
          </a:bodyPr>
          <a:lstStyle/>
          <a:p>
            <a:pPr algn="ctr"/>
            <a:r>
              <a:rPr lang="uk-UA" sz="2400" b="0" cap="none" spc="0" dirty="0">
                <a:ln w="0"/>
                <a:solidFill>
                  <a:schemeClr val="bg1"/>
                </a:solidFill>
                <a:effectLst>
                  <a:outerShdw blurRad="38100" dist="19050" dir="2700000" algn="tl" rotWithShape="0">
                    <a:schemeClr val="dk1">
                      <a:alpha val="40000"/>
                    </a:schemeClr>
                  </a:outerShdw>
                </a:effectLst>
              </a:rPr>
              <a:t>КЗ</a:t>
            </a:r>
          </a:p>
        </p:txBody>
      </p:sp>
      <p:sp>
        <p:nvSpPr>
          <p:cNvPr id="29" name="Прямокутник 28">
            <a:extLst>
              <a:ext uri="{FF2B5EF4-FFF2-40B4-BE49-F238E27FC236}">
                <a16:creationId xmlns:a16="http://schemas.microsoft.com/office/drawing/2014/main" id="{84E872E4-8E13-40C8-B2D1-E0D8A529C093}"/>
              </a:ext>
            </a:extLst>
          </p:cNvPr>
          <p:cNvSpPr/>
          <p:nvPr/>
        </p:nvSpPr>
        <p:spPr>
          <a:xfrm>
            <a:off x="11723834" y="648240"/>
            <a:ext cx="623935" cy="461665"/>
          </a:xfrm>
          <a:prstGeom prst="rect">
            <a:avLst/>
          </a:prstGeom>
          <a:noFill/>
        </p:spPr>
        <p:txBody>
          <a:bodyPr wrap="square" lIns="91440" tIns="45720" rIns="91440" bIns="45720">
            <a:spAutoFit/>
          </a:bodyPr>
          <a:lstStyle/>
          <a:p>
            <a:pPr algn="ctr"/>
            <a:r>
              <a:rPr lang="en-US" sz="2400" b="0" cap="none" spc="0" dirty="0">
                <a:ln w="0"/>
                <a:solidFill>
                  <a:schemeClr val="bg1"/>
                </a:solidFill>
                <a:effectLst>
                  <a:outerShdw blurRad="38100" dist="19050" dir="2700000" algn="tl" rotWithShape="0">
                    <a:schemeClr val="dk1">
                      <a:alpha val="40000"/>
                    </a:schemeClr>
                  </a:outerShdw>
                </a:effectLst>
              </a:rPr>
              <a:t>1</a:t>
            </a:r>
            <a:endParaRPr lang="uk-UA" sz="2400" b="0" cap="none" spc="0" dirty="0">
              <a:ln w="0"/>
              <a:solidFill>
                <a:schemeClr val="bg1"/>
              </a:solidFill>
              <a:effectLst>
                <a:outerShdw blurRad="38100" dist="19050" dir="2700000" algn="tl" rotWithShape="0">
                  <a:schemeClr val="dk1">
                    <a:alpha val="40000"/>
                  </a:schemeClr>
                </a:outerShdw>
              </a:effectLst>
            </a:endParaRPr>
          </a:p>
        </p:txBody>
      </p:sp>
      <p:sp>
        <p:nvSpPr>
          <p:cNvPr id="30" name="Прямокутник 29">
            <a:extLst>
              <a:ext uri="{FF2B5EF4-FFF2-40B4-BE49-F238E27FC236}">
                <a16:creationId xmlns:a16="http://schemas.microsoft.com/office/drawing/2014/main" id="{6405F446-5F76-4D7F-BFBF-881A994D7FF1}"/>
              </a:ext>
            </a:extLst>
          </p:cNvPr>
          <p:cNvSpPr/>
          <p:nvPr/>
        </p:nvSpPr>
        <p:spPr>
          <a:xfrm>
            <a:off x="11248587" y="2411429"/>
            <a:ext cx="623935" cy="461665"/>
          </a:xfrm>
          <a:prstGeom prst="rect">
            <a:avLst/>
          </a:prstGeom>
          <a:noFill/>
        </p:spPr>
        <p:txBody>
          <a:bodyPr wrap="square" lIns="91440" tIns="45720" rIns="91440" bIns="45720">
            <a:spAutoFit/>
          </a:bodyPr>
          <a:lstStyle/>
          <a:p>
            <a:pPr algn="ctr"/>
            <a:r>
              <a:rPr lang="en-US" sz="2400" b="0" cap="none" spc="0" dirty="0">
                <a:ln w="0"/>
                <a:solidFill>
                  <a:schemeClr val="bg1"/>
                </a:solidFill>
                <a:effectLst>
                  <a:outerShdw blurRad="38100" dist="19050" dir="2700000" algn="tl" rotWithShape="0">
                    <a:schemeClr val="dk1">
                      <a:alpha val="40000"/>
                    </a:schemeClr>
                  </a:outerShdw>
                </a:effectLst>
              </a:rPr>
              <a:t>2</a:t>
            </a:r>
            <a:endParaRPr lang="uk-UA" sz="2400" b="0" cap="none" spc="0" dirty="0">
              <a:ln w="0"/>
              <a:solidFill>
                <a:schemeClr val="bg1"/>
              </a:solidFill>
              <a:effectLst>
                <a:outerShdw blurRad="38100" dist="19050" dir="2700000" algn="tl" rotWithShape="0">
                  <a:schemeClr val="dk1">
                    <a:alpha val="40000"/>
                  </a:schemeClr>
                </a:outerShdw>
              </a:effectLst>
            </a:endParaRPr>
          </a:p>
        </p:txBody>
      </p:sp>
      <p:sp>
        <p:nvSpPr>
          <p:cNvPr id="31" name="Прямокутник 30">
            <a:extLst>
              <a:ext uri="{FF2B5EF4-FFF2-40B4-BE49-F238E27FC236}">
                <a16:creationId xmlns:a16="http://schemas.microsoft.com/office/drawing/2014/main" id="{F699BC5A-34FF-4AF0-9069-E8861D994ED0}"/>
              </a:ext>
            </a:extLst>
          </p:cNvPr>
          <p:cNvSpPr/>
          <p:nvPr/>
        </p:nvSpPr>
        <p:spPr>
          <a:xfrm>
            <a:off x="9879996" y="4497465"/>
            <a:ext cx="623935" cy="461665"/>
          </a:xfrm>
          <a:prstGeom prst="rect">
            <a:avLst/>
          </a:prstGeom>
          <a:noFill/>
        </p:spPr>
        <p:txBody>
          <a:bodyPr wrap="square" lIns="91440" tIns="45720" rIns="91440" bIns="45720">
            <a:spAutoFit/>
          </a:bodyPr>
          <a:lstStyle/>
          <a:p>
            <a:pPr algn="ctr"/>
            <a:r>
              <a:rPr lang="en-US" sz="2400" b="0" cap="none" spc="0" dirty="0">
                <a:ln w="0"/>
                <a:solidFill>
                  <a:schemeClr val="bg1"/>
                </a:solidFill>
                <a:effectLst>
                  <a:outerShdw blurRad="38100" dist="19050" dir="2700000" algn="tl" rotWithShape="0">
                    <a:schemeClr val="dk1">
                      <a:alpha val="40000"/>
                    </a:schemeClr>
                  </a:outerShdw>
                </a:effectLst>
              </a:rPr>
              <a:t>3</a:t>
            </a:r>
            <a:endParaRPr lang="uk-UA" sz="2400" b="0" cap="none" spc="0" dirty="0">
              <a:ln w="0"/>
              <a:solidFill>
                <a:schemeClr val="bg1"/>
              </a:solidFill>
              <a:effectLst>
                <a:outerShdw blurRad="38100" dist="19050" dir="2700000" algn="tl" rotWithShape="0">
                  <a:schemeClr val="dk1">
                    <a:alpha val="40000"/>
                  </a:schemeClr>
                </a:outerShdw>
              </a:effectLst>
            </a:endParaRPr>
          </a:p>
        </p:txBody>
      </p:sp>
      <p:sp>
        <p:nvSpPr>
          <p:cNvPr id="32" name="Прямокутник 31">
            <a:extLst>
              <a:ext uri="{FF2B5EF4-FFF2-40B4-BE49-F238E27FC236}">
                <a16:creationId xmlns:a16="http://schemas.microsoft.com/office/drawing/2014/main" id="{842B09B0-965B-4CF8-9656-1075D2D71E0E}"/>
              </a:ext>
            </a:extLst>
          </p:cNvPr>
          <p:cNvSpPr/>
          <p:nvPr/>
        </p:nvSpPr>
        <p:spPr>
          <a:xfrm>
            <a:off x="11607961" y="4453756"/>
            <a:ext cx="623935" cy="461665"/>
          </a:xfrm>
          <a:prstGeom prst="rect">
            <a:avLst/>
          </a:prstGeom>
          <a:noFill/>
        </p:spPr>
        <p:txBody>
          <a:bodyPr wrap="square" lIns="91440" tIns="45720" rIns="91440" bIns="45720">
            <a:spAutoFit/>
          </a:bodyPr>
          <a:lstStyle/>
          <a:p>
            <a:pPr algn="ctr"/>
            <a:r>
              <a:rPr lang="en-US" sz="2400" b="0" cap="none" spc="0" dirty="0">
                <a:ln w="0"/>
                <a:solidFill>
                  <a:schemeClr val="bg1"/>
                </a:solidFill>
                <a:effectLst>
                  <a:outerShdw blurRad="38100" dist="19050" dir="2700000" algn="tl" rotWithShape="0">
                    <a:schemeClr val="dk1">
                      <a:alpha val="40000"/>
                    </a:schemeClr>
                  </a:outerShdw>
                </a:effectLst>
              </a:rPr>
              <a:t>4</a:t>
            </a:r>
            <a:endParaRPr lang="uk-UA" sz="2400" b="0" cap="none" spc="0" dirty="0">
              <a:ln w="0"/>
              <a:solidFill>
                <a:schemeClr val="bg1"/>
              </a:solidFill>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33" name="Прямокутник 32">
                <a:extLst>
                  <a:ext uri="{FF2B5EF4-FFF2-40B4-BE49-F238E27FC236}">
                    <a16:creationId xmlns:a16="http://schemas.microsoft.com/office/drawing/2014/main" id="{D02D44FA-6941-470A-959D-13FF579C7517}"/>
                  </a:ext>
                </a:extLst>
              </p:cNvPr>
              <p:cNvSpPr/>
              <p:nvPr/>
            </p:nvSpPr>
            <p:spPr>
              <a:xfrm>
                <a:off x="201418" y="6336878"/>
                <a:ext cx="11403443" cy="369332"/>
              </a:xfrm>
              <a:prstGeom prst="rect">
                <a:avLst/>
              </a:prstGeom>
            </p:spPr>
            <p:txBody>
              <a:bodyPr wrap="none">
                <a:spAutoFit/>
              </a:bodyPr>
              <a:lstStyle/>
              <a:p>
                <a:r>
                  <a:rPr lang="uk-UA" dirty="0">
                    <a:latin typeface="Times New Roman" panose="02020603050405020304" pitchFamily="18" charset="0"/>
                    <a:cs typeface="Times New Roman" panose="02020603050405020304" pitchFamily="18" charset="0"/>
                  </a:rPr>
                  <a:t>У середньому, норма транспірації для здорової рослини білої квасолі становить близько 0,5 – 1</a:t>
                </a:r>
                <a:r>
                  <a:rPr lang="en-US" dirty="0">
                    <a:solidFill>
                      <a:prstClr val="black"/>
                    </a:solidFill>
                    <a:latin typeface="Times New Roman" panose="02020603050405020304" pitchFamily="18" charset="0"/>
                    <a:cs typeface="Times New Roman" panose="02020603050405020304" pitchFamily="18" charset="0"/>
                  </a:rPr>
                  <a:t> </a:t>
                </a:r>
                <a:r>
                  <a:rPr lang="ru-RU" dirty="0">
                    <a:solidFill>
                      <a:prstClr val="black"/>
                    </a:solidFill>
                    <a:latin typeface="Times New Roman" panose="02020603050405020304" pitchFamily="18" charset="0"/>
                    <a:cs typeface="Times New Roman" panose="02020603050405020304" pitchFamily="18" charset="0"/>
                  </a:rPr>
                  <a:t> г/</a:t>
                </a:r>
                <a14:m>
                  <m:oMath xmlns:m="http://schemas.openxmlformats.org/officeDocument/2006/math">
                    <m:sSup>
                      <m:sSupPr>
                        <m:ctrlPr>
                          <a:rPr lang="ru-RU" i="1">
                            <a:solidFill>
                              <a:prstClr val="black"/>
                            </a:solidFill>
                            <a:latin typeface="Cambria Math" panose="02040503050406030204" pitchFamily="18" charset="0"/>
                            <a:cs typeface="Times New Roman" panose="02020603050405020304" pitchFamily="18" charset="0"/>
                          </a:rPr>
                        </m:ctrlPr>
                      </m:sSupPr>
                      <m:e>
                        <m:r>
                          <a:rPr lang="uk-UA" i="1">
                            <a:solidFill>
                              <a:prstClr val="black"/>
                            </a:solidFill>
                            <a:latin typeface="Cambria Math" panose="02040503050406030204" pitchFamily="18" charset="0"/>
                            <a:cs typeface="Times New Roman" panose="02020603050405020304" pitchFamily="18" charset="0"/>
                          </a:rPr>
                          <m:t>м</m:t>
                        </m:r>
                      </m:e>
                      <m:sup>
                        <m:r>
                          <a:rPr lang="uk-UA" i="1">
                            <a:solidFill>
                              <a:prstClr val="black"/>
                            </a:solidFill>
                            <a:latin typeface="Cambria Math" panose="02040503050406030204" pitchFamily="18" charset="0"/>
                            <a:cs typeface="Times New Roman" panose="02020603050405020304" pitchFamily="18" charset="0"/>
                          </a:rPr>
                          <m:t>2</m:t>
                        </m:r>
                      </m:sup>
                    </m:sSup>
                  </m:oMath>
                </a14:m>
                <a:r>
                  <a:rPr lang="uk-UA" dirty="0">
                    <a:solidFill>
                      <a:prstClr val="black"/>
                    </a:solidFill>
                    <a:latin typeface="Times New Roman" panose="02020603050405020304" pitchFamily="18" charset="0"/>
                    <a:cs typeface="Times New Roman" panose="02020603050405020304" pitchFamily="18" charset="0"/>
                  </a:rPr>
                  <a:t>год</a:t>
                </a:r>
                <a:r>
                  <a:rPr lang="en-US" dirty="0">
                    <a:solidFill>
                      <a:prstClr val="black"/>
                    </a:solidFill>
                    <a:latin typeface="Times New Roman" panose="02020603050405020304" pitchFamily="18" charset="0"/>
                    <a:cs typeface="Times New Roman" panose="02020603050405020304" pitchFamily="18" charset="0"/>
                  </a:rPr>
                  <a:t> [</a:t>
                </a:r>
                <a:r>
                  <a:rPr lang="uk-UA" dirty="0">
                    <a:solidFill>
                      <a:prstClr val="black"/>
                    </a:solidFill>
                    <a:latin typeface="Times New Roman" panose="02020603050405020304" pitchFamily="18" charset="0"/>
                    <a:cs typeface="Times New Roman" panose="02020603050405020304" pitchFamily="18" charset="0"/>
                  </a:rPr>
                  <a:t>2</a:t>
                </a:r>
                <a:r>
                  <a:rPr lang="en-US" dirty="0">
                    <a:solidFill>
                      <a:prstClr val="black"/>
                    </a:solidFill>
                    <a:latin typeface="Times New Roman" panose="02020603050405020304" pitchFamily="18" charset="0"/>
                    <a:cs typeface="Times New Roman" panose="02020603050405020304" pitchFamily="18" charset="0"/>
                  </a:rPr>
                  <a:t>, c</a:t>
                </a:r>
                <a:r>
                  <a:rPr lang="uk-UA" dirty="0">
                    <a:solidFill>
                      <a:prstClr val="black"/>
                    </a:solidFill>
                    <a:latin typeface="Times New Roman" panose="02020603050405020304" pitchFamily="18" charset="0"/>
                    <a:cs typeface="Times New Roman" panose="02020603050405020304" pitchFamily="18" charset="0"/>
                  </a:rPr>
                  <a:t>.</a:t>
                </a:r>
                <a:r>
                  <a:rPr lang="en-US" dirty="0">
                    <a:solidFill>
                      <a:prstClr val="black"/>
                    </a:solidFill>
                    <a:latin typeface="Times New Roman" panose="02020603050405020304" pitchFamily="18" charset="0"/>
                    <a:cs typeface="Times New Roman" panose="02020603050405020304" pitchFamily="18" charset="0"/>
                  </a:rPr>
                  <a:t> 92].</a:t>
                </a:r>
                <a:endParaRPr lang="uk-UA" dirty="0">
                  <a:latin typeface="Times New Roman" panose="02020603050405020304" pitchFamily="18" charset="0"/>
                  <a:cs typeface="Times New Roman" panose="02020603050405020304" pitchFamily="18" charset="0"/>
                </a:endParaRPr>
              </a:p>
            </p:txBody>
          </p:sp>
        </mc:Choice>
        <mc:Fallback xmlns="">
          <p:sp>
            <p:nvSpPr>
              <p:cNvPr id="33" name="Прямокутник 32">
                <a:extLst>
                  <a:ext uri="{FF2B5EF4-FFF2-40B4-BE49-F238E27FC236}">
                    <a16:creationId xmlns:a16="http://schemas.microsoft.com/office/drawing/2014/main" id="{D02D44FA-6941-470A-959D-13FF579C7517}"/>
                  </a:ext>
                </a:extLst>
              </p:cNvPr>
              <p:cNvSpPr>
                <a:spLocks noRot="1" noChangeAspect="1" noMove="1" noResize="1" noEditPoints="1" noAdjustHandles="1" noChangeArrowheads="1" noChangeShapeType="1" noTextEdit="1"/>
              </p:cNvSpPr>
              <p:nvPr/>
            </p:nvSpPr>
            <p:spPr>
              <a:xfrm>
                <a:off x="201418" y="6336878"/>
                <a:ext cx="11403443" cy="369332"/>
              </a:xfrm>
              <a:prstGeom prst="rect">
                <a:avLst/>
              </a:prstGeom>
              <a:blipFill>
                <a:blip r:embed="rId25"/>
                <a:stretch>
                  <a:fillRect l="-428" t="-10000" b="-26667"/>
                </a:stretch>
              </a:blipFill>
            </p:spPr>
            <p:txBody>
              <a:bodyPr/>
              <a:lstStyle/>
              <a:p>
                <a:r>
                  <a:rPr lang="uk-UA">
                    <a:noFill/>
                  </a:rPr>
                  <a:t> </a:t>
                </a:r>
              </a:p>
            </p:txBody>
          </p:sp>
        </mc:Fallback>
      </mc:AlternateContent>
      <p:sp>
        <p:nvSpPr>
          <p:cNvPr id="17" name="Прямокутник 16">
            <a:extLst>
              <a:ext uri="{FF2B5EF4-FFF2-40B4-BE49-F238E27FC236}">
                <a16:creationId xmlns:a16="http://schemas.microsoft.com/office/drawing/2014/main" id="{A3CEE763-2AB5-4803-99EB-D20E6FA7136B}"/>
              </a:ext>
            </a:extLst>
          </p:cNvPr>
          <p:cNvSpPr/>
          <p:nvPr/>
        </p:nvSpPr>
        <p:spPr>
          <a:xfrm>
            <a:off x="-263828" y="4368945"/>
            <a:ext cx="8817525" cy="1381404"/>
          </a:xfrm>
          <a:prstGeom prst="rect">
            <a:avLst/>
          </a:prstGeom>
        </p:spPr>
        <p:txBody>
          <a:bodyPr wrap="square">
            <a:spAutoFit/>
          </a:bodyPr>
          <a:lstStyle/>
          <a:p>
            <a:pPr indent="457200" algn="just">
              <a:lnSpc>
                <a:spcPct val="150000"/>
              </a:lnSpc>
            </a:pPr>
            <a:r>
              <a:rPr lang="uk-UA" sz="2000" b="1" dirty="0">
                <a:latin typeface="Times New Roman" panose="02020603050405020304" pitchFamily="18" charset="0"/>
                <a:cs typeface="Times New Roman" panose="02020603050405020304" pitchFamily="18" charset="0"/>
              </a:rPr>
              <a:t>Таблиця 6. </a:t>
            </a:r>
            <a:r>
              <a:rPr lang="uk-UA" sz="2000" dirty="0">
                <a:latin typeface="Times New Roman" panose="02020603050405020304" pitchFamily="18" charset="0"/>
                <a:cs typeface="Times New Roman" panose="02020603050405020304" pitchFamily="18" charset="0"/>
              </a:rPr>
              <a:t>Вплив засолення ґрунту на інтенсивність транспірації</a:t>
            </a:r>
          </a:p>
          <a:p>
            <a:pPr indent="457200" algn="just">
              <a:lnSpc>
                <a:spcPct val="150000"/>
              </a:lnSpc>
            </a:pPr>
            <a:r>
              <a:rPr lang="uk-UA" dirty="0">
                <a:solidFill>
                  <a:srgbClr val="000000"/>
                </a:solidFill>
                <a:latin typeface="Times New Roman" panose="02020603050405020304" pitchFamily="18" charset="0"/>
              </a:rPr>
              <a:t>    </a:t>
            </a:r>
            <a:r>
              <a:rPr lang="uk-UA" sz="2000" dirty="0">
                <a:solidFill>
                  <a:srgbClr val="000000"/>
                </a:solidFill>
                <a:latin typeface="Times New Roman" panose="02020603050405020304" pitchFamily="18" charset="0"/>
              </a:rPr>
              <a:t>Об’єкт</a:t>
            </a:r>
          </a:p>
          <a:p>
            <a:pPr indent="457200" algn="just">
              <a:lnSpc>
                <a:spcPct val="150000"/>
              </a:lnSpc>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5979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40F2006-FFE8-48CC-A7C6-CE9CF9CDBB02}"/>
              </a:ext>
            </a:extLst>
          </p:cNvPr>
          <p:cNvPicPr>
            <a:picLocks noChangeAspect="1"/>
          </p:cNvPicPr>
          <p:nvPr/>
        </p:nvPicPr>
        <p:blipFill>
          <a:blip r:embed="rId2"/>
          <a:stretch>
            <a:fillRect/>
          </a:stretch>
        </p:blipFill>
        <p:spPr>
          <a:xfrm>
            <a:off x="0" y="0"/>
            <a:ext cx="12192000" cy="688848"/>
          </a:xfrm>
          <a:prstGeom prst="rect">
            <a:avLst/>
          </a:prstGeom>
        </p:spPr>
      </p:pic>
      <p:sp>
        <p:nvSpPr>
          <p:cNvPr id="3" name="Прямокутник 2">
            <a:extLst>
              <a:ext uri="{FF2B5EF4-FFF2-40B4-BE49-F238E27FC236}">
                <a16:creationId xmlns:a16="http://schemas.microsoft.com/office/drawing/2014/main" id="{3E0FD868-AD4B-442F-91D1-3ED83F16BA57}"/>
              </a:ext>
            </a:extLst>
          </p:cNvPr>
          <p:cNvSpPr/>
          <p:nvPr/>
        </p:nvSpPr>
        <p:spPr>
          <a:xfrm>
            <a:off x="4964414" y="113591"/>
            <a:ext cx="6096000" cy="461665"/>
          </a:xfrm>
          <a:prstGeom prst="rect">
            <a:avLst/>
          </a:prstGeom>
        </p:spPr>
        <p:txBody>
          <a:bodyPr>
            <a:spAutoFit/>
          </a:bodyPr>
          <a:lstStyle/>
          <a:p>
            <a:r>
              <a:rPr lang="uk-UA" sz="2400" b="1" dirty="0">
                <a:latin typeface="Times New Roman" panose="02020603050405020304" pitchFamily="18" charset="0"/>
                <a:cs typeface="Times New Roman" panose="02020603050405020304" pitchFamily="18" charset="0"/>
              </a:rPr>
              <a:t>ВИСНОВКИ</a:t>
            </a:r>
          </a:p>
        </p:txBody>
      </p:sp>
      <p:sp>
        <p:nvSpPr>
          <p:cNvPr id="4" name="Прямокутник 3">
            <a:extLst>
              <a:ext uri="{FF2B5EF4-FFF2-40B4-BE49-F238E27FC236}">
                <a16:creationId xmlns:a16="http://schemas.microsoft.com/office/drawing/2014/main" id="{25B20980-D462-475C-A46E-857048ADC80B}"/>
              </a:ext>
            </a:extLst>
          </p:cNvPr>
          <p:cNvSpPr/>
          <p:nvPr/>
        </p:nvSpPr>
        <p:spPr>
          <a:xfrm>
            <a:off x="233082" y="802439"/>
            <a:ext cx="11725836" cy="5957400"/>
          </a:xfrm>
          <a:prstGeom prst="rect">
            <a:avLst/>
          </a:prstGeom>
        </p:spPr>
        <p:txBody>
          <a:bodyPr wrap="square">
            <a:spAutoFit/>
          </a:bodyPr>
          <a:lstStyle/>
          <a:p>
            <a:pPr indent="457200" algn="just">
              <a:lnSpc>
                <a:spcPct val="150000"/>
              </a:lnSpc>
            </a:pPr>
            <a:r>
              <a:rPr lang="uk-UA" sz="1600" dirty="0">
                <a:latin typeface="Times New Roman" panose="02020603050405020304" pitchFamily="18" charset="0"/>
                <a:cs typeface="Times New Roman" panose="02020603050405020304" pitchFamily="18" charset="0"/>
              </a:rPr>
              <a:t>Проведене дослідження виявило негативний вплив підвищеної концентрації солей у ґрунтах на ріст і розвиток рослин. Зокрема, ми побачили, що засолення ґрунтів призводить до зниження схожості насіння, скорочення довжини гіпокотиля та коріння, а також порушень процесу транспірації. Ці зміни підтверджують шкідливий вплив надмірної кількості водорозчинних солей на фізіологічні процеси рослин.</a:t>
            </a:r>
          </a:p>
          <a:p>
            <a:pPr indent="457200" algn="just">
              <a:lnSpc>
                <a:spcPct val="150000"/>
              </a:lnSpc>
            </a:pPr>
            <a:r>
              <a:rPr lang="uk-UA" sz="1600" dirty="0">
                <a:latin typeface="Times New Roman" panose="02020603050405020304" pitchFamily="18" charset="0"/>
                <a:cs typeface="Times New Roman" panose="02020603050405020304" pitchFamily="18" charset="0"/>
              </a:rPr>
              <a:t>Метод фітоіндикації, який був застосований у дослідженні, продемонстрував свою ефективність для оцінки забруднення ґрунтів солями в умовах міського середовища. Використання </a:t>
            </a:r>
            <a:r>
              <a:rPr lang="en-US" sz="1600" dirty="0">
                <a:latin typeface="Times New Roman" panose="02020603050405020304" pitchFamily="18" charset="0"/>
                <a:cs typeface="Times New Roman" panose="02020603050405020304" pitchFamily="18" charset="0"/>
              </a:rPr>
              <a:t>Phaseolus vulgaris (</a:t>
            </a:r>
            <a:r>
              <a:rPr lang="uk-UA" sz="1600" dirty="0">
                <a:latin typeface="Times New Roman" panose="02020603050405020304" pitchFamily="18" charset="0"/>
                <a:cs typeface="Times New Roman" panose="02020603050405020304" pitchFamily="18" charset="0"/>
              </a:rPr>
              <a:t>квасолі) як чутливого до засолення індикатора дозволило отримати надійні результати щодо стану ґрунтів на різних ділянках міста Києва. Зокрема, було встановлено, що найбільш забруднені ґрунти знаходяться поблизу Одеської траси, що зумовлено використанням соляних реагентів для боротьби з ожеледицею.</a:t>
            </a:r>
          </a:p>
          <a:p>
            <a:pPr indent="457200" algn="just">
              <a:lnSpc>
                <a:spcPct val="150000"/>
              </a:lnSpc>
            </a:pPr>
            <a:r>
              <a:rPr lang="uk-UA" sz="1600" dirty="0">
                <a:latin typeface="Times New Roman" panose="02020603050405020304" pitchFamily="18" charset="0"/>
                <a:cs typeface="Times New Roman" panose="02020603050405020304" pitchFamily="18" charset="0"/>
              </a:rPr>
              <a:t>Застосований метод водної витяжки підтвердив свою надійність як інструменту для аналізу загальної концентрації солей у ґрунті. Цей підхід дозволив нам точно визначити рівень забруднення та продемонстрував його залежність від розташування зразків. Результати експерименту свідчать, що навіть за умов достатньої вологості засолення викликає порушення фізіологічного стану рослин.</a:t>
            </a:r>
          </a:p>
          <a:p>
            <a:pPr indent="457200">
              <a:lnSpc>
                <a:spcPct val="150000"/>
              </a:lnSpc>
            </a:pPr>
            <a:r>
              <a:rPr lang="uk-UA" sz="1600" dirty="0">
                <a:latin typeface="Times New Roman" panose="02020603050405020304" pitchFamily="18" charset="0"/>
                <a:cs typeface="Times New Roman" panose="02020603050405020304" pitchFamily="18" charset="0"/>
              </a:rPr>
              <a:t>Таким чином, проведене дослідження підтверджує, що надмірне засолення ґрунтів є серйозною екологічною проблемою, яка потребує уваги та моніторингу. Запропонована методика фітоіндикації може бути широко застосована для оцінки стану ґрунтів у міських умовах, забезпечуючи своєчасне виявлення забруднення та сприяючи розробці заходів щодо його зменшення.</a:t>
            </a:r>
          </a:p>
        </p:txBody>
      </p:sp>
    </p:spTree>
    <p:extLst>
      <p:ext uri="{BB962C8B-B14F-4D97-AF65-F5344CB8AC3E}">
        <p14:creationId xmlns:p14="http://schemas.microsoft.com/office/powerpoint/2010/main" val="2129160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6B6EB0-8568-4931-B0BA-1520D29904BD}"/>
              </a:ext>
            </a:extLst>
          </p:cNvPr>
          <p:cNvSpPr txBox="1">
            <a:spLocks/>
          </p:cNvSpPr>
          <p:nvPr/>
        </p:nvSpPr>
        <p:spPr>
          <a:xfrm>
            <a:off x="-1" y="0"/>
            <a:ext cx="12192000" cy="675399"/>
          </a:xfrm>
          <a:prstGeom prst="rect">
            <a:avLst/>
          </a:prstGeom>
          <a:solidFill>
            <a:srgbClr val="92D050"/>
          </a:solidFill>
          <a:ln>
            <a:solidFill>
              <a:schemeClr val="accent6">
                <a:lumMod val="60000"/>
                <a:lumOff val="4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350" marR="4445" indent="-6350" algn="ctr">
              <a:lnSpc>
                <a:spcPct val="106000"/>
              </a:lnSpc>
              <a:spcAft>
                <a:spcPts val="1090"/>
              </a:spcAft>
              <a:defRPr/>
            </a:pPr>
            <a:r>
              <a:rPr lang="ru-RU" sz="2400" b="1">
                <a:latin typeface="Times New Roman" panose="02020603050405020304" pitchFamily="18" charset="0"/>
                <a:ea typeface="Tahoma" panose="020B0604030504040204" pitchFamily="34" charset="0"/>
                <a:cs typeface="Times New Roman" panose="02020603050405020304" pitchFamily="18" charset="0"/>
              </a:rPr>
              <a:t>ЛІТЕРАТУРА</a:t>
            </a:r>
            <a:endParaRPr lang="ru-RU" sz="2400" b="1"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Прямокутник 2">
            <a:extLst>
              <a:ext uri="{FF2B5EF4-FFF2-40B4-BE49-F238E27FC236}">
                <a16:creationId xmlns:a16="http://schemas.microsoft.com/office/drawing/2014/main" id="{05D0B7B9-ABBB-4C38-B724-A7A2FDD69A00}"/>
              </a:ext>
            </a:extLst>
          </p:cNvPr>
          <p:cNvSpPr/>
          <p:nvPr/>
        </p:nvSpPr>
        <p:spPr>
          <a:xfrm>
            <a:off x="295834" y="675399"/>
            <a:ext cx="11600330" cy="6038641"/>
          </a:xfrm>
          <a:prstGeom prst="rect">
            <a:avLst/>
          </a:prstGeom>
        </p:spPr>
        <p:txBody>
          <a:bodyPr wrap="square">
            <a:spAutoFit/>
          </a:bodyPr>
          <a:lstStyle/>
          <a:p>
            <a:pPr marL="342900" indent="-342900" algn="just">
              <a:lnSpc>
                <a:spcPct val="150000"/>
              </a:lnSpc>
              <a:buFont typeface="+mj-lt"/>
              <a:buAutoNum type="arabicPeriod"/>
            </a:pPr>
            <a:r>
              <a:rPr lang="ru-RU" sz="2000" dirty="0">
                <a:latin typeface="Times New Roman" panose="02020603050405020304" pitchFamily="18" charset="0"/>
                <a:cs typeface="Times New Roman" panose="02020603050405020304" pitchFamily="18" charset="0"/>
              </a:rPr>
              <a:t>Бортник С.Ю., </a:t>
            </a:r>
            <a:r>
              <a:rPr lang="ru-RU" sz="2000" dirty="0" err="1">
                <a:latin typeface="Times New Roman" panose="02020603050405020304" pitchFamily="18" charset="0"/>
                <a:cs typeface="Times New Roman" panose="02020603050405020304" pitchFamily="18" charset="0"/>
              </a:rPr>
              <a:t>Лаврук</a:t>
            </a:r>
            <a:r>
              <a:rPr lang="ru-RU" sz="2000" dirty="0">
                <a:latin typeface="Times New Roman" panose="02020603050405020304" pitchFamily="18" charset="0"/>
                <a:cs typeface="Times New Roman" panose="02020603050405020304" pitchFamily="18" charset="0"/>
              </a:rPr>
              <a:t> Т.М., </a:t>
            </a:r>
            <a:r>
              <a:rPr lang="ru-RU" sz="2000" dirty="0" err="1">
                <a:latin typeface="Times New Roman" panose="02020603050405020304" pitchFamily="18" charset="0"/>
                <a:cs typeface="Times New Roman" panose="02020603050405020304" pitchFamily="18" charset="0"/>
              </a:rPr>
              <a:t>Тимуляк</a:t>
            </a:r>
            <a:r>
              <a:rPr lang="ru-RU" sz="2000" dirty="0">
                <a:latin typeface="Times New Roman" panose="02020603050405020304" pitchFamily="18" charset="0"/>
                <a:cs typeface="Times New Roman" panose="02020603050405020304" pitchFamily="18" charset="0"/>
              </a:rPr>
              <a:t> Л.М. </a:t>
            </a:r>
            <a:r>
              <a:rPr lang="ru-RU" sz="2000" dirty="0" err="1">
                <a:latin typeface="Times New Roman" panose="02020603050405020304" pitchFamily="18" charset="0"/>
                <a:cs typeface="Times New Roman" panose="02020603050405020304" pitchFamily="18" charset="0"/>
              </a:rPr>
              <a:t>Ґрунтовий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покрив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території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Києва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сучасний</a:t>
            </a:r>
            <a:r>
              <a:rPr lang="ru-RU" sz="2000" dirty="0">
                <a:latin typeface="Times New Roman" panose="02020603050405020304" pitchFamily="18" charset="0"/>
                <a:cs typeface="Times New Roman" panose="02020603050405020304" pitchFamily="18" charset="0"/>
              </a:rPr>
              <a:t> стан і закономірності просторової організації. </a:t>
            </a:r>
            <a:r>
              <a:rPr lang="ru-RU" sz="2000" dirty="0" err="1">
                <a:latin typeface="Times New Roman" panose="02020603050405020304" pitchFamily="18" charset="0"/>
                <a:cs typeface="Times New Roman" panose="02020603050405020304" pitchFamily="18" charset="0"/>
              </a:rPr>
              <a:t>Фізична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географія</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геоморфологія</a:t>
            </a:r>
            <a:r>
              <a:rPr lang="ru-RU" sz="2000" dirty="0">
                <a:latin typeface="Times New Roman" panose="02020603050405020304" pitchFamily="18" charset="0"/>
                <a:cs typeface="Times New Roman" panose="02020603050405020304" pitchFamily="18" charset="0"/>
              </a:rPr>
              <a:t>. 2016. </a:t>
            </a:r>
            <a:endParaRPr lang="en-US" sz="2000" dirty="0">
              <a:latin typeface="Times New Roman" panose="02020603050405020304" pitchFamily="18" charset="0"/>
              <a:cs typeface="Times New Roman" panose="02020603050405020304" pitchFamily="18" charset="0"/>
            </a:endParaRPr>
          </a:p>
          <a:p>
            <a:pPr marL="342900" indent="-342900" algn="just">
              <a:lnSpc>
                <a:spcPct val="150000"/>
              </a:lnSpc>
              <a:buFont typeface="+mj-lt"/>
              <a:buAutoNum type="arabicPeriod"/>
            </a:pPr>
            <a:r>
              <a:rPr lang="ru-RU" sz="2000" dirty="0">
                <a:latin typeface="Times New Roman" panose="02020603050405020304" pitchFamily="18" charset="0"/>
                <a:cs typeface="Times New Roman" panose="02020603050405020304" pitchFamily="18" charset="0"/>
              </a:rPr>
              <a:t>Гродзинский Д.М. Экологическая физиология растений – </a:t>
            </a:r>
            <a:r>
              <a:rPr lang="ru-RU" sz="2000" dirty="0" err="1">
                <a:latin typeface="Times New Roman" panose="02020603050405020304" pitchFamily="18" charset="0"/>
                <a:cs typeface="Times New Roman" panose="02020603050405020304" pitchFamily="18" charset="0"/>
              </a:rPr>
              <a:t>Київ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Наукова</a:t>
            </a:r>
            <a:r>
              <a:rPr lang="ru-RU" sz="2000" dirty="0">
                <a:latin typeface="Times New Roman" panose="02020603050405020304" pitchFamily="18" charset="0"/>
                <a:cs typeface="Times New Roman" panose="02020603050405020304" pitchFamily="18" charset="0"/>
              </a:rPr>
              <a:t> думка, 1987.</a:t>
            </a:r>
          </a:p>
          <a:p>
            <a:pPr marL="342900" indent="-342900" algn="just">
              <a:lnSpc>
                <a:spcPct val="150000"/>
              </a:lnSpc>
              <a:buFont typeface="+mj-lt"/>
              <a:buAutoNum type="arabicPeriod"/>
            </a:pPr>
            <a:r>
              <a:rPr lang="ru-RU" sz="2000" dirty="0">
                <a:latin typeface="Times New Roman" panose="02020603050405020304" pitchFamily="18" charset="0"/>
                <a:cs typeface="Times New Roman" panose="02020603050405020304" pitchFamily="18" charset="0"/>
              </a:rPr>
              <a:t>Макрушин М. М., Макрушина Є. М., Петерсон Н. В., Мельников М. М. </a:t>
            </a:r>
            <a:r>
              <a:rPr lang="ru-RU" sz="2000" dirty="0" err="1">
                <a:latin typeface="Times New Roman" panose="02020603050405020304" pitchFamily="18" charset="0"/>
                <a:cs typeface="Times New Roman" panose="02020603050405020304" pitchFamily="18" charset="0"/>
              </a:rPr>
              <a:t>Фізіологія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рослин</a:t>
            </a:r>
            <a:r>
              <a:rPr lang="ru-RU" sz="2000" dirty="0">
                <a:latin typeface="Times New Roman" panose="02020603050405020304" pitchFamily="18" charset="0"/>
                <a:cs typeface="Times New Roman" panose="02020603050405020304" pitchFamily="18" charset="0"/>
              </a:rPr>
              <a:t>. /За </a:t>
            </a:r>
            <a:r>
              <a:rPr lang="ru-RU" sz="2000" dirty="0" err="1">
                <a:latin typeface="Times New Roman" panose="02020603050405020304" pitchFamily="18" charset="0"/>
                <a:cs typeface="Times New Roman" panose="02020603050405020304" pitchFamily="18" charset="0"/>
              </a:rPr>
              <a:t>редакцією</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професора</a:t>
            </a:r>
            <a:r>
              <a:rPr lang="ru-RU" sz="2000" dirty="0">
                <a:latin typeface="Times New Roman" panose="02020603050405020304" pitchFamily="18" charset="0"/>
                <a:cs typeface="Times New Roman" panose="02020603050405020304" pitchFamily="18" charset="0"/>
              </a:rPr>
              <a:t> М. М. Макрушина. </a:t>
            </a:r>
            <a:r>
              <a:rPr lang="ru-RU" sz="2000" dirty="0" err="1">
                <a:latin typeface="Times New Roman" panose="02020603050405020304" pitchFamily="18" charset="0"/>
                <a:cs typeface="Times New Roman" panose="02020603050405020304" pitchFamily="18" charset="0"/>
              </a:rPr>
              <a:t>Підручник</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Вінниця</a:t>
            </a:r>
            <a:r>
              <a:rPr lang="ru-RU" sz="2000" dirty="0">
                <a:latin typeface="Times New Roman" panose="02020603050405020304" pitchFamily="18" charset="0"/>
                <a:cs typeface="Times New Roman" panose="02020603050405020304" pitchFamily="18" charset="0"/>
              </a:rPr>
              <a:t>: Нова Книга, 2006.</a:t>
            </a:r>
          </a:p>
          <a:p>
            <a:pPr marL="342900" indent="-342900" algn="just">
              <a:lnSpc>
                <a:spcPct val="150000"/>
              </a:lnSpc>
              <a:buFont typeface="+mj-lt"/>
              <a:buAutoNum type="arabicPeriod"/>
            </a:pPr>
            <a:r>
              <a:rPr lang="uk-UA" sz="2000" dirty="0" err="1">
                <a:latin typeface="Times New Roman" panose="02020603050405020304" pitchFamily="18" charset="0"/>
                <a:cs typeface="Times New Roman" panose="02020603050405020304" pitchFamily="18" charset="0"/>
              </a:rPr>
              <a:t>Корнєєнко</a:t>
            </a:r>
            <a:r>
              <a:rPr lang="uk-UA" sz="2000" dirty="0">
                <a:latin typeface="Times New Roman" panose="02020603050405020304" pitchFamily="18" charset="0"/>
                <a:cs typeface="Times New Roman" panose="02020603050405020304" pitchFamily="18" charset="0"/>
              </a:rPr>
              <a:t> С.В. К Дослідження складу, фізичних і фізико-хімічних властивостей ґрунтів: навчальний посібник /С.В. </a:t>
            </a:r>
            <a:r>
              <a:rPr lang="uk-UA" sz="2000" dirty="0" err="1">
                <a:latin typeface="Times New Roman" panose="02020603050405020304" pitchFamily="18" charset="0"/>
                <a:cs typeface="Times New Roman" panose="02020603050405020304" pitchFamily="18" charset="0"/>
              </a:rPr>
              <a:t>Корнєєнко</a:t>
            </a:r>
            <a:r>
              <a:rPr lang="uk-UA" sz="2000" dirty="0">
                <a:latin typeface="Times New Roman" panose="02020603050405020304" pitchFamily="18" charset="0"/>
                <a:cs typeface="Times New Roman" panose="02020603050405020304" pitchFamily="18" charset="0"/>
              </a:rPr>
              <a:t>/ [Електронний ресурс]. Режим доступу: </a:t>
            </a:r>
            <a:r>
              <a:rPr lang="en-US" sz="2000" dirty="0">
                <a:latin typeface="Times New Roman" panose="02020603050405020304" pitchFamily="18" charset="0"/>
                <a:cs typeface="Times New Roman" panose="02020603050405020304" pitchFamily="18" charset="0"/>
              </a:rPr>
              <a:t>geol.univ@kiev.ua – </a:t>
            </a:r>
            <a:r>
              <a:rPr lang="uk-UA" sz="2000" dirty="0">
                <a:latin typeface="Times New Roman" panose="02020603050405020304" pitchFamily="18" charset="0"/>
                <a:cs typeface="Times New Roman" panose="02020603050405020304" pitchFamily="18" charset="0"/>
              </a:rPr>
              <a:t>К. , 2016.</a:t>
            </a:r>
            <a:endParaRPr lang="ru-RU" sz="2000" dirty="0">
              <a:latin typeface="Times New Roman" panose="02020603050405020304" pitchFamily="18" charset="0"/>
              <a:cs typeface="Times New Roman" panose="02020603050405020304" pitchFamily="18" charset="0"/>
            </a:endParaRPr>
          </a:p>
          <a:p>
            <a:pPr marL="342900" lvl="0" indent="-342900" algn="just">
              <a:lnSpc>
                <a:spcPct val="150000"/>
              </a:lnSpc>
              <a:buFont typeface="+mj-lt"/>
              <a:buAutoNum type="arabicPeriod"/>
            </a:pPr>
            <a:r>
              <a:rPr lang="ru-RU" sz="2000" dirty="0" err="1">
                <a:solidFill>
                  <a:prstClr val="black"/>
                </a:solidFill>
                <a:latin typeface="Times New Roman" panose="02020603050405020304" pitchFamily="18" charset="0"/>
                <a:cs typeface="Times New Roman" panose="02020603050405020304" pitchFamily="18" charset="0"/>
              </a:rPr>
              <a:t>Шпаківська</a:t>
            </a:r>
            <a:r>
              <a:rPr lang="ru-RU" sz="2000" dirty="0">
                <a:solidFill>
                  <a:prstClr val="black"/>
                </a:solidFill>
                <a:latin typeface="Times New Roman" panose="02020603050405020304" pitchFamily="18" charset="0"/>
                <a:cs typeface="Times New Roman" panose="02020603050405020304" pitchFamily="18" charset="0"/>
              </a:rPr>
              <a:t> Н.А., Ковальчук І.О. </a:t>
            </a:r>
            <a:r>
              <a:rPr lang="ru-RU" sz="2000" dirty="0" err="1">
                <a:solidFill>
                  <a:prstClr val="black"/>
                </a:solidFill>
                <a:latin typeface="Times New Roman" panose="02020603050405020304" pitchFamily="18" charset="0"/>
                <a:cs typeface="Times New Roman" panose="02020603050405020304" pitchFamily="18" charset="0"/>
              </a:rPr>
              <a:t>Фітоіндикація</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забруднення</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ґрунтів</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важкими</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металами</a:t>
            </a:r>
            <a:r>
              <a:rPr lang="ru-RU" sz="2000" dirty="0">
                <a:solidFill>
                  <a:prstClr val="black"/>
                </a:solidFill>
                <a:latin typeface="Times New Roman" panose="02020603050405020304" pitchFamily="18" charset="0"/>
                <a:cs typeface="Times New Roman" panose="02020603050405020304" pitchFamily="18" charset="0"/>
              </a:rPr>
              <a:t> в </a:t>
            </a:r>
            <a:r>
              <a:rPr lang="ru-RU" sz="2000" dirty="0" err="1">
                <a:solidFill>
                  <a:prstClr val="black"/>
                </a:solidFill>
                <a:latin typeface="Times New Roman" panose="02020603050405020304" pitchFamily="18" charset="0"/>
                <a:cs typeface="Times New Roman" panose="02020603050405020304" pitchFamily="18" charset="0"/>
              </a:rPr>
              <a:t>умовах</a:t>
            </a:r>
            <a:r>
              <a:rPr lang="ru-RU" sz="2000" dirty="0">
                <a:solidFill>
                  <a:prstClr val="black"/>
                </a:solidFill>
                <a:latin typeface="Times New Roman" panose="02020603050405020304" pitchFamily="18" charset="0"/>
                <a:cs typeface="Times New Roman" panose="02020603050405020304" pitchFamily="18" charset="0"/>
              </a:rPr>
              <a:t> техногенного </a:t>
            </a:r>
            <a:r>
              <a:rPr lang="ru-RU" sz="2000" dirty="0" err="1">
                <a:solidFill>
                  <a:prstClr val="black"/>
                </a:solidFill>
                <a:latin typeface="Times New Roman" panose="02020603050405020304" pitchFamily="18" charset="0"/>
                <a:cs typeface="Times New Roman" panose="02020603050405020304" pitchFamily="18" charset="0"/>
              </a:rPr>
              <a:t>навантаження</a:t>
            </a:r>
            <a:r>
              <a:rPr lang="ru-RU" sz="2000" dirty="0">
                <a:solidFill>
                  <a:prstClr val="black"/>
                </a:solidFill>
                <a:latin typeface="Times New Roman" panose="02020603050405020304" pitchFamily="18" charset="0"/>
                <a:cs typeface="Times New Roman" panose="02020603050405020304" pitchFamily="18" charset="0"/>
              </a:rPr>
              <a:t> – </a:t>
            </a:r>
            <a:r>
              <a:rPr lang="ru-RU" sz="2000" dirty="0" err="1">
                <a:solidFill>
                  <a:prstClr val="black"/>
                </a:solidFill>
                <a:latin typeface="Times New Roman" panose="02020603050405020304" pitchFamily="18" charset="0"/>
                <a:cs typeface="Times New Roman" panose="02020603050405020304" pitchFamily="18" charset="0"/>
              </a:rPr>
              <a:t>Екологічний</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вісник</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err="1">
                <a:solidFill>
                  <a:prstClr val="black"/>
                </a:solidFill>
                <a:latin typeface="Times New Roman" panose="02020603050405020304" pitchFamily="18" charset="0"/>
                <a:cs typeface="Times New Roman" panose="02020603050405020304" pitchFamily="18" charset="0"/>
              </a:rPr>
              <a:t>України</a:t>
            </a:r>
            <a:r>
              <a:rPr lang="ru-RU" sz="2000" dirty="0">
                <a:solidFill>
                  <a:prstClr val="black"/>
                </a:solidFill>
                <a:latin typeface="Times New Roman" panose="02020603050405020304" pitchFamily="18" charset="0"/>
                <a:cs typeface="Times New Roman" panose="02020603050405020304" pitchFamily="18" charset="0"/>
              </a:rPr>
              <a:t>, 2018.</a:t>
            </a:r>
          </a:p>
          <a:p>
            <a:pPr marL="342900" indent="-342900" algn="just">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https://surl.li/ptrvbz</a:t>
            </a:r>
            <a:endParaRPr lang="uk-UA" sz="2000" dirty="0">
              <a:latin typeface="Times New Roman" panose="02020603050405020304" pitchFamily="18" charset="0"/>
              <a:cs typeface="Times New Roman" panose="02020603050405020304" pitchFamily="18" charset="0"/>
            </a:endParaRPr>
          </a:p>
          <a:p>
            <a:pPr marL="342900" indent="-342900" algn="just">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https://surl.li/sflvbf</a:t>
            </a:r>
            <a:endParaRPr lang="uk-UA" sz="2000" dirty="0">
              <a:latin typeface="Times New Roman" panose="02020603050405020304" pitchFamily="18" charset="0"/>
              <a:cs typeface="Times New Roman" panose="02020603050405020304" pitchFamily="18" charset="0"/>
            </a:endParaRPr>
          </a:p>
          <a:p>
            <a:pPr marL="342900" indent="-342900" algn="just">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https://surl.li/jnqsbz</a:t>
            </a:r>
          </a:p>
          <a:p>
            <a:pPr marL="342900" indent="-342900" algn="just">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https://surl.li/sqlsba</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6044374"/>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4709</TotalTime>
  <Words>2225</Words>
  <Application>Microsoft Office PowerPoint</Application>
  <PresentationFormat>Широкий екран</PresentationFormat>
  <Paragraphs>241</Paragraphs>
  <Slides>17</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17</vt:i4>
      </vt:variant>
    </vt:vector>
  </HeadingPairs>
  <TitlesOfParts>
    <vt:vector size="24" baseType="lpstr">
      <vt:lpstr>Arial</vt:lpstr>
      <vt:lpstr>Calibri</vt:lpstr>
      <vt:lpstr>Calibri Light</vt:lpstr>
      <vt:lpstr>Cambria Math</vt:lpstr>
      <vt:lpstr>Tahoma</vt:lpstr>
      <vt:lpstr>Times New Roman</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User</dc:creator>
  <cp:lastModifiedBy>User</cp:lastModifiedBy>
  <cp:revision>208</cp:revision>
  <dcterms:created xsi:type="dcterms:W3CDTF">2024-12-18T09:44:05Z</dcterms:created>
  <dcterms:modified xsi:type="dcterms:W3CDTF">2025-04-02T03:42:41Z</dcterms:modified>
</cp:coreProperties>
</file>