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notesMasterIdLst>
    <p:notesMasterId r:id="rId17"/>
  </p:notesMasterIdLst>
  <p:sldIdLst>
    <p:sldId id="256" r:id="rId2"/>
    <p:sldId id="257" r:id="rId3"/>
    <p:sldId id="258" r:id="rId4"/>
    <p:sldId id="276" r:id="rId5"/>
    <p:sldId id="259" r:id="rId6"/>
    <p:sldId id="278" r:id="rId7"/>
    <p:sldId id="265" r:id="rId8"/>
    <p:sldId id="264" r:id="rId9"/>
    <p:sldId id="267" r:id="rId10"/>
    <p:sldId id="272" r:id="rId11"/>
    <p:sldId id="288" r:id="rId12"/>
    <p:sldId id="282" r:id="rId13"/>
    <p:sldId id="287" r:id="rId14"/>
    <p:sldId id="283" r:id="rId15"/>
    <p:sldId id="28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рина Леоненко" initials="ИЛ" lastIdx="1" clrIdx="0">
    <p:extLst>
      <p:ext uri="{19B8F6BF-5375-455C-9EA6-DF929625EA0E}">
        <p15:presenceInfo xmlns:p15="http://schemas.microsoft.com/office/powerpoint/2012/main" userId="466583fac9cd066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F1FF"/>
    <a:srgbClr val="6C574C"/>
    <a:srgbClr val="99FF99"/>
    <a:srgbClr val="D5D6F3"/>
    <a:srgbClr val="C6E6A2"/>
    <a:srgbClr val="F8A2A2"/>
    <a:srgbClr val="F1AAF8"/>
    <a:srgbClr val="323232"/>
    <a:srgbClr val="343434"/>
    <a:srgbClr val="2E2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398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A05DA-AB2C-40DB-9F7B-9008C62F3A26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ACE523-358A-481E-944E-FC516B51DD6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91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CE523-358A-481E-944E-FC516B51DD68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9634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</a:t>
            </a:r>
            <a:r>
              <a:rPr lang="uk-UA" dirty="0">
                <a:solidFill>
                  <a:schemeClr val="tx1"/>
                </a:solidFill>
              </a:rPr>
              <a:t> – зоряна маса </a:t>
            </a:r>
            <a:endParaRPr lang="en-US" dirty="0">
              <a:solidFill>
                <a:schemeClr val="tx1"/>
              </a:solidFill>
            </a:endParaRPr>
          </a:p>
          <a:p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CE523-358A-481E-944E-FC516B51DD68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9084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Фрідріх Вільгельм </a:t>
            </a:r>
            <a:r>
              <a:rPr lang="uk-UA" dirty="0" err="1"/>
              <a:t>Бессель</a:t>
            </a:r>
            <a:r>
              <a:rPr lang="uk-UA" dirty="0"/>
              <a:t> — </a:t>
            </a:r>
            <a:r>
              <a:rPr lang="uk-UA" dirty="0" err="1"/>
              <a:t>Алван</a:t>
            </a:r>
            <a:r>
              <a:rPr lang="uk-UA" dirty="0"/>
              <a:t> </a:t>
            </a:r>
            <a:r>
              <a:rPr lang="uk-UA" dirty="0" err="1"/>
              <a:t>Кларк</a:t>
            </a:r>
            <a:r>
              <a:rPr lang="uk-UA" dirty="0"/>
              <a:t> (англ. </a:t>
            </a:r>
            <a:r>
              <a:rPr lang="en-US" dirty="0"/>
              <a:t>Alvan Clark; 8 </a:t>
            </a:r>
            <a:r>
              <a:rPr lang="uk-UA" dirty="0"/>
              <a:t>березня 1804 — 19 серпня 1887) — американський конструктор-оптик і астроном, засновник фірми з виробництва телескопів, що не мав спеціальної освіти. </a:t>
            </a:r>
            <a:r>
              <a:rPr lang="uk-UA" dirty="0" err="1"/>
              <a:t>Кларк</a:t>
            </a:r>
            <a:r>
              <a:rPr lang="uk-UA" dirty="0"/>
              <a:t> розробив найкращу для того часу технологію виробництва і обробки оптичного скла. німецький астроном, математик і геодезист, член Берлінської АН, іноземний почесний член Петербурзької АН.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ACE523-358A-481E-944E-FC516B51DD68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3525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err="1"/>
              <a:t>гаусс</a:t>
            </a:r>
            <a:r>
              <a:rPr lang="uk-UA" dirty="0"/>
              <a:t>, англ. </a:t>
            </a:r>
            <a:r>
              <a:rPr lang="en-US" dirty="0"/>
              <a:t>gauss, </a:t>
            </a:r>
            <a:r>
              <a:rPr lang="uk-UA" dirty="0"/>
              <a:t>нім. </a:t>
            </a:r>
            <a:r>
              <a:rPr lang="en-US" dirty="0" err="1"/>
              <a:t>Gauß</a:t>
            </a:r>
            <a:r>
              <a:rPr lang="en-US" dirty="0"/>
              <a:t>) — </a:t>
            </a:r>
            <a:r>
              <a:rPr lang="uk-UA" dirty="0" err="1"/>
              <a:t>Ґс</a:t>
            </a:r>
            <a:r>
              <a:rPr lang="uk-UA" dirty="0"/>
              <a:t>, </a:t>
            </a:r>
            <a:r>
              <a:rPr lang="en-US" dirty="0" err="1"/>
              <a:t>Gs</a:t>
            </a:r>
            <a:r>
              <a:rPr lang="en-US" dirty="0"/>
              <a:t>, </a:t>
            </a:r>
            <a:r>
              <a:rPr lang="uk-UA" dirty="0"/>
              <a:t>одиниця магнітної індукції в СГС (симетричній або </a:t>
            </a:r>
            <a:r>
              <a:rPr lang="uk-UA" dirty="0" err="1"/>
              <a:t>Гаусовій</a:t>
            </a:r>
            <a:r>
              <a:rPr lang="uk-UA" dirty="0"/>
              <a:t>) і СГСМ системах одиниць. 1 </a:t>
            </a:r>
            <a:r>
              <a:rPr lang="uk-UA" dirty="0" err="1"/>
              <a:t>Гс</a:t>
            </a:r>
            <a:r>
              <a:rPr lang="uk-UA" dirty="0"/>
              <a:t> = 10−4 вебера на 1 м² або 1 </a:t>
            </a:r>
            <a:r>
              <a:rPr lang="uk-UA" dirty="0" err="1"/>
              <a:t>Ґс</a:t>
            </a:r>
            <a:r>
              <a:rPr lang="uk-UA" dirty="0"/>
              <a:t> = 10−4 </a:t>
            </a:r>
            <a:r>
              <a:rPr lang="en-US" dirty="0"/>
              <a:t>T.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ACE523-358A-481E-944E-FC516B51DD68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783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Коли температура </a:t>
            </a:r>
            <a:r>
              <a:rPr lang="ru-RU" dirty="0" err="1"/>
              <a:t>досягає</a:t>
            </a:r>
            <a:r>
              <a:rPr lang="ru-RU" dirty="0"/>
              <a:t> 150 млн К </a:t>
            </a:r>
            <a:r>
              <a:rPr lang="ru-RU" dirty="0" err="1"/>
              <a:t>починає</a:t>
            </a:r>
            <a:r>
              <a:rPr lang="ru-RU" dirty="0"/>
              <a:t> «</a:t>
            </a:r>
            <a:r>
              <a:rPr lang="ru-RU" dirty="0" err="1"/>
              <a:t>горіти</a:t>
            </a:r>
            <a:r>
              <a:rPr lang="ru-RU" dirty="0"/>
              <a:t>» </a:t>
            </a:r>
            <a:r>
              <a:rPr lang="ru-RU" dirty="0" err="1"/>
              <a:t>гелій</a:t>
            </a:r>
            <a:r>
              <a:rPr lang="ru-RU" dirty="0"/>
              <a:t>. І так </a:t>
            </a:r>
            <a:r>
              <a:rPr lang="ru-RU" dirty="0" err="1"/>
              <a:t>доти</a:t>
            </a:r>
            <a:r>
              <a:rPr lang="ru-RU" dirty="0"/>
              <a:t>, доки не </a:t>
            </a:r>
            <a:r>
              <a:rPr lang="ru-RU" dirty="0" err="1"/>
              <a:t>утвориться</a:t>
            </a:r>
            <a:r>
              <a:rPr lang="ru-RU" dirty="0"/>
              <a:t> </a:t>
            </a:r>
            <a:r>
              <a:rPr lang="ru-RU" dirty="0" err="1"/>
              <a:t>вуглецево-кисневе</a:t>
            </a:r>
            <a:r>
              <a:rPr lang="ru-RU" dirty="0"/>
              <a:t> ядро.</a:t>
            </a: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CE523-358A-481E-944E-FC516B51DD68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0722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Нуклеосинтез — процес утворення </a:t>
            </a:r>
            <a:r>
              <a:rPr lang="uk-UA" dirty="0" err="1"/>
              <a:t>ядер</a:t>
            </a:r>
            <a:r>
              <a:rPr lang="uk-UA" dirty="0"/>
              <a:t> атомів хімічних елементів під час еволюції Всесвіту.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ACE523-358A-481E-944E-FC516B51DD68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7770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CE523-358A-481E-944E-FC516B51DD68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7367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* Вік </a:t>
            </a:r>
            <a:r>
              <a:rPr lang="uk-UA" dirty="0" err="1"/>
              <a:t>всесвісту</a:t>
            </a:r>
            <a:r>
              <a:rPr lang="uk-UA" dirty="0"/>
              <a:t> не настільки великий, щоб ці об’єкти змогли утворитись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ACE523-358A-481E-944E-FC516B51DD68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2012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1. </a:t>
            </a:r>
            <a:r>
              <a:rPr lang="en-US" dirty="0"/>
              <a:t>M☉</a:t>
            </a:r>
            <a:r>
              <a:rPr lang="uk-UA" dirty="0"/>
              <a:t> - Маса</a:t>
            </a:r>
            <a:r>
              <a:rPr lang="uk-UA" baseline="0" dirty="0"/>
              <a:t> Сонця 2. Маса Сонця </a:t>
            </a:r>
            <a:r>
              <a:rPr lang="en-US" baseline="0" dirty="0"/>
              <a:t>(2.765×1030 </a:t>
            </a:r>
            <a:r>
              <a:rPr lang="uk-UA" baseline="0" dirty="0"/>
              <a:t>кг</a:t>
            </a:r>
            <a:r>
              <a:rPr lang="en-US" baseline="0" dirty="0"/>
              <a:t>)</a:t>
            </a:r>
            <a:r>
              <a:rPr lang="uk-UA" baseline="0" dirty="0"/>
              <a:t>. </a:t>
            </a:r>
            <a:r>
              <a:rPr lang="ru-RU" baseline="0" dirty="0" err="1"/>
              <a:t>Народився</a:t>
            </a:r>
            <a:r>
              <a:rPr lang="ru-RU" baseline="0" dirty="0"/>
              <a:t> в </a:t>
            </a:r>
            <a:r>
              <a:rPr lang="ru-RU" baseline="0" dirty="0" err="1"/>
              <a:t>Лахорі</a:t>
            </a:r>
            <a:r>
              <a:rPr lang="ru-RU" baseline="0" dirty="0"/>
              <a:t>, </a:t>
            </a:r>
            <a:r>
              <a:rPr lang="ru-RU" baseline="0" dirty="0" err="1"/>
              <a:t>Британська</a:t>
            </a:r>
            <a:r>
              <a:rPr lang="ru-RU" baseline="0" dirty="0"/>
              <a:t> </a:t>
            </a:r>
            <a:r>
              <a:rPr lang="ru-RU" baseline="0" dirty="0" err="1"/>
              <a:t>Індія</a:t>
            </a:r>
            <a:r>
              <a:rPr lang="ru-RU" baseline="0" dirty="0"/>
              <a:t> (</a:t>
            </a:r>
            <a:r>
              <a:rPr lang="ru-RU" baseline="0" dirty="0" err="1"/>
              <a:t>тепер</a:t>
            </a:r>
            <a:r>
              <a:rPr lang="ru-RU" baseline="0" dirty="0"/>
              <a:t> Пакистан) у </a:t>
            </a:r>
            <a:r>
              <a:rPr lang="ru-RU" baseline="0" dirty="0" err="1"/>
              <a:t>родині</a:t>
            </a:r>
            <a:r>
              <a:rPr lang="ru-RU" baseline="0" dirty="0"/>
              <a:t> </a:t>
            </a:r>
            <a:r>
              <a:rPr lang="ru-RU" baseline="0" dirty="0" err="1"/>
              <a:t>тамільського</a:t>
            </a:r>
            <a:r>
              <a:rPr lang="ru-RU" baseline="0" dirty="0"/>
              <a:t> </a:t>
            </a:r>
            <a:r>
              <a:rPr lang="ru-RU" baseline="0" dirty="0" err="1"/>
              <a:t>походження</a:t>
            </a:r>
            <a:r>
              <a:rPr lang="ru-RU" baseline="0" dirty="0"/>
              <a:t>. Його </a:t>
            </a:r>
            <a:r>
              <a:rPr lang="ru-RU" baseline="0" dirty="0" err="1"/>
              <a:t>дядьком</a:t>
            </a:r>
            <a:r>
              <a:rPr lang="ru-RU" baseline="0" dirty="0"/>
              <a:t> </a:t>
            </a:r>
            <a:r>
              <a:rPr lang="ru-RU" baseline="0" dirty="0" err="1"/>
              <a:t>був</a:t>
            </a:r>
            <a:r>
              <a:rPr lang="ru-RU" baseline="0" dirty="0"/>
              <a:t> </a:t>
            </a:r>
            <a:r>
              <a:rPr lang="ru-RU" baseline="0" dirty="0" err="1"/>
              <a:t>інший</a:t>
            </a:r>
            <a:r>
              <a:rPr lang="ru-RU" baseline="0" dirty="0"/>
              <a:t> </a:t>
            </a:r>
            <a:r>
              <a:rPr lang="ru-RU" baseline="0" dirty="0" err="1"/>
              <a:t>нобелівський</a:t>
            </a:r>
            <a:r>
              <a:rPr lang="ru-RU" baseline="0" dirty="0"/>
              <a:t> лауреат </a:t>
            </a:r>
            <a:r>
              <a:rPr lang="ru-RU" baseline="0" dirty="0" err="1"/>
              <a:t>Чандрасекара</a:t>
            </a:r>
            <a:r>
              <a:rPr lang="ru-RU" baseline="0" dirty="0"/>
              <a:t> </a:t>
            </a:r>
            <a:r>
              <a:rPr lang="ru-RU" baseline="0" dirty="0" err="1"/>
              <a:t>Венката</a:t>
            </a:r>
            <a:r>
              <a:rPr lang="ru-RU" baseline="0" dirty="0"/>
              <a:t> Раман. У 1930 </a:t>
            </a:r>
            <a:r>
              <a:rPr lang="ru-RU" baseline="0" dirty="0" err="1"/>
              <a:t>отримав</a:t>
            </a:r>
            <a:r>
              <a:rPr lang="ru-RU" baseline="0" dirty="0"/>
              <a:t> </a:t>
            </a:r>
            <a:r>
              <a:rPr lang="ru-RU" baseline="0" dirty="0" err="1"/>
              <a:t>від</a:t>
            </a:r>
            <a:r>
              <a:rPr lang="ru-RU" baseline="0" dirty="0"/>
              <a:t> </a:t>
            </a:r>
            <a:r>
              <a:rPr lang="ru-RU" baseline="0" dirty="0" err="1"/>
              <a:t>індійського</a:t>
            </a:r>
            <a:r>
              <a:rPr lang="ru-RU" baseline="0" dirty="0"/>
              <a:t> уряду </a:t>
            </a:r>
            <a:r>
              <a:rPr lang="ru-RU" baseline="0" dirty="0" err="1"/>
              <a:t>стипендію</a:t>
            </a:r>
            <a:r>
              <a:rPr lang="ru-RU" baseline="0" dirty="0"/>
              <a:t> для </a:t>
            </a:r>
            <a:r>
              <a:rPr lang="ru-RU" baseline="0" dirty="0" err="1"/>
              <a:t>навчання</a:t>
            </a:r>
            <a:r>
              <a:rPr lang="ru-RU" baseline="0" dirty="0"/>
              <a:t> в </a:t>
            </a:r>
            <a:r>
              <a:rPr lang="ru-RU" baseline="0" dirty="0" err="1"/>
              <a:t>Кембриджі</a:t>
            </a:r>
            <a:r>
              <a:rPr lang="ru-RU" baseline="0" dirty="0"/>
              <a:t>[9]. Він вступив до </a:t>
            </a:r>
            <a:r>
              <a:rPr lang="ru-RU" baseline="0" dirty="0" err="1"/>
              <a:t>Триніті</a:t>
            </a:r>
            <a:r>
              <a:rPr lang="ru-RU" baseline="0" dirty="0"/>
              <a:t> </a:t>
            </a:r>
            <a:r>
              <a:rPr lang="ru-RU" baseline="0" dirty="0" err="1"/>
              <a:t>коледжу</a:t>
            </a:r>
            <a:r>
              <a:rPr lang="ru-RU" baseline="0" dirty="0"/>
              <a:t> й почав </a:t>
            </a:r>
            <a:r>
              <a:rPr lang="ru-RU" baseline="0" dirty="0" err="1"/>
              <a:t>дослідницьку</a:t>
            </a:r>
            <a:r>
              <a:rPr lang="ru-RU" baseline="0" dirty="0"/>
              <a:t> роботу </a:t>
            </a:r>
            <a:r>
              <a:rPr lang="ru-RU" baseline="0" dirty="0" err="1"/>
              <a:t>під</a:t>
            </a:r>
            <a:r>
              <a:rPr lang="ru-RU" baseline="0" dirty="0"/>
              <a:t> </a:t>
            </a:r>
            <a:r>
              <a:rPr lang="ru-RU" baseline="0" dirty="0" err="1"/>
              <a:t>керівництвом</a:t>
            </a:r>
            <a:r>
              <a:rPr lang="ru-RU" baseline="0" dirty="0"/>
              <a:t> Ральфа Фаулера. За </a:t>
            </a:r>
            <a:r>
              <a:rPr lang="ru-RU" baseline="0" dirty="0" err="1"/>
              <a:t>порадою</a:t>
            </a:r>
            <a:r>
              <a:rPr lang="ru-RU" baseline="0" dirty="0"/>
              <a:t> Поля </a:t>
            </a:r>
            <a:r>
              <a:rPr lang="ru-RU" baseline="0" dirty="0" err="1"/>
              <a:t>Дірака</a:t>
            </a:r>
            <a:r>
              <a:rPr lang="ru-RU" baseline="0" dirty="0"/>
              <a:t> </a:t>
            </a:r>
            <a:r>
              <a:rPr lang="ru-RU" baseline="0" dirty="0" err="1"/>
              <a:t>провів</a:t>
            </a:r>
            <a:r>
              <a:rPr lang="ru-RU" baseline="0" dirty="0"/>
              <a:t> </a:t>
            </a:r>
            <a:r>
              <a:rPr lang="ru-RU" baseline="0" dirty="0" err="1"/>
              <a:t>рік</a:t>
            </a:r>
            <a:r>
              <a:rPr lang="ru-RU" baseline="0" dirty="0"/>
              <a:t> в </a:t>
            </a:r>
            <a:r>
              <a:rPr lang="ru-RU" baseline="0" dirty="0" err="1"/>
              <a:t>Інституті</a:t>
            </a:r>
            <a:r>
              <a:rPr lang="ru-RU" baseline="0" dirty="0"/>
              <a:t> </a:t>
            </a:r>
            <a:r>
              <a:rPr lang="ru-RU" baseline="0" dirty="0" err="1"/>
              <a:t>теоретичної</a:t>
            </a:r>
            <a:r>
              <a:rPr lang="ru-RU" baseline="0" dirty="0"/>
              <a:t> </a:t>
            </a:r>
            <a:r>
              <a:rPr lang="ru-RU" baseline="0" dirty="0" err="1"/>
              <a:t>фізики</a:t>
            </a:r>
            <a:r>
              <a:rPr lang="ru-RU" baseline="0" dirty="0"/>
              <a:t> в </a:t>
            </a:r>
            <a:r>
              <a:rPr lang="ru-RU" baseline="0" dirty="0" err="1"/>
              <a:t>Копенгагені</a:t>
            </a:r>
            <a:r>
              <a:rPr lang="ru-RU" baseline="0" dirty="0"/>
              <a:t>, де </a:t>
            </a:r>
            <a:r>
              <a:rPr lang="ru-RU" baseline="0" dirty="0" err="1"/>
              <a:t>зустрічався</a:t>
            </a:r>
            <a:r>
              <a:rPr lang="ru-RU" baseline="0" dirty="0"/>
              <a:t> з </a:t>
            </a:r>
            <a:r>
              <a:rPr lang="ru-RU" baseline="0" dirty="0" err="1"/>
              <a:t>Нільсом</a:t>
            </a:r>
            <a:r>
              <a:rPr lang="ru-RU" baseline="0" dirty="0"/>
              <a:t> Бором.</a:t>
            </a:r>
          </a:p>
          <a:p>
            <a:endParaRPr lang="ru-RU" baseline="0" dirty="0"/>
          </a:p>
          <a:p>
            <a:r>
              <a:rPr lang="ru-RU" baseline="0" dirty="0" err="1"/>
              <a:t>Влітку</a:t>
            </a:r>
            <a:r>
              <a:rPr lang="ru-RU" baseline="0" dirty="0"/>
              <a:t> 1933 року </a:t>
            </a:r>
            <a:r>
              <a:rPr lang="ru-RU" baseline="0" dirty="0" err="1"/>
              <a:t>здобув</a:t>
            </a:r>
            <a:r>
              <a:rPr lang="ru-RU" baseline="0" dirty="0"/>
              <a:t> </a:t>
            </a:r>
            <a:r>
              <a:rPr lang="ru-RU" baseline="0" dirty="0" err="1"/>
              <a:t>ступінь</a:t>
            </a:r>
            <a:r>
              <a:rPr lang="ru-RU" baseline="0" dirty="0"/>
              <a:t> доктора </a:t>
            </a:r>
            <a:r>
              <a:rPr lang="ru-RU" baseline="0" dirty="0" err="1"/>
              <a:t>філософії</a:t>
            </a:r>
            <a:r>
              <a:rPr lang="ru-RU" baseline="0" dirty="0"/>
              <a:t>.</a:t>
            </a:r>
          </a:p>
          <a:p>
            <a:endParaRPr lang="ru-RU" baseline="0" dirty="0"/>
          </a:p>
          <a:p>
            <a:r>
              <a:rPr lang="ru-RU" baseline="0" dirty="0" err="1"/>
              <a:t>Відомий</a:t>
            </a:r>
            <a:r>
              <a:rPr lang="ru-RU" baseline="0" dirty="0"/>
              <a:t> </a:t>
            </a:r>
            <a:r>
              <a:rPr lang="ru-RU" baseline="0" dirty="0" err="1"/>
              <a:t>завдяки</a:t>
            </a:r>
            <a:r>
              <a:rPr lang="ru-RU" baseline="0" dirty="0"/>
              <a:t> </a:t>
            </a:r>
            <a:r>
              <a:rPr lang="ru-RU" baseline="0" dirty="0" err="1"/>
              <a:t>працям</a:t>
            </a:r>
            <a:r>
              <a:rPr lang="ru-RU" baseline="0" dirty="0"/>
              <a:t> над проблемою </a:t>
            </a:r>
            <a:r>
              <a:rPr lang="ru-RU" baseline="0" dirty="0" err="1"/>
              <a:t>стабільності</a:t>
            </a:r>
            <a:r>
              <a:rPr lang="ru-RU" baseline="0" dirty="0"/>
              <a:t> та </a:t>
            </a:r>
            <a:r>
              <a:rPr lang="ru-RU" baseline="0" dirty="0" err="1"/>
              <a:t>еволюції</a:t>
            </a:r>
            <a:r>
              <a:rPr lang="ru-RU" baseline="0" dirty="0"/>
              <a:t> </a:t>
            </a:r>
            <a:r>
              <a:rPr lang="ru-RU" baseline="0" dirty="0" err="1"/>
              <a:t>білих</a:t>
            </a:r>
            <a:r>
              <a:rPr lang="ru-RU" baseline="0" dirty="0"/>
              <a:t> </a:t>
            </a:r>
            <a:r>
              <a:rPr lang="ru-RU" baseline="0" dirty="0" err="1"/>
              <a:t>карликів</a:t>
            </a:r>
            <a:r>
              <a:rPr lang="ru-RU" baseline="0" dirty="0"/>
              <a:t>. Він </a:t>
            </a:r>
            <a:r>
              <a:rPr lang="ru-RU" baseline="0" dirty="0" err="1"/>
              <a:t>встановив</a:t>
            </a:r>
            <a:r>
              <a:rPr lang="ru-RU" baseline="0" dirty="0"/>
              <a:t>, </a:t>
            </a:r>
            <a:r>
              <a:rPr lang="ru-RU" baseline="0" dirty="0" err="1"/>
              <a:t>що</a:t>
            </a:r>
            <a:r>
              <a:rPr lang="ru-RU" baseline="0" dirty="0"/>
              <a:t> </a:t>
            </a:r>
            <a:r>
              <a:rPr lang="ru-RU" baseline="0" dirty="0" err="1"/>
              <a:t>білі</a:t>
            </a:r>
            <a:r>
              <a:rPr lang="ru-RU" baseline="0" dirty="0"/>
              <a:t> карлики з масою </a:t>
            </a:r>
            <a:r>
              <a:rPr lang="ru-RU" baseline="0" dirty="0" err="1"/>
              <a:t>приблизно</a:t>
            </a:r>
            <a:r>
              <a:rPr lang="ru-RU" baseline="0" dirty="0"/>
              <a:t> в 1,44 раза </a:t>
            </a:r>
            <a:r>
              <a:rPr lang="ru-RU" baseline="0" dirty="0" err="1"/>
              <a:t>більшою</a:t>
            </a:r>
            <a:r>
              <a:rPr lang="ru-RU" baseline="0" dirty="0"/>
              <a:t> за </a:t>
            </a:r>
            <a:r>
              <a:rPr lang="ru-RU" baseline="0" dirty="0" err="1"/>
              <a:t>масу</a:t>
            </a:r>
            <a:r>
              <a:rPr lang="ru-RU" baseline="0" dirty="0"/>
              <a:t> </a:t>
            </a:r>
            <a:r>
              <a:rPr lang="ru-RU" baseline="0" dirty="0" err="1"/>
              <a:t>Сонця</a:t>
            </a:r>
            <a:r>
              <a:rPr lang="ru-RU" baseline="0" dirty="0"/>
              <a:t> </a:t>
            </a:r>
            <a:r>
              <a:rPr lang="ru-RU" baseline="0" dirty="0" err="1"/>
              <a:t>нестабільні</a:t>
            </a:r>
            <a:r>
              <a:rPr lang="ru-RU" baseline="0" dirty="0"/>
              <a:t> й мають </a:t>
            </a:r>
            <a:r>
              <a:rPr lang="ru-RU" baseline="0" dirty="0" err="1"/>
              <a:t>колапсувати</a:t>
            </a:r>
            <a:r>
              <a:rPr lang="ru-RU" baseline="0" dirty="0"/>
              <a:t>. </a:t>
            </a:r>
            <a:r>
              <a:rPr lang="ru-RU" baseline="0" dirty="0" err="1"/>
              <a:t>Ця</a:t>
            </a:r>
            <a:r>
              <a:rPr lang="ru-RU" baseline="0" dirty="0"/>
              <a:t> величина (1,44 </a:t>
            </a:r>
            <a:r>
              <a:rPr lang="en-US" baseline="0" dirty="0"/>
              <a:t>M☉) </a:t>
            </a:r>
            <a:r>
              <a:rPr lang="ru-RU" baseline="0" dirty="0"/>
              <a:t>стала </a:t>
            </a:r>
            <a:r>
              <a:rPr lang="ru-RU" baseline="0" dirty="0" err="1"/>
              <a:t>відомою</a:t>
            </a:r>
            <a:r>
              <a:rPr lang="ru-RU" baseline="0" dirty="0"/>
              <a:t> як межа </a:t>
            </a:r>
            <a:r>
              <a:rPr lang="ru-RU" baseline="0" dirty="0" err="1"/>
              <a:t>Чандрасекара</a:t>
            </a:r>
            <a:r>
              <a:rPr lang="ru-RU" baseline="0" dirty="0"/>
              <a:t>. </a:t>
            </a:r>
            <a:r>
              <a:rPr lang="ru-RU" baseline="0" dirty="0" err="1"/>
              <a:t>Чандрасекар</a:t>
            </a:r>
            <a:r>
              <a:rPr lang="ru-RU" baseline="0" dirty="0"/>
              <a:t> </a:t>
            </a:r>
            <a:r>
              <a:rPr lang="ru-RU" baseline="0" dirty="0" err="1"/>
              <a:t>запропонував</a:t>
            </a:r>
            <a:r>
              <a:rPr lang="ru-RU" baseline="0" dirty="0"/>
              <a:t> </a:t>
            </a:r>
            <a:r>
              <a:rPr lang="ru-RU" baseline="0" dirty="0" err="1"/>
              <a:t>цю</a:t>
            </a:r>
            <a:r>
              <a:rPr lang="ru-RU" baseline="0" dirty="0"/>
              <a:t> </a:t>
            </a:r>
            <a:r>
              <a:rPr lang="ru-RU" baseline="0" dirty="0" err="1"/>
              <a:t>теорію</a:t>
            </a:r>
            <a:r>
              <a:rPr lang="ru-RU" baseline="0" dirty="0"/>
              <a:t> 1930 року, </a:t>
            </a:r>
            <a:r>
              <a:rPr lang="ru-RU" baseline="0" dirty="0" err="1"/>
              <a:t>але</a:t>
            </a:r>
            <a:r>
              <a:rPr lang="ru-RU" baseline="0" dirty="0"/>
              <a:t> </a:t>
            </a:r>
            <a:r>
              <a:rPr lang="ru-RU" baseline="0" dirty="0" err="1"/>
              <a:t>проти</a:t>
            </a:r>
            <a:r>
              <a:rPr lang="ru-RU" baseline="0" dirty="0"/>
              <a:t> </a:t>
            </a:r>
            <a:r>
              <a:rPr lang="ru-RU" baseline="0" dirty="0" err="1"/>
              <a:t>неї</a:t>
            </a:r>
            <a:r>
              <a:rPr lang="ru-RU" baseline="0" dirty="0"/>
              <a:t> </a:t>
            </a:r>
            <a:r>
              <a:rPr lang="ru-RU" baseline="0" dirty="0" err="1"/>
              <a:t>виступив</a:t>
            </a:r>
            <a:r>
              <a:rPr lang="ru-RU" baseline="0" dirty="0"/>
              <a:t> Артур </a:t>
            </a:r>
            <a:r>
              <a:rPr lang="ru-RU" baseline="0" dirty="0" err="1"/>
              <a:t>Еддінгтон</a:t>
            </a:r>
            <a:r>
              <a:rPr lang="ru-RU" baseline="0" dirty="0"/>
              <a:t>, </a:t>
            </a:r>
            <a:r>
              <a:rPr lang="ru-RU" baseline="0" dirty="0" err="1"/>
              <a:t>який</a:t>
            </a:r>
            <a:r>
              <a:rPr lang="ru-RU" baseline="0" dirty="0"/>
              <a:t> на той час </a:t>
            </a:r>
            <a:r>
              <a:rPr lang="ru-RU" baseline="0" dirty="0" err="1"/>
              <a:t>був</a:t>
            </a:r>
            <a:r>
              <a:rPr lang="ru-RU" baseline="0" dirty="0"/>
              <a:t> </a:t>
            </a:r>
            <a:r>
              <a:rPr lang="ru-RU" baseline="0" dirty="0" err="1"/>
              <a:t>провідним</a:t>
            </a:r>
            <a:r>
              <a:rPr lang="ru-RU" baseline="0" dirty="0"/>
              <a:t> теоретиком у </a:t>
            </a:r>
            <a:r>
              <a:rPr lang="ru-RU" baseline="0" dirty="0" err="1"/>
              <a:t>галузі</a:t>
            </a:r>
            <a:r>
              <a:rPr lang="ru-RU" baseline="0" dirty="0"/>
              <a:t> </a:t>
            </a:r>
            <a:r>
              <a:rPr lang="ru-RU" baseline="0" dirty="0" err="1"/>
              <a:t>будови</a:t>
            </a:r>
            <a:r>
              <a:rPr lang="ru-RU" baseline="0" dirty="0"/>
              <a:t> </a:t>
            </a:r>
            <a:r>
              <a:rPr lang="ru-RU" baseline="0" dirty="0" err="1"/>
              <a:t>зір</a:t>
            </a:r>
            <a:r>
              <a:rPr lang="ru-RU" baseline="0" dirty="0"/>
              <a:t>[9]. </a:t>
            </a:r>
            <a:r>
              <a:rPr lang="ru-RU" baseline="0" dirty="0" err="1"/>
              <a:t>Ніхто</a:t>
            </a:r>
            <a:r>
              <a:rPr lang="ru-RU" baseline="0" dirty="0"/>
              <a:t> з </a:t>
            </a:r>
            <a:r>
              <a:rPr lang="ru-RU" baseline="0" dirty="0" err="1"/>
              <a:t>європейських</a:t>
            </a:r>
            <a:r>
              <a:rPr lang="ru-RU" baseline="0" dirty="0"/>
              <a:t> </a:t>
            </a:r>
            <a:r>
              <a:rPr lang="ru-RU" baseline="0" dirty="0" err="1"/>
              <a:t>фізиків</a:t>
            </a:r>
            <a:r>
              <a:rPr lang="ru-RU" baseline="0" dirty="0"/>
              <a:t> не </a:t>
            </a:r>
            <a:r>
              <a:rPr lang="ru-RU" baseline="0" dirty="0" err="1"/>
              <a:t>підтримав</a:t>
            </a:r>
            <a:r>
              <a:rPr lang="ru-RU" baseline="0" dirty="0"/>
              <a:t> </a:t>
            </a:r>
            <a:r>
              <a:rPr lang="ru-RU" baseline="0" dirty="0" err="1"/>
              <a:t>Чандрасекара</a:t>
            </a:r>
            <a:r>
              <a:rPr lang="ru-RU" baseline="0" dirty="0"/>
              <a:t>, </a:t>
            </a:r>
            <a:r>
              <a:rPr lang="ru-RU" baseline="0" dirty="0" err="1"/>
              <a:t>що</a:t>
            </a:r>
            <a:r>
              <a:rPr lang="ru-RU" baseline="0" dirty="0"/>
              <a:t> стало для </a:t>
            </a:r>
            <a:r>
              <a:rPr lang="ru-RU" baseline="0" dirty="0" err="1"/>
              <a:t>нього</a:t>
            </a:r>
            <a:r>
              <a:rPr lang="ru-RU" baseline="0" dirty="0"/>
              <a:t> великим </a:t>
            </a:r>
            <a:r>
              <a:rPr lang="ru-RU" baseline="0" dirty="0" err="1"/>
              <a:t>розчаруванням</a:t>
            </a:r>
            <a:r>
              <a:rPr lang="ru-RU" baseline="0" dirty="0"/>
              <a:t> й </a:t>
            </a:r>
            <a:r>
              <a:rPr lang="ru-RU" baseline="0" dirty="0" err="1"/>
              <a:t>однією</a:t>
            </a:r>
            <a:r>
              <a:rPr lang="ru-RU" baseline="0" dirty="0"/>
              <a:t> з причин </a:t>
            </a:r>
            <a:r>
              <a:rPr lang="ru-RU" baseline="0" dirty="0" err="1"/>
              <a:t>подальшого</a:t>
            </a:r>
            <a:r>
              <a:rPr lang="ru-RU" baseline="0" dirty="0"/>
              <a:t> </a:t>
            </a:r>
            <a:r>
              <a:rPr lang="ru-RU" baseline="0" dirty="0" err="1"/>
              <a:t>переїзду</a:t>
            </a:r>
            <a:r>
              <a:rPr lang="ru-RU" baseline="0" dirty="0"/>
              <a:t> до Чикаго. 1983 року за </a:t>
            </a:r>
            <a:r>
              <a:rPr lang="ru-RU" baseline="0" dirty="0" err="1"/>
              <a:t>це</a:t>
            </a:r>
            <a:r>
              <a:rPr lang="ru-RU" baseline="0" dirty="0"/>
              <a:t> відкриття його нагородили </a:t>
            </a:r>
            <a:r>
              <a:rPr lang="ru-RU" baseline="0" dirty="0" err="1"/>
              <a:t>Нобелівською</a:t>
            </a:r>
            <a:r>
              <a:rPr lang="ru-RU" baseline="0" dirty="0"/>
              <a:t> </a:t>
            </a:r>
            <a:r>
              <a:rPr lang="ru-RU" baseline="0" dirty="0" err="1"/>
              <a:t>премією</a:t>
            </a:r>
            <a:r>
              <a:rPr lang="ru-RU" baseline="0" dirty="0"/>
              <a:t>.</a:t>
            </a:r>
          </a:p>
          <a:p>
            <a:endParaRPr lang="ru-RU" baseline="0" dirty="0"/>
          </a:p>
          <a:p>
            <a:r>
              <a:rPr lang="ru-RU" baseline="0" dirty="0"/>
              <a:t>1937 року </a:t>
            </a:r>
            <a:r>
              <a:rPr lang="ru-RU" baseline="0" dirty="0" err="1"/>
              <a:t>Чандрасекара</a:t>
            </a:r>
            <a:r>
              <a:rPr lang="ru-RU" baseline="0" dirty="0"/>
              <a:t> запросили на роботу до </a:t>
            </a:r>
            <a:r>
              <a:rPr lang="ru-RU" baseline="0" dirty="0" err="1"/>
              <a:t>Чиказького</a:t>
            </a:r>
            <a:r>
              <a:rPr lang="ru-RU" baseline="0" dirty="0"/>
              <a:t> </a:t>
            </a:r>
            <a:r>
              <a:rPr lang="ru-RU" baseline="0" dirty="0" err="1"/>
              <a:t>університету</a:t>
            </a:r>
            <a:r>
              <a:rPr lang="ru-RU" baseline="0" dirty="0"/>
              <a:t> на посаду </a:t>
            </a:r>
            <a:r>
              <a:rPr lang="ru-RU" baseline="0" dirty="0" err="1"/>
              <a:t>професора-асистента</a:t>
            </a:r>
            <a:r>
              <a:rPr lang="ru-RU" baseline="0" dirty="0"/>
              <a:t> Отто Струве та президента Роберта Мейнарда </a:t>
            </a:r>
            <a:r>
              <a:rPr lang="ru-RU" baseline="0" dirty="0" err="1"/>
              <a:t>Гатчінса</a:t>
            </a:r>
            <a:r>
              <a:rPr lang="ru-RU" baseline="0" dirty="0"/>
              <a:t>. У </a:t>
            </a:r>
            <a:r>
              <a:rPr lang="ru-RU" baseline="0" dirty="0" err="1"/>
              <a:t>цьому</a:t>
            </a:r>
            <a:r>
              <a:rPr lang="ru-RU" baseline="0" dirty="0"/>
              <a:t> </a:t>
            </a:r>
            <a:r>
              <a:rPr lang="ru-RU" baseline="0" dirty="0" err="1"/>
              <a:t>університеті</a:t>
            </a:r>
            <a:r>
              <a:rPr lang="ru-RU" baseline="0" dirty="0"/>
              <a:t> він </a:t>
            </a:r>
            <a:r>
              <a:rPr lang="ru-RU" baseline="0" dirty="0" err="1"/>
              <a:t>залишився</a:t>
            </a:r>
            <a:r>
              <a:rPr lang="ru-RU" baseline="0" dirty="0"/>
              <a:t> на все </a:t>
            </a:r>
            <a:r>
              <a:rPr lang="ru-RU" baseline="0" dirty="0" err="1"/>
              <a:t>життя</a:t>
            </a:r>
            <a:r>
              <a:rPr lang="ru-RU" baseline="0" dirty="0"/>
              <a:t>. </a:t>
            </a: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CE523-358A-481E-944E-FC516B51DD68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38083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CE523-358A-481E-944E-FC516B51DD68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81824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CE523-358A-481E-944E-FC516B51DD68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0036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6AAA-5992-40F3-9C25-6CA76E084B08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74D1-EE53-477F-AAA0-99560F75A44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7625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6AAA-5992-40F3-9C25-6CA76E084B08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74D1-EE53-477F-AAA0-99560F75A44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6373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6AAA-5992-40F3-9C25-6CA76E084B08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74D1-EE53-477F-AAA0-99560F75A44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9476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6AAA-5992-40F3-9C25-6CA76E084B08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74D1-EE53-477F-AAA0-99560F75A44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182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6AAA-5992-40F3-9C25-6CA76E084B08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74D1-EE53-477F-AAA0-99560F75A44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0144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6AAA-5992-40F3-9C25-6CA76E084B08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74D1-EE53-477F-AAA0-99560F75A44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4300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6AAA-5992-40F3-9C25-6CA76E084B08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74D1-EE53-477F-AAA0-99560F75A44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0525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6AAA-5992-40F3-9C25-6CA76E084B08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74D1-EE53-477F-AAA0-99560F75A44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666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6AAA-5992-40F3-9C25-6CA76E084B08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74D1-EE53-477F-AAA0-99560F75A44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321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6AAA-5992-40F3-9C25-6CA76E084B08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74D1-EE53-477F-AAA0-99560F75A44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9918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6AAA-5992-40F3-9C25-6CA76E084B08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74D1-EE53-477F-AAA0-99560F75A44F}" type="slidenum">
              <a:rPr lang="uk-UA" smtClean="0"/>
              <a:t>‹№›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37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6AAA-5992-40F3-9C25-6CA76E084B08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74D1-EE53-477F-AAA0-99560F75A44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7764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6AAA-5992-40F3-9C25-6CA76E084B08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74D1-EE53-477F-AAA0-99560F75A44F}" type="slidenum">
              <a:rPr lang="uk-UA" smtClean="0"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83782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6AAA-5992-40F3-9C25-6CA76E084B08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74D1-EE53-477F-AAA0-99560F75A44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0118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6AAA-5992-40F3-9C25-6CA76E084B08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74D1-EE53-477F-AAA0-99560F75A44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66435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6AAA-5992-40F3-9C25-6CA76E084B08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74D1-EE53-477F-AAA0-99560F75A44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352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D6AAA-5992-40F3-9C25-6CA76E084B08}" type="datetimeFigureOut">
              <a:rPr lang="uk-UA" smtClean="0"/>
              <a:t>13.04.2025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D7174D1-EE53-477F-AAA0-99560F75A44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93609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site/metfizika/konferenciie/astronomia-i-sogodenna?authuser=0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98FE1B-215C-98D1-E64E-56BCB45E6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2021"/>
            <a:ext cx="12251810" cy="691002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B27AB7-0B54-C1E2-CFDE-7CF53A4CDA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18585" y="0"/>
            <a:ext cx="4233225" cy="1357606"/>
          </a:xfrm>
        </p:spPr>
        <p:txBody>
          <a:bodyPr/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Білі карлики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339061B-A6CA-0368-FD61-B75FBC011E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1446" y="1335591"/>
            <a:ext cx="5181600" cy="5366751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  учня 9 класу </a:t>
            </a:r>
          </a:p>
          <a:p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Вінницького ліцею № 6,</a:t>
            </a:r>
          </a:p>
          <a:p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Дійсного члена МАН України </a:t>
            </a:r>
          </a:p>
          <a:p>
            <a:pPr algn="r"/>
            <a:r>
              <a:rPr lang="uk-UA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Леоненка Андрія </a:t>
            </a:r>
          </a:p>
          <a:p>
            <a:pPr algn="r"/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 </a:t>
            </a:r>
          </a:p>
          <a:p>
            <a:pPr algn="r"/>
            <a:r>
              <a:rPr lang="uk-UA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Почапська</a:t>
            </a:r>
            <a:r>
              <a:rPr lang="uk-UA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 І.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785446" y="5674863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Білий карлик з планетою в уявленні художника</a:t>
            </a:r>
          </a:p>
        </p:txBody>
      </p:sp>
    </p:spTree>
    <p:extLst>
      <p:ext uri="{BB962C8B-B14F-4D97-AF65-F5344CB8AC3E}">
        <p14:creationId xmlns:p14="http://schemas.microsoft.com/office/powerpoint/2010/main" val="1267884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5556B6F2-B80A-D3C0-34E4-8FA26DDF682B}"/>
              </a:ext>
            </a:extLst>
          </p:cNvPr>
          <p:cNvSpPr/>
          <p:nvPr/>
        </p:nvSpPr>
        <p:spPr>
          <a:xfrm>
            <a:off x="291802" y="160626"/>
            <a:ext cx="5643870" cy="602889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3000" b="1" dirty="0">
                <a:solidFill>
                  <a:srgbClr val="FFFF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</a:t>
            </a:r>
            <a:r>
              <a:rPr lang="uk-UA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Бі́лі </a:t>
            </a:r>
            <a:r>
              <a:rPr lang="uk-UA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ка́рлики</a:t>
            </a:r>
            <a:r>
              <a:rPr lang="uk-UA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зорі низької світності з масами, порівняними з масою Сонця, та високими ефективними температурами</a:t>
            </a:r>
            <a:r>
              <a:rPr lang="uk-UA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uk-UA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діаграмі </a:t>
            </a:r>
            <a:r>
              <a:rPr lang="uk-UA" sz="32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Герцшпрунга</a:t>
            </a:r>
            <a:r>
              <a:rPr lang="uk-UA" sz="3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Рассела</a:t>
            </a:r>
            <a:r>
              <a:rPr lang="uk-UA" sz="3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</a:t>
            </a:r>
            <a:r>
              <a:rPr lang="uk-UA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 розташовані на 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3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-12</a:t>
            </a:r>
            <a:r>
              <a:rPr lang="en-US" sz="3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uk-UA" sz="3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нижче зір головної послідовності.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9363" y="-64941"/>
            <a:ext cx="5809852" cy="6480029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5935672" y="6189519"/>
            <a:ext cx="59413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Діаграма </a:t>
            </a:r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Герцшпрунга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Рассела</a:t>
            </a:r>
          </a:p>
        </p:txBody>
      </p:sp>
      <p:sp>
        <p:nvSpPr>
          <p:cNvPr id="5" name="Прямокутник 4"/>
          <p:cNvSpPr/>
          <p:nvPr/>
        </p:nvSpPr>
        <p:spPr>
          <a:xfrm rot="1996211">
            <a:off x="7093222" y="5322601"/>
            <a:ext cx="15231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Білі карлики</a:t>
            </a:r>
          </a:p>
        </p:txBody>
      </p:sp>
      <p:sp>
        <p:nvSpPr>
          <p:cNvPr id="6" name="Прямокутник 5"/>
          <p:cNvSpPr/>
          <p:nvPr/>
        </p:nvSpPr>
        <p:spPr>
          <a:xfrm rot="2650037">
            <a:off x="7306928" y="3796350"/>
            <a:ext cx="23583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Calibri Light" panose="020F0302020204030204" pitchFamily="34" charset="0"/>
                <a:cs typeface="Calibri Light" panose="020F0302020204030204" pitchFamily="34" charset="0"/>
              </a:rPr>
              <a:t>Головна послідовність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57056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1556A2E-B5BB-7940-4224-7F598A9AF91F}"/>
              </a:ext>
            </a:extLst>
          </p:cNvPr>
          <p:cNvSpPr/>
          <p:nvPr/>
        </p:nvSpPr>
        <p:spPr>
          <a:xfrm>
            <a:off x="362560" y="182880"/>
            <a:ext cx="7481278" cy="605559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Радіуси білих карликів приблизно в 100 разів менші сонячного. </a:t>
            </a:r>
          </a:p>
          <a:p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Густина речовини білих карликів становить 10</a:t>
            </a:r>
            <a:r>
              <a:rPr lang="uk-UA" sz="3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—10</a:t>
            </a:r>
            <a:r>
              <a:rPr lang="uk-UA" sz="3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г/см³. </a:t>
            </a:r>
          </a:p>
          <a:p>
            <a:pPr algn="just"/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 карлики — кінцевий продукт еволюції зір із масою приблизно, </a:t>
            </a:r>
          </a:p>
          <a:p>
            <a:pPr algn="just"/>
            <a:r>
              <a:rPr lang="uk-UA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маса Сонця. 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82F216B-0FEA-F4D5-8554-C473B56DB9B7}"/>
              </a:ext>
            </a:extLst>
          </p:cNvPr>
          <p:cNvGrpSpPr/>
          <p:nvPr/>
        </p:nvGrpSpPr>
        <p:grpSpPr>
          <a:xfrm>
            <a:off x="8257124" y="444735"/>
            <a:ext cx="3415764" cy="5625629"/>
            <a:chOff x="8186126" y="-109106"/>
            <a:chExt cx="3415764" cy="5625629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65741DF2-62B4-3BF3-115D-0968A02A31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colorTemperature colorTemp="4700"/>
                      </a14:imgEffect>
                      <a14:imgEffect>
                        <a14:saturation sat="66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rcRect l="15283" r="14953"/>
            <a:stretch/>
          </p:blipFill>
          <p:spPr>
            <a:xfrm>
              <a:off x="8186126" y="-109106"/>
              <a:ext cx="3415764" cy="3309506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86126" y="3429000"/>
              <a:ext cx="3415764" cy="20875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3412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7662144-E9E3-51DF-6E73-9C4A8B9EB2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1970" y="823179"/>
            <a:ext cx="5767754" cy="5303519"/>
          </a:xfrm>
          <a:noFill/>
        </p:spPr>
        <p:txBody>
          <a:bodyPr>
            <a:normAutofit lnSpcReduction="10000"/>
          </a:bodyPr>
          <a:lstStyle/>
          <a:p>
            <a:pPr algn="l"/>
            <a:r>
              <a:rPr lang="uk-UA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Центральна область типової зорі білий карлик складається з суміші вуглецю і кисню. </a:t>
            </a:r>
          </a:p>
          <a:p>
            <a:pPr algn="just"/>
            <a:r>
              <a:rPr lang="uk-UA" sz="3200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 її  ядра знаходиться тонка оболонка з гелію і, в більшості випадків, ще тонкий  шар водню. </a:t>
            </a:r>
            <a:endParaRPr lang="en-US" sz="3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 мало білих карликів  оточені тонкою вуглецевою оболонкою.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4A5AD4-0602-E6AD-807E-A28C6EF55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8889" y="1266092"/>
            <a:ext cx="4910219" cy="400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907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D47A4E2-C808-1E9C-5422-C604C4E8F20C}"/>
              </a:ext>
            </a:extLst>
          </p:cNvPr>
          <p:cNvSpPr/>
          <p:nvPr/>
        </p:nvSpPr>
        <p:spPr>
          <a:xfrm>
            <a:off x="340963" y="225083"/>
            <a:ext cx="6551672" cy="589674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1844 року німецький астроном  </a:t>
            </a:r>
          </a:p>
          <a:p>
            <a:pPr algn="just"/>
            <a:r>
              <a:rPr lang="uk-UA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Фрідріх </a:t>
            </a:r>
            <a:r>
              <a:rPr lang="uk-UA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Бессель</a:t>
            </a:r>
            <a:r>
              <a:rPr lang="uk-UA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виявив, що Сіріус, відхиляється від своєї траєкторії на небесній сфері.</a:t>
            </a:r>
          </a:p>
          <a:p>
            <a:pPr algn="just"/>
            <a:r>
              <a:rPr lang="uk-UA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uk-UA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 дійшов висновку, що у </a:t>
            </a:r>
            <a:r>
              <a:rPr lang="uk-UA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Сіріуса</a:t>
            </a:r>
            <a:r>
              <a:rPr lang="uk-UA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супутник.</a:t>
            </a:r>
          </a:p>
          <a:p>
            <a:pPr algn="just"/>
            <a:endParaRPr lang="uk-UA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січні 1862 р американський астроном </a:t>
            </a:r>
            <a:r>
              <a:rPr lang="uk-UA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Елвін Грехем </a:t>
            </a:r>
            <a:r>
              <a:rPr lang="uk-UA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Кларк</a:t>
            </a:r>
            <a:r>
              <a:rPr lang="uk-UA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виявив поряд із Сіріусом є Сіріус </a:t>
            </a:r>
            <a:r>
              <a:rPr lang="en-US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самий перший білий карлик.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43670E9-8C99-E106-5E13-5D74DF1BF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7412" y="792898"/>
            <a:ext cx="4564897" cy="4985510"/>
          </a:xfrm>
          <a:prstGeom prst="rect">
            <a:avLst/>
          </a:prstGeom>
          <a:effectLst>
            <a:outerShdw blurRad="901700" dist="2374900" dir="16440000" sx="157000" sy="157000" algn="ctr" rotWithShape="0">
              <a:srgbClr val="000000">
                <a:alpha val="0"/>
              </a:srgbClr>
            </a:outerShdw>
            <a:reflection endPos="0" dist="254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50966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D2F89D5-4C60-A7D8-A6DF-F64DCB8763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417" y="196948"/>
            <a:ext cx="6896311" cy="6293499"/>
          </a:xfrm>
          <a:noFill/>
        </p:spPr>
        <p:txBody>
          <a:bodyPr>
            <a:normAutofit/>
          </a:bodyPr>
          <a:lstStyle/>
          <a:p>
            <a:pPr algn="just"/>
            <a:r>
              <a:rPr lang="uk-UA" sz="3200" dirty="0">
                <a:solidFill>
                  <a:srgbClr val="C9F1FF"/>
                </a:solidFill>
                <a:latin typeface="Bahnschrift Condensed" panose="020B0502040204020203" pitchFamily="34" charset="0"/>
              </a:rPr>
              <a:t>	</a:t>
            </a:r>
            <a:r>
              <a:rPr lang="uk-UA" sz="3600" dirty="0">
                <a:solidFill>
                  <a:srgbClr val="C9F1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 20% білих карликів мають магнітні поля, які можна виявити. </a:t>
            </a:r>
          </a:p>
          <a:p>
            <a:pPr algn="just"/>
            <a:endParaRPr lang="uk-UA" sz="3600" dirty="0">
              <a:solidFill>
                <a:srgbClr val="C9F1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Напруженість магнітного поля білого карлика може змінюватися в широких межах:</a:t>
            </a:r>
          </a:p>
          <a:p>
            <a:pPr algn="just"/>
            <a:endParaRPr lang="uk-UA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 менш ніж 1 мільйона Гаусів </a:t>
            </a:r>
          </a:p>
          <a:p>
            <a:pPr algn="ctr"/>
            <a:r>
              <a:rPr lang="uk-UA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понад 1 мільярда Гаусів. </a:t>
            </a:r>
            <a:endParaRPr lang="uk-UA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9E73D9-67D3-7E55-4CA6-863B94F51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8986" y="196948"/>
            <a:ext cx="4656406" cy="465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613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493D621-D2FC-151D-73E3-0726B36CC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5165" y="323557"/>
            <a:ext cx="5710835" cy="6077243"/>
          </a:xfrm>
          <a:noFill/>
        </p:spPr>
        <p:txBody>
          <a:bodyPr>
            <a:normAutofit fontScale="92500" lnSpcReduction="10000"/>
          </a:bodyPr>
          <a:lstStyle/>
          <a:p>
            <a:pPr algn="ctr"/>
            <a:r>
              <a:rPr lang="uk-UA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 зорі </a:t>
            </a:r>
          </a:p>
          <a:p>
            <a:pPr algn="ctr"/>
            <a:r>
              <a:rPr lang="uk-UA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червоний гігант </a:t>
            </a:r>
          </a:p>
          <a:p>
            <a:pPr algn="just"/>
            <a:r>
              <a:rPr lang="uk-UA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 того, як весь водень в ядрі зорі вигорить і перетвориться в гелій,  зоря покидає головну послідовність. </a:t>
            </a:r>
          </a:p>
          <a:p>
            <a:pPr algn="l"/>
            <a:r>
              <a:rPr lang="uk-UA" sz="3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Маса і температура ядра - збільшуються</a:t>
            </a:r>
            <a:r>
              <a:rPr lang="uk-UA" sz="36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l"/>
            <a:r>
              <a:rPr lang="uk-UA" sz="3600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досягає 150 млн. Кельвінів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2F8CB3-4000-13BC-BD01-1881E0184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1161" y="105531"/>
            <a:ext cx="4184553" cy="312295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FE96C6-EE50-63DE-3704-D7A3B83C12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3726" y="3228485"/>
            <a:ext cx="4471988" cy="365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01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AC7DECA-6991-A696-7B23-85C78BE51A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710" y="228600"/>
            <a:ext cx="6161649" cy="6242538"/>
          </a:xfrm>
          <a:noFill/>
        </p:spPr>
        <p:txBody>
          <a:bodyPr>
            <a:normAutofit lnSpcReduction="10000"/>
          </a:bodyPr>
          <a:lstStyle/>
          <a:p>
            <a:pPr algn="just"/>
            <a:endParaRPr lang="uk-UA" sz="3200" dirty="0">
              <a:solidFill>
                <a:srgbClr val="FFFF00"/>
              </a:solidFill>
              <a:latin typeface="Bahnschrift Light" panose="020B0502040204020203" pitchFamily="34" charset="0"/>
            </a:endParaRPr>
          </a:p>
          <a:p>
            <a:pPr algn="just"/>
            <a:r>
              <a:rPr lang="uk-UA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Ядерні реакції в </a:t>
            </a:r>
            <a:r>
              <a:rPr lang="uk-UA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червоних гігантах </a:t>
            </a:r>
            <a:r>
              <a:rPr lang="uk-UA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відбуваються не лише в ядрі: </a:t>
            </a:r>
          </a:p>
          <a:p>
            <a:pPr algn="just"/>
            <a:endParaRPr lang="uk-UA" sz="4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міру вигоряння гідрогену, нуклеосинтез гелію розповсюджується на багаті гідрогеном ділянки зорі.</a:t>
            </a:r>
            <a:endParaRPr lang="en-US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AF0EE61-DD35-88C4-B4AA-F9ECB01E4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4012" y="1378635"/>
            <a:ext cx="4207411" cy="420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936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7DB5EF3-14C9-1A82-A870-6B4D30F440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7973" y="322729"/>
            <a:ext cx="6207839" cy="5830098"/>
          </a:xfrm>
          <a:noFill/>
        </p:spPr>
        <p:txBody>
          <a:bodyPr>
            <a:noAutofit/>
          </a:bodyPr>
          <a:lstStyle/>
          <a:p>
            <a:pPr algn="just"/>
            <a:r>
              <a:rPr lang="uk-UA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Більшу частину свого життя зоря проводить у рівновазі між гравітацією і зовнішнім тиском газу. </a:t>
            </a:r>
          </a:p>
          <a:p>
            <a:pPr algn="just"/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Але, рано чи пізно, в центрі зорі закінчується водень.  </a:t>
            </a:r>
          </a:p>
          <a:p>
            <a:pPr algn="just"/>
            <a:r>
              <a:rPr lang="uk-UA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Зірка роздувається і стає червоним гігантом. </a:t>
            </a:r>
          </a:p>
          <a:p>
            <a:pPr algn="l"/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32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Згодом</a:t>
            </a: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червона</a:t>
            </a: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гігантська</a:t>
            </a: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зоря </a:t>
            </a:r>
            <a:r>
              <a:rPr lang="ru-RU" sz="32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випаровується</a:t>
            </a: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перетворюється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білий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карлик.</a:t>
            </a:r>
            <a:endParaRPr lang="uk-UA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08EF2E-D8F3-0FFB-2186-B7EAE8FA1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550" y="1454727"/>
            <a:ext cx="4312530" cy="398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301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27D95CA-4FD7-EB1C-D550-C41020A9B5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7630" y="783239"/>
            <a:ext cx="6042487" cy="5303519"/>
          </a:xfrm>
          <a:noFill/>
        </p:spPr>
        <p:txBody>
          <a:bodyPr>
            <a:normAutofit fontScale="92500" lnSpcReduction="20000"/>
          </a:bodyPr>
          <a:lstStyle/>
          <a:p>
            <a:pPr algn="l"/>
            <a:r>
              <a:rPr lang="uk-UA" sz="3200" dirty="0">
                <a:solidFill>
                  <a:srgbClr val="00B0F0"/>
                </a:solidFill>
                <a:latin typeface="Bahnschrift Condensed" panose="020B0502040204020203" pitchFamily="34" charset="0"/>
              </a:rPr>
              <a:t>     </a:t>
            </a:r>
            <a:r>
              <a:rPr lang="uk-UA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Чорний карлик - це теоретичний астрономічний об'єкт, що являє собою залишки зорі, яка переплавила все своє первісне паливо на більш важкі елементи.</a:t>
            </a:r>
          </a:p>
          <a:p>
            <a:pPr algn="l"/>
            <a:r>
              <a:rPr lang="uk-UA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3200" dirty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Іншими словами, чорний карлик – </a:t>
            </a:r>
          </a:p>
          <a:p>
            <a:pPr algn="just"/>
            <a:r>
              <a:rPr lang="uk-UA" sz="3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білий карлик,</a:t>
            </a:r>
            <a:r>
              <a:rPr lang="uk-UA" sz="3200" dirty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який охолов настільки, що більше не випромінює ні тепла, </a:t>
            </a:r>
          </a:p>
          <a:p>
            <a:pPr algn="just"/>
            <a:r>
              <a:rPr lang="uk-UA" sz="3200" dirty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 світла.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DB0B31-B87F-8623-838D-F85972E59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6083" y="1453792"/>
            <a:ext cx="4561054" cy="4416877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7943850" y="5347449"/>
            <a:ext cx="30146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00B0F0"/>
                </a:solidFill>
                <a:latin typeface="Bahnschrift Condensed" panose="020B0502040204020203" pitchFamily="34" charset="0"/>
              </a:rPr>
              <a:t> Чорний карлик 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1827547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803929" y="652613"/>
            <a:ext cx="6720114" cy="3373276"/>
          </a:xfrm>
        </p:spPr>
        <p:txBody>
          <a:bodyPr>
            <a:noAutofit/>
          </a:bodyPr>
          <a:lstStyle/>
          <a:p>
            <a:pPr indent="620713" algn="l"/>
            <a:r>
              <a:rPr lang="uk-UA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Межа Чандраксекара </a:t>
            </a:r>
          </a:p>
          <a:p>
            <a:pPr indent="93663" algn="l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 максимальна маса стабільного білого карлика, вище якої тиск виродження електронів у ядрі зорі недостатній, щоб збалансувати власне гравітаційне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самопритягання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зорі.</a:t>
            </a:r>
          </a:p>
          <a:p>
            <a:pPr indent="620713" algn="l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620713" algn="l"/>
            <a:r>
              <a:rPr lang="uk-UA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Наразі прийняте значення межі </a:t>
            </a:r>
            <a:r>
              <a:rPr lang="uk-UA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Чандрасехара</a:t>
            </a:r>
            <a:r>
              <a:rPr lang="uk-UA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становить близько 1,4 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M☉</a:t>
            </a:r>
            <a:r>
              <a:rPr lang="uk-UA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620713" algn="l"/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Межа була названа на честь </a:t>
            </a:r>
          </a:p>
          <a:p>
            <a:pPr indent="620713" algn="l"/>
            <a:r>
              <a:rPr lang="uk-UA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Субрахманьяна</a:t>
            </a:r>
            <a:r>
              <a:rPr lang="uk-UA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Чандрасехара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29550" y="3860334"/>
            <a:ext cx="4270081" cy="156966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Субраманьян </a:t>
            </a:r>
            <a:r>
              <a:rPr lang="uk-UA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Чандраксекар</a:t>
            </a:r>
            <a:r>
              <a:rPr lang="uk-UA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(1910-1995) індійський та американський математик,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відкривив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цю межу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5245328"/>
            <a:ext cx="25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 </a:t>
            </a:r>
          </a:p>
        </p:txBody>
      </p:sp>
      <p:sp>
        <p:nvSpPr>
          <p:cNvPr id="9" name="AutoShape 2" descr="{\displaystyle M_{\text{limit}}={\frac {\omega _{3}^{0}{\sqrt {3\pi }}}{2}}\left({\frac {\hbar c}{G}}\right)^{\frac {3}{2}}{\frac {1}{(\mu _{\text{e}}m_{\text{H}})^{2}}}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0532" y="322118"/>
            <a:ext cx="3360712" cy="3106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83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BC00ABC-7D81-9AED-2C7C-0F8F0C30BE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841" y="187846"/>
            <a:ext cx="6210512" cy="6561297"/>
          </a:xfrm>
          <a:noFill/>
        </p:spPr>
        <p:txBody>
          <a:bodyPr>
            <a:normAutofit lnSpcReduction="10000"/>
          </a:bodyPr>
          <a:lstStyle/>
          <a:p>
            <a:pPr algn="ctr"/>
            <a:r>
              <a:rPr lang="uk-UA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 Сонця становить близько </a:t>
            </a:r>
          </a:p>
          <a:p>
            <a:pPr algn="ctr"/>
            <a:r>
              <a:rPr lang="uk-UA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4,6 млрд. років</a:t>
            </a:r>
          </a:p>
          <a:p>
            <a:pPr algn="l"/>
            <a:r>
              <a:rPr lang="uk-UA" sz="32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Приблизно через 5 млрд. років Сонце перетворитися </a:t>
            </a:r>
            <a:r>
              <a:rPr lang="uk-UA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червоного гіганта, </a:t>
            </a:r>
          </a:p>
          <a:p>
            <a:pPr algn="l"/>
            <a:r>
              <a:rPr lang="uk-UA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згодом на білого карлика. 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 зірка вмирає, вона викидає в космос масу газу і пилу, відому як її оболонка</a:t>
            </a:r>
            <a:r>
              <a:rPr lang="uk-UA" sz="32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l"/>
            <a:r>
              <a:rPr lang="uk-UA" sz="32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розкриває ядро зірки, яка в кінцевому результаті помирає.</a:t>
            </a:r>
          </a:p>
          <a:p>
            <a:pPr algn="l"/>
            <a:endParaRPr lang="uk-UA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4C68DC9-6BD9-661F-C1A8-A3DB25604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152" y="645459"/>
            <a:ext cx="5352374" cy="4272903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6855626" y="4457808"/>
            <a:ext cx="4344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 вмираючої зорі</a:t>
            </a:r>
          </a:p>
        </p:txBody>
      </p:sp>
    </p:spTree>
    <p:extLst>
      <p:ext uri="{BB962C8B-B14F-4D97-AF65-F5344CB8AC3E}">
        <p14:creationId xmlns:p14="http://schemas.microsoft.com/office/powerpoint/2010/main" val="846214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0667" y="198362"/>
            <a:ext cx="7766936" cy="742932"/>
          </a:xfrm>
        </p:spPr>
        <p:txBody>
          <a:bodyPr/>
          <a:lstStyle/>
          <a:p>
            <a:pPr algn="ctr"/>
            <a:r>
              <a:rPr lang="uk-UA" dirty="0"/>
              <a:t> </a:t>
            </a:r>
            <a:r>
              <a:rPr lang="uk-UA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Реалізація </a:t>
            </a:r>
            <a:r>
              <a:rPr lang="uk-UA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endParaRPr lang="uk-UA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610451" y="815925"/>
            <a:ext cx="6548717" cy="5747947"/>
          </a:xfrm>
        </p:spPr>
        <p:txBody>
          <a:bodyPr/>
          <a:lstStyle/>
          <a:p>
            <a:pPr algn="l"/>
            <a:r>
              <a:rPr lang="uk-UA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12 квітня 2024 року я представляв  проєкт  «Білі карлики»  у ВДПУ на Всеукраїнській науковій конференції «АСТРОНОМІЯ І СЬОГОДЕННЯ».</a:t>
            </a:r>
          </a:p>
          <a:p>
            <a:pPr algn="l"/>
            <a:r>
              <a:rPr lang="uk-UA" b="1" dirty="0">
                <a:latin typeface="Times New Roman" pitchFamily="18" charset="0"/>
                <a:cs typeface="Times New Roman" pitchFamily="18" charset="0"/>
              </a:rPr>
              <a:t>Мої напрацювання опубліковані у збірнику наукових праць, про це свідчить виданий мені Сертифікат.</a:t>
            </a:r>
          </a:p>
          <a:p>
            <a:pPr algn="l"/>
            <a:r>
              <a:rPr lang="uk-UA" dirty="0">
                <a:latin typeface="Times New Roman" pitchFamily="18" charset="0"/>
                <a:cs typeface="Times New Roman" pitchFamily="18" charset="0"/>
              </a:rPr>
              <a:t>  Сайт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конференції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«АСТРОНОМІЯ І СЬОГОДЕННЯ».- </a:t>
            </a:r>
          </a:p>
          <a:p>
            <a:pPr algn="l"/>
            <a:r>
              <a:rPr lang="en-US" dirty="0">
                <a:latin typeface="Times New Roman" pitchFamily="18" charset="0"/>
                <a:cs typeface="Times New Roman" pitchFamily="18" charset="0"/>
                <a:hlinkClick r:id="rId3"/>
              </a:rPr>
              <a:t>https://sites.google.com/site/metfizika/konferenciie/astronomia-i-sogodenna?authuser=0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41650A-F0BF-4575-C2D9-88D86BBA8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254" y="1091053"/>
            <a:ext cx="4054649" cy="42561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E49F3DF-E09A-83C6-7D3C-4011ED8EA5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739" y="3524765"/>
            <a:ext cx="4523396" cy="3134873"/>
          </a:xfrm>
          <a:prstGeom prst="rect">
            <a:avLst/>
          </a:prstGeom>
        </p:spPr>
      </p:pic>
      <p:sp>
        <p:nvSpPr>
          <p:cNvPr id="4" name="Прямокутник 3"/>
          <p:cNvSpPr/>
          <p:nvPr/>
        </p:nvSpPr>
        <p:spPr>
          <a:xfrm rot="10800000" flipH="1" flipV="1">
            <a:off x="5132565" y="3848109"/>
            <a:ext cx="202660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Данну роботу можна використовувати на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уроках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фізики, астрономії, природознавства</a:t>
            </a:r>
          </a:p>
        </p:txBody>
      </p:sp>
    </p:spTree>
    <p:extLst>
      <p:ext uri="{BB962C8B-B14F-4D97-AF65-F5344CB8AC3E}">
        <p14:creationId xmlns:p14="http://schemas.microsoft.com/office/powerpoint/2010/main" val="1074102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F462-0464-84C5-F334-BFB9F16A97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9787" y="167771"/>
            <a:ext cx="5991013" cy="915441"/>
          </a:xfrm>
          <a:noFill/>
        </p:spPr>
        <p:txBody>
          <a:bodyPr/>
          <a:lstStyle/>
          <a:p>
            <a:pPr algn="ctr"/>
            <a:r>
              <a:rPr lang="uk-UA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Висновок</a:t>
            </a:r>
            <a:r>
              <a:rPr lang="uk-UA" b="1" dirty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5C23921-F3DB-AF40-4B16-E758BF652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9787" y="1230923"/>
            <a:ext cx="7295378" cy="5386853"/>
          </a:xfrm>
          <a:noFill/>
        </p:spPr>
        <p:txBody>
          <a:bodyPr>
            <a:normAutofit fontScale="85000" lnSpcReduction="20000"/>
          </a:bodyPr>
          <a:lstStyle/>
          <a:p>
            <a:pPr algn="l"/>
            <a:r>
              <a:rPr lang="uk-UA" sz="32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  	</a:t>
            </a:r>
            <a:r>
              <a:rPr lang="uk-UA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Білі карлики – це залишки виснажених зірок,  в які вони перетворюються під кінець  свого життєвого циклу. </a:t>
            </a:r>
          </a:p>
          <a:p>
            <a:pPr algn="l"/>
            <a:endParaRPr lang="uk-UA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uk-UA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Ці невеликі, гарячі зорі стали об'єктами вивчення астрофізиків та </a:t>
            </a:r>
            <a:r>
              <a:rPr lang="uk-UA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космологів</a:t>
            </a:r>
            <a:r>
              <a:rPr lang="uk-UA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</a:p>
          <a:p>
            <a:pPr algn="l"/>
            <a:r>
              <a:rPr lang="uk-UA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 відкривають перед нами таємниці космічного простору. </a:t>
            </a:r>
          </a:p>
          <a:p>
            <a:pPr algn="l"/>
            <a:endParaRPr lang="uk-UA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uk-UA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Дослідження  білих карликів надає нам унікальну можливість  вивчити еволюцію зір та властивості матерії при екстремальних умовах.</a:t>
            </a:r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9976" y="98341"/>
            <a:ext cx="4312024" cy="675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834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0E931D-E949-FA8F-C118-D1053FA13B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569" y="0"/>
            <a:ext cx="8722074" cy="749165"/>
          </a:xfrm>
        </p:spPr>
        <p:txBody>
          <a:bodyPr/>
          <a:lstStyle/>
          <a:p>
            <a:r>
              <a:rPr lang="uk-UA" sz="4800" dirty="0">
                <a:solidFill>
                  <a:srgbClr val="FFFF00"/>
                </a:solidFill>
                <a:latin typeface="Arial Black" panose="020B0A04020102020204" pitchFamily="34" charset="0"/>
              </a:rPr>
              <a:t>Джерела інформації</a:t>
            </a:r>
            <a:endParaRPr lang="uk-UA" sz="32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1DD204-892B-44B4-A8B3-B05CCE750196}"/>
              </a:ext>
            </a:extLst>
          </p:cNvPr>
          <p:cNvSpPr txBox="1"/>
          <p:nvPr/>
        </p:nvSpPr>
        <p:spPr>
          <a:xfrm>
            <a:off x="298174" y="872907"/>
            <a:ext cx="107442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1. Білий карлики. </a:t>
            </a:r>
            <a:r>
              <a:rPr lang="en-US" dirty="0"/>
              <a:t>URL:.https://uk.wikipedia.org/wiki/</a:t>
            </a:r>
            <a:r>
              <a:rPr lang="uk-UA" dirty="0" err="1"/>
              <a:t>Білий_карлик</a:t>
            </a:r>
            <a:endParaRPr lang="uk-UA" dirty="0"/>
          </a:p>
          <a:p>
            <a:r>
              <a:rPr lang="uk-UA" dirty="0"/>
              <a:t>2. Кінцеві стадії життя білих карликів. </a:t>
            </a:r>
            <a:r>
              <a:rPr lang="en-US" dirty="0"/>
              <a:t>URL: https://subject.com.ua/astronomy/profile/35.html</a:t>
            </a:r>
          </a:p>
          <a:p>
            <a:r>
              <a:rPr lang="en-US" dirty="0"/>
              <a:t>3. </a:t>
            </a:r>
            <a:r>
              <a:rPr lang="uk-UA" dirty="0" err="1"/>
              <a:t>Ейнар</a:t>
            </a:r>
            <a:r>
              <a:rPr lang="uk-UA" dirty="0"/>
              <a:t> </a:t>
            </a:r>
            <a:r>
              <a:rPr lang="uk-UA" dirty="0" err="1"/>
              <a:t>Герспрунг</a:t>
            </a:r>
            <a:r>
              <a:rPr lang="uk-UA" dirty="0"/>
              <a:t>. </a:t>
            </a:r>
            <a:r>
              <a:rPr lang="en-US" dirty="0"/>
              <a:t>URL: https://www.britannica.com/biography/Ejnar-Hertzsprung</a:t>
            </a:r>
          </a:p>
          <a:p>
            <a:r>
              <a:rPr lang="en-US" dirty="0"/>
              <a:t>4. </a:t>
            </a:r>
            <a:r>
              <a:rPr lang="uk-UA" dirty="0"/>
              <a:t>Генрі Рассел. </a:t>
            </a:r>
            <a:r>
              <a:rPr lang="en-US" dirty="0"/>
              <a:t>URL: https://www.britannica.com/biography/Henry-Norris-Russell</a:t>
            </a:r>
          </a:p>
          <a:p>
            <a:r>
              <a:rPr lang="en-US" dirty="0"/>
              <a:t>5. </a:t>
            </a:r>
            <a:r>
              <a:rPr lang="uk-UA" dirty="0"/>
              <a:t>Генрі Рассел. </a:t>
            </a:r>
            <a:r>
              <a:rPr lang="en-US" dirty="0"/>
              <a:t>URL: https://history.aip.org/phn/11608043.html</a:t>
            </a:r>
          </a:p>
          <a:p>
            <a:r>
              <a:rPr lang="en-US" dirty="0"/>
              <a:t>6. </a:t>
            </a:r>
            <a:r>
              <a:rPr lang="uk-UA" dirty="0"/>
              <a:t>Червоні гіганти. </a:t>
            </a:r>
            <a:r>
              <a:rPr lang="en-US" dirty="0"/>
              <a:t>URL: https://www.space.com/22471-red-giant-stars.html</a:t>
            </a:r>
          </a:p>
          <a:p>
            <a:r>
              <a:rPr lang="en-US" dirty="0"/>
              <a:t>7. </a:t>
            </a:r>
            <a:r>
              <a:rPr lang="uk-UA" dirty="0"/>
              <a:t>Наднова. </a:t>
            </a:r>
            <a:r>
              <a:rPr lang="en-US" dirty="0"/>
              <a:t>URL: https://futurenow.com.ua/shho-take-nadnova-zorya/</a:t>
            </a:r>
          </a:p>
          <a:p>
            <a:r>
              <a:rPr lang="en-US" dirty="0"/>
              <a:t>8. </a:t>
            </a:r>
            <a:r>
              <a:rPr lang="uk-UA" dirty="0"/>
              <a:t>Рентгенівське випромінювання </a:t>
            </a:r>
            <a:r>
              <a:rPr lang="uk-UA" dirty="0" err="1"/>
              <a:t>акреційних</a:t>
            </a:r>
            <a:r>
              <a:rPr lang="uk-UA" dirty="0"/>
              <a:t> білих карликів. </a:t>
            </a:r>
            <a:r>
              <a:rPr lang="en-US" dirty="0"/>
              <a:t>URL: https://iopscience.iop.org/article/10.1088/1538-3873/aa6736</a:t>
            </a:r>
          </a:p>
          <a:p>
            <a:r>
              <a:rPr lang="en-US" dirty="0"/>
              <a:t>9. </a:t>
            </a:r>
            <a:r>
              <a:rPr lang="uk-UA" dirty="0"/>
              <a:t>Чорні карлики. </a:t>
            </a:r>
            <a:r>
              <a:rPr lang="en-US" dirty="0"/>
              <a:t>URL: https://space.fandom.com/wiki/Black_dwarf</a:t>
            </a:r>
          </a:p>
          <a:p>
            <a:r>
              <a:rPr lang="en-US" dirty="0"/>
              <a:t>10. </a:t>
            </a:r>
            <a:r>
              <a:rPr lang="uk-UA" dirty="0"/>
              <a:t>Що відбувається коли чорні карлики помирають </a:t>
            </a:r>
            <a:r>
              <a:rPr lang="en-US" dirty="0"/>
              <a:t>URL: https://www.quora.com/What-happens-when-a-black-dwarf-dies</a:t>
            </a:r>
          </a:p>
          <a:p>
            <a:r>
              <a:rPr lang="en-US" dirty="0"/>
              <a:t>11. </a:t>
            </a:r>
            <a:r>
              <a:rPr lang="uk-UA" dirty="0"/>
              <a:t>Науковці передбачили епічну смерть Сонця. </a:t>
            </a:r>
            <a:r>
              <a:rPr lang="en-US" dirty="0"/>
              <a:t>URL: https://www.unian.ua/science/doslidzhennya-kosmosu-naukovci-peredbachili-</a:t>
            </a:r>
          </a:p>
          <a:p>
            <a:r>
              <a:rPr lang="en-US" dirty="0"/>
              <a:t>epichnu-smert-soncya-12429123.html</a:t>
            </a:r>
          </a:p>
          <a:p>
            <a:r>
              <a:rPr lang="en-US" dirty="0"/>
              <a:t>12. </a:t>
            </a:r>
            <a:r>
              <a:rPr lang="uk-UA" dirty="0"/>
              <a:t>Білі карлики. </a:t>
            </a:r>
            <a:r>
              <a:rPr lang="en-US" dirty="0"/>
              <a:t>URL: https://www.britannica.com/science/white-dwarf-star</a:t>
            </a:r>
          </a:p>
          <a:p>
            <a:r>
              <a:rPr lang="en-US" dirty="0"/>
              <a:t>13. </a:t>
            </a:r>
            <a:r>
              <a:rPr lang="uk-UA" dirty="0"/>
              <a:t>Чи мають білі карлики магнітне поле? </a:t>
            </a:r>
            <a:r>
              <a:rPr lang="en-US" dirty="0"/>
              <a:t>URL: https://www.quora.com/Do-white-dwarfs-have-magnetic-fields</a:t>
            </a:r>
          </a:p>
          <a:p>
            <a:r>
              <a:rPr lang="en-US" dirty="0"/>
              <a:t>14. </a:t>
            </a:r>
            <a:r>
              <a:rPr lang="uk-UA" dirty="0"/>
              <a:t>Білі карлики. </a:t>
            </a:r>
            <a:r>
              <a:rPr lang="en-US" dirty="0"/>
              <a:t>URL: https://en.wikipedia.org/wiki/White_dwarf</a:t>
            </a:r>
          </a:p>
          <a:p>
            <a:r>
              <a:rPr lang="en-US" dirty="0"/>
              <a:t>15. </a:t>
            </a:r>
            <a:r>
              <a:rPr lang="uk-UA" dirty="0"/>
              <a:t>Межа </a:t>
            </a:r>
            <a:r>
              <a:rPr lang="uk-UA" dirty="0" err="1"/>
              <a:t>Чандрасекара</a:t>
            </a:r>
            <a:r>
              <a:rPr lang="uk-UA" dirty="0"/>
              <a:t>. </a:t>
            </a:r>
            <a:r>
              <a:rPr lang="en-US" dirty="0"/>
              <a:t>URL: https://uk.wikipedia.org/wiki/</a:t>
            </a:r>
            <a:r>
              <a:rPr lang="uk-UA" dirty="0" err="1"/>
              <a:t>Межа_Чандрасекара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96747306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Рухомий рядок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Цитований текст</Template>
  <TotalTime>2887</TotalTime>
  <Words>1381</Words>
  <Application>Microsoft Office PowerPoint</Application>
  <PresentationFormat>Широкий екран</PresentationFormat>
  <Paragraphs>122</Paragraphs>
  <Slides>15</Slides>
  <Notes>11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5" baseType="lpstr">
      <vt:lpstr>Arial</vt:lpstr>
      <vt:lpstr>Arial Black</vt:lpstr>
      <vt:lpstr>Bahnschrift Condensed</vt:lpstr>
      <vt:lpstr>Bahnschrift Light</vt:lpstr>
      <vt:lpstr>Calibri</vt:lpstr>
      <vt:lpstr>Calibri Light</vt:lpstr>
      <vt:lpstr>Times New Roman</vt:lpstr>
      <vt:lpstr>Trebuchet MS</vt:lpstr>
      <vt:lpstr>Wingdings 3</vt:lpstr>
      <vt:lpstr>Грань</vt:lpstr>
      <vt:lpstr>Білі карлики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 Реалізація проєкту</vt:lpstr>
      <vt:lpstr>Висновок </vt:lpstr>
      <vt:lpstr>Джерела інформації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Білі карлики</dc:title>
  <dc:creator>Ирина Леоненко</dc:creator>
  <cp:lastModifiedBy>Александр Леоненко</cp:lastModifiedBy>
  <cp:revision>89</cp:revision>
  <dcterms:created xsi:type="dcterms:W3CDTF">2023-07-17T07:29:36Z</dcterms:created>
  <dcterms:modified xsi:type="dcterms:W3CDTF">2025-04-13T19:40:57Z</dcterms:modified>
</cp:coreProperties>
</file>