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4"/>
  </p:notesMasterIdLst>
  <p:sldIdLst>
    <p:sldId id="256" r:id="rId2"/>
    <p:sldId id="268" r:id="rId3"/>
    <p:sldId id="257" r:id="rId4"/>
    <p:sldId id="259" r:id="rId5"/>
    <p:sldId id="260" r:id="rId6"/>
    <p:sldId id="270" r:id="rId7"/>
    <p:sldId id="269" r:id="rId8"/>
    <p:sldId id="261" r:id="rId9"/>
    <p:sldId id="262" r:id="rId10"/>
    <p:sldId id="266" r:id="rId11"/>
    <p:sldId id="264" r:id="rId12"/>
    <p:sldId id="271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Raleway" pitchFamily="2" charset="-52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7BD7E7-9978-4855-8F72-EE441A0F0182}">
  <a:tblStyle styleId="{BA7BD7E7-9978-4855-8F72-EE441A0F01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6668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2b7c64e56a_0_1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2b7c64e56a_0_1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2b7c64e56a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2b7c64e56a_0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2b7c64e56a_0_1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2b7c64e56a_0_1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2b7c64e56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2b7c64e56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3365fbdd5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3365fbdd5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2b7c64e56a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2b7c64e56a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216821" y="4432288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436" y="4432288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1424351" y="3987188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432288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5632858" y="799700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7343752" y="799700"/>
            <a:ext cx="17103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-90425" y="799700"/>
            <a:ext cx="17103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1620000" y="799700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-90550" y="4030306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6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93625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219456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7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2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3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0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0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chemeClr val="accen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_1_2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3"/>
          <p:cNvCxnSpPr/>
          <p:nvPr/>
        </p:nvCxnSpPr>
        <p:spPr>
          <a:xfrm>
            <a:off x="720000" y="-20550"/>
            <a:ext cx="0" cy="5184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13"/>
          <p:cNvCxnSpPr/>
          <p:nvPr/>
        </p:nvCxnSpPr>
        <p:spPr>
          <a:xfrm rot="10800000">
            <a:off x="-49650" y="731375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7" name="Google Shape;87;p13"/>
          <p:cNvSpPr/>
          <p:nvPr/>
        </p:nvSpPr>
        <p:spPr>
          <a:xfrm>
            <a:off x="540000" y="551375"/>
            <a:ext cx="36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2208625" y="84575"/>
            <a:ext cx="4731600" cy="103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25587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2"/>
          </p:nvPr>
        </p:nvSpPr>
        <p:spPr>
          <a:xfrm>
            <a:off x="360797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3"/>
          </p:nvPr>
        </p:nvSpPr>
        <p:spPr>
          <a:xfrm>
            <a:off x="598912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2465450" y="374913"/>
            <a:ext cx="4213200" cy="75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4"/>
          </p:nvPr>
        </p:nvSpPr>
        <p:spPr>
          <a:xfrm>
            <a:off x="1298775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5"/>
          </p:nvPr>
        </p:nvSpPr>
        <p:spPr>
          <a:xfrm>
            <a:off x="3670601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6"/>
          </p:nvPr>
        </p:nvSpPr>
        <p:spPr>
          <a:xfrm>
            <a:off x="6042424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14"/>
          <p:cNvCxnSpPr/>
          <p:nvPr/>
        </p:nvCxnSpPr>
        <p:spPr>
          <a:xfrm>
            <a:off x="8424000" y="-20550"/>
            <a:ext cx="0" cy="5184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4"/>
          <p:cNvCxnSpPr/>
          <p:nvPr/>
        </p:nvCxnSpPr>
        <p:spPr>
          <a:xfrm rot="10800000">
            <a:off x="-68600" y="721500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4"/>
          <p:cNvSpPr/>
          <p:nvPr/>
        </p:nvSpPr>
        <p:spPr>
          <a:xfrm>
            <a:off x="8244000" y="574500"/>
            <a:ext cx="36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0" y="0"/>
            <a:ext cx="2288100" cy="51435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720000" y="360750"/>
            <a:ext cx="3131100" cy="4430400"/>
          </a:xfrm>
          <a:prstGeom prst="rect">
            <a:avLst/>
          </a:prstGeom>
          <a:noFill/>
          <a:ln w="38100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>
            <a:off x="4500925" y="1307388"/>
            <a:ext cx="3056100" cy="132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u="sng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1"/>
          </p:nvPr>
        </p:nvSpPr>
        <p:spPr>
          <a:xfrm>
            <a:off x="4500925" y="2627693"/>
            <a:ext cx="2893800" cy="11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ldsafetyeurope.org/" TargetMode="External"/><Relationship Id="rId2" Type="http://schemas.openxmlformats.org/officeDocument/2006/relationships/hyperlink" Target="https://www.bormiolipharma.com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afekid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828481" y="880907"/>
            <a:ext cx="6819000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500" dirty="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Витискач-дозатор</a:t>
            </a:r>
            <a:endParaRPr sz="4500" dirty="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828481" y="2134293"/>
            <a:ext cx="7722589" cy="283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Автор: </a:t>
            </a:r>
            <a:r>
              <a:rPr lang="uk" sz="26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Левицька Кірена Остапівна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Навчально-виховний комплекс “Школа Комп</a:t>
            </a:r>
            <a:r>
              <a:rPr lang="en-US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’</a:t>
            </a:r>
            <a:r>
              <a:rPr lang="uk-UA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ютерних</a:t>
            </a:r>
            <a:r>
              <a:rPr lang="uk-UA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Технологій-Львівський Технологічний Ліцей”</a:t>
            </a:r>
            <a:endParaRPr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				8 клас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															м.Львів</a:t>
            </a:r>
            <a:endParaRPr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-314325" y="373700"/>
            <a:ext cx="9079706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>
                <a:solidFill>
                  <a:schemeClr val="bg2"/>
                </a:solidFill>
                <a:effectLst/>
                <a:highlight>
                  <a:srgbClr val="FFFFFF"/>
                </a:highlight>
                <a:latin typeface="Raleway" pitchFamily="2" charset="-52"/>
                <a:ea typeface="Times New Roman" panose="02020603050405020304" pitchFamily="18" charset="0"/>
              </a:rPr>
              <a:t>Львівська обласна Мала академія наук учнівської молоді</a:t>
            </a:r>
            <a:endParaRPr sz="2400" dirty="0">
              <a:solidFill>
                <a:schemeClr val="bg2"/>
              </a:solidFill>
              <a:latin typeface="Raleway" pitchFamily="2" charset="-52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614555" y="1410765"/>
            <a:ext cx="7786688" cy="232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solidFill>
                  <a:schemeClr val="tx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Науковий керівник: </a:t>
            </a:r>
            <a:r>
              <a:rPr lang="uk-UA" sz="2400" b="1" dirty="0">
                <a:solidFill>
                  <a:schemeClr val="tx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Колдун Віктор Петрович</a:t>
            </a:r>
            <a:r>
              <a:rPr lang="uk-UA" sz="2400" dirty="0">
                <a:solidFill>
                  <a:schemeClr val="tx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tx1"/>
              </a:solidFill>
              <a:effectLst/>
              <a:latin typeface="Raleway" pitchFamily="2" charset="-52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chemeClr val="tx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Завідувач </a:t>
            </a:r>
            <a:r>
              <a:rPr lang="uk-UA" sz="2400" dirty="0" err="1">
                <a:solidFill>
                  <a:schemeClr val="tx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Ресурсно</a:t>
            </a:r>
            <a:r>
              <a:rPr lang="uk-UA" sz="2400" dirty="0">
                <a:solidFill>
                  <a:schemeClr val="tx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-методичного центру науково-дослідницьких технологій Навчально-виховного комплексу "Школа комп'ютерних технологій – Львівський технологічний ліцей"</a:t>
            </a:r>
            <a:r>
              <a:rPr lang="uk" sz="2400" dirty="0">
                <a:solidFill>
                  <a:schemeClr val="tx1"/>
                </a:solidFill>
                <a:latin typeface="Raleway" pitchFamily="2" charset="-52"/>
                <a:ea typeface="Raleway"/>
                <a:cs typeface="Raleway"/>
                <a:sym typeface="Raleway"/>
              </a:rPr>
              <a:t>	</a:t>
            </a: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											</a:t>
            </a:r>
            <a:endParaRPr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4178043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 idx="4294967295"/>
          </p:nvPr>
        </p:nvSpPr>
        <p:spPr>
          <a:xfrm>
            <a:off x="5368975" y="582942"/>
            <a:ext cx="3100500" cy="45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700" b="1" dirty="0">
                <a:solidFill>
                  <a:schemeClr val="accent3"/>
                </a:solidFill>
              </a:rPr>
              <a:t>Мета проекту</a:t>
            </a:r>
            <a:r>
              <a:rPr lang="uk" sz="1700" b="1" dirty="0">
                <a:solidFill>
                  <a:schemeClr val="accent3"/>
                </a:solidFill>
              </a:rPr>
              <a:t>:</a:t>
            </a:r>
            <a:endParaRPr sz="1700" b="1" dirty="0">
              <a:solidFill>
                <a:schemeClr val="accent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dirty="0">
                <a:solidFill>
                  <a:srgbClr val="FF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Підвищення комфорту для медичних працівників та їх клієнтів </a:t>
            </a:r>
            <a:endParaRPr sz="1700" dirty="0">
              <a:solidFill>
                <a:srgbClr val="FF0000"/>
              </a:solidFill>
              <a:latin typeface="Raleway" pitchFamily="2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accent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00" b="1" dirty="0">
                <a:solidFill>
                  <a:schemeClr val="accent5"/>
                </a:solidFill>
              </a:rPr>
              <a:t>Актуальність:</a:t>
            </a:r>
            <a:endParaRPr sz="1700" b="1" dirty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dirty="0">
                <a:solidFill>
                  <a:schemeClr val="accent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Надто висока ціна неправильного  дозування  таблеток</a:t>
            </a:r>
            <a:endParaRPr sz="1700" dirty="0">
              <a:solidFill>
                <a:schemeClr val="accent1"/>
              </a:solidFill>
              <a:latin typeface="Raleway" pitchFamily="2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00" b="1" dirty="0">
                <a:solidFill>
                  <a:schemeClr val="accent4"/>
                </a:solidFill>
              </a:rPr>
              <a:t>Ідея:</a:t>
            </a:r>
            <a:endParaRPr sz="1700" b="1" dirty="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00" dirty="0">
                <a:solidFill>
                  <a:srgbClr val="FF9900"/>
                </a:solidFill>
              </a:rPr>
              <a:t>Створення пристрою для точного і своєчасного витискання таблеток з блістерів</a:t>
            </a:r>
            <a:endParaRPr sz="1700" dirty="0">
              <a:solidFill>
                <a:srgbClr val="FF99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/>
          </a:p>
        </p:txBody>
      </p:sp>
      <p:pic>
        <p:nvPicPr>
          <p:cNvPr id="115" name="Google Shape;115;p16" descr="Public Domain Clip Art Image | Download Icon | ID: 14019193812168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499" y="945772"/>
            <a:ext cx="801451" cy="11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 descr="Public Domain Clip Art Image | Download Icon | ID: 14019193812168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0" y="2642200"/>
            <a:ext cx="801451" cy="11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700" y="204995"/>
            <a:ext cx="3351750" cy="45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title" idx="4294967295"/>
          </p:nvPr>
        </p:nvSpPr>
        <p:spPr>
          <a:xfrm>
            <a:off x="1320525" y="375200"/>
            <a:ext cx="6844800" cy="753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1"/>
                </a:solidFill>
              </a:rPr>
              <a:t>ЧАСТИНИ  (МОДУЛІ)  ПРОЄКТУ</a:t>
            </a:r>
            <a:endParaRPr u="sng">
              <a:solidFill>
                <a:schemeClr val="accent1"/>
              </a:solidFill>
            </a:endParaRPr>
          </a:p>
        </p:txBody>
      </p:sp>
      <p:sp>
        <p:nvSpPr>
          <p:cNvPr id="147" name="Google Shape;147;p18"/>
          <p:cNvSpPr txBox="1">
            <a:spLocks noGrp="1"/>
          </p:cNvSpPr>
          <p:nvPr>
            <p:ph type="subTitle" idx="4294967295"/>
          </p:nvPr>
        </p:nvSpPr>
        <p:spPr>
          <a:xfrm>
            <a:off x="1222458" y="2554210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/>
              <a:t>1</a:t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1664407" y="1606697"/>
            <a:ext cx="867600" cy="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           </a:t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4031039" y="1606697"/>
            <a:ext cx="867600" cy="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6397675" y="1606697"/>
            <a:ext cx="867600" cy="86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                  </a:t>
            </a:r>
            <a:endParaRPr/>
          </a:p>
        </p:txBody>
      </p:sp>
      <p:cxnSp>
        <p:nvCxnSpPr>
          <p:cNvPr id="151" name="Google Shape;151;p18"/>
          <p:cNvCxnSpPr>
            <a:stCxn id="148" idx="3"/>
            <a:endCxn id="149" idx="1"/>
          </p:cNvCxnSpPr>
          <p:nvPr/>
        </p:nvCxnSpPr>
        <p:spPr>
          <a:xfrm>
            <a:off x="2532007" y="2040497"/>
            <a:ext cx="14991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152" name="Google Shape;152;p18"/>
          <p:cNvCxnSpPr/>
          <p:nvPr/>
        </p:nvCxnSpPr>
        <p:spPr>
          <a:xfrm>
            <a:off x="4898632" y="2040497"/>
            <a:ext cx="14991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grpSp>
        <p:nvGrpSpPr>
          <p:cNvPr id="153" name="Google Shape;153;p18"/>
          <p:cNvGrpSpPr/>
          <p:nvPr/>
        </p:nvGrpSpPr>
        <p:grpSpPr>
          <a:xfrm>
            <a:off x="1819414" y="1762885"/>
            <a:ext cx="557579" cy="555213"/>
            <a:chOff x="3545301" y="2423523"/>
            <a:chExt cx="358134" cy="356637"/>
          </a:xfrm>
        </p:grpSpPr>
        <p:sp>
          <p:nvSpPr>
            <p:cNvPr id="154" name="Google Shape;154;p18"/>
            <p:cNvSpPr/>
            <p:nvPr/>
          </p:nvSpPr>
          <p:spPr>
            <a:xfrm>
              <a:off x="3545301" y="2633630"/>
              <a:ext cx="64600" cy="146531"/>
            </a:xfrm>
            <a:custGeom>
              <a:avLst/>
              <a:gdLst/>
              <a:ahLst/>
              <a:cxnLst/>
              <a:rect l="l" t="t" r="r" b="b"/>
              <a:pathLst>
                <a:path w="2460" h="5580" extrusionOk="0">
                  <a:moveTo>
                    <a:pt x="354" y="0"/>
                  </a:moveTo>
                  <a:cubicBezTo>
                    <a:pt x="153" y="0"/>
                    <a:pt x="0" y="154"/>
                    <a:pt x="0" y="345"/>
                  </a:cubicBezTo>
                  <a:lnTo>
                    <a:pt x="0" y="5580"/>
                  </a:lnTo>
                  <a:lnTo>
                    <a:pt x="2460" y="5580"/>
                  </a:lnTo>
                  <a:lnTo>
                    <a:pt x="2460" y="345"/>
                  </a:lnTo>
                  <a:cubicBezTo>
                    <a:pt x="2460" y="154"/>
                    <a:pt x="2306" y="0"/>
                    <a:pt x="2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3545301" y="2633630"/>
              <a:ext cx="30934" cy="146531"/>
            </a:xfrm>
            <a:custGeom>
              <a:avLst/>
              <a:gdLst/>
              <a:ahLst/>
              <a:cxnLst/>
              <a:rect l="l" t="t" r="r" b="b"/>
              <a:pathLst>
                <a:path w="1178" h="5580" extrusionOk="0">
                  <a:moveTo>
                    <a:pt x="354" y="0"/>
                  </a:moveTo>
                  <a:cubicBezTo>
                    <a:pt x="153" y="0"/>
                    <a:pt x="0" y="154"/>
                    <a:pt x="0" y="345"/>
                  </a:cubicBezTo>
                  <a:lnTo>
                    <a:pt x="0" y="5580"/>
                  </a:lnTo>
                  <a:lnTo>
                    <a:pt x="833" y="5580"/>
                  </a:lnTo>
                  <a:lnTo>
                    <a:pt x="833" y="345"/>
                  </a:lnTo>
                  <a:cubicBezTo>
                    <a:pt x="833" y="154"/>
                    <a:pt x="986" y="0"/>
                    <a:pt x="11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3643041" y="2597181"/>
              <a:ext cx="64888" cy="182980"/>
            </a:xfrm>
            <a:custGeom>
              <a:avLst/>
              <a:gdLst/>
              <a:ahLst/>
              <a:cxnLst/>
              <a:rect l="l" t="t" r="r" b="b"/>
              <a:pathLst>
                <a:path w="2471" h="6968" extrusionOk="0">
                  <a:moveTo>
                    <a:pt x="355" y="1"/>
                  </a:moveTo>
                  <a:cubicBezTo>
                    <a:pt x="164" y="10"/>
                    <a:pt x="1" y="163"/>
                    <a:pt x="1" y="355"/>
                  </a:cubicBezTo>
                  <a:lnTo>
                    <a:pt x="1" y="6968"/>
                  </a:lnTo>
                  <a:lnTo>
                    <a:pt x="2470" y="6968"/>
                  </a:lnTo>
                  <a:lnTo>
                    <a:pt x="2470" y="355"/>
                  </a:lnTo>
                  <a:cubicBezTo>
                    <a:pt x="2460" y="163"/>
                    <a:pt x="2307" y="10"/>
                    <a:pt x="21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3643041" y="2597181"/>
              <a:ext cx="30961" cy="182980"/>
            </a:xfrm>
            <a:custGeom>
              <a:avLst/>
              <a:gdLst/>
              <a:ahLst/>
              <a:cxnLst/>
              <a:rect l="l" t="t" r="r" b="b"/>
              <a:pathLst>
                <a:path w="1179" h="6968" extrusionOk="0">
                  <a:moveTo>
                    <a:pt x="355" y="1"/>
                  </a:moveTo>
                  <a:cubicBezTo>
                    <a:pt x="154" y="10"/>
                    <a:pt x="1" y="163"/>
                    <a:pt x="1" y="355"/>
                  </a:cubicBezTo>
                  <a:lnTo>
                    <a:pt x="1" y="6968"/>
                  </a:lnTo>
                  <a:lnTo>
                    <a:pt x="824" y="6968"/>
                  </a:lnTo>
                  <a:lnTo>
                    <a:pt x="824" y="355"/>
                  </a:lnTo>
                  <a:cubicBezTo>
                    <a:pt x="824" y="163"/>
                    <a:pt x="977" y="10"/>
                    <a:pt x="11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3740807" y="2560994"/>
              <a:ext cx="65125" cy="219166"/>
            </a:xfrm>
            <a:custGeom>
              <a:avLst/>
              <a:gdLst/>
              <a:ahLst/>
              <a:cxnLst/>
              <a:rect l="l" t="t" r="r" b="b"/>
              <a:pathLst>
                <a:path w="2480" h="8346" extrusionOk="0">
                  <a:moveTo>
                    <a:pt x="355" y="1"/>
                  </a:moveTo>
                  <a:cubicBezTo>
                    <a:pt x="163" y="1"/>
                    <a:pt x="10" y="163"/>
                    <a:pt x="1" y="355"/>
                  </a:cubicBezTo>
                  <a:lnTo>
                    <a:pt x="1" y="8346"/>
                  </a:lnTo>
                  <a:lnTo>
                    <a:pt x="2479" y="8346"/>
                  </a:lnTo>
                  <a:lnTo>
                    <a:pt x="2479" y="355"/>
                  </a:lnTo>
                  <a:cubicBezTo>
                    <a:pt x="2470" y="154"/>
                    <a:pt x="2307" y="1"/>
                    <a:pt x="21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3740807" y="2560994"/>
              <a:ext cx="30934" cy="219166"/>
            </a:xfrm>
            <a:custGeom>
              <a:avLst/>
              <a:gdLst/>
              <a:ahLst/>
              <a:cxnLst/>
              <a:rect l="l" t="t" r="r" b="b"/>
              <a:pathLst>
                <a:path w="1178" h="8346" extrusionOk="0">
                  <a:moveTo>
                    <a:pt x="355" y="1"/>
                  </a:moveTo>
                  <a:cubicBezTo>
                    <a:pt x="163" y="1"/>
                    <a:pt x="10" y="163"/>
                    <a:pt x="1" y="355"/>
                  </a:cubicBezTo>
                  <a:lnTo>
                    <a:pt x="1" y="8346"/>
                  </a:lnTo>
                  <a:lnTo>
                    <a:pt x="824" y="8346"/>
                  </a:lnTo>
                  <a:lnTo>
                    <a:pt x="824" y="355"/>
                  </a:lnTo>
                  <a:cubicBezTo>
                    <a:pt x="833" y="163"/>
                    <a:pt x="986" y="1"/>
                    <a:pt x="11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3838573" y="2524808"/>
              <a:ext cx="64862" cy="255352"/>
            </a:xfrm>
            <a:custGeom>
              <a:avLst/>
              <a:gdLst/>
              <a:ahLst/>
              <a:cxnLst/>
              <a:rect l="l" t="t" r="r" b="b"/>
              <a:pathLst>
                <a:path w="2470" h="9724" extrusionOk="0">
                  <a:moveTo>
                    <a:pt x="355" y="0"/>
                  </a:moveTo>
                  <a:cubicBezTo>
                    <a:pt x="163" y="0"/>
                    <a:pt x="10" y="163"/>
                    <a:pt x="1" y="355"/>
                  </a:cubicBezTo>
                  <a:lnTo>
                    <a:pt x="1" y="9724"/>
                  </a:lnTo>
                  <a:lnTo>
                    <a:pt x="2470" y="9724"/>
                  </a:lnTo>
                  <a:lnTo>
                    <a:pt x="2470" y="355"/>
                  </a:lnTo>
                  <a:cubicBezTo>
                    <a:pt x="2470" y="163"/>
                    <a:pt x="2307" y="0"/>
                    <a:pt x="21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3838835" y="2524808"/>
              <a:ext cx="30934" cy="255352"/>
            </a:xfrm>
            <a:custGeom>
              <a:avLst/>
              <a:gdLst/>
              <a:ahLst/>
              <a:cxnLst/>
              <a:rect l="l" t="t" r="r" b="b"/>
              <a:pathLst>
                <a:path w="1178" h="9724" extrusionOk="0">
                  <a:moveTo>
                    <a:pt x="354" y="0"/>
                  </a:moveTo>
                  <a:cubicBezTo>
                    <a:pt x="153" y="0"/>
                    <a:pt x="0" y="163"/>
                    <a:pt x="0" y="355"/>
                  </a:cubicBezTo>
                  <a:lnTo>
                    <a:pt x="0" y="9724"/>
                  </a:lnTo>
                  <a:lnTo>
                    <a:pt x="823" y="9724"/>
                  </a:lnTo>
                  <a:lnTo>
                    <a:pt x="823" y="355"/>
                  </a:lnTo>
                  <a:cubicBezTo>
                    <a:pt x="823" y="154"/>
                    <a:pt x="976" y="0"/>
                    <a:pt x="11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8"/>
            <p:cNvSpPr/>
            <p:nvPr/>
          </p:nvSpPr>
          <p:spPr>
            <a:xfrm>
              <a:off x="3560873" y="2423523"/>
              <a:ext cx="332767" cy="134241"/>
            </a:xfrm>
            <a:custGeom>
              <a:avLst/>
              <a:gdLst/>
              <a:ahLst/>
              <a:cxnLst/>
              <a:rect l="l" t="t" r="r" b="b"/>
              <a:pathLst>
                <a:path w="12672" h="5112" extrusionOk="0">
                  <a:moveTo>
                    <a:pt x="10171" y="0"/>
                  </a:moveTo>
                  <a:cubicBezTo>
                    <a:pt x="9996" y="0"/>
                    <a:pt x="9889" y="205"/>
                    <a:pt x="9992" y="355"/>
                  </a:cubicBezTo>
                  <a:lnTo>
                    <a:pt x="10355" y="872"/>
                  </a:lnTo>
                  <a:cubicBezTo>
                    <a:pt x="9140" y="1599"/>
                    <a:pt x="5274" y="3628"/>
                    <a:pt x="0" y="3628"/>
                  </a:cubicBezTo>
                  <a:lnTo>
                    <a:pt x="0" y="5111"/>
                  </a:lnTo>
                  <a:cubicBezTo>
                    <a:pt x="2871" y="5102"/>
                    <a:pt x="5714" y="4547"/>
                    <a:pt x="8374" y="3484"/>
                  </a:cubicBezTo>
                  <a:cubicBezTo>
                    <a:pt x="9351" y="3092"/>
                    <a:pt x="10298" y="2633"/>
                    <a:pt x="11207" y="2087"/>
                  </a:cubicBezTo>
                  <a:lnTo>
                    <a:pt x="11523" y="2546"/>
                  </a:lnTo>
                  <a:cubicBezTo>
                    <a:pt x="11568" y="2612"/>
                    <a:pt x="11636" y="2642"/>
                    <a:pt x="11703" y="2642"/>
                  </a:cubicBezTo>
                  <a:cubicBezTo>
                    <a:pt x="11793" y="2642"/>
                    <a:pt x="11883" y="2588"/>
                    <a:pt x="11915" y="2489"/>
                  </a:cubicBezTo>
                  <a:lnTo>
                    <a:pt x="12624" y="374"/>
                  </a:lnTo>
                  <a:cubicBezTo>
                    <a:pt x="12671" y="230"/>
                    <a:pt x="12566" y="77"/>
                    <a:pt x="12413" y="77"/>
                  </a:cubicBezTo>
                  <a:lnTo>
                    <a:pt x="10183" y="1"/>
                  </a:lnTo>
                  <a:cubicBezTo>
                    <a:pt x="10179" y="0"/>
                    <a:pt x="10175" y="0"/>
                    <a:pt x="10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" name="Google Shape;163;p18"/>
          <p:cNvGrpSpPr/>
          <p:nvPr/>
        </p:nvGrpSpPr>
        <p:grpSpPr>
          <a:xfrm>
            <a:off x="6571485" y="1746109"/>
            <a:ext cx="592368" cy="588775"/>
            <a:chOff x="2180884" y="2888719"/>
            <a:chExt cx="376752" cy="374468"/>
          </a:xfrm>
        </p:grpSpPr>
        <p:sp>
          <p:nvSpPr>
            <p:cNvPr id="164" name="Google Shape;164;p18"/>
            <p:cNvSpPr/>
            <p:nvPr/>
          </p:nvSpPr>
          <p:spPr>
            <a:xfrm>
              <a:off x="2180884" y="2954054"/>
              <a:ext cx="309395" cy="309133"/>
            </a:xfrm>
            <a:custGeom>
              <a:avLst/>
              <a:gdLst/>
              <a:ahLst/>
              <a:cxnLst/>
              <a:rect l="l" t="t" r="r" b="b"/>
              <a:pathLst>
                <a:path w="11782" h="11772" extrusionOk="0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2335713" y="3102082"/>
              <a:ext cx="154330" cy="12579"/>
            </a:xfrm>
            <a:custGeom>
              <a:avLst/>
              <a:gdLst/>
              <a:ahLst/>
              <a:cxnLst/>
              <a:rect l="l" t="t" r="r" b="b"/>
              <a:pathLst>
                <a:path w="5877" h="479" extrusionOk="0">
                  <a:moveTo>
                    <a:pt x="0" y="0"/>
                  </a:moveTo>
                  <a:lnTo>
                    <a:pt x="0" y="479"/>
                  </a:lnTo>
                  <a:lnTo>
                    <a:pt x="5876" y="479"/>
                  </a:lnTo>
                  <a:lnTo>
                    <a:pt x="5876" y="240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2465648" y="2888719"/>
              <a:ext cx="91989" cy="89993"/>
            </a:xfrm>
            <a:custGeom>
              <a:avLst/>
              <a:gdLst/>
              <a:ahLst/>
              <a:cxnLst/>
              <a:rect l="l" t="t" r="r" b="b"/>
              <a:pathLst>
                <a:path w="3503" h="3427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2465648" y="2888719"/>
              <a:ext cx="61842" cy="90229"/>
            </a:xfrm>
            <a:custGeom>
              <a:avLst/>
              <a:gdLst/>
              <a:ahLst/>
              <a:cxnLst/>
              <a:rect l="l" t="t" r="r" b="b"/>
              <a:pathLst>
                <a:path w="2355" h="3436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2218094" y="2991002"/>
              <a:ext cx="235263" cy="235263"/>
            </a:xfrm>
            <a:custGeom>
              <a:avLst/>
              <a:gdLst/>
              <a:ahLst/>
              <a:cxnLst/>
              <a:rect l="l" t="t" r="r" b="b"/>
              <a:pathLst>
                <a:path w="8959" h="8959" extrusionOk="0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2335713" y="3102082"/>
              <a:ext cx="117382" cy="12579"/>
            </a:xfrm>
            <a:custGeom>
              <a:avLst/>
              <a:gdLst/>
              <a:ahLst/>
              <a:cxnLst/>
              <a:rect l="l" t="t" r="r" b="b"/>
              <a:pathLst>
                <a:path w="4470" h="479" extrusionOk="0">
                  <a:moveTo>
                    <a:pt x="0" y="0"/>
                  </a:moveTo>
                  <a:lnTo>
                    <a:pt x="0" y="479"/>
                  </a:lnTo>
                  <a:lnTo>
                    <a:pt x="4460" y="479"/>
                  </a:lnTo>
                  <a:cubicBezTo>
                    <a:pt x="4460" y="402"/>
                    <a:pt x="4470" y="326"/>
                    <a:pt x="4470" y="240"/>
                  </a:cubicBezTo>
                  <a:cubicBezTo>
                    <a:pt x="4470" y="153"/>
                    <a:pt x="4460" y="87"/>
                    <a:pt x="44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2249003" y="3021910"/>
              <a:ext cx="173185" cy="173421"/>
            </a:xfrm>
            <a:custGeom>
              <a:avLst/>
              <a:gdLst/>
              <a:ahLst/>
              <a:cxnLst/>
              <a:rect l="l" t="t" r="r" b="b"/>
              <a:pathLst>
                <a:path w="6595" h="6604" extrusionOk="0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2335713" y="3102082"/>
              <a:ext cx="86711" cy="12579"/>
            </a:xfrm>
            <a:custGeom>
              <a:avLst/>
              <a:gdLst/>
              <a:ahLst/>
              <a:cxnLst/>
              <a:rect l="l" t="t" r="r" b="b"/>
              <a:pathLst>
                <a:path w="3302" h="479" extrusionOk="0">
                  <a:moveTo>
                    <a:pt x="0" y="0"/>
                  </a:moveTo>
                  <a:lnTo>
                    <a:pt x="0" y="479"/>
                  </a:lnTo>
                  <a:lnTo>
                    <a:pt x="3283" y="479"/>
                  </a:lnTo>
                  <a:cubicBezTo>
                    <a:pt x="3283" y="402"/>
                    <a:pt x="3302" y="326"/>
                    <a:pt x="3302" y="240"/>
                  </a:cubicBezTo>
                  <a:cubicBezTo>
                    <a:pt x="3302" y="153"/>
                    <a:pt x="3292" y="87"/>
                    <a:pt x="32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2286187" y="3059094"/>
              <a:ext cx="99053" cy="99053"/>
            </a:xfrm>
            <a:custGeom>
              <a:avLst/>
              <a:gdLst/>
              <a:ahLst/>
              <a:cxnLst/>
              <a:rect l="l" t="t" r="r" b="b"/>
              <a:pathLst>
                <a:path w="3772" h="3772" extrusionOk="0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2335713" y="3102318"/>
              <a:ext cx="49526" cy="12342"/>
            </a:xfrm>
            <a:custGeom>
              <a:avLst/>
              <a:gdLst/>
              <a:ahLst/>
              <a:cxnLst/>
              <a:rect l="l" t="t" r="r" b="b"/>
              <a:pathLst>
                <a:path w="1886" h="470" extrusionOk="0">
                  <a:moveTo>
                    <a:pt x="0" y="1"/>
                  </a:moveTo>
                  <a:lnTo>
                    <a:pt x="0" y="470"/>
                  </a:lnTo>
                  <a:lnTo>
                    <a:pt x="1866" y="470"/>
                  </a:lnTo>
                  <a:cubicBezTo>
                    <a:pt x="1886" y="317"/>
                    <a:pt x="1886" y="154"/>
                    <a:pt x="18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2317095" y="3090002"/>
              <a:ext cx="37237" cy="37237"/>
            </a:xfrm>
            <a:custGeom>
              <a:avLst/>
              <a:gdLst/>
              <a:ahLst/>
              <a:cxnLst/>
              <a:rect l="l" t="t" r="r" b="b"/>
              <a:pathLst>
                <a:path w="1418" h="1418" extrusionOk="0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8"/>
            <p:cNvSpPr/>
            <p:nvPr/>
          </p:nvSpPr>
          <p:spPr>
            <a:xfrm>
              <a:off x="2335713" y="3102318"/>
              <a:ext cx="18855" cy="12342"/>
            </a:xfrm>
            <a:custGeom>
              <a:avLst/>
              <a:gdLst/>
              <a:ahLst/>
              <a:cxnLst/>
              <a:rect l="l" t="t" r="r" b="b"/>
              <a:pathLst>
                <a:path w="718" h="470" extrusionOk="0">
                  <a:moveTo>
                    <a:pt x="0" y="1"/>
                  </a:moveTo>
                  <a:lnTo>
                    <a:pt x="0" y="470"/>
                  </a:lnTo>
                  <a:lnTo>
                    <a:pt x="661" y="470"/>
                  </a:lnTo>
                  <a:cubicBezTo>
                    <a:pt x="718" y="317"/>
                    <a:pt x="718" y="154"/>
                    <a:pt x="6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8"/>
            <p:cNvSpPr/>
            <p:nvPr/>
          </p:nvSpPr>
          <p:spPr>
            <a:xfrm>
              <a:off x="2326496" y="3073169"/>
              <a:ext cx="44668" cy="41570"/>
            </a:xfrm>
            <a:custGeom>
              <a:avLst/>
              <a:gdLst/>
              <a:ahLst/>
              <a:cxnLst/>
              <a:rect l="l" t="t" r="r" b="b"/>
              <a:pathLst>
                <a:path w="1701" h="1583" extrusionOk="0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8"/>
            <p:cNvSpPr/>
            <p:nvPr/>
          </p:nvSpPr>
          <p:spPr>
            <a:xfrm>
              <a:off x="2355566" y="2901954"/>
              <a:ext cx="188704" cy="185080"/>
            </a:xfrm>
            <a:custGeom>
              <a:avLst/>
              <a:gdLst/>
              <a:ahLst/>
              <a:cxnLst/>
              <a:rect l="l" t="t" r="r" b="b"/>
              <a:pathLst>
                <a:path w="7186" h="7048" extrusionOk="0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18"/>
          <p:cNvGrpSpPr/>
          <p:nvPr/>
        </p:nvGrpSpPr>
        <p:grpSpPr>
          <a:xfrm>
            <a:off x="4166199" y="1773477"/>
            <a:ext cx="597771" cy="534331"/>
            <a:chOff x="3944637" y="3354834"/>
            <a:chExt cx="415696" cy="371605"/>
          </a:xfrm>
        </p:grpSpPr>
        <p:sp>
          <p:nvSpPr>
            <p:cNvPr id="179" name="Google Shape;179;p18"/>
            <p:cNvSpPr/>
            <p:nvPr/>
          </p:nvSpPr>
          <p:spPr>
            <a:xfrm>
              <a:off x="4069031" y="3391598"/>
              <a:ext cx="126941" cy="126941"/>
            </a:xfrm>
            <a:custGeom>
              <a:avLst/>
              <a:gdLst/>
              <a:ahLst/>
              <a:cxnLst/>
              <a:rect l="l" t="t" r="r" b="b"/>
              <a:pathLst>
                <a:path w="4834" h="4834" extrusionOk="0">
                  <a:moveTo>
                    <a:pt x="2422" y="0"/>
                  </a:moveTo>
                  <a:cubicBezTo>
                    <a:pt x="1092" y="0"/>
                    <a:pt x="10" y="1072"/>
                    <a:pt x="1" y="2412"/>
                  </a:cubicBezTo>
                  <a:cubicBezTo>
                    <a:pt x="1" y="3742"/>
                    <a:pt x="1072" y="4824"/>
                    <a:pt x="2412" y="4833"/>
                  </a:cubicBezTo>
                  <a:cubicBezTo>
                    <a:pt x="3743" y="4833"/>
                    <a:pt x="4824" y="3752"/>
                    <a:pt x="4834" y="2422"/>
                  </a:cubicBezTo>
                  <a:cubicBezTo>
                    <a:pt x="4834" y="1091"/>
                    <a:pt x="3752" y="10"/>
                    <a:pt x="24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4068768" y="3391546"/>
              <a:ext cx="71926" cy="126731"/>
            </a:xfrm>
            <a:custGeom>
              <a:avLst/>
              <a:gdLst/>
              <a:ahLst/>
              <a:cxnLst/>
              <a:rect l="l" t="t" r="r" b="b"/>
              <a:pathLst>
                <a:path w="2739" h="4826" extrusionOk="0">
                  <a:moveTo>
                    <a:pt x="2416" y="0"/>
                  </a:moveTo>
                  <a:cubicBezTo>
                    <a:pt x="1106" y="0"/>
                    <a:pt x="1" y="1059"/>
                    <a:pt x="1" y="2404"/>
                  </a:cubicBezTo>
                  <a:cubicBezTo>
                    <a:pt x="1" y="3755"/>
                    <a:pt x="1099" y="4826"/>
                    <a:pt x="2413" y="4826"/>
                  </a:cubicBezTo>
                  <a:cubicBezTo>
                    <a:pt x="2514" y="4826"/>
                    <a:pt x="2616" y="4820"/>
                    <a:pt x="2719" y="4807"/>
                  </a:cubicBezTo>
                  <a:cubicBezTo>
                    <a:pt x="1523" y="4644"/>
                    <a:pt x="623" y="3620"/>
                    <a:pt x="623" y="2404"/>
                  </a:cubicBezTo>
                  <a:cubicBezTo>
                    <a:pt x="633" y="1199"/>
                    <a:pt x="1532" y="175"/>
                    <a:pt x="2738" y="21"/>
                  </a:cubicBezTo>
                  <a:cubicBezTo>
                    <a:pt x="2630" y="7"/>
                    <a:pt x="2522" y="0"/>
                    <a:pt x="24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4089382" y="3411950"/>
              <a:ext cx="86238" cy="86238"/>
            </a:xfrm>
            <a:custGeom>
              <a:avLst/>
              <a:gdLst/>
              <a:ahLst/>
              <a:cxnLst/>
              <a:rect l="l" t="t" r="r" b="b"/>
              <a:pathLst>
                <a:path w="3284" h="3284" extrusionOk="0">
                  <a:moveTo>
                    <a:pt x="1647" y="0"/>
                  </a:moveTo>
                  <a:cubicBezTo>
                    <a:pt x="738" y="0"/>
                    <a:pt x="1" y="728"/>
                    <a:pt x="1" y="1637"/>
                  </a:cubicBezTo>
                  <a:cubicBezTo>
                    <a:pt x="1" y="2546"/>
                    <a:pt x="728" y="3283"/>
                    <a:pt x="1637" y="3283"/>
                  </a:cubicBezTo>
                  <a:cubicBezTo>
                    <a:pt x="2546" y="3283"/>
                    <a:pt x="3283" y="2556"/>
                    <a:pt x="3283" y="1647"/>
                  </a:cubicBezTo>
                  <a:cubicBezTo>
                    <a:pt x="3283" y="737"/>
                    <a:pt x="2556" y="0"/>
                    <a:pt x="16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4088909" y="3411792"/>
              <a:ext cx="51785" cy="86212"/>
            </a:xfrm>
            <a:custGeom>
              <a:avLst/>
              <a:gdLst/>
              <a:ahLst/>
              <a:cxnLst/>
              <a:rect l="l" t="t" r="r" b="b"/>
              <a:pathLst>
                <a:path w="1972" h="3283" extrusionOk="0">
                  <a:moveTo>
                    <a:pt x="1636" y="1"/>
                  </a:moveTo>
                  <a:cubicBezTo>
                    <a:pt x="757" y="1"/>
                    <a:pt x="9" y="715"/>
                    <a:pt x="9" y="1633"/>
                  </a:cubicBezTo>
                  <a:cubicBezTo>
                    <a:pt x="1" y="2565"/>
                    <a:pt x="755" y="3283"/>
                    <a:pt x="1639" y="3283"/>
                  </a:cubicBezTo>
                  <a:cubicBezTo>
                    <a:pt x="1745" y="3283"/>
                    <a:pt x="1853" y="3272"/>
                    <a:pt x="1962" y="3251"/>
                  </a:cubicBezTo>
                  <a:cubicBezTo>
                    <a:pt x="1196" y="3098"/>
                    <a:pt x="641" y="2418"/>
                    <a:pt x="650" y="1643"/>
                  </a:cubicBezTo>
                  <a:cubicBezTo>
                    <a:pt x="650" y="858"/>
                    <a:pt x="1205" y="179"/>
                    <a:pt x="1971" y="35"/>
                  </a:cubicBezTo>
                  <a:cubicBezTo>
                    <a:pt x="1858" y="12"/>
                    <a:pt x="1746" y="1"/>
                    <a:pt x="1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4114776" y="3426025"/>
              <a:ext cx="34453" cy="59085"/>
            </a:xfrm>
            <a:custGeom>
              <a:avLst/>
              <a:gdLst/>
              <a:ahLst/>
              <a:cxnLst/>
              <a:rect l="l" t="t" r="r" b="b"/>
              <a:pathLst>
                <a:path w="1312" h="2250" extrusionOk="0">
                  <a:moveTo>
                    <a:pt x="622" y="441"/>
                  </a:moveTo>
                  <a:lnTo>
                    <a:pt x="622" y="862"/>
                  </a:lnTo>
                  <a:cubicBezTo>
                    <a:pt x="450" y="795"/>
                    <a:pt x="402" y="737"/>
                    <a:pt x="402" y="642"/>
                  </a:cubicBezTo>
                  <a:cubicBezTo>
                    <a:pt x="402" y="517"/>
                    <a:pt x="498" y="469"/>
                    <a:pt x="622" y="441"/>
                  </a:cubicBezTo>
                  <a:close/>
                  <a:moveTo>
                    <a:pt x="756" y="1292"/>
                  </a:moveTo>
                  <a:cubicBezTo>
                    <a:pt x="926" y="1368"/>
                    <a:pt x="966" y="1443"/>
                    <a:pt x="967" y="1545"/>
                  </a:cubicBezTo>
                  <a:lnTo>
                    <a:pt x="967" y="1545"/>
                  </a:lnTo>
                  <a:cubicBezTo>
                    <a:pt x="965" y="1659"/>
                    <a:pt x="879" y="1761"/>
                    <a:pt x="756" y="1771"/>
                  </a:cubicBezTo>
                  <a:lnTo>
                    <a:pt x="756" y="1292"/>
                  </a:lnTo>
                  <a:close/>
                  <a:moveTo>
                    <a:pt x="689" y="0"/>
                  </a:moveTo>
                  <a:cubicBezTo>
                    <a:pt x="642" y="0"/>
                    <a:pt x="594" y="20"/>
                    <a:pt x="594" y="67"/>
                  </a:cubicBezTo>
                  <a:lnTo>
                    <a:pt x="594" y="144"/>
                  </a:lnTo>
                  <a:cubicBezTo>
                    <a:pt x="278" y="182"/>
                    <a:pt x="58" y="355"/>
                    <a:pt x="58" y="680"/>
                  </a:cubicBezTo>
                  <a:cubicBezTo>
                    <a:pt x="58" y="1024"/>
                    <a:pt x="326" y="1130"/>
                    <a:pt x="594" y="1225"/>
                  </a:cubicBezTo>
                  <a:lnTo>
                    <a:pt x="594" y="1780"/>
                  </a:lnTo>
                  <a:cubicBezTo>
                    <a:pt x="460" y="1752"/>
                    <a:pt x="335" y="1694"/>
                    <a:pt x="240" y="1599"/>
                  </a:cubicBezTo>
                  <a:cubicBezTo>
                    <a:pt x="218" y="1581"/>
                    <a:pt x="191" y="1572"/>
                    <a:pt x="164" y="1572"/>
                  </a:cubicBezTo>
                  <a:cubicBezTo>
                    <a:pt x="119" y="1572"/>
                    <a:pt x="76" y="1595"/>
                    <a:pt x="58" y="1637"/>
                  </a:cubicBezTo>
                  <a:cubicBezTo>
                    <a:pt x="0" y="1704"/>
                    <a:pt x="0" y="1809"/>
                    <a:pt x="58" y="1876"/>
                  </a:cubicBezTo>
                  <a:cubicBezTo>
                    <a:pt x="184" y="2021"/>
                    <a:pt x="371" y="2097"/>
                    <a:pt x="560" y="2097"/>
                  </a:cubicBezTo>
                  <a:cubicBezTo>
                    <a:pt x="571" y="2097"/>
                    <a:pt x="582" y="2097"/>
                    <a:pt x="594" y="2096"/>
                  </a:cubicBezTo>
                  <a:lnTo>
                    <a:pt x="594" y="2182"/>
                  </a:lnTo>
                  <a:cubicBezTo>
                    <a:pt x="594" y="2221"/>
                    <a:pt x="642" y="2249"/>
                    <a:pt x="689" y="2249"/>
                  </a:cubicBezTo>
                  <a:cubicBezTo>
                    <a:pt x="728" y="2249"/>
                    <a:pt x="776" y="2221"/>
                    <a:pt x="776" y="2182"/>
                  </a:cubicBezTo>
                  <a:lnTo>
                    <a:pt x="776" y="2096"/>
                  </a:lnTo>
                  <a:cubicBezTo>
                    <a:pt x="1082" y="2077"/>
                    <a:pt x="1311" y="1819"/>
                    <a:pt x="1302" y="1513"/>
                  </a:cubicBezTo>
                  <a:cubicBezTo>
                    <a:pt x="1302" y="1178"/>
                    <a:pt x="1091" y="1034"/>
                    <a:pt x="785" y="929"/>
                  </a:cubicBezTo>
                  <a:lnTo>
                    <a:pt x="785" y="450"/>
                  </a:lnTo>
                  <a:cubicBezTo>
                    <a:pt x="881" y="460"/>
                    <a:pt x="967" y="489"/>
                    <a:pt x="1044" y="536"/>
                  </a:cubicBezTo>
                  <a:cubicBezTo>
                    <a:pt x="1064" y="548"/>
                    <a:pt x="1085" y="554"/>
                    <a:pt x="1106" y="554"/>
                  </a:cubicBezTo>
                  <a:cubicBezTo>
                    <a:pt x="1153" y="554"/>
                    <a:pt x="1196" y="525"/>
                    <a:pt x="1216" y="479"/>
                  </a:cubicBezTo>
                  <a:cubicBezTo>
                    <a:pt x="1264" y="412"/>
                    <a:pt x="1264" y="316"/>
                    <a:pt x="1206" y="259"/>
                  </a:cubicBezTo>
                  <a:cubicBezTo>
                    <a:pt x="1082" y="173"/>
                    <a:pt x="929" y="134"/>
                    <a:pt x="785" y="134"/>
                  </a:cubicBezTo>
                  <a:lnTo>
                    <a:pt x="785" y="67"/>
                  </a:lnTo>
                  <a:cubicBezTo>
                    <a:pt x="785" y="29"/>
                    <a:pt x="737" y="0"/>
                    <a:pt x="6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4167296" y="3354913"/>
              <a:ext cx="126941" cy="126678"/>
            </a:xfrm>
            <a:custGeom>
              <a:avLst/>
              <a:gdLst/>
              <a:ahLst/>
              <a:cxnLst/>
              <a:rect l="l" t="t" r="r" b="b"/>
              <a:pathLst>
                <a:path w="4834" h="4824" extrusionOk="0">
                  <a:moveTo>
                    <a:pt x="2422" y="0"/>
                  </a:moveTo>
                  <a:cubicBezTo>
                    <a:pt x="1092" y="0"/>
                    <a:pt x="10" y="1072"/>
                    <a:pt x="10" y="2412"/>
                  </a:cubicBezTo>
                  <a:cubicBezTo>
                    <a:pt x="1" y="3742"/>
                    <a:pt x="1082" y="4823"/>
                    <a:pt x="2412" y="4823"/>
                  </a:cubicBezTo>
                  <a:cubicBezTo>
                    <a:pt x="2418" y="4823"/>
                    <a:pt x="2424" y="4824"/>
                    <a:pt x="2430" y="4824"/>
                  </a:cubicBezTo>
                  <a:cubicBezTo>
                    <a:pt x="3752" y="4824"/>
                    <a:pt x="4824" y="3746"/>
                    <a:pt x="4834" y="2421"/>
                  </a:cubicBezTo>
                  <a:cubicBezTo>
                    <a:pt x="4834" y="1091"/>
                    <a:pt x="3762" y="10"/>
                    <a:pt x="24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4167033" y="3354834"/>
              <a:ext cx="71926" cy="126757"/>
            </a:xfrm>
            <a:custGeom>
              <a:avLst/>
              <a:gdLst/>
              <a:ahLst/>
              <a:cxnLst/>
              <a:rect l="l" t="t" r="r" b="b"/>
              <a:pathLst>
                <a:path w="2739" h="4827" extrusionOk="0">
                  <a:moveTo>
                    <a:pt x="2416" y="1"/>
                  </a:moveTo>
                  <a:cubicBezTo>
                    <a:pt x="1108" y="1"/>
                    <a:pt x="10" y="1060"/>
                    <a:pt x="1" y="2405"/>
                  </a:cubicBezTo>
                  <a:cubicBezTo>
                    <a:pt x="1" y="3756"/>
                    <a:pt x="1107" y="4827"/>
                    <a:pt x="2422" y="4827"/>
                  </a:cubicBezTo>
                  <a:cubicBezTo>
                    <a:pt x="2523" y="4827"/>
                    <a:pt x="2626" y="4820"/>
                    <a:pt x="2728" y="4807"/>
                  </a:cubicBezTo>
                  <a:cubicBezTo>
                    <a:pt x="1523" y="4645"/>
                    <a:pt x="623" y="3621"/>
                    <a:pt x="633" y="2405"/>
                  </a:cubicBezTo>
                  <a:cubicBezTo>
                    <a:pt x="633" y="1190"/>
                    <a:pt x="1532" y="175"/>
                    <a:pt x="2738" y="22"/>
                  </a:cubicBezTo>
                  <a:cubicBezTo>
                    <a:pt x="2630" y="8"/>
                    <a:pt x="2522" y="1"/>
                    <a:pt x="24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4187647" y="3375264"/>
              <a:ext cx="86238" cy="86212"/>
            </a:xfrm>
            <a:custGeom>
              <a:avLst/>
              <a:gdLst/>
              <a:ahLst/>
              <a:cxnLst/>
              <a:rect l="l" t="t" r="r" b="b"/>
              <a:pathLst>
                <a:path w="3284" h="3283" extrusionOk="0">
                  <a:moveTo>
                    <a:pt x="1629" y="0"/>
                  </a:moveTo>
                  <a:cubicBezTo>
                    <a:pt x="728" y="0"/>
                    <a:pt x="1" y="733"/>
                    <a:pt x="1" y="1637"/>
                  </a:cubicBezTo>
                  <a:cubicBezTo>
                    <a:pt x="1" y="2536"/>
                    <a:pt x="728" y="3273"/>
                    <a:pt x="1637" y="3283"/>
                  </a:cubicBezTo>
                  <a:cubicBezTo>
                    <a:pt x="2546" y="3283"/>
                    <a:pt x="3283" y="2546"/>
                    <a:pt x="3283" y="1646"/>
                  </a:cubicBezTo>
                  <a:cubicBezTo>
                    <a:pt x="3283" y="737"/>
                    <a:pt x="2556" y="0"/>
                    <a:pt x="1647" y="0"/>
                  </a:cubicBezTo>
                  <a:cubicBezTo>
                    <a:pt x="1641" y="0"/>
                    <a:pt x="1635" y="0"/>
                    <a:pt x="16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4187174" y="3375107"/>
              <a:ext cx="51785" cy="86212"/>
            </a:xfrm>
            <a:custGeom>
              <a:avLst/>
              <a:gdLst/>
              <a:ahLst/>
              <a:cxnLst/>
              <a:rect l="l" t="t" r="r" b="b"/>
              <a:pathLst>
                <a:path w="1972" h="3283" extrusionOk="0">
                  <a:moveTo>
                    <a:pt x="1636" y="0"/>
                  </a:moveTo>
                  <a:cubicBezTo>
                    <a:pt x="757" y="0"/>
                    <a:pt x="9" y="715"/>
                    <a:pt x="9" y="1633"/>
                  </a:cubicBezTo>
                  <a:cubicBezTo>
                    <a:pt x="1" y="2565"/>
                    <a:pt x="755" y="3282"/>
                    <a:pt x="1639" y="3282"/>
                  </a:cubicBezTo>
                  <a:cubicBezTo>
                    <a:pt x="1745" y="3282"/>
                    <a:pt x="1853" y="3272"/>
                    <a:pt x="1961" y="3251"/>
                  </a:cubicBezTo>
                  <a:cubicBezTo>
                    <a:pt x="1196" y="3097"/>
                    <a:pt x="650" y="2418"/>
                    <a:pt x="650" y="1633"/>
                  </a:cubicBezTo>
                  <a:cubicBezTo>
                    <a:pt x="650" y="858"/>
                    <a:pt x="1205" y="178"/>
                    <a:pt x="1971" y="35"/>
                  </a:cubicBezTo>
                  <a:cubicBezTo>
                    <a:pt x="1858" y="11"/>
                    <a:pt x="1746" y="0"/>
                    <a:pt x="16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4213040" y="3389340"/>
              <a:ext cx="34453" cy="59085"/>
            </a:xfrm>
            <a:custGeom>
              <a:avLst/>
              <a:gdLst/>
              <a:ahLst/>
              <a:cxnLst/>
              <a:rect l="l" t="t" r="r" b="b"/>
              <a:pathLst>
                <a:path w="1312" h="2250" extrusionOk="0">
                  <a:moveTo>
                    <a:pt x="622" y="440"/>
                  </a:moveTo>
                  <a:lnTo>
                    <a:pt x="622" y="861"/>
                  </a:lnTo>
                  <a:cubicBezTo>
                    <a:pt x="450" y="794"/>
                    <a:pt x="402" y="737"/>
                    <a:pt x="402" y="632"/>
                  </a:cubicBezTo>
                  <a:cubicBezTo>
                    <a:pt x="402" y="517"/>
                    <a:pt x="508" y="460"/>
                    <a:pt x="622" y="440"/>
                  </a:cubicBezTo>
                  <a:close/>
                  <a:moveTo>
                    <a:pt x="766" y="1292"/>
                  </a:moveTo>
                  <a:cubicBezTo>
                    <a:pt x="938" y="1369"/>
                    <a:pt x="967" y="1445"/>
                    <a:pt x="967" y="1541"/>
                  </a:cubicBezTo>
                  <a:cubicBezTo>
                    <a:pt x="967" y="1665"/>
                    <a:pt x="881" y="1761"/>
                    <a:pt x="766" y="1771"/>
                  </a:cubicBezTo>
                  <a:lnTo>
                    <a:pt x="766" y="1292"/>
                  </a:lnTo>
                  <a:close/>
                  <a:moveTo>
                    <a:pt x="689" y="0"/>
                  </a:moveTo>
                  <a:cubicBezTo>
                    <a:pt x="651" y="0"/>
                    <a:pt x="603" y="29"/>
                    <a:pt x="603" y="67"/>
                  </a:cubicBezTo>
                  <a:lnTo>
                    <a:pt x="603" y="144"/>
                  </a:lnTo>
                  <a:cubicBezTo>
                    <a:pt x="278" y="182"/>
                    <a:pt x="67" y="354"/>
                    <a:pt x="67" y="680"/>
                  </a:cubicBezTo>
                  <a:cubicBezTo>
                    <a:pt x="67" y="1024"/>
                    <a:pt x="335" y="1129"/>
                    <a:pt x="594" y="1235"/>
                  </a:cubicBezTo>
                  <a:lnTo>
                    <a:pt x="594" y="1780"/>
                  </a:lnTo>
                  <a:cubicBezTo>
                    <a:pt x="460" y="1761"/>
                    <a:pt x="345" y="1694"/>
                    <a:pt x="249" y="1598"/>
                  </a:cubicBezTo>
                  <a:cubicBezTo>
                    <a:pt x="224" y="1580"/>
                    <a:pt x="196" y="1572"/>
                    <a:pt x="169" y="1572"/>
                  </a:cubicBezTo>
                  <a:cubicBezTo>
                    <a:pt x="124" y="1572"/>
                    <a:pt x="82" y="1595"/>
                    <a:pt x="58" y="1637"/>
                  </a:cubicBezTo>
                  <a:cubicBezTo>
                    <a:pt x="0" y="1713"/>
                    <a:pt x="0" y="1809"/>
                    <a:pt x="58" y="1876"/>
                  </a:cubicBezTo>
                  <a:cubicBezTo>
                    <a:pt x="201" y="2029"/>
                    <a:pt x="393" y="2106"/>
                    <a:pt x="594" y="2106"/>
                  </a:cubicBezTo>
                  <a:lnTo>
                    <a:pt x="594" y="2173"/>
                  </a:lnTo>
                  <a:cubicBezTo>
                    <a:pt x="594" y="2211"/>
                    <a:pt x="651" y="2249"/>
                    <a:pt x="689" y="2249"/>
                  </a:cubicBezTo>
                  <a:cubicBezTo>
                    <a:pt x="728" y="2249"/>
                    <a:pt x="785" y="2220"/>
                    <a:pt x="785" y="2173"/>
                  </a:cubicBezTo>
                  <a:lnTo>
                    <a:pt x="785" y="2096"/>
                  </a:lnTo>
                  <a:cubicBezTo>
                    <a:pt x="1082" y="2067"/>
                    <a:pt x="1311" y="1819"/>
                    <a:pt x="1302" y="1512"/>
                  </a:cubicBezTo>
                  <a:cubicBezTo>
                    <a:pt x="1302" y="1158"/>
                    <a:pt x="1082" y="1034"/>
                    <a:pt x="785" y="919"/>
                  </a:cubicBezTo>
                  <a:lnTo>
                    <a:pt x="785" y="440"/>
                  </a:lnTo>
                  <a:cubicBezTo>
                    <a:pt x="967" y="460"/>
                    <a:pt x="1034" y="546"/>
                    <a:pt x="1110" y="546"/>
                  </a:cubicBezTo>
                  <a:cubicBezTo>
                    <a:pt x="1187" y="546"/>
                    <a:pt x="1225" y="479"/>
                    <a:pt x="1244" y="412"/>
                  </a:cubicBezTo>
                  <a:cubicBezTo>
                    <a:pt x="1283" y="297"/>
                    <a:pt x="1206" y="230"/>
                    <a:pt x="1091" y="192"/>
                  </a:cubicBezTo>
                  <a:cubicBezTo>
                    <a:pt x="986" y="153"/>
                    <a:pt x="890" y="144"/>
                    <a:pt x="785" y="144"/>
                  </a:cubicBezTo>
                  <a:lnTo>
                    <a:pt x="785" y="67"/>
                  </a:lnTo>
                  <a:cubicBezTo>
                    <a:pt x="785" y="29"/>
                    <a:pt x="737" y="0"/>
                    <a:pt x="6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3944637" y="3566017"/>
              <a:ext cx="142513" cy="160422"/>
            </a:xfrm>
            <a:custGeom>
              <a:avLst/>
              <a:gdLst/>
              <a:ahLst/>
              <a:cxnLst/>
              <a:rect l="l" t="t" r="r" b="b"/>
              <a:pathLst>
                <a:path w="5427" h="6109" extrusionOk="0">
                  <a:moveTo>
                    <a:pt x="3618" y="0"/>
                  </a:moveTo>
                  <a:lnTo>
                    <a:pt x="259" y="1254"/>
                  </a:lnTo>
                  <a:cubicBezTo>
                    <a:pt x="96" y="1311"/>
                    <a:pt x="0" y="1503"/>
                    <a:pt x="67" y="1675"/>
                  </a:cubicBezTo>
                  <a:lnTo>
                    <a:pt x="1646" y="5895"/>
                  </a:lnTo>
                  <a:cubicBezTo>
                    <a:pt x="1691" y="6022"/>
                    <a:pt x="1817" y="6108"/>
                    <a:pt x="1953" y="6108"/>
                  </a:cubicBezTo>
                  <a:cubicBezTo>
                    <a:pt x="1991" y="6108"/>
                    <a:pt x="2030" y="6101"/>
                    <a:pt x="2067" y="6087"/>
                  </a:cubicBezTo>
                  <a:lnTo>
                    <a:pt x="5427" y="4833"/>
                  </a:lnTo>
                  <a:lnTo>
                    <a:pt x="36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3983843" y="3674313"/>
              <a:ext cx="103307" cy="52126"/>
            </a:xfrm>
            <a:custGeom>
              <a:avLst/>
              <a:gdLst/>
              <a:ahLst/>
              <a:cxnLst/>
              <a:rect l="l" t="t" r="r" b="b"/>
              <a:pathLst>
                <a:path w="3934" h="1985" extrusionOk="0">
                  <a:moveTo>
                    <a:pt x="3675" y="1"/>
                  </a:moveTo>
                  <a:lnTo>
                    <a:pt x="3608" y="30"/>
                  </a:lnTo>
                  <a:lnTo>
                    <a:pt x="0" y="1379"/>
                  </a:lnTo>
                  <a:lnTo>
                    <a:pt x="153" y="1771"/>
                  </a:lnTo>
                  <a:cubicBezTo>
                    <a:pt x="198" y="1898"/>
                    <a:pt x="324" y="1984"/>
                    <a:pt x="460" y="1984"/>
                  </a:cubicBezTo>
                  <a:cubicBezTo>
                    <a:pt x="498" y="1984"/>
                    <a:pt x="537" y="1977"/>
                    <a:pt x="574" y="1963"/>
                  </a:cubicBezTo>
                  <a:lnTo>
                    <a:pt x="3934" y="709"/>
                  </a:lnTo>
                  <a:lnTo>
                    <a:pt x="36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4082843" y="3493513"/>
              <a:ext cx="277489" cy="171294"/>
            </a:xfrm>
            <a:custGeom>
              <a:avLst/>
              <a:gdLst/>
              <a:ahLst/>
              <a:cxnLst/>
              <a:rect l="l" t="t" r="r" b="b"/>
              <a:pathLst>
                <a:path w="10567" h="6523" extrusionOk="0">
                  <a:moveTo>
                    <a:pt x="9408" y="0"/>
                  </a:moveTo>
                  <a:cubicBezTo>
                    <a:pt x="8987" y="0"/>
                    <a:pt x="8645" y="338"/>
                    <a:pt x="8605" y="378"/>
                  </a:cubicBezTo>
                  <a:lnTo>
                    <a:pt x="5829" y="2658"/>
                  </a:lnTo>
                  <a:lnTo>
                    <a:pt x="5829" y="2658"/>
                  </a:lnTo>
                  <a:cubicBezTo>
                    <a:pt x="5822" y="2578"/>
                    <a:pt x="5743" y="1881"/>
                    <a:pt x="4958" y="1881"/>
                  </a:cubicBezTo>
                  <a:cubicBezTo>
                    <a:pt x="4190" y="1877"/>
                    <a:pt x="3644" y="1871"/>
                    <a:pt x="3240" y="1871"/>
                  </a:cubicBezTo>
                  <a:cubicBezTo>
                    <a:pt x="2431" y="1871"/>
                    <a:pt x="2186" y="1897"/>
                    <a:pt x="1848" y="2024"/>
                  </a:cubicBezTo>
                  <a:lnTo>
                    <a:pt x="1" y="2780"/>
                  </a:lnTo>
                  <a:lnTo>
                    <a:pt x="1398" y="6522"/>
                  </a:lnTo>
                  <a:cubicBezTo>
                    <a:pt x="2489" y="6070"/>
                    <a:pt x="2444" y="6005"/>
                    <a:pt x="3480" y="6005"/>
                  </a:cubicBezTo>
                  <a:cubicBezTo>
                    <a:pt x="3825" y="6005"/>
                    <a:pt x="4291" y="6013"/>
                    <a:pt x="4958" y="6015"/>
                  </a:cubicBezTo>
                  <a:cubicBezTo>
                    <a:pt x="5552" y="5996"/>
                    <a:pt x="6116" y="5728"/>
                    <a:pt x="6518" y="5288"/>
                  </a:cubicBezTo>
                  <a:lnTo>
                    <a:pt x="9935" y="1632"/>
                  </a:lnTo>
                  <a:cubicBezTo>
                    <a:pt x="10050" y="1507"/>
                    <a:pt x="10567" y="828"/>
                    <a:pt x="9983" y="244"/>
                  </a:cubicBezTo>
                  <a:cubicBezTo>
                    <a:pt x="9788" y="64"/>
                    <a:pt x="9591" y="0"/>
                    <a:pt x="9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8"/>
            <p:cNvSpPr/>
            <p:nvPr/>
          </p:nvSpPr>
          <p:spPr>
            <a:xfrm>
              <a:off x="4082843" y="3558454"/>
              <a:ext cx="56328" cy="106353"/>
            </a:xfrm>
            <a:custGeom>
              <a:avLst/>
              <a:gdLst/>
              <a:ahLst/>
              <a:cxnLst/>
              <a:rect l="l" t="t" r="r" b="b"/>
              <a:pathLst>
                <a:path w="2145" h="4050" extrusionOk="0">
                  <a:moveTo>
                    <a:pt x="747" y="1"/>
                  </a:moveTo>
                  <a:lnTo>
                    <a:pt x="1" y="307"/>
                  </a:lnTo>
                  <a:lnTo>
                    <a:pt x="1398" y="4049"/>
                  </a:lnTo>
                  <a:lnTo>
                    <a:pt x="2145" y="3743"/>
                  </a:lnTo>
                  <a:lnTo>
                    <a:pt x="7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4155977" y="3543880"/>
              <a:ext cx="79962" cy="50944"/>
            </a:xfrm>
            <a:custGeom>
              <a:avLst/>
              <a:gdLst/>
              <a:ahLst/>
              <a:cxnLst/>
              <a:rect l="l" t="t" r="r" b="b"/>
              <a:pathLst>
                <a:path w="3045" h="1940" extrusionOk="0">
                  <a:moveTo>
                    <a:pt x="2489" y="1"/>
                  </a:moveTo>
                  <a:lnTo>
                    <a:pt x="2489" y="1"/>
                  </a:lnTo>
                  <a:cubicBezTo>
                    <a:pt x="2556" y="336"/>
                    <a:pt x="2633" y="929"/>
                    <a:pt x="2422" y="1235"/>
                  </a:cubicBezTo>
                  <a:cubicBezTo>
                    <a:pt x="2290" y="1419"/>
                    <a:pt x="2118" y="1458"/>
                    <a:pt x="1670" y="1458"/>
                  </a:cubicBezTo>
                  <a:cubicBezTo>
                    <a:pt x="1370" y="1458"/>
                    <a:pt x="945" y="1440"/>
                    <a:pt x="326" y="1436"/>
                  </a:cubicBezTo>
                  <a:cubicBezTo>
                    <a:pt x="1" y="1436"/>
                    <a:pt x="1" y="1924"/>
                    <a:pt x="326" y="1924"/>
                  </a:cubicBezTo>
                  <a:cubicBezTo>
                    <a:pt x="837" y="1924"/>
                    <a:pt x="1239" y="1939"/>
                    <a:pt x="1562" y="1939"/>
                  </a:cubicBezTo>
                  <a:cubicBezTo>
                    <a:pt x="2219" y="1939"/>
                    <a:pt x="2551" y="1879"/>
                    <a:pt x="2815" y="1513"/>
                  </a:cubicBezTo>
                  <a:cubicBezTo>
                    <a:pt x="2958" y="1274"/>
                    <a:pt x="3044" y="1006"/>
                    <a:pt x="3044" y="738"/>
                  </a:cubicBezTo>
                  <a:cubicBezTo>
                    <a:pt x="3035" y="642"/>
                    <a:pt x="2958" y="154"/>
                    <a:pt x="2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4038359" y="3553701"/>
              <a:ext cx="86500" cy="139756"/>
            </a:xfrm>
            <a:custGeom>
              <a:avLst/>
              <a:gdLst/>
              <a:ahLst/>
              <a:cxnLst/>
              <a:rect l="l" t="t" r="r" b="b"/>
              <a:pathLst>
                <a:path w="3294" h="5322" extrusionOk="0">
                  <a:moveTo>
                    <a:pt x="1358" y="0"/>
                  </a:moveTo>
                  <a:cubicBezTo>
                    <a:pt x="1324" y="0"/>
                    <a:pt x="1289" y="6"/>
                    <a:pt x="1255" y="19"/>
                  </a:cubicBezTo>
                  <a:lnTo>
                    <a:pt x="1" y="488"/>
                  </a:lnTo>
                  <a:lnTo>
                    <a:pt x="1800" y="5321"/>
                  </a:lnTo>
                  <a:lnTo>
                    <a:pt x="3063" y="4852"/>
                  </a:lnTo>
                  <a:cubicBezTo>
                    <a:pt x="3217" y="4795"/>
                    <a:pt x="3293" y="4623"/>
                    <a:pt x="3236" y="4479"/>
                  </a:cubicBezTo>
                  <a:lnTo>
                    <a:pt x="1628" y="192"/>
                  </a:lnTo>
                  <a:cubicBezTo>
                    <a:pt x="1583" y="73"/>
                    <a:pt x="1476" y="0"/>
                    <a:pt x="13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4078826" y="3658741"/>
              <a:ext cx="46034" cy="34716"/>
            </a:xfrm>
            <a:custGeom>
              <a:avLst/>
              <a:gdLst/>
              <a:ahLst/>
              <a:cxnLst/>
              <a:rect l="l" t="t" r="r" b="b"/>
              <a:pathLst>
                <a:path w="1753" h="1322" extrusionOk="0">
                  <a:moveTo>
                    <a:pt x="1513" y="0"/>
                  </a:moveTo>
                  <a:cubicBezTo>
                    <a:pt x="1484" y="48"/>
                    <a:pt x="1436" y="77"/>
                    <a:pt x="1379" y="96"/>
                  </a:cubicBezTo>
                  <a:lnTo>
                    <a:pt x="1" y="613"/>
                  </a:lnTo>
                  <a:lnTo>
                    <a:pt x="259" y="1321"/>
                  </a:lnTo>
                  <a:lnTo>
                    <a:pt x="1522" y="852"/>
                  </a:lnTo>
                  <a:cubicBezTo>
                    <a:pt x="1676" y="795"/>
                    <a:pt x="1752" y="623"/>
                    <a:pt x="1695" y="479"/>
                  </a:cubicBezTo>
                  <a:lnTo>
                    <a:pt x="15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" name="Google Shape;196;p18"/>
          <p:cNvSpPr txBox="1">
            <a:spLocks noGrp="1"/>
          </p:cNvSpPr>
          <p:nvPr>
            <p:ph type="subTitle" idx="4294967295"/>
          </p:nvPr>
        </p:nvSpPr>
        <p:spPr>
          <a:xfrm>
            <a:off x="3574558" y="2554210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/>
              <a:t>2</a:t>
            </a:r>
            <a:endParaRPr/>
          </a:p>
        </p:txBody>
      </p:sp>
      <p:sp>
        <p:nvSpPr>
          <p:cNvPr id="197" name="Google Shape;197;p18"/>
          <p:cNvSpPr txBox="1">
            <a:spLocks noGrp="1"/>
          </p:cNvSpPr>
          <p:nvPr>
            <p:ph type="subTitle" idx="4294967295"/>
          </p:nvPr>
        </p:nvSpPr>
        <p:spPr>
          <a:xfrm>
            <a:off x="5955708" y="2554210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/>
              <a:t>3</a:t>
            </a:r>
            <a:endParaRPr/>
          </a:p>
        </p:txBody>
      </p:sp>
      <p:sp>
        <p:nvSpPr>
          <p:cNvPr id="198" name="Google Shape;198;p18"/>
          <p:cNvSpPr txBox="1">
            <a:spLocks noGrp="1"/>
          </p:cNvSpPr>
          <p:nvPr>
            <p:ph type="body" idx="4294967295"/>
          </p:nvPr>
        </p:nvSpPr>
        <p:spPr>
          <a:xfrm>
            <a:off x="1105033" y="3159682"/>
            <a:ext cx="2352000" cy="3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latin typeface="Raleway"/>
                <a:ea typeface="Raleway"/>
                <a:cs typeface="Raleway"/>
                <a:sym typeface="Raleway"/>
              </a:rPr>
              <a:t>Патентний пошук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8"/>
          <p:cNvSpPr txBox="1">
            <a:spLocks noGrp="1"/>
          </p:cNvSpPr>
          <p:nvPr>
            <p:ph type="subTitle" idx="4294967295"/>
          </p:nvPr>
        </p:nvSpPr>
        <p:spPr>
          <a:xfrm>
            <a:off x="3533512" y="2983632"/>
            <a:ext cx="23520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latin typeface="Raleway"/>
                <a:ea typeface="Raleway"/>
                <a:cs typeface="Raleway"/>
                <a:sym typeface="Raleway"/>
              </a:rPr>
              <a:t>Закупівля матеріалів/ дослідження ринку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"/>
          <p:cNvSpPr txBox="1">
            <a:spLocks noGrp="1"/>
          </p:cNvSpPr>
          <p:nvPr>
            <p:ph type="subTitle" idx="4294967295"/>
          </p:nvPr>
        </p:nvSpPr>
        <p:spPr>
          <a:xfrm>
            <a:off x="6073758" y="3032707"/>
            <a:ext cx="23520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latin typeface="Raleway"/>
                <a:ea typeface="Raleway"/>
                <a:cs typeface="Raleway"/>
                <a:sym typeface="Raleway"/>
              </a:rPr>
              <a:t>Створення та тестування прототипу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body" idx="4294967295"/>
          </p:nvPr>
        </p:nvSpPr>
        <p:spPr>
          <a:xfrm>
            <a:off x="3420300" y="91600"/>
            <a:ext cx="5723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3100" i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Аналоги</a:t>
            </a:r>
            <a:endParaRPr sz="3100" i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19"/>
          <p:cNvSpPr txBox="1"/>
          <p:nvPr/>
        </p:nvSpPr>
        <p:spPr>
          <a:xfrm>
            <a:off x="4284950" y="1027688"/>
            <a:ext cx="30000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USUU1us115713631571363B2us11571363B2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7337841" y="278677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8231787" y="278677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9"/>
          <p:cNvSpPr/>
          <p:nvPr/>
        </p:nvSpPr>
        <p:spPr>
          <a:xfrm>
            <a:off x="-138725" y="286387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9"/>
          <p:cNvSpPr/>
          <p:nvPr/>
        </p:nvSpPr>
        <p:spPr>
          <a:xfrm>
            <a:off x="979085" y="2533200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9"/>
          <p:cNvSpPr txBox="1"/>
          <p:nvPr/>
        </p:nvSpPr>
        <p:spPr>
          <a:xfrm>
            <a:off x="3072000" y="1909950"/>
            <a:ext cx="3000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3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Порівняння</a:t>
            </a:r>
            <a:endParaRPr sz="3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12" name="Google Shape;212;p19"/>
          <p:cNvGraphicFramePr/>
          <p:nvPr/>
        </p:nvGraphicFramePr>
        <p:xfrm>
          <a:off x="407425" y="3133750"/>
          <a:ext cx="8380800" cy="1584840"/>
        </p:xfrm>
        <a:graphic>
          <a:graphicData uri="http://schemas.openxmlformats.org/drawingml/2006/table">
            <a:tbl>
              <a:tblPr>
                <a:noFill/>
                <a:tableStyleId>{BA7BD7E7-9978-4855-8F72-EE441A0F0182}</a:tableStyleId>
              </a:tblPr>
              <a:tblGrid>
                <a:gridCol w="209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Порівняльна таблиця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Мій проєкт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Аналог 1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Аналог 2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Переваги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1-15 препаратів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багато препаратів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один препарат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Недоліки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 процесі розвитку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дорогий,  складний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малофункціональний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Особливості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для певного сегменту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вже реалізований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компактний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3" name="Google Shape;213;p19"/>
          <p:cNvSpPr txBox="1"/>
          <p:nvPr/>
        </p:nvSpPr>
        <p:spPr>
          <a:xfrm>
            <a:off x="472075" y="1824875"/>
            <a:ext cx="676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7752825" y="1824875"/>
            <a:ext cx="1418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5" name="Google Shape;2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7850" y="981325"/>
            <a:ext cx="1618101" cy="168321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9"/>
          <p:cNvSpPr txBox="1"/>
          <p:nvPr/>
        </p:nvSpPr>
        <p:spPr>
          <a:xfrm>
            <a:off x="4838825" y="1021388"/>
            <a:ext cx="3779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US11571363B2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Google Shape;217;p19"/>
          <p:cNvSpPr txBox="1"/>
          <p:nvPr/>
        </p:nvSpPr>
        <p:spPr>
          <a:xfrm>
            <a:off x="1751425" y="1021400"/>
            <a:ext cx="3075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JP7328565B2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566025" y="1613500"/>
            <a:ext cx="676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9" name="Google Shape;21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5" y="911675"/>
            <a:ext cx="1586858" cy="154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B814B6-E736-4FF2-B793-84DF50693B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21493" y="1181417"/>
            <a:ext cx="4200525" cy="31521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A7BBFF-C10C-426F-B72F-7ED5122753B7}"/>
              </a:ext>
            </a:extLst>
          </p:cNvPr>
          <p:cNvSpPr txBox="1"/>
          <p:nvPr/>
        </p:nvSpPr>
        <p:spPr>
          <a:xfrm>
            <a:off x="5116710" y="1417737"/>
            <a:ext cx="33129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dirty="0">
                <a:solidFill>
                  <a:schemeClr val="accent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Початок монтажу діючого макету.</a:t>
            </a:r>
          </a:p>
          <a:p>
            <a:endParaRPr lang="uk-UA" sz="1800" i="1" dirty="0">
              <a:solidFill>
                <a:srgbClr val="000000"/>
              </a:solidFill>
              <a:effectLst/>
              <a:latin typeface="Raleway" pitchFamily="2" charset="-52"/>
              <a:ea typeface="Times New Roman" panose="02020603050405020304" pitchFamily="18" charset="0"/>
            </a:endParaRPr>
          </a:p>
          <a:p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В процесі досліджень та отримання нової інформації в конструкцію діючого макету вносилися корективи та конструктивні зміни </a:t>
            </a:r>
            <a:endParaRPr lang="uk-UA" sz="1800" dirty="0">
              <a:latin typeface="Raleway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6152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739B1-3B2B-4EA9-BF02-F0CE6F39612F}"/>
              </a:ext>
            </a:extLst>
          </p:cNvPr>
          <p:cNvSpPr txBox="1"/>
          <p:nvPr/>
        </p:nvSpPr>
        <p:spPr>
          <a:xfrm>
            <a:off x="492919" y="964407"/>
            <a:ext cx="8015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Перш за все була досліджена сама можливість витискання таблеток з блістера. Для чого був розроблений ексцентриковий </a:t>
            </a:r>
            <a:r>
              <a:rPr lang="uk-UA" sz="1800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витискач</a:t>
            </a:r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. </a:t>
            </a:r>
            <a:endParaRPr lang="uk-UA" sz="1800" dirty="0">
              <a:latin typeface="Raleway" pitchFamily="2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B1F12F-A260-4228-AA85-B749E85B98D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" y="2071688"/>
            <a:ext cx="3670101" cy="262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AC9C92-5BFD-494E-AC8B-5F0E6C000A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814" y="1793080"/>
            <a:ext cx="3262902" cy="23860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952573-0563-4D2C-B981-096B84F1E5F8}"/>
              </a:ext>
            </a:extLst>
          </p:cNvPr>
          <p:cNvSpPr txBox="1"/>
          <p:nvPr/>
        </p:nvSpPr>
        <p:spPr>
          <a:xfrm>
            <a:off x="5266729" y="4245530"/>
            <a:ext cx="2691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 err="1">
                <a:solidFill>
                  <a:schemeClr val="accent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Витискач</a:t>
            </a:r>
            <a:r>
              <a:rPr lang="uk-UA" sz="1800" dirty="0">
                <a:solidFill>
                  <a:schemeClr val="accent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в роботі</a:t>
            </a:r>
            <a:endParaRPr lang="uk-UA" sz="1800" dirty="0">
              <a:solidFill>
                <a:schemeClr val="accent1"/>
              </a:solidFill>
              <a:latin typeface="Raleway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0533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"/>
          <p:cNvSpPr txBox="1">
            <a:spLocks noGrp="1"/>
          </p:cNvSpPr>
          <p:nvPr>
            <p:ph type="title"/>
          </p:nvPr>
        </p:nvSpPr>
        <p:spPr>
          <a:xfrm>
            <a:off x="292894" y="358387"/>
            <a:ext cx="4722019" cy="22133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indent="449580">
              <a:lnSpc>
                <a:spcPct val="150000"/>
              </a:lnSpc>
            </a:pPr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Для поворотів рамки з блістерами та тримача </a:t>
            </a:r>
            <a:r>
              <a:rPr lang="uk-UA" sz="1800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витискача</a:t>
            </a:r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використовуються стандартні </a:t>
            </a:r>
            <a:r>
              <a:rPr lang="uk-UA" sz="1800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сервоприводи</a:t>
            </a:r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з точністю позиціонування в один кутовий градус.</a:t>
            </a:r>
            <a:b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</a:br>
            <a:r>
              <a:rPr lang="uk-UA" sz="1800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endParaRPr dirty="0">
              <a:solidFill>
                <a:schemeClr val="accent1"/>
              </a:solidFill>
              <a:latin typeface="Raleway" pitchFamily="2" charset="-52"/>
            </a:endParaRPr>
          </a:p>
        </p:txBody>
      </p:sp>
      <p:pic>
        <p:nvPicPr>
          <p:cNvPr id="225" name="Google Shape;2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051" y="2471738"/>
            <a:ext cx="2099532" cy="206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6443" y="480617"/>
            <a:ext cx="2380079" cy="19911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B8870C-6AE1-4A1E-A1E9-20C33E9E7C2F}"/>
              </a:ext>
            </a:extLst>
          </p:cNvPr>
          <p:cNvSpPr txBox="1"/>
          <p:nvPr/>
        </p:nvSpPr>
        <p:spPr>
          <a:xfrm>
            <a:off x="4364831" y="3064114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i="1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Спочатку розрахунки, а потім і експерименти, показали, що при такій точності існує як мінімум 10 комбінацій кутів повороту для гарантованого витискання кожної таблетки </a:t>
            </a:r>
            <a:endParaRPr lang="uk-UA" sz="18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"/>
          <p:cNvSpPr txBox="1"/>
          <p:nvPr/>
        </p:nvSpPr>
        <p:spPr>
          <a:xfrm>
            <a:off x="530046" y="3203776"/>
            <a:ext cx="39105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i="1" dirty="0">
                <a:solidFill>
                  <a:schemeClr val="accent1"/>
                </a:solidFill>
                <a:latin typeface="Raleway" pitchFamily="2" charset="-52"/>
                <a:ea typeface="Calibri"/>
                <a:cs typeface="Calibri"/>
                <a:sym typeface="Calibri"/>
              </a:rPr>
              <a:t>Блок живлення та керування</a:t>
            </a:r>
            <a:endParaRPr sz="400" dirty="0">
              <a:solidFill>
                <a:schemeClr val="accent1"/>
              </a:solidFill>
              <a:latin typeface="Raleway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9005B0-50A9-4BF7-BE6C-0F68C020AFE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81849" y="805625"/>
            <a:ext cx="3154345" cy="23190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A03D3B-4174-43D1-A05C-41ABCA1E1C4C}"/>
              </a:ext>
            </a:extLst>
          </p:cNvPr>
          <p:cNvSpPr txBox="1"/>
          <p:nvPr/>
        </p:nvSpPr>
        <p:spPr>
          <a:xfrm>
            <a:off x="4333390" y="605506"/>
            <a:ext cx="4610586" cy="3932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Плати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Arduino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є хорошим вибором для початківців оскільки для цих плат випущено безліч датчиків та інших пристроїв. </a:t>
            </a:r>
          </a:p>
          <a:p>
            <a:pPr indent="450215" algn="just">
              <a:lnSpc>
                <a:spcPct val="150000"/>
              </a:lnSpc>
            </a:pPr>
            <a:endParaRPr lang="uk-UA" dirty="0">
              <a:solidFill>
                <a:srgbClr val="000000"/>
              </a:solidFill>
              <a:effectLst/>
              <a:latin typeface="Raleway" pitchFamily="2" charset="-52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При побудові нашого пристрою використано: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Блок живлення, що вбудовується 15W 5V OV-R5-3A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PBS-20A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Tone</a:t>
            </a:r>
            <a:endParaRPr lang="uk-UA" dirty="0">
              <a:solidFill>
                <a:srgbClr val="000000"/>
              </a:solidFill>
              <a:effectLst/>
              <a:latin typeface="Raleway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PBS-20B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Tone</a:t>
            </a:r>
            <a:endParaRPr lang="uk-UA" dirty="0">
              <a:solidFill>
                <a:srgbClr val="000000"/>
              </a:solidFill>
              <a:effectLst/>
              <a:latin typeface="Raleway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Серводвигун GS-4060BB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Шнур живлення для стрічки 3528, 220В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UNO R3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B44148-2677-45D5-9EA8-D861396CADA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143" y="792940"/>
            <a:ext cx="3610740" cy="270749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1;p21">
            <a:extLst>
              <a:ext uri="{FF2B5EF4-FFF2-40B4-BE49-F238E27FC236}">
                <a16:creationId xmlns:a16="http://schemas.microsoft.com/office/drawing/2014/main" id="{8F5231DE-3550-4497-A385-54CA1B7843E6}"/>
              </a:ext>
            </a:extLst>
          </p:cNvPr>
          <p:cNvSpPr txBox="1"/>
          <p:nvPr/>
        </p:nvSpPr>
        <p:spPr>
          <a:xfrm>
            <a:off x="5572125" y="3611927"/>
            <a:ext cx="3025758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i="1" dirty="0">
                <a:solidFill>
                  <a:schemeClr val="accent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Остаточний вигляд діючого макету.</a:t>
            </a:r>
            <a:endParaRPr sz="400" dirty="0">
              <a:solidFill>
                <a:schemeClr val="accent1"/>
              </a:solidFill>
              <a:latin typeface="Raleway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58800-649D-4818-9AB3-C2EC120AE504}"/>
              </a:ext>
            </a:extLst>
          </p:cNvPr>
          <p:cNvSpPr txBox="1"/>
          <p:nvPr/>
        </p:nvSpPr>
        <p:spPr>
          <a:xfrm>
            <a:off x="192882" y="419879"/>
            <a:ext cx="4572000" cy="430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Блістер розміщується в індивідуальній матриці, середина якої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підлаштована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саме під даний тип блістерів  , а зовнішні розміри якої є стандартизовані під поворотну рамку 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Матриця розташовується на поворотній платформі, яка може кожну таблетку підвести в зону дії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витискача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який, в свою чергу, рухається по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дузі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яка охоплює всю рамку, тому для кожної таблетки є своя комбінація кутів “альфа” та “бета” , при якій вона самим оптимальним чином попаде під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витискач</a:t>
            </a:r>
            <a:r>
              <a:rPr lang="uk-UA" i="1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 </a:t>
            </a:r>
            <a:endParaRPr lang="uk-UA" dirty="0">
              <a:solidFill>
                <a:srgbClr val="000000"/>
              </a:solidFill>
              <a:effectLst/>
              <a:latin typeface="Raleway" pitchFamily="2" charset="-52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Точність позиціонування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сервоприводів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забезпечують для кожної таблетки біля 10 положень під </a:t>
            </a:r>
            <a:r>
              <a:rPr lang="uk-UA" dirty="0" err="1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витискачем</a:t>
            </a:r>
            <a:r>
              <a:rPr lang="uk-UA" dirty="0">
                <a:solidFill>
                  <a:srgbClr val="000000"/>
                </a:solidFill>
                <a:effectLst/>
                <a:latin typeface="Raleway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, що дозволяє завжди підібрати оптимальну точку витискання . </a:t>
            </a:r>
            <a:endParaRPr lang="uk-UA" dirty="0">
              <a:solidFill>
                <a:srgbClr val="000000"/>
              </a:solidFill>
              <a:effectLst/>
              <a:latin typeface="Raleway" pitchFamily="2" charset="-52"/>
              <a:ea typeface="Times New Roman" panose="02020603050405020304" pitchFamily="18" charset="0"/>
            </a:endParaRPr>
          </a:p>
          <a:p>
            <a:pPr marL="457200" algn="just"/>
            <a:r>
              <a:rPr lang="uk-UA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22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>
            <a:spLocks noGrp="1"/>
          </p:cNvSpPr>
          <p:nvPr>
            <p:ph type="title" idx="4294967295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</a:rPr>
              <a:t>ВИСНОВКИ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47" name="Google Shape;247;p23"/>
          <p:cNvSpPr txBox="1"/>
          <p:nvPr/>
        </p:nvSpPr>
        <p:spPr>
          <a:xfrm>
            <a:off x="5166962" y="4422944"/>
            <a:ext cx="6146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Інноваційний проєкт </a:t>
            </a:r>
            <a:endParaRPr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8" name="Google Shape;248;p23" descr="Зеленая галочка ОК вектор икона | Векторы общественного достояния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53296"/>
            <a:ext cx="459350" cy="45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3"/>
          <p:cNvSpPr txBox="1"/>
          <p:nvPr/>
        </p:nvSpPr>
        <p:spPr>
          <a:xfrm>
            <a:off x="893700" y="1215788"/>
            <a:ext cx="6689700" cy="296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latin typeface="Calibri"/>
                <a:ea typeface="Calibri"/>
                <a:cs typeface="Calibri"/>
                <a:sym typeface="Calibri"/>
              </a:rPr>
              <a:t>Винайдена конструкція витискача-дозатора вже може бути впроваджена в практику.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i="1" dirty="0">
                <a:solidFill>
                  <a:schemeClr val="bg2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Застосування </a:t>
            </a:r>
            <a:r>
              <a:rPr lang="uk-UA" sz="1800" i="1" dirty="0" err="1">
                <a:solidFill>
                  <a:schemeClr val="bg2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Витискача</a:t>
            </a:r>
            <a:r>
              <a:rPr lang="uk-UA" sz="1800" i="1" dirty="0">
                <a:solidFill>
                  <a:schemeClr val="bg2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-дозатора дозволить позбутися “людського фактору” з притаманним йому помилками та затримками.</a:t>
            </a:r>
            <a:endParaRPr sz="2400" i="1" dirty="0">
              <a:solidFill>
                <a:schemeClr val="bg2"/>
              </a:solidFill>
              <a:latin typeface="Raleway" pitchFamily="2" charset="-52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latin typeface="Calibri"/>
                <a:ea typeface="Calibri"/>
                <a:cs typeface="Calibri"/>
                <a:sym typeface="Calibri"/>
              </a:rPr>
              <a:t>Витискач-дозатор може бути використаний як в побутових умовах, так  і  в лікувальних закладах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03EF2D8-475A-4398-97BB-D89C5839F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363" y="625490"/>
            <a:ext cx="7772400" cy="784800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1.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Bormioli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Pharma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S.p.A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., URL: </a:t>
            </a:r>
            <a:r>
              <a:rPr lang="uk-UA" sz="1200" u="sng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https://www.bormiolipharma.com/en</a:t>
            </a:r>
            <a:endParaRPr lang="uk-UA" sz="1200" dirty="0">
              <a:solidFill>
                <a:schemeClr val="bg1"/>
              </a:solidFill>
              <a:effectLst/>
              <a:latin typeface="Raleway" pitchFamily="2" charset="-52"/>
              <a:ea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2.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Factsheet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: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Childhood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Poisoning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European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Child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Safety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Alliance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October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2009, URL: </a:t>
            </a:r>
            <a:r>
              <a:rPr lang="uk-UA" sz="1200" u="sng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www.childsafetyeurope.org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3.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Poisoning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Safety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Fact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Sheet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(2015),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Safe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Kids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Worldwide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URL: </a:t>
            </a:r>
            <a:r>
              <a:rPr lang="uk-UA" sz="1200" u="sng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www.safekids.org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4.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Pediatric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Poisoning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Fatalities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from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1972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through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2013,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May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2016, U.S.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Consumer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Product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Safety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Commission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.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5.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An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In-Depth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Look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at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Keeping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Young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Children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Safe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Around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Medicine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March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2013, URL: </a:t>
            </a:r>
            <a:r>
              <a:rPr lang="uk-UA" sz="1200" u="sng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www.safekids.org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6.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Mosyakin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Sergei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&amp;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Novikov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Oleksiy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&amp;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Mosyakina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Nadiya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&amp;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Polikhun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,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Nataliia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. (2015).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Scientific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Method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for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Young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 10.13140/RG.2.1.3083.9761. ISBN 978-617-7092-60-4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7. </a:t>
            </a:r>
            <a:r>
              <a:rPr lang="uk-UA" sz="1200" dirty="0" err="1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Arduino</a:t>
            </a:r>
            <a:r>
              <a:rPr lang="uk-UA" sz="1200" dirty="0">
                <a:solidFill>
                  <a:schemeClr val="bg1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. https://www.arduino.cc</a:t>
            </a: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07F01-B27B-40F1-9766-DBCD5B275C76}"/>
              </a:ext>
            </a:extLst>
          </p:cNvPr>
          <p:cNvSpPr txBox="1"/>
          <p:nvPr/>
        </p:nvSpPr>
        <p:spPr>
          <a:xfrm>
            <a:off x="2214563" y="4271247"/>
            <a:ext cx="4572000" cy="369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solidFill>
                  <a:schemeClr val="bg2"/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Список використаних джерел</a:t>
            </a:r>
          </a:p>
        </p:txBody>
      </p:sp>
    </p:spTree>
    <p:extLst>
      <p:ext uri="{BB962C8B-B14F-4D97-AF65-F5344CB8AC3E}">
        <p14:creationId xmlns:p14="http://schemas.microsoft.com/office/powerpoint/2010/main" val="3439006476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622</Words>
  <Application>Microsoft Office PowerPoint</Application>
  <PresentationFormat>Екран (16:9)</PresentationFormat>
  <Paragraphs>83</Paragraphs>
  <Slides>12</Slides>
  <Notes>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0" baseType="lpstr">
      <vt:lpstr>Raleway</vt:lpstr>
      <vt:lpstr>Calibri</vt:lpstr>
      <vt:lpstr>Lato</vt:lpstr>
      <vt:lpstr>Roboto</vt:lpstr>
      <vt:lpstr>Arial</vt:lpstr>
      <vt:lpstr>Symbol</vt:lpstr>
      <vt:lpstr>Times New Roman</vt:lpstr>
      <vt:lpstr>Antonio template</vt:lpstr>
      <vt:lpstr>Презентація PowerPoint</vt:lpstr>
      <vt:lpstr>Презентація PowerPoint</vt:lpstr>
      <vt:lpstr>Мета проекту: Підвищення комфорту для медичних працівників та їх клієнтів    Актуальність: Надто висока ціна неправильного  дозування  таблеток   Ідея: Створення пристрою для точного і своєчасного витискання таблеток з блістерів </vt:lpstr>
      <vt:lpstr>ЧАСТИНИ  (МОДУЛІ)  ПРОЄКТУ</vt:lpstr>
      <vt:lpstr>Презентація PowerPoint</vt:lpstr>
      <vt:lpstr>Презентація PowerPoint</vt:lpstr>
      <vt:lpstr>Презентація PowerPoint</vt:lpstr>
      <vt:lpstr>Для поворотів рамки з блістерами та тримача витискача використовуються стандартні сервоприводи з точністю позиціонування в один кутовий градус.  </vt:lpstr>
      <vt:lpstr>Презентація PowerPoint</vt:lpstr>
      <vt:lpstr>Презентація PowerPoint</vt:lpstr>
      <vt:lpstr>ВИСНОВКИ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1</dc:creator>
  <cp:lastModifiedBy>Ярослава Ярослава</cp:lastModifiedBy>
  <cp:revision>6</cp:revision>
  <dcterms:modified xsi:type="dcterms:W3CDTF">2025-04-08T20:48:20Z</dcterms:modified>
</cp:coreProperties>
</file>