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6"/>
  </p:notesMasterIdLst>
  <p:sldIdLst>
    <p:sldId id="256" r:id="rId2"/>
    <p:sldId id="270" r:id="rId3"/>
    <p:sldId id="259" r:id="rId4"/>
    <p:sldId id="258" r:id="rId5"/>
    <p:sldId id="260" r:id="rId6"/>
    <p:sldId id="262" r:id="rId7"/>
    <p:sldId id="261" r:id="rId8"/>
    <p:sldId id="263" r:id="rId9"/>
    <p:sldId id="264" r:id="rId10"/>
    <p:sldId id="266" r:id="rId11"/>
    <p:sldId id="265" r:id="rId12"/>
    <p:sldId id="267" r:id="rId13"/>
    <p:sldId id="257" r:id="rId14"/>
    <p:sldId id="271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24" autoAdjust="0"/>
    <p:restoredTop sz="90734" autoAdjust="0"/>
  </p:normalViewPr>
  <p:slideViewPr>
    <p:cSldViewPr snapToGrid="0" showGuides="1">
      <p:cViewPr varScale="1">
        <p:scale>
          <a:sx n="74" d="100"/>
          <a:sy n="74" d="100"/>
        </p:scale>
        <p:origin x="907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47DF27-0C19-4743-B478-7F7C257F9434}" type="datetimeFigureOut">
              <a:rPr lang="uk-UA" smtClean="0"/>
              <a:t>14.04.2025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03A560-7E9A-4DE5-9940-31777F3B1153}" type="slidenum">
              <a:rPr lang="uk-UA" smtClean="0"/>
              <a:t>‹№›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03A560-7E9A-4DE5-9940-31777F3B1153}" type="slidenum">
              <a:rPr lang="uk-UA" smtClean="0"/>
              <a:t>11</a:t>
            </a:fld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t>4/14/2025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t>‹№›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 anchor="ctr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4/14/2025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4/14/2025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4/14/2025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4/14/2025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4/14/2025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4/14/2025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4/14/2025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4/14/2025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4/14/2025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4/14/2025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4/14/2025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4/14/2025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4/14/2025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4/14/2025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anchor="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4/14/2025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‹№›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4/14/2025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t>4/14/2025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t>‹№›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 panose="020B0604020202020204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 panose="020B0604020202020204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 panose="020B0604020202020204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 panose="020B0604020202020204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 panose="020B0604020202020204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 panose="020B0604020202020204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 panose="020B0604020202020204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 panose="020B0604020202020204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 panose="020B0604020202020204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hyperlink" Target="https://sites.google.com/site/metfizika/konferenciie/astronomia-i-sogodenna?authuser=0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pace.com/nasa-ingenuity-mars-helicopter-mission-ends" TargetMode="External"/><Relationship Id="rId3" Type="http://schemas.openxmlformats.org/officeDocument/2006/relationships/hyperlink" Target="https://uk.wikipedia.org/wiki/&#1052;&#1072;&#1088;&#1089;_2020" TargetMode="External"/><Relationship Id="rId7" Type="http://schemas.openxmlformats.org/officeDocument/2006/relationships/hyperlink" Target="https://acc.cv.ua/news/storystorynka/tehnologichno/gelikopter-nasa-zrobiv-novi-foto-marsa-95890" TargetMode="External"/><Relationship Id="rId2" Type="http://schemas.openxmlformats.org/officeDocument/2006/relationships/hyperlink" Target="https://www.google.com/search?q=&#1110;&#1075;&#1086;&#1088;+&#1089;&#1110;&#1082;&#1086;&#1088;&#1089;&#1100;&#1082;&#1080;&#1081;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pace.com/" TargetMode="External"/><Relationship Id="rId5" Type="http://schemas.openxmlformats.org/officeDocument/2006/relationships/hyperlink" Target="https://uk.wikipedia.org/wiki/Ingenuity" TargetMode="External"/><Relationship Id="rId4" Type="http://schemas.openxmlformats.org/officeDocument/2006/relationships/hyperlink" Target="https://uk.wikipedia.org/wiki/&#1055;&#1077;&#1088;&#1089;&#1077;&#1074;&#1077;&#1088;&#1072;&#1085;&#1089;_(&#1084;&#1072;&#1088;&#1089;&#1086;&#1093;&#1110;&#1076;)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563" y="522204"/>
            <a:ext cx="5113533" cy="2421464"/>
          </a:xfrm>
        </p:spPr>
        <p:txBody>
          <a:bodyPr anchor="ctr">
            <a:normAutofit/>
          </a:bodyPr>
          <a:lstStyle/>
          <a:p>
            <a:pPr algn="ctr"/>
            <a:r>
              <a:rPr lang="uk-UA" sz="4500" b="1" dirty="0">
                <a:effectLst/>
                <a:latin typeface="Marvin" panose="02000000000000000000" pitchFamily="50" charset="0"/>
                <a:ea typeface="Calibri" panose="020F0502020204030204" pitchFamily="34" charset="0"/>
              </a:rPr>
              <a:t>ГВИНТОКРИЛИ НА МАРСІ</a:t>
            </a:r>
            <a:endParaRPr lang="en-GB" sz="4500" dirty="0">
              <a:latin typeface="Marvin" panose="02000000000000000000" pitchFamily="50" charset="0"/>
            </a:endParaRP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68061" y="4907876"/>
            <a:ext cx="4491135" cy="1405467"/>
          </a:xfrm>
        </p:spPr>
        <p:txBody>
          <a:bodyPr>
            <a:normAutofit fontScale="92500" lnSpcReduction="10000"/>
          </a:bodyPr>
          <a:lstStyle/>
          <a:p>
            <a:pPr algn="l">
              <a:lnSpc>
                <a:spcPct val="110000"/>
              </a:lnSpc>
            </a:pPr>
            <a:r>
              <a:rPr lang="ru-RU" b="1" dirty="0" err="1">
                <a:solidFill>
                  <a:srgbClr val="FFFF00"/>
                </a:solidFill>
                <a:latin typeface="Trebuchet MS" panose="020B0603020202020204" pitchFamily="34" charset="0"/>
              </a:rPr>
              <a:t>Володимир</a:t>
            </a:r>
            <a:r>
              <a:rPr lang="ru-RU" b="1" dirty="0">
                <a:solidFill>
                  <a:srgbClr val="FFFF00"/>
                </a:solidFill>
                <a:latin typeface="Trebuchet MS" panose="020B0603020202020204" pitchFamily="34" charset="0"/>
              </a:rPr>
              <a:t> </a:t>
            </a:r>
            <a:r>
              <a:rPr lang="ru-RU" b="1" kern="1000" dirty="0" err="1">
                <a:solidFill>
                  <a:srgbClr val="FFFF00"/>
                </a:solidFill>
                <a:latin typeface="Trebuchet MS" panose="020B0603020202020204" pitchFamily="34" charset="0"/>
              </a:rPr>
              <a:t>Ластовецький</a:t>
            </a:r>
            <a:endParaRPr lang="ru-RU" b="1" dirty="0">
              <a:solidFill>
                <a:srgbClr val="FFFF00"/>
              </a:solidFill>
              <a:latin typeface="Trebuchet MS" panose="020B0603020202020204" pitchFamily="34" charset="0"/>
            </a:endParaRPr>
          </a:p>
          <a:p>
            <a:pPr algn="l">
              <a:lnSpc>
                <a:spcPct val="110000"/>
              </a:lnSpc>
            </a:pPr>
            <a:r>
              <a:rPr lang="ru-RU" dirty="0" err="1">
                <a:latin typeface="Trebuchet MS" panose="020B0603020202020204" pitchFamily="34" charset="0"/>
              </a:rPr>
              <a:t>Вихованець</a:t>
            </a:r>
            <a:r>
              <a:rPr lang="ru-RU" dirty="0">
                <a:latin typeface="Trebuchet MS" panose="020B0603020202020204" pitchFamily="34" charset="0"/>
              </a:rPr>
              <a:t>  </a:t>
            </a:r>
            <a:r>
              <a:rPr lang="ru-RU" dirty="0" err="1">
                <a:latin typeface="Trebuchet MS" panose="020B0603020202020204" pitchFamily="34" charset="0"/>
              </a:rPr>
              <a:t>гуртка</a:t>
            </a:r>
            <a:r>
              <a:rPr lang="ru-RU" dirty="0">
                <a:latin typeface="Trebuchet MS" panose="020B0603020202020204" pitchFamily="34" charset="0"/>
              </a:rPr>
              <a:t> «</a:t>
            </a:r>
            <a:r>
              <a:rPr lang="ru-RU" dirty="0" err="1">
                <a:latin typeface="Trebuchet MS" panose="020B0603020202020204" pitchFamily="34" charset="0"/>
              </a:rPr>
              <a:t>Астрономія</a:t>
            </a:r>
            <a:r>
              <a:rPr lang="ru-RU" dirty="0">
                <a:latin typeface="Trebuchet MS" panose="020B0603020202020204" pitchFamily="34" charset="0"/>
              </a:rPr>
              <a:t>» </a:t>
            </a:r>
            <a:r>
              <a:rPr lang="ru-RU" kern="1000" dirty="0" err="1">
                <a:latin typeface="Trebuchet MS" panose="020B0603020202020204" pitchFamily="34" charset="0"/>
              </a:rPr>
              <a:t>Вінницького</a:t>
            </a:r>
            <a:r>
              <a:rPr lang="ru-RU" kern="1000" dirty="0">
                <a:latin typeface="Trebuchet MS" panose="020B0603020202020204" pitchFamily="34" charset="0"/>
              </a:rPr>
              <a:t> ОЦТТУМ </a:t>
            </a:r>
            <a:endParaRPr lang="en-GB" kern="1000" dirty="0">
              <a:latin typeface="Trebuchet MS" panose="020B0603020202020204" pitchFamily="34" charset="0"/>
            </a:endParaRPr>
          </a:p>
          <a:p>
            <a:pPr algn="l">
              <a:lnSpc>
                <a:spcPct val="110000"/>
              </a:lnSpc>
            </a:pPr>
            <a:r>
              <a:rPr lang="ru-RU" kern="1000" dirty="0" err="1">
                <a:latin typeface="Trebuchet MS" panose="020B0603020202020204" pitchFamily="34" charset="0"/>
              </a:rPr>
              <a:t>учень</a:t>
            </a:r>
            <a:r>
              <a:rPr lang="ru-RU" kern="1000" dirty="0">
                <a:latin typeface="Trebuchet MS" panose="020B0603020202020204" pitchFamily="34" charset="0"/>
              </a:rPr>
              <a:t> 5 </a:t>
            </a:r>
            <a:r>
              <a:rPr lang="ru-RU" kern="1000" dirty="0" err="1">
                <a:latin typeface="Trebuchet MS" panose="020B0603020202020204" pitchFamily="34" charset="0"/>
              </a:rPr>
              <a:t>класу</a:t>
            </a:r>
            <a:r>
              <a:rPr lang="ru-RU" kern="1000" dirty="0">
                <a:latin typeface="Trebuchet MS" panose="020B0603020202020204" pitchFamily="34" charset="0"/>
              </a:rPr>
              <a:t> ВФМЛ №17</a:t>
            </a:r>
          </a:p>
        </p:txBody>
      </p:sp>
      <p:pic>
        <p:nvPicPr>
          <p:cNvPr id="4" name="Місце для зображення 14"/>
          <p:cNvPicPr>
            <a:picLocks noChangeAspect="1"/>
          </p:cNvPicPr>
          <p:nvPr/>
        </p:nvPicPr>
        <p:blipFill>
          <a:blip r:embed="rId2"/>
          <a:srcRect l="7461" r="7461"/>
          <a:stretch>
            <a:fillRect/>
          </a:stretch>
        </p:blipFill>
        <p:spPr>
          <a:xfrm>
            <a:off x="4028041" y="374650"/>
            <a:ext cx="7862140" cy="6108700"/>
          </a:xfrm>
          <a:custGeom>
            <a:avLst/>
            <a:gdLst>
              <a:gd name="connsiteX0" fmla="*/ 4641459 w 7862140"/>
              <a:gd name="connsiteY0" fmla="*/ 1041399 h 6108700"/>
              <a:gd name="connsiteX1" fmla="*/ 5898721 w 7862140"/>
              <a:gd name="connsiteY1" fmla="*/ 1041399 h 6108700"/>
              <a:gd name="connsiteX2" fmla="*/ 3551788 w 7862140"/>
              <a:gd name="connsiteY2" fmla="*/ 5052060 h 6108700"/>
              <a:gd name="connsiteX3" fmla="*/ 2293190 w 7862140"/>
              <a:gd name="connsiteY3" fmla="*/ 5052060 h 6108700"/>
              <a:gd name="connsiteX4" fmla="*/ 1909633 w 7862140"/>
              <a:gd name="connsiteY4" fmla="*/ 1041399 h 6108700"/>
              <a:gd name="connsiteX5" fmla="*/ 3166953 w 7862140"/>
              <a:gd name="connsiteY5" fmla="*/ 1041399 h 6108700"/>
              <a:gd name="connsiteX6" fmla="*/ 820011 w 7862140"/>
              <a:gd name="connsiteY6" fmla="*/ 5052060 h 6108700"/>
              <a:gd name="connsiteX7" fmla="*/ 0 w 7862140"/>
              <a:gd name="connsiteY7" fmla="*/ 5052060 h 6108700"/>
              <a:gd name="connsiteX8" fmla="*/ 1708991 w 7862140"/>
              <a:gd name="connsiteY8" fmla="*/ 2133601 h 6108700"/>
              <a:gd name="connsiteX9" fmla="*/ 1270503 w 7862140"/>
              <a:gd name="connsiteY9" fmla="*/ 2133601 h 6108700"/>
              <a:gd name="connsiteX10" fmla="*/ 6604760 w 7862140"/>
              <a:gd name="connsiteY10" fmla="*/ 0 h 6108700"/>
              <a:gd name="connsiteX11" fmla="*/ 7862140 w 7862140"/>
              <a:gd name="connsiteY11" fmla="*/ 0 h 6108700"/>
              <a:gd name="connsiteX12" fmla="*/ 4325272 w 7862140"/>
              <a:gd name="connsiteY12" fmla="*/ 6108700 h 6108700"/>
              <a:gd name="connsiteX13" fmla="*/ 3067891 w 7862140"/>
              <a:gd name="connsiteY13" fmla="*/ 6108700 h 6108700"/>
              <a:gd name="connsiteX14" fmla="*/ 3874310 w 7862140"/>
              <a:gd name="connsiteY14" fmla="*/ 0 h 6108700"/>
              <a:gd name="connsiteX15" fmla="*/ 5132912 w 7862140"/>
              <a:gd name="connsiteY15" fmla="*/ 0 h 6108700"/>
              <a:gd name="connsiteX16" fmla="*/ 1594661 w 7862140"/>
              <a:gd name="connsiteY16" fmla="*/ 6108700 h 6108700"/>
              <a:gd name="connsiteX17" fmla="*/ 337391 w 7862140"/>
              <a:gd name="connsiteY17" fmla="*/ 6108700 h 6108700"/>
              <a:gd name="connsiteX0-1" fmla="*/ 4641459 w 7862140"/>
              <a:gd name="connsiteY0-2" fmla="*/ 1041399 h 6108700"/>
              <a:gd name="connsiteX1-3" fmla="*/ 5898721 w 7862140"/>
              <a:gd name="connsiteY1-4" fmla="*/ 1041399 h 6108700"/>
              <a:gd name="connsiteX2-5" fmla="*/ 3551788 w 7862140"/>
              <a:gd name="connsiteY2-6" fmla="*/ 5052060 h 6108700"/>
              <a:gd name="connsiteX3-7" fmla="*/ 2293190 w 7862140"/>
              <a:gd name="connsiteY3-8" fmla="*/ 5052060 h 6108700"/>
              <a:gd name="connsiteX4-9" fmla="*/ 4641459 w 7862140"/>
              <a:gd name="connsiteY4-10" fmla="*/ 1041399 h 6108700"/>
              <a:gd name="connsiteX5-11" fmla="*/ 1909633 w 7862140"/>
              <a:gd name="connsiteY5-12" fmla="*/ 1041399 h 6108700"/>
              <a:gd name="connsiteX6-13" fmla="*/ 3166953 w 7862140"/>
              <a:gd name="connsiteY6-14" fmla="*/ 1041399 h 6108700"/>
              <a:gd name="connsiteX7-15" fmla="*/ 820011 w 7862140"/>
              <a:gd name="connsiteY7-16" fmla="*/ 5052060 h 6108700"/>
              <a:gd name="connsiteX8-17" fmla="*/ 0 w 7862140"/>
              <a:gd name="connsiteY8-18" fmla="*/ 5052060 h 6108700"/>
              <a:gd name="connsiteX9-19" fmla="*/ 1270503 w 7862140"/>
              <a:gd name="connsiteY9-20" fmla="*/ 2133601 h 6108700"/>
              <a:gd name="connsiteX10-21" fmla="*/ 1909633 w 7862140"/>
              <a:gd name="connsiteY10-22" fmla="*/ 1041399 h 6108700"/>
              <a:gd name="connsiteX11-23" fmla="*/ 6604760 w 7862140"/>
              <a:gd name="connsiteY11-24" fmla="*/ 0 h 6108700"/>
              <a:gd name="connsiteX12-25" fmla="*/ 7862140 w 7862140"/>
              <a:gd name="connsiteY12-26" fmla="*/ 0 h 6108700"/>
              <a:gd name="connsiteX13-27" fmla="*/ 4325272 w 7862140"/>
              <a:gd name="connsiteY13-28" fmla="*/ 6108700 h 6108700"/>
              <a:gd name="connsiteX14-29" fmla="*/ 3067891 w 7862140"/>
              <a:gd name="connsiteY14-30" fmla="*/ 6108700 h 6108700"/>
              <a:gd name="connsiteX15-31" fmla="*/ 6604760 w 7862140"/>
              <a:gd name="connsiteY15-32" fmla="*/ 0 h 6108700"/>
              <a:gd name="connsiteX16-33" fmla="*/ 3874310 w 7862140"/>
              <a:gd name="connsiteY16-34" fmla="*/ 0 h 6108700"/>
              <a:gd name="connsiteX17-35" fmla="*/ 5132912 w 7862140"/>
              <a:gd name="connsiteY17-36" fmla="*/ 0 h 6108700"/>
              <a:gd name="connsiteX18" fmla="*/ 1594661 w 7862140"/>
              <a:gd name="connsiteY18" fmla="*/ 6108700 h 6108700"/>
              <a:gd name="connsiteX19" fmla="*/ 337391 w 7862140"/>
              <a:gd name="connsiteY19" fmla="*/ 6108700 h 6108700"/>
              <a:gd name="connsiteX20" fmla="*/ 3874310 w 7862140"/>
              <a:gd name="connsiteY20" fmla="*/ 0 h 61087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62140" h="6108700">
                <a:moveTo>
                  <a:pt x="4641459" y="1041399"/>
                </a:moveTo>
                <a:lnTo>
                  <a:pt x="5898721" y="1041399"/>
                </a:lnTo>
                <a:lnTo>
                  <a:pt x="3551788" y="5052060"/>
                </a:lnTo>
                <a:lnTo>
                  <a:pt x="2293190" y="5052060"/>
                </a:lnTo>
                <a:lnTo>
                  <a:pt x="4641459" y="1041399"/>
                </a:lnTo>
                <a:close/>
                <a:moveTo>
                  <a:pt x="1909633" y="1041399"/>
                </a:moveTo>
                <a:lnTo>
                  <a:pt x="3166953" y="1041399"/>
                </a:lnTo>
                <a:lnTo>
                  <a:pt x="820011" y="5052060"/>
                </a:lnTo>
                <a:lnTo>
                  <a:pt x="0" y="5052060"/>
                </a:lnTo>
                <a:lnTo>
                  <a:pt x="1270503" y="2133601"/>
                </a:lnTo>
                <a:lnTo>
                  <a:pt x="1909633" y="1041399"/>
                </a:lnTo>
                <a:close/>
                <a:moveTo>
                  <a:pt x="6604760" y="0"/>
                </a:moveTo>
                <a:lnTo>
                  <a:pt x="7862140" y="0"/>
                </a:lnTo>
                <a:lnTo>
                  <a:pt x="4325272" y="6108700"/>
                </a:lnTo>
                <a:lnTo>
                  <a:pt x="3067891" y="6108700"/>
                </a:lnTo>
                <a:lnTo>
                  <a:pt x="6604760" y="0"/>
                </a:lnTo>
                <a:close/>
                <a:moveTo>
                  <a:pt x="3874310" y="0"/>
                </a:moveTo>
                <a:lnTo>
                  <a:pt x="5132912" y="0"/>
                </a:lnTo>
                <a:lnTo>
                  <a:pt x="1594661" y="6108700"/>
                </a:lnTo>
                <a:lnTo>
                  <a:pt x="337391" y="6108700"/>
                </a:lnTo>
                <a:lnTo>
                  <a:pt x="3874310" y="0"/>
                </a:lnTo>
                <a:close/>
              </a:path>
            </a:pathLst>
          </a:custGeom>
        </p:spPr>
      </p:pic>
      <p:sp>
        <p:nvSpPr>
          <p:cNvPr id="6" name="TextBox 5"/>
          <p:cNvSpPr txBox="1"/>
          <p:nvPr/>
        </p:nvSpPr>
        <p:spPr>
          <a:xfrm>
            <a:off x="8898621" y="5471125"/>
            <a:ext cx="353597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>
                <a:latin typeface="Trebuchet MS" panose="020B0603020202020204" pitchFamily="34" charset="0"/>
              </a:rPr>
              <a:t>Науковий керівник:</a:t>
            </a:r>
          </a:p>
          <a:p>
            <a:r>
              <a:rPr lang="uk-UA" dirty="0">
                <a:solidFill>
                  <a:srgbClr val="FFFF00"/>
                </a:solidFill>
                <a:latin typeface="Trebuchet MS" panose="020B0603020202020204" pitchFamily="34" charset="0"/>
              </a:rPr>
              <a:t> </a:t>
            </a:r>
            <a:r>
              <a:rPr lang="uk-UA" b="1" dirty="0" err="1">
                <a:solidFill>
                  <a:srgbClr val="FFFF00"/>
                </a:solidFill>
                <a:latin typeface="Trebuchet MS" panose="020B0603020202020204" pitchFamily="34" charset="0"/>
              </a:rPr>
              <a:t>Почапська</a:t>
            </a:r>
            <a:r>
              <a:rPr lang="uk-UA" b="1" dirty="0">
                <a:solidFill>
                  <a:srgbClr val="FFFF00"/>
                </a:solidFill>
                <a:latin typeface="Trebuchet MS" panose="020B0603020202020204" pitchFamily="34" charset="0"/>
              </a:rPr>
              <a:t> Надія Іванівна</a:t>
            </a:r>
          </a:p>
          <a:p>
            <a:r>
              <a:rPr lang="uk-UA" dirty="0">
                <a:latin typeface="Trebuchet MS" panose="020B0603020202020204" pitchFamily="34" charset="0"/>
              </a:rPr>
              <a:t>керівник гуртка «Астрономія» Вінницького ОЦТТУМ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дпись 5"/>
          <p:cNvSpPr txBox="1">
            <a:spLocks noChangeArrowheads="1"/>
          </p:cNvSpPr>
          <p:nvPr/>
        </p:nvSpPr>
        <p:spPr bwMode="auto">
          <a:xfrm>
            <a:off x="2809871" y="529591"/>
            <a:ext cx="9214489" cy="434340"/>
          </a:xfrm>
          <a:prstGeom prst="rect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/>
            </a:pPr>
            <a:r>
              <a:rPr kumimoji="0" lang="uk-U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Вінницький обласний центр технічної творчості  учнівської молоді</a:t>
            </a:r>
            <a:endParaRPr kumimoji="0" lang="en-GB" sz="1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8"/>
          <p:cNvSpPr/>
          <p:nvPr/>
        </p:nvSpPr>
        <p:spPr>
          <a:xfrm>
            <a:off x="2809870" y="163831"/>
            <a:ext cx="9214490" cy="365760"/>
          </a:xfrm>
          <a:prstGeom prst="rect">
            <a:avLst/>
          </a:prstGeom>
          <a:solidFill>
            <a:srgbClr val="FFFF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/>
            </a:pPr>
            <a:r>
              <a:rPr kumimoji="0" lang="uk-UA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Тема: «Гвинтокрили на Марсі»</a:t>
            </a:r>
            <a:endParaRPr kumimoji="0" lang="en-GB" sz="1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адпись 2"/>
          <p:cNvSpPr txBox="1">
            <a:spLocks noChangeArrowheads="1"/>
          </p:cNvSpPr>
          <p:nvPr/>
        </p:nvSpPr>
        <p:spPr bwMode="auto">
          <a:xfrm>
            <a:off x="2809872" y="963931"/>
            <a:ext cx="7675248" cy="1905635"/>
          </a:xfrm>
          <a:prstGeom prst="rect">
            <a:avLst/>
          </a:prstGeom>
          <a:gradFill flip="none" rotWithShape="1">
            <a:gsLst>
              <a:gs pos="0">
                <a:srgbClr val="4472C4">
                  <a:lumMod val="60000"/>
                  <a:lumOff val="40000"/>
                  <a:tint val="66000"/>
                  <a:satMod val="160000"/>
                </a:srgbClr>
              </a:gs>
              <a:gs pos="50000">
                <a:srgbClr val="4472C4">
                  <a:lumMod val="60000"/>
                  <a:lumOff val="40000"/>
                  <a:tint val="44500"/>
                  <a:satMod val="160000"/>
                </a:srgbClr>
              </a:gs>
              <a:gs pos="100000">
                <a:srgbClr val="4472C4">
                  <a:lumMod val="60000"/>
                  <a:lumOff val="40000"/>
                  <a:tint val="23500"/>
                  <a:satMod val="160000"/>
                </a:srgbClr>
              </a:gs>
            </a:gsLst>
            <a:lin ang="10800000" scaled="1"/>
            <a:tileRect/>
          </a:gradFill>
          <a:ln w="9525">
            <a:noFill/>
            <a:miter lim="800000"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lvl="0" indent="449580" algn="just" defTabSz="91440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kumimoji="0" lang="uk-UA" sz="1800" b="1" i="0" u="sng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Роботу виконав:</a:t>
            </a:r>
            <a:endParaRPr kumimoji="0" lang="en-GB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kumimoji="0" lang="uk-UA" sz="18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Ластовецький</a:t>
            </a:r>
            <a:r>
              <a:rPr kumimoji="0" lang="uk-UA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Володимир Павлович,</a:t>
            </a:r>
            <a:r>
              <a:rPr kumimoji="0" lang="uk-U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en-GB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kumimoji="0" lang="uk-U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гуртківець Вінницького ОЦТТУМ, учень 5 класу «ВФМЛ №17». </a:t>
            </a:r>
            <a:endParaRPr kumimoji="0" lang="en-GB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kumimoji="0" lang="uk-UA" sz="1800" b="1" i="0" u="sng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Науковий керівник: </a:t>
            </a:r>
            <a:endParaRPr kumimoji="0" lang="en-GB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kumimoji="0" lang="uk-UA" sz="18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Почапська</a:t>
            </a:r>
            <a:r>
              <a:rPr kumimoji="0" lang="uk-UA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Надія Іванівна,</a:t>
            </a:r>
            <a:endParaRPr kumimoji="0" lang="en-GB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kumimoji="0" lang="uk-U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керівник астрономічного гуртка Вінницького ОЦТТУМ</a:t>
            </a:r>
            <a:endParaRPr kumimoji="0" lang="en-GB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91" t="12236" r="11293" b="14662"/>
          <a:stretch>
            <a:fillRect/>
          </a:stretch>
        </p:blipFill>
        <p:spPr bwMode="auto">
          <a:xfrm>
            <a:off x="10506075" y="982981"/>
            <a:ext cx="1497330" cy="1824990"/>
          </a:xfrm>
          <a:prstGeom prst="rect">
            <a:avLst/>
          </a:prstGeom>
          <a:noFill/>
          <a:ln w="19050" cap="flat" cmpd="sng" algn="ctr">
            <a:solidFill>
              <a:sysClr val="window" lastClr="FFFFFF">
                <a:lumMod val="75000"/>
              </a:sys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8" name="Надпись 2"/>
          <p:cNvSpPr txBox="1">
            <a:spLocks noChangeArrowheads="1"/>
          </p:cNvSpPr>
          <p:nvPr/>
        </p:nvSpPr>
        <p:spPr bwMode="auto">
          <a:xfrm>
            <a:off x="2809873" y="2769870"/>
            <a:ext cx="9214487" cy="1356360"/>
          </a:xfrm>
          <a:prstGeom prst="rect">
            <a:avLst/>
          </a:prstGeom>
          <a:gradFill>
            <a:gsLst>
              <a:gs pos="76850">
                <a:srgbClr val="FFC000">
                  <a:lumMod val="60000"/>
                  <a:lumOff val="40000"/>
                </a:srgbClr>
              </a:gs>
              <a:gs pos="0">
                <a:srgbClr val="ED7D31">
                  <a:lumMod val="60000"/>
                  <a:lumOff val="4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</a:gradFill>
          <a:ln w="9525">
            <a:noFill/>
            <a:miter lim="800000"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lvl="0" indent="0" algn="just" defTabSz="91440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kumimoji="0" lang="uk-UA" sz="1700" b="1" i="0" u="sng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Мета роботи:</a:t>
            </a:r>
            <a:r>
              <a:rPr kumimoji="0" lang="uk-UA" sz="17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ознайомитись з місією МАРС 2020 та дослідити поверхню Марса, геологічних процесів на ньому, оцінку його минулої населеності і потенціалу для збереження біологічних ознак матеріалів. </a:t>
            </a:r>
            <a:endParaRPr kumimoji="0" lang="en-GB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kumimoji="0" lang="uk-UA" sz="1700" b="1" i="0" u="sng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Об’єкт дослідження:</a:t>
            </a:r>
            <a:r>
              <a:rPr kumimoji="0" lang="uk-UA" sz="17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планета Марс, Марсохід «</a:t>
            </a:r>
            <a:r>
              <a:rPr kumimoji="0" lang="uk-UA" sz="17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Персеверанс</a:t>
            </a:r>
            <a:r>
              <a:rPr kumimoji="0" lang="uk-UA" sz="17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», Гвинтокрил «Інджін'юіті».</a:t>
            </a:r>
            <a:endParaRPr kumimoji="0" lang="en-GB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50215" algn="just" defTabSz="91440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kumimoji="0" lang="uk-UA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GB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50215" algn="just" defTabSz="91440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kumimoji="0" lang="uk-UA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GB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Надпись 2"/>
          <p:cNvSpPr txBox="1">
            <a:spLocks noChangeArrowheads="1"/>
          </p:cNvSpPr>
          <p:nvPr/>
        </p:nvSpPr>
        <p:spPr bwMode="auto">
          <a:xfrm>
            <a:off x="4737734" y="3872547"/>
            <a:ext cx="7286626" cy="1819275"/>
          </a:xfrm>
          <a:prstGeom prst="rect">
            <a:avLst/>
          </a:prstGeom>
          <a:solidFill>
            <a:srgbClr val="5B9BD5"/>
          </a:solidFill>
          <a:ln w="9525">
            <a:solidFill>
              <a:sysClr val="window" lastClr="FFFFFF"/>
            </a:solidFill>
            <a:miter lim="800000"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457200" marR="0" lvl="0" indent="0" algn="ctr" defTabSz="91440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kumimoji="0" lang="uk-UA" sz="17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Результати роботи:</a:t>
            </a:r>
            <a:endParaRPr kumimoji="0" lang="en-GB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just" defTabSz="914400" eaLnBrk="1" fontAlgn="auto" latinLnBrk="0" hangingPunct="1">
              <a:spcBef>
                <a:spcPts val="0"/>
              </a:spcBef>
              <a:buClrTx/>
              <a:buSzTx/>
              <a:buFont typeface="Wingdings" panose="05000000000000000000" pitchFamily="2" charset="2"/>
              <a:buChar char=""/>
              <a:defRPr/>
            </a:pPr>
            <a:r>
              <a:rPr kumimoji="0" lang="uk-UA" sz="17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Опрацьовано та проаналізована багато інформаційних ресурсів щодо місії Марс2020;</a:t>
            </a:r>
            <a:endParaRPr kumimoji="0" lang="en-GB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just" defTabSz="914400" eaLnBrk="1" fontAlgn="auto" latinLnBrk="0" hangingPunct="1">
              <a:spcBef>
                <a:spcPts val="0"/>
              </a:spcBef>
              <a:buClrTx/>
              <a:buSzTx/>
              <a:buFont typeface="Wingdings" panose="05000000000000000000" pitchFamily="2" charset="2"/>
              <a:buChar char=""/>
              <a:defRPr/>
            </a:pPr>
            <a:r>
              <a:rPr kumimoji="0" lang="uk-UA" sz="17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Детально визначено потужності, характеристики та досягнення марсоходу та гвинтокрилу;</a:t>
            </a:r>
            <a:endParaRPr kumimoji="0" lang="en-GB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just" defTabSz="914400" eaLnBrk="1" fontAlgn="auto" latinLnBrk="0" hangingPunct="1">
              <a:spcBef>
                <a:spcPts val="0"/>
              </a:spcBef>
              <a:buClrTx/>
              <a:buSzTx/>
              <a:buFont typeface="Wingdings" panose="05000000000000000000" pitchFamily="2" charset="2"/>
              <a:buChar char=""/>
              <a:defRPr/>
            </a:pPr>
            <a:r>
              <a:rPr kumimoji="0" lang="uk-UA" sz="17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Підготовлено ознайомчу презентацію.</a:t>
            </a:r>
            <a:endParaRPr kumimoji="0" lang="en-GB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872" y="3894137"/>
            <a:ext cx="2028827" cy="1570988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Надпись 2"/>
          <p:cNvSpPr txBox="1">
            <a:spLocks noChangeArrowheads="1"/>
          </p:cNvSpPr>
          <p:nvPr/>
        </p:nvSpPr>
        <p:spPr bwMode="auto">
          <a:xfrm>
            <a:off x="2809875" y="5465125"/>
            <a:ext cx="9214486" cy="1392875"/>
          </a:xfrm>
          <a:prstGeom prst="rect">
            <a:avLst/>
          </a:prstGeom>
          <a:gradFill>
            <a:gsLst>
              <a:gs pos="76850">
                <a:srgbClr val="FFFF00"/>
              </a:gs>
              <a:gs pos="0">
                <a:srgbClr val="ED7D31">
                  <a:lumMod val="60000"/>
                  <a:lumOff val="4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</a:gradFill>
          <a:ln w="9525">
            <a:solidFill>
              <a:sysClr val="window" lastClr="FFFFFF"/>
            </a:solidFill>
            <a:miter lim="800000"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457200" marR="0" lvl="0" indent="0" algn="ctr" defTabSz="91440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kumimoji="0" lang="uk-UA" sz="17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ВИСНОВКИ:</a:t>
            </a:r>
            <a:endParaRPr kumimoji="0" lang="en-GB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just" defTabSz="914400" eaLnBrk="1" fontAlgn="auto" latinLnBrk="0" hangingPunct="1">
              <a:spcBef>
                <a:spcPts val="0"/>
              </a:spcBef>
              <a:buClrTx/>
              <a:buSzTx/>
              <a:buFont typeface="Wingdings" panose="05000000000000000000" pitchFamily="2" charset="2"/>
              <a:buChar char=""/>
              <a:defRPr/>
            </a:pPr>
            <a:r>
              <a:rPr kumimoji="0" lang="uk-UA" sz="17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Вчені отримали надзвичайно цінні мультимедійні дані та в перспективі характеристики поверхні Марса, що дозволить встановити чи було на планеті життя;</a:t>
            </a:r>
            <a:endParaRPr kumimoji="0" lang="en-GB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just" defTabSz="914400" eaLnBrk="1" fontAlgn="auto" latinLnBrk="0" hangingPunct="1">
              <a:spcBef>
                <a:spcPts val="0"/>
              </a:spcBef>
              <a:buClrTx/>
              <a:buSzTx/>
              <a:buFont typeface="Wingdings" panose="05000000000000000000" pitchFamily="2" charset="2"/>
              <a:buChar char=""/>
              <a:defRPr/>
            </a:pPr>
            <a:r>
              <a:rPr kumimoji="0" lang="uk-UA" sz="17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Створено потужний фундамент щодо перспективних досліджень поверхні Марсу завдяки досить простим рішенням у вигляді марсоходу та гвинтокрила.</a:t>
            </a:r>
            <a:endParaRPr kumimoji="0" lang="en-GB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кутник 11"/>
          <p:cNvSpPr/>
          <p:nvPr/>
        </p:nvSpPr>
        <p:spPr>
          <a:xfrm>
            <a:off x="544304" y="2544373"/>
            <a:ext cx="1680204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4000" b="1" dirty="0"/>
              <a:t>Мій </a:t>
            </a:r>
          </a:p>
          <a:p>
            <a:pPr algn="ctr"/>
            <a:r>
              <a:rPr lang="uk-UA" sz="4000" b="1" dirty="0" err="1"/>
              <a:t>постер</a:t>
            </a:r>
            <a:endParaRPr lang="ru-RU" sz="40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9"/>
          <p:cNvSpPr/>
          <p:nvPr/>
        </p:nvSpPr>
        <p:spPr>
          <a:xfrm>
            <a:off x="805612" y="389362"/>
            <a:ext cx="11024192" cy="766942"/>
          </a:xfrm>
          <a:prstGeom prst="roundRect">
            <a:avLst/>
          </a:prstGeom>
          <a:solidFill>
            <a:srgbClr val="AC956E">
              <a:lumMod val="20000"/>
              <a:lumOff val="80000"/>
            </a:srgbClr>
          </a:solidFill>
          <a:ln w="28575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177800" marR="0" lvl="0" indent="-177800" algn="ctr" defTabSz="44958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/>
            </a:pPr>
            <a:r>
              <a:rPr kumimoji="0" lang="uk-UA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cs typeface="Calibri" panose="020F0502020204030204" pitchFamily="34" charset="0"/>
                <a:sym typeface="Arial" panose="020B0604020202020204"/>
              </a:rPr>
              <a:t>Місія Марс 2020</a:t>
            </a:r>
            <a:endParaRPr kumimoji="0" lang="uk-UA" sz="2800" b="1" i="0" u="none" strike="noStrike" kern="0" cap="none" spc="50" normalizeH="0" baseline="0" noProof="0" dirty="0">
              <a:ln w="13500">
                <a:solidFill>
                  <a:srgbClr val="AD0101">
                    <a:shade val="2500"/>
                    <a:alpha val="6500"/>
                  </a:srgbClr>
                </a:solidFill>
                <a:prstDash val="solid"/>
              </a:ln>
              <a:solidFill>
                <a:prstClr val="black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uLnTx/>
              <a:uFillTx/>
              <a:latin typeface="Trebuchet MS" panose="020B0603020202020204" pitchFamily="34" charset="0"/>
              <a:cs typeface="Times New Roman" panose="02020603050405020304" pitchFamily="18" charset="0"/>
              <a:sym typeface="Symbol" panose="05050102010706020507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362196" y="224865"/>
            <a:ext cx="1177874" cy="1070536"/>
          </a:xfrm>
          <a:prstGeom prst="ellipse">
            <a:avLst/>
          </a:prstGeom>
          <a:solidFill>
            <a:sysClr val="window" lastClr="FFFFFF"/>
          </a:solidFill>
          <a:ln w="28575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defRPr/>
            </a:pPr>
            <a:endParaRPr kumimoji="0" lang="uk-UA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 panose="020B0604020202020204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4000" y="1642833"/>
            <a:ext cx="647226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88900"/>
            <a:r>
              <a:rPr lang="ru-RU" sz="2000" b="1" dirty="0" err="1"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Це</a:t>
            </a:r>
            <a:r>
              <a:rPr lang="ru-RU" sz="2000" b="1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місія</a:t>
            </a:r>
            <a:r>
              <a:rPr lang="ru-RU" sz="2000" b="1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дослідження</a:t>
            </a:r>
            <a:r>
              <a:rPr lang="ru-RU" sz="2000" b="1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Марса за </a:t>
            </a:r>
            <a:r>
              <a:rPr lang="ru-RU" sz="2000" b="1" dirty="0" err="1"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програмою</a:t>
            </a:r>
            <a:r>
              <a:rPr lang="ru-RU" sz="2000" b="1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НАСА.</a:t>
            </a:r>
          </a:p>
          <a:p>
            <a:pPr indent="450215"/>
            <a:r>
              <a:rPr lang="ru-RU" sz="2000" b="1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Вона </a:t>
            </a:r>
            <a:r>
              <a:rPr lang="ru-RU" sz="2000" b="1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передбачала</a:t>
            </a:r>
            <a:r>
              <a:rPr lang="ru-RU" sz="2000" b="1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доставку на </a:t>
            </a:r>
            <a:r>
              <a:rPr lang="ru-RU" sz="2000" b="1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Червону</a:t>
            </a:r>
            <a:r>
              <a:rPr lang="ru-RU" sz="2000" b="1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планету марсоходу «</a:t>
            </a:r>
            <a:r>
              <a:rPr lang="ru-RU" sz="2000" b="1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Персеверанс</a:t>
            </a:r>
            <a:r>
              <a:rPr lang="ru-RU" sz="2000" b="1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»</a:t>
            </a:r>
            <a:endParaRPr lang="ru-RU" sz="2000" b="1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450215"/>
            <a:r>
              <a:rPr lang="ru-RU" sz="2000" b="1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Запуск </a:t>
            </a:r>
            <a:r>
              <a:rPr lang="ru-RU" sz="2000" b="1" dirty="0" err="1"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здійснено</a:t>
            </a:r>
            <a:r>
              <a:rPr lang="ru-RU" sz="2000" b="1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30 липня 2020 року, посадка </a:t>
            </a:r>
            <a:r>
              <a:rPr lang="ru-RU" sz="2000" b="1" dirty="0" err="1"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відбулася</a:t>
            </a:r>
            <a:r>
              <a:rPr lang="ru-RU" sz="2000" b="1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18 лютого 2021 року у </a:t>
            </a:r>
            <a:r>
              <a:rPr lang="ru-RU" sz="2000" b="1" dirty="0" err="1"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кратері</a:t>
            </a:r>
            <a:r>
              <a:rPr lang="ru-RU" sz="2000" b="1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Єзеро</a:t>
            </a:r>
            <a:r>
              <a:rPr lang="ru-RU" sz="2000" b="1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GB" sz="2000" b="1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65284" y="3913080"/>
            <a:ext cx="7160231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0215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Місія призначена для дослідження </a:t>
            </a:r>
            <a:r>
              <a:rPr lang="uk-UA" sz="2000" dirty="0">
                <a:solidFill>
                  <a:srgbClr val="FFFF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поверхні Марса та </a:t>
            </a: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геологічних процесів на ньому</a:t>
            </a: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</a:p>
          <a:p>
            <a:pPr marL="0" marR="0" lvl="0" indent="450215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оцінку його минулої населеності і потенціалу для збереження біологічних ознак матеріалів. </a:t>
            </a:r>
          </a:p>
          <a:p>
            <a:pPr marL="0" marR="0" lvl="0" indent="450215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Марсохід «</a:t>
            </a:r>
            <a:r>
              <a:rPr kumimoji="0" lang="uk-UA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Персеверанс</a:t>
            </a: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» має капсули для зразків, які він збирає під час руху планетою. </a:t>
            </a:r>
          </a:p>
          <a:p>
            <a:pPr marL="0" marR="0" lvl="0" indent="450215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Зразки планують  відправити на Землю за допомогою окремих місій, таких як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Mars Sample Return Mission</a:t>
            </a: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Вінницький обласний центр технічної творчості учнівської молоді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130" y="457714"/>
            <a:ext cx="836006" cy="604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998"/>
          <a:stretch>
            <a:fillRect/>
          </a:stretch>
        </p:blipFill>
        <p:spPr bwMode="auto">
          <a:xfrm>
            <a:off x="112917" y="3995678"/>
            <a:ext cx="4752367" cy="2862322"/>
          </a:xfrm>
          <a:prstGeom prst="rect">
            <a:avLst/>
          </a:prstGeom>
          <a:noFill/>
          <a:ln w="19050">
            <a:solidFill>
              <a:sysClr val="window" lastClr="FFFFFF">
                <a:lumMod val="75000"/>
              </a:sysClr>
            </a:solidFill>
          </a:ln>
        </p:spPr>
      </p:pic>
      <p:pic>
        <p:nvPicPr>
          <p:cNvPr id="2052" name="Picture 4" descr="Mars 2020 – цель близка!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1756" y="1209930"/>
            <a:ext cx="4616450" cy="2719279"/>
          </a:xfrm>
          <a:prstGeom prst="rect">
            <a:avLst/>
          </a:prstGeom>
          <a:noFill/>
          <a:ln>
            <a:solidFill>
              <a:schemeClr val="tx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66485" y="6005960"/>
            <a:ext cx="457346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uk-UA" b="1" dirty="0">
                <a:solidFill>
                  <a:srgbClr val="FFFF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</a:t>
            </a:r>
            <a:r>
              <a:rPr lang="uk-UA" b="1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арсохід «</a:t>
            </a:r>
            <a:r>
              <a:rPr lang="uk-UA" b="1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Персеверанс</a:t>
            </a:r>
            <a:r>
              <a:rPr lang="uk-UA" b="1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» створений  на основі існуючого марсохода   «</a:t>
            </a:r>
            <a:r>
              <a:rPr lang="uk-UA" b="1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К’юріосіті</a:t>
            </a:r>
            <a:r>
              <a:rPr lang="uk-UA" b="1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»</a:t>
            </a:r>
            <a:endParaRPr lang="en-GB" b="1" dirty="0">
              <a:solidFill>
                <a:srgbClr val="FFFF00"/>
              </a:solidFill>
              <a:effectLst/>
              <a:latin typeface="Trebuchet MS" panose="020B0603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88317" y="3449683"/>
            <a:ext cx="4616451" cy="504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uk-UA" sz="2000" dirty="0" err="1"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</a:t>
            </a:r>
            <a:r>
              <a:rPr lang="uk-UA" sz="2000" dirty="0" err="1"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римарсіанення</a:t>
            </a:r>
            <a:endParaRPr lang="en-GB" sz="2000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9"/>
          <p:cNvSpPr/>
          <p:nvPr/>
        </p:nvSpPr>
        <p:spPr>
          <a:xfrm>
            <a:off x="892192" y="295610"/>
            <a:ext cx="11024192" cy="915908"/>
          </a:xfrm>
          <a:prstGeom prst="roundRect">
            <a:avLst/>
          </a:prstGeom>
          <a:solidFill>
            <a:srgbClr val="AC956E">
              <a:lumMod val="20000"/>
              <a:lumOff val="80000"/>
            </a:srgbClr>
          </a:solidFill>
          <a:ln w="28575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177800" marR="0" lvl="0" indent="-177800" algn="ctr" defTabSz="44958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/>
            </a:pPr>
            <a:r>
              <a:rPr kumimoji="0" lang="uk-UA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cs typeface="Calibri" panose="020F0502020204030204" pitchFamily="34" charset="0"/>
                <a:sym typeface="Arial" panose="020B0604020202020204"/>
              </a:rPr>
              <a:t>Гвинтокрили на Марсі</a:t>
            </a:r>
            <a:endParaRPr kumimoji="0" lang="uk-UA" sz="2800" b="1" i="0" u="none" strike="noStrike" kern="0" cap="none" spc="50" normalizeH="0" baseline="0" noProof="0" dirty="0">
              <a:ln w="13500">
                <a:solidFill>
                  <a:srgbClr val="AD0101">
                    <a:shade val="2500"/>
                    <a:alpha val="6500"/>
                  </a:srgbClr>
                </a:solidFill>
                <a:prstDash val="solid"/>
              </a:ln>
              <a:solidFill>
                <a:prstClr val="black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uLnTx/>
              <a:uFillTx/>
              <a:latin typeface="Trebuchet MS" panose="020B0603020202020204" pitchFamily="34" charset="0"/>
              <a:cs typeface="Times New Roman" panose="02020603050405020304" pitchFamily="18" charset="0"/>
              <a:sym typeface="Symbol" panose="05050102010706020507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362196" y="224865"/>
            <a:ext cx="1177874" cy="1070536"/>
          </a:xfrm>
          <a:prstGeom prst="ellipse">
            <a:avLst/>
          </a:prstGeom>
          <a:solidFill>
            <a:sysClr val="window" lastClr="FFFFFF"/>
          </a:solidFill>
          <a:ln w="28575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defRPr/>
            </a:pPr>
            <a:endParaRPr kumimoji="0" lang="uk-UA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 panose="020B0604020202020204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23071" y="1275018"/>
            <a:ext cx="7904413" cy="23069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/>
            <a:r>
              <a:rPr lang="uk-UA" sz="2400" dirty="0"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</a:t>
            </a:r>
            <a:r>
              <a:rPr lang="uk-UA" sz="2400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озповідаю про місію Марс – 2020,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4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 марсохід </a:t>
            </a:r>
            <a:r>
              <a:rPr lang="uk-UA" sz="2400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Персеверанс</a:t>
            </a:r>
            <a:r>
              <a:rPr lang="uk-UA" sz="24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та роботизований 			гвинтокрил «Інджін'юіті»,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400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 конструкцію цього гвинтокрила, </a:t>
            </a:r>
            <a:endParaRPr lang="uk-UA" sz="2400" dirty="0">
              <a:latin typeface="Trebuchet MS" panose="020B0603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4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систему його зльоту та посадки, 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400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 його участь в роботі марсоходу «</a:t>
            </a:r>
            <a:r>
              <a:rPr lang="uk-UA" sz="2400" dirty="0" err="1"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Персеверанс</a:t>
            </a:r>
            <a:r>
              <a:rPr lang="uk-UA" sz="2400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».</a:t>
            </a:r>
            <a:endParaRPr lang="en-GB" sz="2400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2"/>
          <a:srcRect t="21154"/>
          <a:stretch>
            <a:fillRect/>
          </a:stretch>
        </p:blipFill>
        <p:spPr>
          <a:xfrm>
            <a:off x="186716" y="1308101"/>
            <a:ext cx="3295568" cy="3904946"/>
          </a:xfrm>
          <a:prstGeom prst="rect">
            <a:avLst/>
          </a:prstGeom>
        </p:spPr>
      </p:pic>
      <p:pic>
        <p:nvPicPr>
          <p:cNvPr id="1026" name="Picture 2" descr="Вертолет Ingenuity совершил 37-й полет над поверхностью Марс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1853" y="4282933"/>
            <a:ext cx="4642541" cy="2611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7704394" y="3880488"/>
            <a:ext cx="421199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indent="450215">
              <a:defRPr/>
            </a:pP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Гвинтокрил «</a:t>
            </a:r>
            <a:r>
              <a:rPr kumimoji="0" lang="uk-U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Інджін'юіті</a:t>
            </a:r>
            <a:r>
              <a:rPr lang="uk-UA" sz="2400" b="1" dirty="0">
                <a:solidFill>
                  <a:prstClr val="white"/>
                </a:solidFill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» здійснив 72 успішних польоти над Марсом.</a:t>
            </a:r>
            <a:endParaRPr kumimoji="0" lang="uk-UA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indent="450215">
              <a:defRPr/>
            </a:pP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uk-UA" sz="2400" b="1" dirty="0">
                <a:solidFill>
                  <a:srgbClr val="FFFF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Під час останнього 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пошкодив один із гвинтів і надіслав фото зламаного крила.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896" y="135056"/>
            <a:ext cx="1240824" cy="124219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Помахає» NASA з Марсу: приречений Ingenuity отримав передсмертне завдання.  Читайте на UKR.N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851" y="3676493"/>
            <a:ext cx="5279718" cy="2956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кругленный прямоугольник 19"/>
          <p:cNvSpPr/>
          <p:nvPr/>
        </p:nvSpPr>
        <p:spPr>
          <a:xfrm>
            <a:off x="884902" y="196696"/>
            <a:ext cx="10944901" cy="766942"/>
          </a:xfrm>
          <a:prstGeom prst="roundRect">
            <a:avLst/>
          </a:prstGeom>
          <a:solidFill>
            <a:srgbClr val="AC956E">
              <a:lumMod val="20000"/>
              <a:lumOff val="80000"/>
            </a:srgbClr>
          </a:solidFill>
          <a:ln w="28575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177800" marR="0" lvl="0" indent="-177800" algn="ctr" defTabSz="4495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/>
            </a:pPr>
            <a:r>
              <a:rPr kumimoji="0" lang="uk-UA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Calibri" panose="020F0502020204030204" pitchFamily="34" charset="0"/>
                <a:sym typeface="Arial" panose="020B0604020202020204"/>
              </a:rPr>
              <a:t>Роботизований ґвинтокрил «Інджін’юіті»</a:t>
            </a:r>
            <a:endParaRPr kumimoji="0" lang="uk-UA" sz="2800" b="1" i="0" u="none" strike="noStrike" kern="0" cap="none" spc="50" normalizeH="0" baseline="0" noProof="0" dirty="0">
              <a:ln w="13500">
                <a:solidFill>
                  <a:srgbClr val="AD0101">
                    <a:shade val="2500"/>
                    <a:alpha val="6500"/>
                  </a:srgbClr>
                </a:solidFill>
                <a:prstDash val="solid"/>
              </a:ln>
              <a:solidFill>
                <a:prstClr val="black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uLnTx/>
              <a:uFillTx/>
              <a:latin typeface="Trebuchet MS" panose="020B0603020202020204" pitchFamily="34" charset="0"/>
              <a:ea typeface="+mn-ea"/>
              <a:cs typeface="Times New Roman" panose="02020603050405020304" pitchFamily="18" charset="0"/>
              <a:sym typeface="Symbol" panose="05050102010706020507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362196" y="224865"/>
            <a:ext cx="1177874" cy="1070536"/>
          </a:xfrm>
          <a:prstGeom prst="ellipse">
            <a:avLst/>
          </a:prstGeom>
          <a:solidFill>
            <a:sysClr val="window" lastClr="FFFFFF"/>
          </a:solidFill>
          <a:ln w="28575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defRPr/>
            </a:pPr>
            <a:endParaRPr kumimoji="0" lang="uk-UA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 panose="020B0604020202020204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8184" y="1320801"/>
            <a:ext cx="5402667" cy="5015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0215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Це — ґвинтокрил-розвідник. </a:t>
            </a:r>
          </a:p>
          <a:p>
            <a:pPr marL="0" marR="0" lvl="0" indent="450215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Він використовувався для тестування технології польотів на Марсі. </a:t>
            </a:r>
          </a:p>
          <a:p>
            <a:pPr marL="0" marR="0" lvl="0" indent="450215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Здійснив п'ять польотів впродовж 30-денного тесту на ранніх стадіях місії. </a:t>
            </a:r>
          </a:p>
          <a:p>
            <a:pPr marL="0" marR="0" lvl="0" indent="450215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uk-UA" sz="2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450215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Кожен політ тривав не більше 3 хвилин на висоті від 3 до 10 метрів над поверхнею.</a:t>
            </a:r>
          </a:p>
          <a:p>
            <a:pPr marL="0" marR="0" lvl="0" indent="450215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Ґвинтокрил здійснював польоти навіть на відстань до 600 метрів за один виліт. </a:t>
            </a:r>
          </a:p>
          <a:p>
            <a:pPr marL="0" marR="0" lvl="0" indent="450215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uk-UA" sz="2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450215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Він використовував автоматичне керування і </a:t>
            </a:r>
            <a:r>
              <a:rPr kumimoji="0" lang="uk-UA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комунікував</a:t>
            </a: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із </a:t>
            </a:r>
            <a:r>
              <a:rPr kumimoji="0" lang="uk-UA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ровером</a:t>
            </a: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після кожного польоту. </a:t>
            </a: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НАСА буде використовувати конструкцію гвинтокрила для майбутніх місій. 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2136" y="1037366"/>
            <a:ext cx="3987667" cy="2565399"/>
          </a:xfrm>
          <a:prstGeom prst="rect">
            <a:avLst/>
          </a:prstGeom>
        </p:spPr>
      </p:pic>
      <p:pic>
        <p:nvPicPr>
          <p:cNvPr id="4098" name="Picture 2" descr="Mars 202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033" y="240382"/>
            <a:ext cx="838200" cy="955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7707762" y="2797598"/>
            <a:ext cx="4122041" cy="878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uk-UA" sz="1800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Інджін'юіті» шукає цікаві місця для                     дослідження їх ровером</a:t>
            </a:r>
            <a:endParaRPr lang="en-GB" sz="1400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9"/>
          <p:cNvSpPr/>
          <p:nvPr/>
        </p:nvSpPr>
        <p:spPr>
          <a:xfrm>
            <a:off x="805612" y="389362"/>
            <a:ext cx="11024192" cy="766942"/>
          </a:xfrm>
          <a:prstGeom prst="roundRect">
            <a:avLst/>
          </a:prstGeom>
          <a:solidFill>
            <a:srgbClr val="AC956E">
              <a:lumMod val="20000"/>
              <a:lumOff val="80000"/>
            </a:srgbClr>
          </a:solidFill>
          <a:ln w="28575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177800" marR="0" lvl="0" indent="-177800" algn="ctr" defTabSz="4495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/>
            </a:pPr>
            <a:r>
              <a:rPr kumimoji="0" lang="uk-UA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Calibri" panose="020F0502020204030204" pitchFamily="34" charset="0"/>
                <a:sym typeface="Arial" panose="020B0604020202020204"/>
              </a:rPr>
              <a:t>Конструкція гвинтокрила</a:t>
            </a:r>
            <a:endParaRPr kumimoji="0" lang="uk-UA" sz="2800" b="1" i="0" u="none" strike="noStrike" kern="0" cap="none" spc="50" normalizeH="0" baseline="0" noProof="0" dirty="0">
              <a:ln w="13500">
                <a:solidFill>
                  <a:srgbClr val="AD0101">
                    <a:shade val="2500"/>
                    <a:alpha val="6500"/>
                  </a:srgbClr>
                </a:solidFill>
                <a:prstDash val="solid"/>
              </a:ln>
              <a:solidFill>
                <a:prstClr val="black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uLnTx/>
              <a:uFillTx/>
              <a:latin typeface="Trebuchet MS" panose="020B0603020202020204" pitchFamily="34" charset="0"/>
              <a:ea typeface="+mn-ea"/>
              <a:cs typeface="Times New Roman" panose="02020603050405020304" pitchFamily="18" charset="0"/>
              <a:sym typeface="Symbol" panose="0505010201070602050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8184" y="1320801"/>
            <a:ext cx="5694519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0215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«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Ingenuity» </a:t>
            </a: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збудований для перевірки здатності до безпечного польоту, а також для забезпечення картографування та орієнтації</a:t>
            </a: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 marL="0" marR="0" lvl="0" indent="450215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Його дослідження </a:t>
            </a:r>
            <a:r>
              <a:rPr kumimoji="0" lang="uk-UA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надасть</a:t>
            </a: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більше інформації для побудови безпечних маршрутів майбутніх місій, </a:t>
            </a:r>
            <a:endParaRPr lang="uk-UA" sz="2000" dirty="0">
              <a:solidFill>
                <a:prstClr val="white"/>
              </a:solidFill>
              <a:latin typeface="Trebuchet MS" panose="020B0603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450215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допоможе у пошуках цікавих місць для дослідження. </a:t>
            </a:r>
          </a:p>
          <a:p>
            <a:pPr marL="0" marR="0" lvl="0" indent="450215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Дрон</a:t>
            </a: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використовує співвісні гвинти діаметром 110 см. 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/>
            </a:pP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Його корисне навантаження складається: </a:t>
            </a: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 камери з високою роздільною здатністю для навігації, приземлення і вивчення поверхні, </a:t>
            </a:r>
          </a:p>
          <a:p>
            <a:pPr marL="342900" marR="0" lvl="0" indent="-34290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/>
            </a:pP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 також системи комунікації з марсоходом</a:t>
            </a: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 marL="0" marR="0" lvl="0" indent="450215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uk-UA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450215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Маса «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Ingenuity» </a:t>
            </a: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складала 1800</a:t>
            </a:r>
            <a:r>
              <a:rPr kumimoji="0" lang="uk-UA" sz="20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грамів. </a:t>
            </a:r>
          </a:p>
        </p:txBody>
      </p:sp>
      <p:pic>
        <p:nvPicPr>
          <p:cNvPr id="5124" name="Picture 4" descr="Вертолет Ingenuity совершил 37-й полет над поверхностью Марс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156305"/>
            <a:ext cx="5329881" cy="2998058"/>
          </a:xfrm>
          <a:prstGeom prst="rect">
            <a:avLst/>
          </a:prstGeom>
          <a:noFill/>
          <a:ln>
            <a:solidFill>
              <a:schemeClr val="tx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Овал 12"/>
          <p:cNvSpPr/>
          <p:nvPr/>
        </p:nvSpPr>
        <p:spPr>
          <a:xfrm>
            <a:off x="362196" y="224865"/>
            <a:ext cx="1177874" cy="1070536"/>
          </a:xfrm>
          <a:prstGeom prst="ellipse">
            <a:avLst/>
          </a:prstGeom>
          <a:solidFill>
            <a:sysClr val="window" lastClr="FFFFFF"/>
          </a:solidFill>
          <a:ln w="28575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defRPr/>
            </a:pPr>
            <a:endParaRPr kumimoji="0" lang="uk-UA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 panose="020B0604020202020204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933" y="292101"/>
            <a:ext cx="914400" cy="914400"/>
          </a:xfrm>
          <a:prstGeom prst="rect">
            <a:avLst/>
          </a:prstGeom>
        </p:spPr>
      </p:pic>
      <p:sp>
        <p:nvSpPr>
          <p:cNvPr id="5" name="AutoShape 6" descr="Марсіанський дрон «Інджін'юіті» здолав рекордні 705 метрів за один політ -  nauka.ua | Новини науки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Марсианский вертолет NASA Ingenuity совершил свой последний полет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3600" y="4255437"/>
            <a:ext cx="3979135" cy="2647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7537362" y="6276004"/>
            <a:ext cx="32253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800" b="1" dirty="0">
                <a:solidFill>
                  <a:schemeClr val="bg1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</a:rPr>
              <a:t>Інджін'юіті в польоті</a:t>
            </a:r>
            <a:endParaRPr lang="en-GB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9"/>
          <p:cNvSpPr/>
          <p:nvPr/>
        </p:nvSpPr>
        <p:spPr>
          <a:xfrm>
            <a:off x="805612" y="389362"/>
            <a:ext cx="11024192" cy="766942"/>
          </a:xfrm>
          <a:prstGeom prst="roundRect">
            <a:avLst/>
          </a:prstGeom>
          <a:solidFill>
            <a:srgbClr val="AC956E">
              <a:lumMod val="20000"/>
              <a:lumOff val="80000"/>
            </a:srgbClr>
          </a:solidFill>
          <a:ln w="28575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177800" marR="0" lvl="0" indent="-177800" algn="ctr" defTabSz="4495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/>
            </a:pPr>
            <a:r>
              <a:rPr kumimoji="0" lang="ru-RU" sz="2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Calibri" panose="020F0502020204030204" pitchFamily="34" charset="0"/>
                <a:sym typeface="Arial" panose="020B0604020202020204"/>
              </a:rPr>
              <a:t>Участь гелікоптера Ingenuity в місії Марс 2020</a:t>
            </a:r>
            <a:endParaRPr kumimoji="0" lang="uk-UA" sz="2800" b="1" i="0" u="none" strike="noStrike" kern="0" cap="none" spc="50" normalizeH="0" baseline="0" noProof="0" dirty="0">
              <a:ln w="13500">
                <a:solidFill>
                  <a:srgbClr val="AD0101">
                    <a:shade val="2500"/>
                    <a:alpha val="6500"/>
                  </a:srgbClr>
                </a:solidFill>
                <a:prstDash val="solid"/>
              </a:ln>
              <a:solidFill>
                <a:prstClr val="black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uLnTx/>
              <a:uFillTx/>
              <a:latin typeface="Trebuchet MS" panose="020B0603020202020204" pitchFamily="34" charset="0"/>
              <a:ea typeface="+mn-ea"/>
              <a:cs typeface="Times New Roman" panose="02020603050405020304" pitchFamily="18" charset="0"/>
              <a:sym typeface="Symbol" panose="0505010201070602050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8184" y="1320801"/>
            <a:ext cx="787281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0215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Свій перший випробувальний політ на Марсі «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Ingenuity» </a:t>
            </a: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здійснив 19 квітня 2022 року,</a:t>
            </a: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450215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 14 квітня 2023 року - ювілейний 50–</a:t>
            </a:r>
            <a:r>
              <a:rPr kumimoji="0" lang="uk-UA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ий</a:t>
            </a: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 marL="0" marR="0" lvl="0" indent="450215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uk-UA" sz="2000" dirty="0">
                <a:solidFill>
                  <a:srgbClr val="FFFF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Цей в</a:t>
            </a:r>
            <a:r>
              <a:rPr kumimoji="0" lang="uk-UA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ертоліт</a:t>
            </a: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став першим літаючим апаратом, запущеним на іншій планеті</a:t>
            </a:r>
            <a:r>
              <a:rPr lang="x-none" sz="2000" dirty="0">
                <a:solidFill>
                  <a:srgbClr val="FFFF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kumimoji="0" lang="uk-UA" sz="2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362196" y="224865"/>
            <a:ext cx="1177874" cy="1070536"/>
          </a:xfrm>
          <a:prstGeom prst="ellipse">
            <a:avLst/>
          </a:prstGeom>
          <a:solidFill>
            <a:sysClr val="window" lastClr="FFFFFF"/>
          </a:solidFill>
          <a:ln w="28575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defRPr/>
            </a:pPr>
            <a:endParaRPr kumimoji="0" lang="uk-UA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 panose="020B0604020202020204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933" y="292101"/>
            <a:ext cx="914400" cy="914400"/>
          </a:xfrm>
          <a:prstGeom prst="rect">
            <a:avLst/>
          </a:prstGeom>
        </p:spPr>
      </p:pic>
      <p:sp>
        <p:nvSpPr>
          <p:cNvPr id="5" name="AutoShape 6" descr="Марсіанський дрон «Інджін'юіті» здолав рекордні 705 метрів за один політ -  nauka.ua | Новини науки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GB"/>
          </a:p>
        </p:txBody>
      </p:sp>
      <p:pic>
        <p:nvPicPr>
          <p:cNvPr id="5130" name="Picture 10" descr="Mars 2020 Perseverance Poster – NASA Mars Explor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8139" y="1253565"/>
            <a:ext cx="3467482" cy="5359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NASA запустило вертолёт Ingenuity в первый полёт на Марсе: как посмотреть  трансляцию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84" y="4594662"/>
            <a:ext cx="3701494" cy="2072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0" y="2952017"/>
            <a:ext cx="8234139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0215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 вересня 2023 року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він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встановив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новий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рекорд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висоти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польоту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над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поверхнею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Червоної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планети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450215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</a:t>
            </a:r>
            <a:r>
              <a:rPr kumimoji="0" lang="x-none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20 метр</a:t>
            </a:r>
            <a:r>
              <a:rPr kumimoji="0" lang="uk-UA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ів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kumimoji="0" lang="uk-UA" sz="2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727678" y="3967680"/>
            <a:ext cx="4608461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0215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Найбільшу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відстань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Ingenuity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подолав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під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час горизонтального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польоту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у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квітні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2022 року — </a:t>
            </a:r>
          </a:p>
          <a:p>
            <a:pPr marL="0" marR="0" lvl="0" indent="450215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704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метри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 marL="0" marR="0" lvl="0" indent="450215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Найдовше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вертоліт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перебував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у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повітрі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серпні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2021 року — </a:t>
            </a:r>
          </a:p>
          <a:p>
            <a:pPr marL="0" marR="0" lvl="0" indent="450215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169,5 секунд. </a:t>
            </a:r>
            <a:endParaRPr kumimoji="0" lang="uk-UA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427378" y="5968228"/>
            <a:ext cx="34782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</a:rPr>
              <a:t>Марсохід</a:t>
            </a:r>
            <a:r>
              <a:rPr lang="uk-UA" dirty="0">
                <a:effectLst/>
                <a:latin typeface="Trebuchet MS" panose="020B0603020202020204" pitchFamily="34" charset="0"/>
                <a:ea typeface="Calibri" panose="020F0502020204030204" pitchFamily="34" charset="0"/>
              </a:rPr>
              <a:t> </a:t>
            </a:r>
            <a:r>
              <a:rPr lang="uk-UA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</a:rPr>
              <a:t>«</a:t>
            </a:r>
            <a:r>
              <a:rPr lang="uk-UA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</a:rPr>
              <a:t>Персеверанс</a:t>
            </a:r>
            <a:endParaRPr lang="en-GB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8184" y="6133198"/>
            <a:ext cx="37014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b="1" dirty="0">
                <a:solidFill>
                  <a:srgbClr val="FFFF00"/>
                </a:solidFill>
                <a:latin typeface="Trebuchet MS" panose="020B0603020202020204" pitchFamily="34" charset="0"/>
                <a:ea typeface="Calibri" panose="020F0502020204030204" pitchFamily="34" charset="0"/>
              </a:rPr>
              <a:t>Г</a:t>
            </a:r>
            <a:r>
              <a:rPr lang="uk-UA" sz="1800" b="1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</a:rPr>
              <a:t>винтокрил «Інджін’юіті</a:t>
            </a:r>
            <a:endParaRPr lang="en-GB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003" y="3053014"/>
            <a:ext cx="4933096" cy="3672209"/>
          </a:xfrm>
          <a:prstGeom prst="rect">
            <a:avLst/>
          </a:prstGeom>
          <a:noFill/>
        </p:spPr>
      </p:pic>
      <p:sp>
        <p:nvSpPr>
          <p:cNvPr id="11" name="Скругленный прямоугольник 19"/>
          <p:cNvSpPr/>
          <p:nvPr/>
        </p:nvSpPr>
        <p:spPr>
          <a:xfrm>
            <a:off x="805612" y="389362"/>
            <a:ext cx="11024192" cy="766942"/>
          </a:xfrm>
          <a:prstGeom prst="roundRect">
            <a:avLst/>
          </a:prstGeom>
          <a:solidFill>
            <a:srgbClr val="AC956E">
              <a:lumMod val="20000"/>
              <a:lumOff val="80000"/>
            </a:srgbClr>
          </a:solidFill>
          <a:ln w="28575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177800" marR="0" lvl="0" indent="-177800" algn="ctr" defTabSz="4495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/>
            </a:pPr>
            <a:r>
              <a:rPr kumimoji="0" lang="ru-RU" sz="28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Calibri" panose="020F0502020204030204" pitchFamily="34" charset="0"/>
                <a:sym typeface="Arial" panose="020B0604020202020204"/>
              </a:rPr>
              <a:t>Останній</a:t>
            </a: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Calibri" panose="020F0502020204030204" pitchFamily="34" charset="0"/>
                <a:sym typeface="Arial" panose="020B0604020202020204"/>
              </a:rPr>
              <a:t> </a:t>
            </a:r>
            <a:r>
              <a:rPr kumimoji="0" lang="ru-RU" sz="28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Calibri" panose="020F0502020204030204" pitchFamily="34" charset="0"/>
                <a:sym typeface="Arial" panose="020B0604020202020204"/>
              </a:rPr>
              <a:t>політ</a:t>
            </a: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Calibri" panose="020F0502020204030204" pitchFamily="34" charset="0"/>
                <a:sym typeface="Arial" panose="020B0604020202020204"/>
              </a:rPr>
              <a:t> «Інджін'юіті»</a:t>
            </a:r>
            <a:endParaRPr kumimoji="0" lang="uk-UA" sz="2800" b="1" i="0" u="none" strike="noStrike" kern="0" cap="none" spc="50" normalizeH="0" baseline="0" noProof="0" dirty="0">
              <a:ln w="13500">
                <a:solidFill>
                  <a:srgbClr val="AD0101">
                    <a:shade val="2500"/>
                    <a:alpha val="6500"/>
                  </a:srgbClr>
                </a:solidFill>
                <a:prstDash val="solid"/>
              </a:ln>
              <a:solidFill>
                <a:prstClr val="black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uLnTx/>
              <a:uFillTx/>
              <a:latin typeface="Trebuchet MS" panose="020B0603020202020204" pitchFamily="34" charset="0"/>
              <a:ea typeface="+mn-ea"/>
              <a:cs typeface="Times New Roman" panose="02020603050405020304" pitchFamily="18" charset="0"/>
              <a:sym typeface="Symbol" panose="0505010201070602050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8184" y="1308101"/>
            <a:ext cx="894207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0215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18 січня 2024 року під час 72-го вильоту </a:t>
            </a:r>
            <a:r>
              <a:rPr lang="uk-UA" b="1" dirty="0">
                <a:solidFill>
                  <a:srgbClr val="FFFF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</a:t>
            </a:r>
            <a:r>
              <a:rPr kumimoji="0" lang="uk-UA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ерший</a:t>
            </a:r>
            <a:r>
              <a:rPr kumimoji="0" lang="uk-UA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у світі літаючий апарат, який здійснював польоти на іншій планеті, </a:t>
            </a:r>
            <a:r>
              <a:rPr kumimoji="0" lang="uk-UA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зазнав ушкодження однієї з лопатей несучого гвинта і більше ніколи не зможе злетіти.</a:t>
            </a:r>
          </a:p>
        </p:txBody>
      </p:sp>
      <p:sp>
        <p:nvSpPr>
          <p:cNvPr id="13" name="Овал 12"/>
          <p:cNvSpPr/>
          <p:nvPr/>
        </p:nvSpPr>
        <p:spPr>
          <a:xfrm>
            <a:off x="362196" y="224865"/>
            <a:ext cx="1177874" cy="1070536"/>
          </a:xfrm>
          <a:prstGeom prst="ellipse">
            <a:avLst/>
          </a:prstGeom>
          <a:solidFill>
            <a:sysClr val="window" lastClr="FFFFFF"/>
          </a:solidFill>
          <a:ln w="28575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defRPr/>
            </a:pPr>
            <a:endParaRPr kumimoji="0" lang="uk-UA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 panose="020B0604020202020204"/>
            </a:endParaRPr>
          </a:p>
        </p:txBody>
      </p:sp>
      <p:sp>
        <p:nvSpPr>
          <p:cNvPr id="5" name="AutoShape 6" descr="Марсіанський дрон «Інджін'юіті» здолав рекордні 705 метрів за один політ -  nauka.ua | Новини науки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168899" y="2939317"/>
            <a:ext cx="3911601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0215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Тоді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апарат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піднявся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вгору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на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висоту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12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метрів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</a:p>
          <a:p>
            <a:pPr marR="0" lvl="0" indent="88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висів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у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повітрі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4,5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секунди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</a:p>
          <a:p>
            <a:pPr marR="0" lvl="0" indent="88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а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потім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почав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знижуватися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 marL="0" marR="0" lvl="0" indent="450215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indent="450215" algn="just"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висоті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 метр над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поверхнею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Марса, </a:t>
            </a:r>
            <a:r>
              <a:rPr lang="ru-RU" b="1" dirty="0" err="1">
                <a:solidFill>
                  <a:srgbClr val="FFFF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зв</a:t>
            </a:r>
            <a:r>
              <a:rPr lang="en-GB" b="1" dirty="0">
                <a:solidFill>
                  <a:srgbClr val="FFFF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</a:t>
            </a:r>
            <a:r>
              <a:rPr lang="ru-RU" b="1" dirty="0" err="1">
                <a:solidFill>
                  <a:srgbClr val="FFFF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язок</a:t>
            </a:r>
            <a:r>
              <a:rPr lang="ru-RU" b="1" dirty="0">
                <a:solidFill>
                  <a:srgbClr val="FFFF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з ним </a:t>
            </a:r>
            <a:r>
              <a:rPr lang="ru-RU" b="1" dirty="0" err="1">
                <a:solidFill>
                  <a:srgbClr val="FFFF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був</a:t>
            </a:r>
            <a:r>
              <a:rPr lang="ru-RU" b="1" dirty="0">
                <a:solidFill>
                  <a:srgbClr val="FFFF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втрачений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 lvl="0" indent="450215" algn="just">
              <a:defRPr/>
            </a:pP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indent="450215" algn="just">
              <a:defRPr/>
            </a:pPr>
            <a:r>
              <a:rPr kumimoji="0" lang="ru-RU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Наступні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дані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і </a:t>
            </a:r>
            <a:r>
              <a:rPr kumimoji="0" lang="ru-RU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зображення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kumimoji="0" lang="ru-RU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які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передав 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Ingenuity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 Землю, показали, </a:t>
            </a:r>
            <a:r>
              <a:rPr kumimoji="0" lang="ru-RU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що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сталася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аварія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kumimoji="0" lang="uk-UA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62196" y="2939317"/>
            <a:ext cx="441239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0215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Існує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припущення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що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ця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лопать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постраждала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під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час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приземлення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вертольота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kumimoji="0" lang="uk-UA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AutoShape 2" descr="Марсохід «Персевіренс» успішно приземлився на поверхню Марсу ..."/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GB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232900" y="1371601"/>
            <a:ext cx="2666999" cy="5245099"/>
          </a:xfrm>
          <a:prstGeom prst="rect">
            <a:avLst/>
          </a:prstGeom>
        </p:spPr>
      </p:pic>
      <p:pic>
        <p:nvPicPr>
          <p:cNvPr id="14" name="Picture 2" descr="Mars 202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033" y="301753"/>
            <a:ext cx="838200" cy="955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85003" y="6207028"/>
            <a:ext cx="4933096" cy="518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800" dirty="0">
                <a:solidFill>
                  <a:srgbClr val="FFC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Зламане крило гвинтокрила</a:t>
            </a:r>
            <a:endParaRPr lang="en-GB" sz="28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9"/>
          <p:cNvSpPr/>
          <p:nvPr/>
        </p:nvSpPr>
        <p:spPr>
          <a:xfrm>
            <a:off x="805612" y="389362"/>
            <a:ext cx="11024192" cy="766942"/>
          </a:xfrm>
          <a:prstGeom prst="roundRect">
            <a:avLst/>
          </a:prstGeom>
          <a:solidFill>
            <a:srgbClr val="AC956E">
              <a:lumMod val="20000"/>
              <a:lumOff val="80000"/>
            </a:srgbClr>
          </a:solidFill>
          <a:ln w="28575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177800" marR="0" lvl="0" indent="-177800" algn="ctr" defTabSz="4495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Calibri" panose="020F0502020204030204" pitchFamily="34" charset="0"/>
                <a:sym typeface="Arial" panose="020B0604020202020204"/>
              </a:rPr>
              <a:t>Значення «Інджін'юіті»</a:t>
            </a:r>
            <a:endParaRPr kumimoji="0" lang="uk-UA" sz="3600" b="1" i="0" u="none" strike="noStrike" kern="0" cap="none" spc="50" normalizeH="0" baseline="0" noProof="0" dirty="0">
              <a:ln w="13500">
                <a:solidFill>
                  <a:srgbClr val="AD0101">
                    <a:shade val="2500"/>
                    <a:alpha val="6500"/>
                  </a:srgbClr>
                </a:solidFill>
                <a:prstDash val="solid"/>
              </a:ln>
              <a:solidFill>
                <a:prstClr val="black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uLnTx/>
              <a:uFillTx/>
              <a:latin typeface="Trebuchet MS" panose="020B0603020202020204" pitchFamily="34" charset="0"/>
              <a:ea typeface="+mn-ea"/>
              <a:cs typeface="Times New Roman" panose="02020603050405020304" pitchFamily="18" charset="0"/>
              <a:sym typeface="Symbol" panose="0505010201070602050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3584" y="1257301"/>
            <a:ext cx="738480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0215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Нові вертольоти на Марсі є найважливішими складовими місій з доставки зразків місцевого ґрунту на Землю. </a:t>
            </a:r>
          </a:p>
          <a:p>
            <a:pPr marL="0" marR="0" lvl="0" indent="450215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uk-UA" sz="1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450215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Інженери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NASA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 Землі  протестували лопаті із вуглецевого волокна для марсіанських гелікоптерів наступного покоління. </a:t>
            </a:r>
          </a:p>
          <a:p>
            <a:pPr marL="0" marR="0" lvl="0" indent="450215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uk-UA" sz="1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450215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Наступні гелікоптери будуть кращими, ніж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Ingenuity, </a:t>
            </a: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і відіграватимуть важливу роль у місії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Mars Sample Return, </a:t>
            </a: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 межах якої зразки марсіанського ґрунту будуть доставлені на Землю на початку 2030-х років. 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362196" y="224865"/>
            <a:ext cx="1177874" cy="1070536"/>
          </a:xfrm>
          <a:prstGeom prst="ellipse">
            <a:avLst/>
          </a:prstGeom>
          <a:solidFill>
            <a:sysClr val="window" lastClr="FFFFFF"/>
          </a:solidFill>
          <a:ln w="28575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defRPr/>
            </a:pPr>
            <a:endParaRPr kumimoji="0" lang="uk-UA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 panose="020B0604020202020204"/>
            </a:endParaRPr>
          </a:p>
        </p:txBody>
      </p:sp>
      <p:sp>
        <p:nvSpPr>
          <p:cNvPr id="5" name="AutoShape 6" descr="Марсіанський дрон «Інджін'юіті» здолав рекордні 705 метрів за один політ -  nauka.ua | Новини науки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908322" y="4272677"/>
            <a:ext cx="828367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0215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Гвинтокрили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повинні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будуть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зібрати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спеціальні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ємності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з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марсіанською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породою і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доставити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їх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до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посадкового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модуля, </a:t>
            </a:r>
          </a:p>
          <a:p>
            <a:pPr marL="0" marR="0" lvl="0" indent="450215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звідки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ті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відправляться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на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маленькій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ракеті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на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орбіту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Марса. </a:t>
            </a:r>
          </a:p>
          <a:p>
            <a:pPr marL="0" marR="0" lvl="0" indent="450215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Там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зразки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забере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космічний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апарат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і доставить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їх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на Землю. </a:t>
            </a:r>
          </a:p>
          <a:p>
            <a:pPr marL="0" marR="0" lvl="0" indent="450215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Нові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гелікоптери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будуть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відрізнятися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за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конструкцією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450215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від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Ingenuity. </a:t>
            </a:r>
            <a:endParaRPr kumimoji="0" lang="uk-UA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450215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Вони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матимуть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комплект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із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чотирьох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коліс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щоб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під'їхати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до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ємності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зі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зразком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на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поверхні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Марса та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забрати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її</a:t>
            </a:r>
            <a:r>
              <a:rPr lang="ru-RU" b="1" dirty="0">
                <a:solidFill>
                  <a:srgbClr val="FFFF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kumimoji="0" lang="uk-UA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AutoShape 2" descr="Марсохід «Персевіренс» успішно приземлився на поверхню Марсу ..."/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Picture 2" descr="Mars 20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033" y="301753"/>
            <a:ext cx="838200" cy="955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38388" y="1281431"/>
            <a:ext cx="4291416" cy="2476500"/>
          </a:xfrm>
          <a:prstGeom prst="rect">
            <a:avLst/>
          </a:prstGeom>
        </p:spPr>
      </p:pic>
      <p:pic>
        <p:nvPicPr>
          <p:cNvPr id="8194" name="Picture 2" descr="Ingenuity Mars Helicopter By the Numbers – NASA Mars Explora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90" y="4349812"/>
            <a:ext cx="3674810" cy="2144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/>
          <p:cNvSpPr/>
          <p:nvPr/>
        </p:nvSpPr>
        <p:spPr>
          <a:xfrm>
            <a:off x="704335" y="310633"/>
            <a:ext cx="110963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i="1" dirty="0">
                <a:solidFill>
                  <a:srgbClr val="FFFF00"/>
                </a:solidFill>
              </a:rPr>
              <a:t>Ingenuity </a:t>
            </a:r>
            <a:r>
              <a:rPr lang="ru-RU" sz="2800" b="1" dirty="0" err="1">
                <a:solidFill>
                  <a:srgbClr val="FFFF00"/>
                </a:solidFill>
              </a:rPr>
              <a:t>зламаний</a:t>
            </a:r>
            <a:r>
              <a:rPr lang="ru-RU" sz="2800" b="1" dirty="0">
                <a:solidFill>
                  <a:srgbClr val="FFFF00"/>
                </a:solidFill>
              </a:rPr>
              <a:t>, але не </a:t>
            </a:r>
            <a:r>
              <a:rPr lang="ru-RU" sz="2800" b="1" dirty="0" err="1">
                <a:solidFill>
                  <a:srgbClr val="FFFF00"/>
                </a:solidFill>
              </a:rPr>
              <a:t>скорений</a:t>
            </a:r>
            <a:r>
              <a:rPr lang="ru-RU" sz="2800" b="1" dirty="0">
                <a:solidFill>
                  <a:srgbClr val="FFFF00"/>
                </a:solidFill>
              </a:rPr>
              <a:t>! </a:t>
            </a:r>
            <a:r>
              <a:rPr lang="ru-RU" sz="2800" b="1" dirty="0" err="1">
                <a:solidFill>
                  <a:srgbClr val="FFFF00"/>
                </a:solidFill>
              </a:rPr>
              <a:t>Він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отримав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нове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завдання</a:t>
            </a:r>
            <a:br>
              <a:rPr lang="ru-RU" sz="2800" b="1" dirty="0"/>
            </a:br>
            <a:endParaRPr lang="uk-UA" sz="2800" dirty="0"/>
          </a:p>
        </p:txBody>
      </p:sp>
      <p:pic>
        <p:nvPicPr>
          <p:cNvPr id="5" name="Рисунок 4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0676"/>
            <a:ext cx="3081056" cy="2658318"/>
          </a:xfrm>
          <a:prstGeom prst="rect">
            <a:avLst/>
          </a:prstGeom>
          <a:ln>
            <a:noFill/>
          </a:ln>
        </p:spPr>
      </p:pic>
      <p:sp>
        <p:nvSpPr>
          <p:cNvPr id="6" name="Прямокутник 5"/>
          <p:cNvSpPr/>
          <p:nvPr/>
        </p:nvSpPr>
        <p:spPr>
          <a:xfrm>
            <a:off x="3431060" y="985781"/>
            <a:ext cx="8283146" cy="2030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latin typeface="Trebuchet MS" panose="020B0603020202020204" pitchFamily="34" charset="0"/>
              </a:rPr>
              <a:t>Кожен</a:t>
            </a:r>
            <a:r>
              <a:rPr lang="ru-RU" b="1" dirty="0">
                <a:latin typeface="Trebuchet MS" panose="020B0603020202020204" pitchFamily="34" charset="0"/>
              </a:rPr>
              <a:t> день </a:t>
            </a:r>
            <a:r>
              <a:rPr lang="ru-RU" b="1" dirty="0" err="1">
                <a:latin typeface="Trebuchet MS" panose="020B0603020202020204" pitchFamily="34" charset="0"/>
              </a:rPr>
              <a:t>він</a:t>
            </a:r>
            <a:r>
              <a:rPr lang="ru-RU" b="1" dirty="0">
                <a:latin typeface="Trebuchet MS" panose="020B0603020202020204" pitchFamily="34" charset="0"/>
              </a:rPr>
              <a:t> буде </a:t>
            </a:r>
            <a:r>
              <a:rPr lang="ru-RU" b="1" dirty="0" err="1">
                <a:latin typeface="Trebuchet MS" panose="020B0603020202020204" pitchFamily="34" charset="0"/>
              </a:rPr>
              <a:t>прокидатися</a:t>
            </a:r>
            <a:r>
              <a:rPr lang="ru-RU" b="1" dirty="0">
                <a:latin typeface="Trebuchet MS" panose="020B0603020202020204" pitchFamily="34" charset="0"/>
              </a:rPr>
              <a:t>, </a:t>
            </a:r>
            <a:r>
              <a:rPr lang="ru-RU" b="1" dirty="0" err="1">
                <a:latin typeface="Trebuchet MS" panose="020B0603020202020204" pitchFamily="34" charset="0"/>
              </a:rPr>
              <a:t>активувати</a:t>
            </a:r>
            <a:r>
              <a:rPr lang="ru-RU" b="1" dirty="0">
                <a:latin typeface="Trebuchet MS" panose="020B0603020202020204" pitchFamily="34" charset="0"/>
              </a:rPr>
              <a:t> </a:t>
            </a:r>
            <a:r>
              <a:rPr lang="ru-RU" b="1" dirty="0" err="1">
                <a:latin typeface="Trebuchet MS" panose="020B0603020202020204" pitchFamily="34" charset="0"/>
              </a:rPr>
              <a:t>бортові</a:t>
            </a:r>
            <a:r>
              <a:rPr lang="ru-RU" b="1" dirty="0">
                <a:latin typeface="Trebuchet MS" panose="020B0603020202020204" pitchFamily="34" charset="0"/>
              </a:rPr>
              <a:t> </a:t>
            </a:r>
            <a:r>
              <a:rPr lang="ru-RU" b="1" dirty="0" err="1">
                <a:latin typeface="Trebuchet MS" panose="020B0603020202020204" pitchFamily="34" charset="0"/>
              </a:rPr>
              <a:t>компʼютери</a:t>
            </a:r>
            <a:r>
              <a:rPr lang="ru-RU" b="1" dirty="0">
                <a:latin typeface="Trebuchet MS" panose="020B0603020202020204" pitchFamily="34" charset="0"/>
              </a:rPr>
              <a:t>, </a:t>
            </a:r>
            <a:r>
              <a:rPr lang="ru-RU" b="1" dirty="0" err="1">
                <a:latin typeface="Trebuchet MS" panose="020B0603020202020204" pitchFamily="34" charset="0"/>
              </a:rPr>
              <a:t>перевіряти</a:t>
            </a:r>
            <a:r>
              <a:rPr lang="ru-RU" b="1" dirty="0">
                <a:latin typeface="Trebuchet MS" panose="020B0603020202020204" pitchFamily="34" charset="0"/>
              </a:rPr>
              <a:t> </a:t>
            </a:r>
            <a:r>
              <a:rPr lang="ru-RU" b="1" dirty="0" err="1">
                <a:latin typeface="Trebuchet MS" panose="020B0603020202020204" pitchFamily="34" charset="0"/>
              </a:rPr>
              <a:t>свої</a:t>
            </a:r>
            <a:r>
              <a:rPr lang="ru-RU" b="1" dirty="0">
                <a:latin typeface="Trebuchet MS" panose="020B0603020202020204" pitchFamily="34" charset="0"/>
              </a:rPr>
              <a:t> </a:t>
            </a:r>
            <a:r>
              <a:rPr lang="ru-RU" b="1" dirty="0" err="1">
                <a:latin typeface="Trebuchet MS" panose="020B0603020202020204" pitchFamily="34" charset="0"/>
              </a:rPr>
              <a:t>сонячні</a:t>
            </a:r>
            <a:r>
              <a:rPr lang="ru-RU" b="1" dirty="0">
                <a:latin typeface="Trebuchet MS" panose="020B0603020202020204" pitchFamily="34" charset="0"/>
              </a:rPr>
              <a:t> </a:t>
            </a:r>
            <a:r>
              <a:rPr lang="ru-RU" b="1" dirty="0" err="1">
                <a:latin typeface="Trebuchet MS" panose="020B0603020202020204" pitchFamily="34" charset="0"/>
              </a:rPr>
              <a:t>панелі</a:t>
            </a:r>
            <a:r>
              <a:rPr lang="ru-RU" b="1" dirty="0">
                <a:latin typeface="Trebuchet MS" panose="020B0603020202020204" pitchFamily="34" charset="0"/>
              </a:rPr>
              <a:t>, </a:t>
            </a:r>
            <a:r>
              <a:rPr lang="ru-RU" b="1" dirty="0" err="1">
                <a:latin typeface="Trebuchet MS" panose="020B0603020202020204" pitchFamily="34" charset="0"/>
              </a:rPr>
              <a:t>фотографувати</a:t>
            </a:r>
            <a:r>
              <a:rPr lang="ru-RU" b="1" dirty="0">
                <a:latin typeface="Trebuchet MS" panose="020B0603020202020204" pitchFamily="34" charset="0"/>
              </a:rPr>
              <a:t> </a:t>
            </a:r>
            <a:r>
              <a:rPr lang="ru-RU" b="1" dirty="0" err="1">
                <a:latin typeface="Trebuchet MS" panose="020B0603020202020204" pitchFamily="34" charset="0"/>
              </a:rPr>
              <a:t>поверхню</a:t>
            </a:r>
            <a:r>
              <a:rPr lang="ru-RU" b="1" dirty="0">
                <a:latin typeface="Trebuchet MS" panose="020B0603020202020204" pitchFamily="34" charset="0"/>
              </a:rPr>
              <a:t> та </a:t>
            </a:r>
            <a:r>
              <a:rPr lang="ru-RU" b="1" dirty="0" err="1">
                <a:latin typeface="Trebuchet MS" panose="020B0603020202020204" pitchFamily="34" charset="0"/>
              </a:rPr>
              <a:t>збирати</a:t>
            </a:r>
            <a:r>
              <a:rPr lang="ru-RU" b="1" dirty="0">
                <a:latin typeface="Trebuchet MS" panose="020B0603020202020204" pitchFamily="34" charset="0"/>
              </a:rPr>
              <a:t> </a:t>
            </a:r>
            <a:r>
              <a:rPr lang="ru-RU" b="1" dirty="0" err="1">
                <a:latin typeface="Trebuchet MS" panose="020B0603020202020204" pitchFamily="34" charset="0"/>
              </a:rPr>
              <a:t>дані</a:t>
            </a:r>
            <a:r>
              <a:rPr lang="ru-RU" b="1" dirty="0">
                <a:latin typeface="Trebuchet MS" panose="020B0603020202020204" pitchFamily="34" charset="0"/>
              </a:rPr>
              <a:t> про температуру.</a:t>
            </a:r>
            <a:endParaRPr lang="uk-UA" b="1" dirty="0">
              <a:latin typeface="Trebuchet MS" panose="020B0603020202020204" pitchFamily="34" charset="0"/>
            </a:endParaRPr>
          </a:p>
          <a:p>
            <a:r>
              <a:rPr lang="ru-RU" b="1" dirty="0" err="1">
                <a:solidFill>
                  <a:srgbClr val="FFFF00"/>
                </a:solidFill>
                <a:latin typeface="Trebuchet MS" panose="020B0603020202020204" pitchFamily="34" charset="0"/>
              </a:rPr>
              <a:t>Памʼяті</a:t>
            </a:r>
            <a:r>
              <a:rPr lang="ru-RU" b="1" dirty="0">
                <a:solidFill>
                  <a:srgbClr val="FFFF00"/>
                </a:solidFill>
                <a:latin typeface="Trebuchet MS" panose="020B0603020202020204" pitchFamily="34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Trebuchet MS" panose="020B0603020202020204" pitchFamily="34" charset="0"/>
              </a:rPr>
              <a:t>йому</a:t>
            </a:r>
            <a:r>
              <a:rPr lang="ru-RU" b="1" dirty="0">
                <a:solidFill>
                  <a:srgbClr val="FFFF00"/>
                </a:solidFill>
                <a:latin typeface="Trebuchet MS" panose="020B0603020202020204" pitchFamily="34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Trebuchet MS" panose="020B0603020202020204" pitchFamily="34" charset="0"/>
              </a:rPr>
              <a:t>вистачить</a:t>
            </a:r>
            <a:r>
              <a:rPr lang="ru-RU" b="1" dirty="0">
                <a:solidFill>
                  <a:srgbClr val="FFFF00"/>
                </a:solidFill>
                <a:latin typeface="Trebuchet MS" panose="020B0603020202020204" pitchFamily="34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Trebuchet MS" panose="020B0603020202020204" pitchFamily="34" charset="0"/>
              </a:rPr>
              <a:t>ще</a:t>
            </a:r>
            <a:r>
              <a:rPr lang="ru-RU" b="1" dirty="0">
                <a:solidFill>
                  <a:srgbClr val="FFFF00"/>
                </a:solidFill>
                <a:latin typeface="Trebuchet MS" panose="020B0603020202020204" pitchFamily="34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Trebuchet MS" panose="020B0603020202020204" pitchFamily="34" charset="0"/>
              </a:rPr>
              <a:t>років</a:t>
            </a:r>
            <a:r>
              <a:rPr lang="ru-RU" b="1" dirty="0">
                <a:solidFill>
                  <a:srgbClr val="FFFF00"/>
                </a:solidFill>
                <a:latin typeface="Trebuchet MS" panose="020B0603020202020204" pitchFamily="34" charset="0"/>
              </a:rPr>
              <a:t> на 20</a:t>
            </a:r>
            <a:r>
              <a:rPr lang="uk-UA" altLang="ru-RU" b="1" dirty="0">
                <a:solidFill>
                  <a:srgbClr val="FFFF00"/>
                </a:solidFill>
                <a:latin typeface="Trebuchet MS" panose="020B0603020202020204" pitchFamily="34" charset="0"/>
              </a:rPr>
              <a:t> </a:t>
            </a:r>
            <a:r>
              <a:rPr lang="ru-RU" b="1" dirty="0">
                <a:solidFill>
                  <a:srgbClr val="FFFF00"/>
                </a:solidFill>
                <a:latin typeface="Trebuchet MS" panose="020B0603020202020204" pitchFamily="34" charset="0"/>
              </a:rPr>
              <a:t>, </a:t>
            </a:r>
            <a:r>
              <a:rPr lang="ru-RU" b="1" dirty="0" err="1">
                <a:solidFill>
                  <a:srgbClr val="FFFF00"/>
                </a:solidFill>
                <a:latin typeface="Trebuchet MS" panose="020B0603020202020204" pitchFamily="34" charset="0"/>
              </a:rPr>
              <a:t>якщо</a:t>
            </a:r>
            <a:r>
              <a:rPr lang="ru-RU" b="1" dirty="0">
                <a:solidFill>
                  <a:srgbClr val="FFFF00"/>
                </a:solidFill>
                <a:latin typeface="Trebuchet MS" panose="020B0603020202020204" pitchFamily="34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Trebuchet MS" panose="020B0603020202020204" pitchFamily="34" charset="0"/>
              </a:rPr>
              <a:t>його</a:t>
            </a:r>
            <a:r>
              <a:rPr lang="ru-RU" b="1" dirty="0">
                <a:solidFill>
                  <a:srgbClr val="FFFF00"/>
                </a:solidFill>
                <a:latin typeface="Trebuchet MS" panose="020B0603020202020204" pitchFamily="34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Trebuchet MS" panose="020B0603020202020204" pitchFamily="34" charset="0"/>
              </a:rPr>
              <a:t>ще</a:t>
            </a:r>
            <a:r>
              <a:rPr lang="ru-RU" b="1" dirty="0">
                <a:solidFill>
                  <a:srgbClr val="FFFF00"/>
                </a:solidFill>
                <a:latin typeface="Trebuchet MS" panose="020B0603020202020204" pitchFamily="34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Trebuchet MS" panose="020B0603020202020204" pitchFamily="34" charset="0"/>
              </a:rPr>
              <a:t>раніше</a:t>
            </a:r>
            <a:r>
              <a:rPr lang="ru-RU" b="1" dirty="0">
                <a:solidFill>
                  <a:srgbClr val="FFFF00"/>
                </a:solidFill>
                <a:latin typeface="Trebuchet MS" panose="020B0603020202020204" pitchFamily="34" charset="0"/>
              </a:rPr>
              <a:t> не </a:t>
            </a:r>
            <a:r>
              <a:rPr lang="ru-RU" b="1" dirty="0" err="1">
                <a:solidFill>
                  <a:srgbClr val="FFFF00"/>
                </a:solidFill>
                <a:latin typeface="Trebuchet MS" panose="020B0603020202020204" pitchFamily="34" charset="0"/>
              </a:rPr>
              <a:t>заместе</a:t>
            </a:r>
            <a:r>
              <a:rPr lang="ru-RU" b="1" dirty="0">
                <a:solidFill>
                  <a:srgbClr val="FFFF00"/>
                </a:solidFill>
                <a:latin typeface="Trebuchet MS" panose="020B0603020202020204" pitchFamily="34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Trebuchet MS" panose="020B0603020202020204" pitchFamily="34" charset="0"/>
              </a:rPr>
              <a:t>марсіанським</a:t>
            </a:r>
            <a:r>
              <a:rPr lang="ru-RU" b="1" dirty="0">
                <a:solidFill>
                  <a:srgbClr val="FFFF00"/>
                </a:solidFill>
                <a:latin typeface="Trebuchet MS" panose="020B0603020202020204" pitchFamily="34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Trebuchet MS" panose="020B0603020202020204" pitchFamily="34" charset="0"/>
              </a:rPr>
              <a:t>пилом</a:t>
            </a:r>
            <a:r>
              <a:rPr lang="ru-RU" b="1" dirty="0">
                <a:solidFill>
                  <a:srgbClr val="FFFF00"/>
                </a:solidFill>
                <a:latin typeface="Trebuchet MS" panose="020B0603020202020204" pitchFamily="34" charset="0"/>
              </a:rPr>
              <a:t>. </a:t>
            </a:r>
          </a:p>
          <a:p>
            <a:r>
              <a:rPr lang="uk-UA" altLang="ru-RU" b="1" dirty="0">
                <a:latin typeface="Trebuchet MS" panose="020B0603020202020204" pitchFamily="34" charset="0"/>
              </a:rPr>
              <a:t>Сподіваємось </a:t>
            </a:r>
            <a:r>
              <a:rPr lang="ru-RU" b="1" dirty="0">
                <a:latin typeface="Trebuchet MS" panose="020B0603020202020204" pitchFamily="34" charset="0"/>
              </a:rPr>
              <a:t>, </a:t>
            </a:r>
            <a:r>
              <a:rPr lang="ru-RU" b="1" dirty="0" err="1">
                <a:latin typeface="Trebuchet MS" panose="020B0603020202020204" pitchFamily="34" charset="0"/>
              </a:rPr>
              <a:t>що</a:t>
            </a:r>
            <a:r>
              <a:rPr lang="ru-RU" b="1" dirty="0">
                <a:latin typeface="Trebuchet MS" panose="020B0603020202020204" pitchFamily="34" charset="0"/>
              </a:rPr>
              <a:t> </a:t>
            </a:r>
            <a:r>
              <a:rPr lang="ru-RU" b="1" dirty="0" err="1">
                <a:latin typeface="Trebuchet MS" panose="020B0603020202020204" pitchFamily="34" charset="0"/>
              </a:rPr>
              <a:t>згодом</a:t>
            </a:r>
            <a:r>
              <a:rPr lang="ru-RU" b="1" dirty="0">
                <a:latin typeface="Trebuchet MS" panose="020B0603020202020204" pitchFamily="34" charset="0"/>
              </a:rPr>
              <a:t> </a:t>
            </a:r>
            <a:r>
              <a:rPr lang="ru-RU" b="1" dirty="0" err="1">
                <a:latin typeface="Trebuchet MS" panose="020B0603020202020204" pitchFamily="34" charset="0"/>
              </a:rPr>
              <a:t>зібрані</a:t>
            </a:r>
            <a:r>
              <a:rPr lang="ru-RU" b="1" dirty="0">
                <a:latin typeface="Trebuchet MS" panose="020B0603020202020204" pitchFamily="34" charset="0"/>
              </a:rPr>
              <a:t> ним </a:t>
            </a:r>
            <a:r>
              <a:rPr lang="ru-RU" b="1" dirty="0" err="1">
                <a:latin typeface="Trebuchet MS" panose="020B0603020202020204" pitchFamily="34" charset="0"/>
              </a:rPr>
              <a:t>дані</a:t>
            </a:r>
            <a:r>
              <a:rPr lang="ru-RU" b="1" dirty="0">
                <a:latin typeface="Trebuchet MS" panose="020B0603020202020204" pitchFamily="34" charset="0"/>
              </a:rPr>
              <a:t> </a:t>
            </a:r>
            <a:r>
              <a:rPr lang="ru-RU" b="1" dirty="0" err="1">
                <a:latin typeface="Trebuchet MS" panose="020B0603020202020204" pitchFamily="34" charset="0"/>
              </a:rPr>
              <a:t>будуть</a:t>
            </a:r>
            <a:r>
              <a:rPr lang="ru-RU" b="1" dirty="0">
                <a:latin typeface="Trebuchet MS" panose="020B0603020202020204" pitchFamily="34" charset="0"/>
              </a:rPr>
              <a:t> </a:t>
            </a:r>
            <a:r>
              <a:rPr lang="ru-RU" b="1" dirty="0" err="1">
                <a:latin typeface="Trebuchet MS" panose="020B0603020202020204" pitchFamily="34" charset="0"/>
              </a:rPr>
              <a:t>передані</a:t>
            </a:r>
            <a:r>
              <a:rPr lang="ru-RU" b="1" dirty="0">
                <a:latin typeface="Trebuchet MS" panose="020B0603020202020204" pitchFamily="34" charset="0"/>
              </a:rPr>
              <a:t> </a:t>
            </a:r>
            <a:r>
              <a:rPr lang="ru-RU" b="1" dirty="0" err="1">
                <a:latin typeface="Trebuchet MS" panose="020B0603020202020204" pitchFamily="34" charset="0"/>
              </a:rPr>
              <a:t>наступним</a:t>
            </a:r>
            <a:r>
              <a:rPr lang="ru-RU" b="1" dirty="0">
                <a:latin typeface="Trebuchet MS" panose="020B0603020202020204" pitchFamily="34" charset="0"/>
              </a:rPr>
              <a:t> </a:t>
            </a:r>
            <a:r>
              <a:rPr lang="ru-RU" b="1" dirty="0" err="1">
                <a:latin typeface="Trebuchet MS" panose="020B0603020202020204" pitchFamily="34" charset="0"/>
              </a:rPr>
              <a:t>місіям</a:t>
            </a:r>
            <a:r>
              <a:rPr lang="ru-RU" b="1" dirty="0">
                <a:latin typeface="Trebuchet MS" panose="020B0603020202020204" pitchFamily="34" charset="0"/>
              </a:rPr>
              <a:t>, </a:t>
            </a:r>
            <a:r>
              <a:rPr lang="ru-RU" b="1" dirty="0" err="1">
                <a:latin typeface="Trebuchet MS" panose="020B0603020202020204" pitchFamily="34" charset="0"/>
              </a:rPr>
              <a:t>які</a:t>
            </a:r>
            <a:r>
              <a:rPr lang="ru-RU" b="1" dirty="0">
                <a:latin typeface="Trebuchet MS" panose="020B0603020202020204" pitchFamily="34" charset="0"/>
              </a:rPr>
              <a:t> </a:t>
            </a:r>
            <a:r>
              <a:rPr lang="ru-RU" b="1" dirty="0" err="1">
                <a:latin typeface="Trebuchet MS" panose="020B0603020202020204" pitchFamily="34" charset="0"/>
              </a:rPr>
              <a:t>відправлять</a:t>
            </a:r>
            <a:r>
              <a:rPr lang="ru-RU" b="1" dirty="0">
                <a:latin typeface="Trebuchet MS" panose="020B0603020202020204" pitchFamily="34" charset="0"/>
              </a:rPr>
              <a:t> </a:t>
            </a:r>
            <a:r>
              <a:rPr lang="ru-RU" b="1" dirty="0" err="1">
                <a:latin typeface="Trebuchet MS" panose="020B0603020202020204" pitchFamily="34" charset="0"/>
              </a:rPr>
              <a:t>їх</a:t>
            </a:r>
            <a:r>
              <a:rPr lang="ru-RU" b="1" dirty="0">
                <a:latin typeface="Trebuchet MS" panose="020B0603020202020204" pitchFamily="34" charset="0"/>
              </a:rPr>
              <a:t> на Землю</a:t>
            </a:r>
            <a:endParaRPr lang="uk-UA" b="1" dirty="0">
              <a:latin typeface="Trebuchet MS" panose="020B0603020202020204" pitchFamily="34" charset="0"/>
            </a:endParaRPr>
          </a:p>
        </p:txBody>
      </p:sp>
      <p:sp>
        <p:nvSpPr>
          <p:cNvPr id="7" name="Прямокутник 6"/>
          <p:cNvSpPr/>
          <p:nvPr/>
        </p:nvSpPr>
        <p:spPr>
          <a:xfrm>
            <a:off x="3431061" y="3157199"/>
            <a:ext cx="86291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rebuchet MS" panose="020B0603020202020204" pitchFamily="34" charset="0"/>
              </a:rPr>
              <a:t> </a:t>
            </a:r>
            <a:r>
              <a:rPr lang="ru-RU" sz="2400" b="1" dirty="0">
                <a:solidFill>
                  <a:srgbClr val="FFFF00"/>
                </a:solidFill>
                <a:latin typeface="Trebuchet MS" panose="020B0603020202020204" pitchFamily="34" charset="0"/>
              </a:rPr>
              <a:t>Запуск </a:t>
            </a:r>
            <a:r>
              <a:rPr lang="ru-RU" sz="2400" b="1" dirty="0" err="1">
                <a:solidFill>
                  <a:srgbClr val="FFFF00"/>
                </a:solidFill>
                <a:latin typeface="Trebuchet MS" panose="020B0603020202020204" pitchFamily="34" charset="0"/>
              </a:rPr>
              <a:t>дрона</a:t>
            </a:r>
            <a:r>
              <a:rPr lang="ru-RU" sz="2400" b="1" dirty="0">
                <a:solidFill>
                  <a:srgbClr val="FFFF00"/>
                </a:solidFill>
                <a:latin typeface="Trebuchet MS" panose="020B0603020202020204" pitchFamily="34" charset="0"/>
              </a:rPr>
              <a:t> </a:t>
            </a:r>
            <a:r>
              <a:rPr lang="en-GB" sz="2400" b="1" dirty="0">
                <a:solidFill>
                  <a:srgbClr val="FFFF00"/>
                </a:solidFill>
              </a:rPr>
              <a:t>Dragonfly </a:t>
            </a:r>
            <a:r>
              <a:rPr lang="ru-RU" sz="2400" b="1" dirty="0">
                <a:solidFill>
                  <a:srgbClr val="FFFF00"/>
                </a:solidFill>
                <a:latin typeface="Trebuchet MS" panose="020B0603020202020204" pitchFamily="34" charset="0"/>
              </a:rPr>
              <a:t>для </a:t>
            </a:r>
            <a:r>
              <a:rPr lang="ru-RU" sz="2400" b="1" dirty="0" err="1">
                <a:solidFill>
                  <a:srgbClr val="FFFF00"/>
                </a:solidFill>
                <a:latin typeface="Trebuchet MS" panose="020B0603020202020204" pitchFamily="34" charset="0"/>
              </a:rPr>
              <a:t>дослідження</a:t>
            </a:r>
            <a:r>
              <a:rPr lang="ru-RU" sz="2400" b="1" dirty="0">
                <a:solidFill>
                  <a:srgbClr val="FFFF00"/>
                </a:solidFill>
                <a:latin typeface="Trebuchet MS" panose="020B0603020202020204" pitchFamily="34" charset="0"/>
              </a:rPr>
              <a:t> Титана, </a:t>
            </a:r>
            <a:r>
              <a:rPr lang="ru-RU" sz="2400" b="1" dirty="0" err="1">
                <a:solidFill>
                  <a:srgbClr val="FFFF00"/>
                </a:solidFill>
                <a:latin typeface="Trebuchet MS" panose="020B0603020202020204" pitchFamily="34" charset="0"/>
              </a:rPr>
              <a:t>супутника</a:t>
            </a:r>
            <a:r>
              <a:rPr lang="ru-RU" sz="2400" b="1" dirty="0">
                <a:solidFill>
                  <a:srgbClr val="FFFF00"/>
                </a:solidFill>
                <a:latin typeface="Trebuchet MS" panose="020B0603020202020204" pitchFamily="34" charset="0"/>
              </a:rPr>
              <a:t> Сатурна,  </a:t>
            </a:r>
            <a:r>
              <a:rPr lang="ru-RU" sz="2400" b="1" dirty="0" err="1">
                <a:solidFill>
                  <a:srgbClr val="FFFF00"/>
                </a:solidFill>
                <a:latin typeface="Trebuchet MS" panose="020B0603020202020204" pitchFamily="34" charset="0"/>
              </a:rPr>
              <a:t>заплановано</a:t>
            </a:r>
            <a:r>
              <a:rPr lang="ru-RU" sz="2400" b="1" dirty="0">
                <a:solidFill>
                  <a:srgbClr val="FFFF00"/>
                </a:solidFill>
                <a:latin typeface="Trebuchet MS" panose="020B0603020202020204" pitchFamily="34" charset="0"/>
              </a:rPr>
              <a:t> на </a:t>
            </a:r>
            <a:r>
              <a:rPr lang="ru-RU" sz="2400" b="1" dirty="0" err="1">
                <a:solidFill>
                  <a:srgbClr val="FFFF00"/>
                </a:solidFill>
                <a:latin typeface="Trebuchet MS" panose="020B0603020202020204" pitchFamily="34" charset="0"/>
              </a:rPr>
              <a:t>липень</a:t>
            </a:r>
            <a:r>
              <a:rPr lang="ru-RU" sz="2400" b="1" dirty="0">
                <a:solidFill>
                  <a:srgbClr val="FFFF00"/>
                </a:solidFill>
                <a:latin typeface="Trebuchet MS" panose="020B0603020202020204" pitchFamily="34" charset="0"/>
              </a:rPr>
              <a:t> 2028 року</a:t>
            </a:r>
            <a:endParaRPr lang="uk-UA" sz="2400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pic>
        <p:nvPicPr>
          <p:cNvPr id="8" name="Рисунок 7" descr="NASA отримало дозвіл на запуск дрона на найбільший супутник Сатурна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6539" y="4204614"/>
            <a:ext cx="4213655" cy="2623191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кутник 8"/>
          <p:cNvSpPr/>
          <p:nvPr/>
        </p:nvSpPr>
        <p:spPr>
          <a:xfrm>
            <a:off x="212354" y="4396370"/>
            <a:ext cx="7813590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latin typeface="Trebuchet MS" panose="020B0603020202020204" pitchFamily="34" charset="0"/>
              </a:rPr>
              <a:t>Очікується</a:t>
            </a:r>
            <a:r>
              <a:rPr lang="ru-RU" sz="2400" b="1" dirty="0">
                <a:latin typeface="Trebuchet MS" panose="020B0603020202020204" pitchFamily="34" charset="0"/>
              </a:rPr>
              <a:t>, </a:t>
            </a:r>
            <a:r>
              <a:rPr lang="ru-RU" sz="2400" b="1" dirty="0" err="1">
                <a:latin typeface="Trebuchet MS" panose="020B0603020202020204" pitchFamily="34" charset="0"/>
              </a:rPr>
              <a:t>що</a:t>
            </a:r>
            <a:r>
              <a:rPr lang="ru-RU" sz="2400" b="1" dirty="0">
                <a:latin typeface="Trebuchet MS" panose="020B0603020202020204" pitchFamily="34" charset="0"/>
              </a:rPr>
              <a:t> </a:t>
            </a:r>
            <a:r>
              <a:rPr lang="ru-RU" sz="2400" b="1" dirty="0" err="1"/>
              <a:t>Дрон</a:t>
            </a:r>
            <a:r>
              <a:rPr lang="ru-RU" sz="2400" b="1" dirty="0"/>
              <a:t> </a:t>
            </a:r>
            <a:r>
              <a:rPr lang="ru-RU" sz="2400" b="1" dirty="0" err="1"/>
              <a:t>прибуде</a:t>
            </a:r>
            <a:r>
              <a:rPr lang="ru-RU" sz="2400" b="1" dirty="0"/>
              <a:t> на Титан у 2034 </a:t>
            </a:r>
            <a:r>
              <a:rPr lang="ru-RU" sz="2400" b="1" dirty="0" err="1"/>
              <a:t>році</a:t>
            </a:r>
            <a:r>
              <a:rPr lang="ru-RU" sz="2400" b="1" dirty="0"/>
              <a:t> ,</a:t>
            </a:r>
          </a:p>
          <a:p>
            <a:pPr algn="ctr"/>
            <a:r>
              <a:rPr lang="ru-RU" sz="2400" b="1" dirty="0"/>
              <a:t> </a:t>
            </a:r>
            <a:r>
              <a:rPr lang="ru-RU" sz="2400" b="1" dirty="0" err="1"/>
              <a:t>протягом</a:t>
            </a:r>
            <a:r>
              <a:rPr lang="ru-RU" sz="2400" b="1" dirty="0"/>
              <a:t> 32-місяців </a:t>
            </a:r>
            <a:r>
              <a:rPr lang="ru-RU" sz="2400" b="1" dirty="0" err="1"/>
              <a:t>пройде</a:t>
            </a:r>
            <a:r>
              <a:rPr lang="ru-RU" sz="2400" b="1" dirty="0"/>
              <a:t> </a:t>
            </a:r>
            <a:r>
              <a:rPr lang="ru-RU" sz="2400" b="1" dirty="0" err="1"/>
              <a:t>понад</a:t>
            </a:r>
            <a:r>
              <a:rPr lang="ru-RU" sz="2400" b="1" dirty="0"/>
              <a:t> 173 км. </a:t>
            </a:r>
          </a:p>
          <a:p>
            <a:pPr algn="ctr"/>
            <a:r>
              <a:rPr lang="en-GB" sz="2400" b="1" dirty="0">
                <a:solidFill>
                  <a:srgbClr val="FFFF00"/>
                </a:solidFill>
                <a:latin typeface="Trebuchet MS" panose="020B0603020202020204" pitchFamily="34" charset="0"/>
              </a:rPr>
              <a:t>Dragonfly</a:t>
            </a:r>
            <a:r>
              <a:rPr lang="uk-UA" sz="2400" b="1" dirty="0">
                <a:solidFill>
                  <a:srgbClr val="FFFF00"/>
                </a:solidFill>
                <a:latin typeface="Trebuchet MS" panose="020B0603020202020204" pitchFamily="34" charset="0"/>
              </a:rPr>
              <a:t>, </a:t>
            </a:r>
            <a:r>
              <a:rPr lang="ru-RU" sz="2400" b="1" dirty="0">
                <a:solidFill>
                  <a:srgbClr val="FFFF00"/>
                </a:solidFill>
                <a:latin typeface="Trebuchet MS" panose="020B0603020202020204" pitchFamily="34" charset="0"/>
              </a:rPr>
              <a:t>буде : </a:t>
            </a:r>
          </a:p>
          <a:p>
            <a:r>
              <a:rPr lang="ru-RU" sz="2000" b="1" dirty="0" err="1">
                <a:latin typeface="Trebuchet MS" panose="020B0603020202020204" pitchFamily="34" charset="0"/>
              </a:rPr>
              <a:t>досліджувати</a:t>
            </a:r>
            <a:r>
              <a:rPr lang="ru-RU" sz="2000" b="1" dirty="0">
                <a:latin typeface="Trebuchet MS" panose="020B0603020202020204" pitchFamily="34" charset="0"/>
              </a:rPr>
              <a:t>  </a:t>
            </a:r>
            <a:r>
              <a:rPr lang="ru-RU" sz="2000" b="1" dirty="0" err="1">
                <a:latin typeface="Trebuchet MS" panose="020B0603020202020204" pitchFamily="34" charset="0"/>
              </a:rPr>
              <a:t>хімічні</a:t>
            </a:r>
            <a:r>
              <a:rPr lang="ru-RU" sz="2000" b="1" dirty="0">
                <a:latin typeface="Trebuchet MS" panose="020B0603020202020204" pitchFamily="34" charset="0"/>
              </a:rPr>
              <a:t>  </a:t>
            </a:r>
            <a:r>
              <a:rPr lang="ru-RU" sz="2000" b="1" dirty="0" err="1">
                <a:latin typeface="Trebuchet MS" panose="020B0603020202020204" pitchFamily="34" charset="0"/>
              </a:rPr>
              <a:t>процеси</a:t>
            </a:r>
            <a:r>
              <a:rPr lang="ru-RU" sz="2000" b="1" dirty="0">
                <a:latin typeface="Trebuchet MS" panose="020B0603020202020204" pitchFamily="34" charset="0"/>
              </a:rPr>
              <a:t>  </a:t>
            </a:r>
            <a:r>
              <a:rPr lang="ru-RU" sz="2000" b="1" dirty="0" err="1">
                <a:latin typeface="Trebuchet MS" panose="020B0603020202020204" pitchFamily="34" charset="0"/>
              </a:rPr>
              <a:t>необхідні</a:t>
            </a:r>
            <a:r>
              <a:rPr lang="ru-RU" sz="2000" b="1" dirty="0">
                <a:latin typeface="Trebuchet MS" panose="020B0603020202020204" pitchFamily="34" charset="0"/>
              </a:rPr>
              <a:t>  для </a:t>
            </a:r>
            <a:r>
              <a:rPr lang="ru-RU" sz="2000" b="1" dirty="0" err="1">
                <a:latin typeface="Trebuchet MS" panose="020B0603020202020204" pitchFamily="34" charset="0"/>
              </a:rPr>
              <a:t>розвитку</a:t>
            </a:r>
            <a:r>
              <a:rPr lang="ru-RU" sz="2000" b="1" dirty="0">
                <a:latin typeface="Trebuchet MS" panose="020B0603020202020204" pitchFamily="34" charset="0"/>
              </a:rPr>
              <a:t> </a:t>
            </a:r>
            <a:r>
              <a:rPr lang="ru-RU" sz="2000" b="1" dirty="0" err="1">
                <a:latin typeface="Trebuchet MS" panose="020B0603020202020204" pitchFamily="34" charset="0"/>
              </a:rPr>
              <a:t>життя</a:t>
            </a:r>
            <a:r>
              <a:rPr lang="ru-RU" sz="2000" b="1" dirty="0">
                <a:latin typeface="Trebuchet MS" panose="020B0603020202020204" pitchFamily="34" charset="0"/>
              </a:rPr>
              <a:t>  на </a:t>
            </a:r>
            <a:r>
              <a:rPr lang="ru-RU" sz="2000" b="1" dirty="0" err="1">
                <a:latin typeface="Trebuchet MS" panose="020B0603020202020204" pitchFamily="34" charset="0"/>
              </a:rPr>
              <a:t>Титані</a:t>
            </a:r>
            <a:r>
              <a:rPr lang="ru-RU" sz="2000" b="1" dirty="0">
                <a:latin typeface="Trebuchet MS" panose="020B0603020202020204" pitchFamily="34" charset="0"/>
              </a:rPr>
              <a:t>.</a:t>
            </a:r>
          </a:p>
          <a:p>
            <a:r>
              <a:rPr lang="uk-UA" sz="2000" b="1" dirty="0">
                <a:solidFill>
                  <a:srgbClr val="FFFF00"/>
                </a:solidFill>
                <a:latin typeface="Trebuchet MS" panose="020B0603020202020204" pitchFamily="34" charset="0"/>
              </a:rPr>
              <a:t>    Він </a:t>
            </a:r>
            <a:r>
              <a:rPr lang="ru-RU" sz="2000" b="1" dirty="0">
                <a:solidFill>
                  <a:srgbClr val="FFFF00"/>
                </a:solidFill>
                <a:latin typeface="Trebuchet MS" panose="020B0603020202020204" pitchFamily="34" charset="0"/>
              </a:rPr>
              <a:t> </a:t>
            </a:r>
            <a:r>
              <a:rPr lang="ru-RU" sz="2000" b="1" dirty="0" err="1">
                <a:solidFill>
                  <a:srgbClr val="FFFF00"/>
                </a:solidFill>
                <a:latin typeface="Trebuchet MS" panose="020B0603020202020204" pitchFamily="34" charset="0"/>
              </a:rPr>
              <a:t>облетить</a:t>
            </a:r>
            <a:r>
              <a:rPr lang="ru-RU" sz="2000" b="1" dirty="0">
                <a:solidFill>
                  <a:srgbClr val="FFFF00"/>
                </a:solidFill>
                <a:latin typeface="Trebuchet MS" panose="020B0603020202020204" pitchFamily="34" charset="0"/>
              </a:rPr>
              <a:t> «</a:t>
            </a:r>
            <a:r>
              <a:rPr lang="ru-RU" sz="2000" b="1" dirty="0" err="1">
                <a:solidFill>
                  <a:srgbClr val="FFFF00"/>
                </a:solidFill>
                <a:latin typeface="Trebuchet MS" panose="020B0603020202020204" pitchFamily="34" charset="0"/>
              </a:rPr>
              <a:t>перспективні</a:t>
            </a:r>
            <a:r>
              <a:rPr lang="ru-RU" sz="2000" b="1" dirty="0">
                <a:solidFill>
                  <a:srgbClr val="FFFF00"/>
                </a:solidFill>
                <a:latin typeface="Trebuchet MS" panose="020B0603020202020204" pitchFamily="34" charset="0"/>
              </a:rPr>
              <a:t> </a:t>
            </a:r>
            <a:r>
              <a:rPr lang="ru-RU" sz="2000" b="1" dirty="0" err="1">
                <a:solidFill>
                  <a:srgbClr val="FFFF00"/>
                </a:solidFill>
                <a:latin typeface="Trebuchet MS" panose="020B0603020202020204" pitchFamily="34" charset="0"/>
              </a:rPr>
              <a:t>місця</a:t>
            </a:r>
            <a:r>
              <a:rPr lang="ru-RU" sz="2000" b="1" dirty="0">
                <a:solidFill>
                  <a:srgbClr val="FFFF00"/>
                </a:solidFill>
                <a:latin typeface="Trebuchet MS" panose="020B0603020202020204" pitchFamily="34" charset="0"/>
              </a:rPr>
              <a:t>» на </a:t>
            </a:r>
            <a:r>
              <a:rPr lang="ru-RU" sz="2000" b="1" dirty="0" err="1">
                <a:solidFill>
                  <a:srgbClr val="FFFF00"/>
                </a:solidFill>
                <a:latin typeface="Trebuchet MS" panose="020B0603020202020204" pitchFamily="34" charset="0"/>
              </a:rPr>
              <a:t>Титані</a:t>
            </a:r>
            <a:r>
              <a:rPr lang="ru-RU" sz="2000" b="1" dirty="0">
                <a:solidFill>
                  <a:srgbClr val="FFFF00"/>
                </a:solidFill>
                <a:latin typeface="Trebuchet MS" panose="020B0603020202020204" pitchFamily="34" charset="0"/>
              </a:rPr>
              <a:t>, </a:t>
            </a:r>
            <a:r>
              <a:rPr lang="ru-RU" sz="2000" b="1" dirty="0" err="1">
                <a:solidFill>
                  <a:srgbClr val="FFFF00"/>
                </a:solidFill>
                <a:latin typeface="Trebuchet MS" panose="020B0603020202020204" pitchFamily="34" charset="0"/>
              </a:rPr>
              <a:t>щоб</a:t>
            </a:r>
            <a:r>
              <a:rPr lang="ru-RU" sz="2000" b="1" dirty="0">
                <a:solidFill>
                  <a:srgbClr val="FFFF00"/>
                </a:solidFill>
                <a:latin typeface="Trebuchet MS" panose="020B0603020202020204" pitchFamily="34" charset="0"/>
              </a:rPr>
              <a:t> </a:t>
            </a:r>
            <a:r>
              <a:rPr lang="ru-RU" sz="2000" b="1" dirty="0" err="1">
                <a:solidFill>
                  <a:srgbClr val="FFFF00"/>
                </a:solidFill>
                <a:latin typeface="Trebuchet MS" panose="020B0603020202020204" pitchFamily="34" charset="0"/>
              </a:rPr>
              <a:t>встановити</a:t>
            </a:r>
            <a:r>
              <a:rPr lang="ru-RU" sz="2000" b="1" dirty="0">
                <a:solidFill>
                  <a:srgbClr val="FFFF00"/>
                </a:solidFill>
                <a:latin typeface="Trebuchet MS" panose="020B0603020202020204" pitchFamily="34" charset="0"/>
              </a:rPr>
              <a:t> </a:t>
            </a:r>
            <a:r>
              <a:rPr lang="ru-RU" sz="2000" b="1" dirty="0" err="1">
                <a:solidFill>
                  <a:srgbClr val="FFFF00"/>
                </a:solidFill>
                <a:latin typeface="Trebuchet MS" panose="020B0603020202020204" pitchFamily="34" charset="0"/>
              </a:rPr>
              <a:t>придатність</a:t>
            </a:r>
            <a:r>
              <a:rPr lang="ru-RU" sz="2000" b="1" dirty="0">
                <a:solidFill>
                  <a:srgbClr val="FFFF00"/>
                </a:solidFill>
                <a:latin typeface="Trebuchet MS" panose="020B0603020202020204" pitchFamily="34" charset="0"/>
              </a:rPr>
              <a:t>  і </a:t>
            </a:r>
            <a:r>
              <a:rPr lang="ru-RU" sz="2000" b="1" dirty="0" err="1">
                <a:solidFill>
                  <a:srgbClr val="FFFF00"/>
                </a:solidFill>
                <a:latin typeface="Trebuchet MS" panose="020B0603020202020204" pitchFamily="34" charset="0"/>
              </a:rPr>
              <a:t>можливі</a:t>
            </a:r>
            <a:r>
              <a:rPr lang="ru-RU" sz="2000" b="1" dirty="0">
                <a:solidFill>
                  <a:srgbClr val="FFFF00"/>
                </a:solidFill>
                <a:latin typeface="Trebuchet MS" panose="020B0603020202020204" pitchFamily="34" charset="0"/>
              </a:rPr>
              <a:t> </a:t>
            </a:r>
            <a:r>
              <a:rPr lang="ru-RU" sz="2000" b="1" dirty="0" err="1">
                <a:solidFill>
                  <a:srgbClr val="FFFF00"/>
                </a:solidFill>
                <a:latin typeface="Trebuchet MS" panose="020B0603020202020204" pitchFamily="34" charset="0"/>
              </a:rPr>
              <a:t>ознаки</a:t>
            </a:r>
            <a:r>
              <a:rPr lang="ru-RU" sz="2000" b="1" dirty="0">
                <a:solidFill>
                  <a:srgbClr val="FFFF00"/>
                </a:solidFill>
                <a:latin typeface="Trebuchet MS" panose="020B0603020202020204" pitchFamily="34" charset="0"/>
              </a:rPr>
              <a:t> </a:t>
            </a:r>
            <a:r>
              <a:rPr lang="ru-RU" sz="2000" b="1" dirty="0" err="1">
                <a:solidFill>
                  <a:srgbClr val="FFFF00"/>
                </a:solidFill>
                <a:latin typeface="Trebuchet MS" panose="020B0603020202020204" pitchFamily="34" charset="0"/>
              </a:rPr>
              <a:t>минулого</a:t>
            </a:r>
            <a:r>
              <a:rPr lang="ru-RU" sz="2000" b="1" dirty="0">
                <a:solidFill>
                  <a:srgbClr val="FFFF00"/>
                </a:solidFill>
                <a:latin typeface="Trebuchet MS" panose="020B0603020202020204" pitchFamily="34" charset="0"/>
              </a:rPr>
              <a:t> </a:t>
            </a:r>
            <a:r>
              <a:rPr lang="ru-RU" sz="2000" b="1" dirty="0" err="1">
                <a:solidFill>
                  <a:srgbClr val="FFFF00"/>
                </a:solidFill>
                <a:latin typeface="Trebuchet MS" panose="020B0603020202020204" pitchFamily="34" charset="0"/>
              </a:rPr>
              <a:t>життя</a:t>
            </a:r>
            <a:r>
              <a:rPr lang="ru-RU" sz="2000" b="1" dirty="0">
                <a:solidFill>
                  <a:srgbClr val="FFFF00"/>
                </a:solidFill>
                <a:latin typeface="Trebuchet MS" panose="020B0603020202020204" pitchFamily="34" charset="0"/>
              </a:rPr>
              <a:t>.</a:t>
            </a:r>
            <a:endParaRPr lang="uk-UA" sz="2000" b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sp>
        <p:nvSpPr>
          <p:cNvPr id="10" name="Прямокутник 9"/>
          <p:cNvSpPr/>
          <p:nvPr/>
        </p:nvSpPr>
        <p:spPr>
          <a:xfrm>
            <a:off x="8205349" y="6303317"/>
            <a:ext cx="11651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FFFF00"/>
                </a:solidFill>
              </a:rPr>
              <a:t>Dragonfly </a:t>
            </a:r>
            <a:endParaRPr lang="uk-UA" dirty="0"/>
          </a:p>
        </p:txBody>
      </p:sp>
      <p:sp>
        <p:nvSpPr>
          <p:cNvPr id="11" name="Прямокутник 10"/>
          <p:cNvSpPr/>
          <p:nvPr/>
        </p:nvSpPr>
        <p:spPr>
          <a:xfrm>
            <a:off x="1164493" y="3388031"/>
            <a:ext cx="15785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FFFF00"/>
                </a:solidFill>
              </a:rPr>
              <a:t>Не </a:t>
            </a:r>
            <a:r>
              <a:rPr lang="ru-RU" b="1" dirty="0" err="1">
                <a:solidFill>
                  <a:srgbClr val="FFFF00"/>
                </a:solidFill>
              </a:rPr>
              <a:t>скорений</a:t>
            </a:r>
            <a:r>
              <a:rPr lang="ru-RU" b="1" dirty="0">
                <a:solidFill>
                  <a:srgbClr val="FFFF00"/>
                </a:solidFill>
              </a:rPr>
              <a:t>! </a:t>
            </a:r>
            <a:endParaRPr lang="uk-UA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9"/>
          <p:cNvSpPr/>
          <p:nvPr/>
        </p:nvSpPr>
        <p:spPr>
          <a:xfrm>
            <a:off x="859756" y="207899"/>
            <a:ext cx="11024192" cy="766942"/>
          </a:xfrm>
          <a:prstGeom prst="roundRect">
            <a:avLst/>
          </a:prstGeom>
          <a:solidFill>
            <a:srgbClr val="AC956E">
              <a:lumMod val="20000"/>
              <a:lumOff val="80000"/>
            </a:srgbClr>
          </a:solidFill>
          <a:ln w="28575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177800" marR="0" lvl="0" indent="-177800" algn="ctr" defTabSz="4495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/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Calibri" panose="020F0502020204030204" pitchFamily="34" charset="0"/>
                <a:sym typeface="Arial" panose="020B0604020202020204"/>
              </a:rPr>
              <a:t>12-та </a:t>
            </a:r>
            <a:r>
              <a:rPr kumimoji="0" lang="ru-RU" sz="28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Calibri" panose="020F0502020204030204" pitchFamily="34" charset="0"/>
                <a:sym typeface="Arial" panose="020B0604020202020204"/>
              </a:rPr>
              <a:t>Всеукраїнська</a:t>
            </a: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Calibri" panose="020F0502020204030204" pitchFamily="34" charset="0"/>
                <a:sym typeface="Arial" panose="020B0604020202020204"/>
              </a:rPr>
              <a:t> </a:t>
            </a:r>
            <a:r>
              <a:rPr kumimoji="0" lang="ru-RU" sz="28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Calibri" panose="020F0502020204030204" pitchFamily="34" charset="0"/>
                <a:sym typeface="Arial" panose="020B0604020202020204"/>
              </a:rPr>
              <a:t>наукова</a:t>
            </a:r>
            <a:endParaRPr kumimoji="0" lang="ru-RU" sz="2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Calibri" panose="020F0502020204030204" pitchFamily="34" charset="0"/>
              <a:sym typeface="Arial" panose="020B0604020202020204"/>
            </a:endParaRPr>
          </a:p>
          <a:p>
            <a:pPr marL="177800" marR="0" lvl="0" indent="-177800" algn="ctr" defTabSz="4495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/>
            </a:pPr>
            <a:r>
              <a:rPr kumimoji="0" lang="ru-RU" sz="28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Calibri" panose="020F0502020204030204" pitchFamily="34" charset="0"/>
                <a:sym typeface="Arial" panose="020B0604020202020204"/>
              </a:rPr>
              <a:t>конференція</a:t>
            </a: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Calibri" panose="020F0502020204030204" pitchFamily="34" charset="0"/>
                <a:sym typeface="Arial" panose="020B0604020202020204"/>
              </a:rPr>
              <a:t> "</a:t>
            </a:r>
            <a:r>
              <a:rPr kumimoji="0" lang="ru-RU" sz="28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Calibri" panose="020F0502020204030204" pitchFamily="34" charset="0"/>
                <a:sym typeface="Arial" panose="020B0604020202020204"/>
              </a:rPr>
              <a:t>Астрономія</a:t>
            </a: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Calibri" panose="020F0502020204030204" pitchFamily="34" charset="0"/>
                <a:sym typeface="Arial" panose="020B0604020202020204"/>
              </a:rPr>
              <a:t> і </a:t>
            </a:r>
            <a:r>
              <a:rPr kumimoji="0" lang="ru-RU" sz="28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Calibri" panose="020F0502020204030204" pitchFamily="34" charset="0"/>
                <a:sym typeface="Arial" panose="020B0604020202020204"/>
              </a:rPr>
              <a:t>сьогодення</a:t>
            </a: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Calibri" panose="020F0502020204030204" pitchFamily="34" charset="0"/>
                <a:sym typeface="Arial" panose="020B0604020202020204"/>
              </a:rPr>
              <a:t>"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62349" y="951756"/>
            <a:ext cx="1077210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12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квітня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2024 року я представив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свій</a:t>
            </a:r>
            <a:r>
              <a:rPr kumimoji="0" lang="ru-RU" sz="2000" b="1" i="0" u="none" strike="noStrike" kern="120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sz="2000" b="1" i="0" u="none" strike="noStrike" kern="1200" cap="none" spc="0" normalizeH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проєкт</a:t>
            </a:r>
            <a:r>
              <a:rPr kumimoji="0" lang="ru-RU" sz="2000" b="1" i="0" u="none" strike="noStrike" kern="120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на </a:t>
            </a:r>
          </a:p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Всеукраїнській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науковій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конференції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>
                <a:solidFill>
                  <a:srgbClr val="FFFF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«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Астрономія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і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сьогодення</a:t>
            </a:r>
            <a:r>
              <a:rPr lang="ru-RU" sz="2000" b="1" dirty="0">
                <a:solidFill>
                  <a:srgbClr val="FFFF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»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у ВДПУ</a:t>
            </a:r>
          </a:p>
        </p:txBody>
      </p:sp>
      <p:sp>
        <p:nvSpPr>
          <p:cNvPr id="13" name="Овал 12"/>
          <p:cNvSpPr/>
          <p:nvPr/>
        </p:nvSpPr>
        <p:spPr>
          <a:xfrm>
            <a:off x="557549" y="102357"/>
            <a:ext cx="1177874" cy="1070536"/>
          </a:xfrm>
          <a:prstGeom prst="ellipse">
            <a:avLst/>
          </a:prstGeom>
          <a:solidFill>
            <a:sysClr val="window" lastClr="FFFFFF"/>
          </a:solidFill>
          <a:ln w="28575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defRPr/>
            </a:pPr>
            <a:endParaRPr kumimoji="0" lang="uk-UA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 panose="020B0604020202020204"/>
            </a:endParaRPr>
          </a:p>
        </p:txBody>
      </p:sp>
      <p:sp>
        <p:nvSpPr>
          <p:cNvPr id="5" name="AutoShape 6" descr="Марсіанський дрон «Інджін'юіті» здолав рекордні 705 метрів за один політ -  nauka.ua | Новини науки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AutoShape 2" descr="Марсохід «Персевіренс» успішно приземлився на поверхню Марсу ..."/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194" y="266955"/>
            <a:ext cx="686584" cy="665505"/>
          </a:xfrm>
          <a:prstGeom prst="rect">
            <a:avLst/>
          </a:prstGeom>
        </p:spPr>
      </p:pic>
      <p:pic>
        <p:nvPicPr>
          <p:cNvPr id="16" name="Рисунок 15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87" y="1746333"/>
            <a:ext cx="2296529" cy="2874695"/>
          </a:xfrm>
          <a:prstGeom prst="rect">
            <a:avLst/>
          </a:prstGeom>
          <a:ln w="19050">
            <a:solidFill>
              <a:schemeClr val="tx1">
                <a:lumMod val="65000"/>
              </a:schemeClr>
            </a:solidFill>
          </a:ln>
        </p:spPr>
      </p:pic>
      <p:pic>
        <p:nvPicPr>
          <p:cNvPr id="15" name="Рисунок 14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608" y="1785463"/>
            <a:ext cx="4350749" cy="2835565"/>
          </a:xfrm>
          <a:prstGeom prst="rect">
            <a:avLst/>
          </a:prstGeom>
          <a:noFill/>
          <a:ln w="19050">
            <a:solidFill>
              <a:schemeClr val="tx1">
                <a:lumMod val="65000"/>
              </a:schemeClr>
            </a:solidFill>
          </a:ln>
        </p:spPr>
      </p:pic>
      <p:pic>
        <p:nvPicPr>
          <p:cNvPr id="12" name="Picture 2" descr="C:\Users\Lenovo\Downloads\СЕРТИФІКАТИ АіС 2024\Ластовецький  Вова АІС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7642" y="1608334"/>
            <a:ext cx="4439209" cy="3150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кутник 3"/>
          <p:cNvSpPr/>
          <p:nvPr/>
        </p:nvSpPr>
        <p:spPr>
          <a:xfrm>
            <a:off x="0" y="4683934"/>
            <a:ext cx="1215568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>
                <a:solidFill>
                  <a:srgbClr val="FFFF00"/>
                </a:solidFill>
              </a:rPr>
              <a:t>Як свідчить сертифікат, матеріали конференції, </a:t>
            </a:r>
          </a:p>
          <a:p>
            <a:pPr algn="ctr"/>
            <a:r>
              <a:rPr lang="uk-UA" sz="2800" b="1" dirty="0">
                <a:solidFill>
                  <a:srgbClr val="FFFF00"/>
                </a:solidFill>
              </a:rPr>
              <a:t>а значить і моєї доповіді, опубліковані у збірнику наукових праць</a:t>
            </a:r>
            <a:r>
              <a:rPr lang="uk-UA" sz="2800" dirty="0">
                <a:solidFill>
                  <a:srgbClr val="FFFF00"/>
                </a:solidFill>
              </a:rPr>
              <a:t>.</a:t>
            </a:r>
          </a:p>
        </p:txBody>
      </p:sp>
      <p:sp>
        <p:nvSpPr>
          <p:cNvPr id="6" name="Прямокутник 5"/>
          <p:cNvSpPr/>
          <p:nvPr/>
        </p:nvSpPr>
        <p:spPr>
          <a:xfrm>
            <a:off x="-104930" y="5424405"/>
            <a:ext cx="1189178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ctr">
              <a:spcAft>
                <a:spcPts val="0"/>
              </a:spcAft>
            </a:pP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Ознайомитися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з нею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можна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на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сторінках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86-91 за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покликанням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  <a:hlinkClick r:id="rId7"/>
              </a:rPr>
              <a:t>https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  <a:hlinkClick r:id="rId7"/>
              </a:rPr>
              <a:t>://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  <a:hlinkClick r:id="rId7"/>
              </a:rPr>
              <a:t>sites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  <a:hlinkClick r:id="rId7"/>
              </a:rPr>
              <a:t>.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  <a:hlinkClick r:id="rId7"/>
              </a:rPr>
              <a:t>google</a:t>
            </a:r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  <a:hlinkClick r:id="rId7"/>
              </a:rPr>
              <a:t>.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  <a:hlinkClick r:id="rId7"/>
              </a:rPr>
              <a:t>com</a:t>
            </a:r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  <a:hlinkClick r:id="rId7"/>
              </a:rPr>
              <a:t>/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  <a:hlinkClick r:id="rId7"/>
              </a:rPr>
              <a:t>site</a:t>
            </a:r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  <a:hlinkClick r:id="rId7"/>
              </a:rPr>
              <a:t>/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  <a:hlinkClick r:id="rId7"/>
              </a:rPr>
              <a:t>metfizika</a:t>
            </a:r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  <a:hlinkClick r:id="rId7"/>
              </a:rPr>
              <a:t>/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  <a:hlinkClick r:id="rId7"/>
              </a:rPr>
              <a:t>konferenciie</a:t>
            </a:r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  <a:hlinkClick r:id="rId7"/>
              </a:rPr>
              <a:t>/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  <a:hlinkClick r:id="rId7"/>
              </a:rPr>
              <a:t>astronomia</a:t>
            </a:r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  <a:hlinkClick r:id="rId7"/>
              </a:rPr>
              <a:t>-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  <a:hlinkClick r:id="rId7"/>
              </a:rPr>
              <a:t>i</a:t>
            </a:r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  <a:hlinkClick r:id="rId7"/>
              </a:rPr>
              <a:t>-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  <a:hlinkClick r:id="rId7"/>
              </a:rPr>
              <a:t>sogodenna</a:t>
            </a:r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  <a:hlinkClick r:id="rId7"/>
              </a:rPr>
              <a:t>?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  <a:hlinkClick r:id="rId7"/>
              </a:rPr>
              <a:t>authuser</a:t>
            </a:r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  <a:hlinkClick r:id="rId7"/>
              </a:rPr>
              <a:t>=0</a:t>
            </a:r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7785" y="0"/>
            <a:ext cx="1146737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50000"/>
              </a:lnSpc>
            </a:pPr>
            <a:r>
              <a:rPr lang="uk-UA" sz="3200" b="1" dirty="0">
                <a:solidFill>
                  <a:srgbClr val="FFFF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Для перевірки засвоєного матеріалу:</a:t>
            </a:r>
          </a:p>
          <a:p>
            <a:pPr indent="450215" algn="ctr">
              <a:lnSpc>
                <a:spcPct val="150000"/>
              </a:lnSpc>
            </a:pPr>
            <a:r>
              <a:rPr lang="uk-UA" sz="32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ВІКТОРИНА ПРО МІСІЮ МАРС 2020</a:t>
            </a:r>
            <a:endParaRPr lang="ru-RU" sz="3200" b="1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5020" y="1904283"/>
            <a:ext cx="5119589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b="1" dirty="0">
                <a:solidFill>
                  <a:srgbClr val="FFFF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000" b="1" dirty="0">
                <a:solidFill>
                  <a:srgbClr val="FFFF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uk-UA" sz="2000" b="1" dirty="0">
                <a:solidFill>
                  <a:srgbClr val="FFFF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В якому році стартувала місія </a:t>
            </a:r>
            <a:endParaRPr lang="en-US" sz="2000" b="1" dirty="0">
              <a:solidFill>
                <a:srgbClr val="FFFF0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US" sz="2000" b="1" dirty="0">
                <a:solidFill>
                  <a:srgbClr val="FFFF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uk-UA" sz="2000" b="1" dirty="0">
                <a:solidFill>
                  <a:srgbClr val="FFFF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Марс з гвинтокрилом?</a:t>
            </a:r>
            <a:endParaRPr lang="ru-RU" sz="2000" dirty="0">
              <a:solidFill>
                <a:srgbClr val="FFFF0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spcAft>
                <a:spcPts val="0"/>
              </a:spcAft>
            </a:pPr>
            <a:r>
              <a:rPr lang="uk-UA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А. 2015.</a:t>
            </a:r>
            <a:endParaRPr lang="ru-RU" sz="1400" b="1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spcAft>
                <a:spcPts val="0"/>
              </a:spcAft>
            </a:pPr>
            <a:r>
              <a:rPr lang="uk-UA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Б. 2023.</a:t>
            </a:r>
            <a:endParaRPr lang="ru-RU" sz="1400" b="1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spcAft>
                <a:spcPts val="0"/>
              </a:spcAft>
            </a:pPr>
            <a:r>
              <a:rPr lang="uk-UA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В. 2020. </a:t>
            </a:r>
            <a:endParaRPr lang="ru-RU" sz="1400" b="1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ctr">
              <a:spcAft>
                <a:spcPts val="0"/>
              </a:spcAft>
            </a:pPr>
            <a:r>
              <a:rPr lang="uk-UA" sz="2000" b="1" dirty="0">
                <a:solidFill>
                  <a:srgbClr val="FFFF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Хто був організатором місії на                                          Марс?</a:t>
            </a:r>
            <a:endParaRPr lang="ru-RU" sz="2000" b="1" dirty="0">
              <a:solidFill>
                <a:srgbClr val="FFFF0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spcAft>
                <a:spcPts val="0"/>
              </a:spcAft>
            </a:pPr>
            <a:r>
              <a:rPr lang="uk-UA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А. </a:t>
            </a:r>
            <a:r>
              <a:rPr lang="uk-UA" b="1" dirty="0" err="1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SpaceX</a:t>
            </a:r>
            <a:r>
              <a:rPr lang="uk-UA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400" b="1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spcAft>
                <a:spcPts val="0"/>
              </a:spcAft>
            </a:pPr>
            <a:r>
              <a:rPr lang="uk-UA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Б. NASA.</a:t>
            </a:r>
            <a:endParaRPr lang="ru-RU" sz="1400" b="1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spcAft>
                <a:spcPts val="0"/>
              </a:spcAft>
            </a:pPr>
            <a:r>
              <a:rPr lang="uk-UA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В. NATO.</a:t>
            </a:r>
            <a:endParaRPr lang="ru-RU" sz="1400" b="1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ctr">
              <a:spcAft>
                <a:spcPts val="0"/>
              </a:spcAft>
            </a:pPr>
            <a:r>
              <a:rPr lang="uk-UA" sz="2000" b="1" dirty="0">
                <a:solidFill>
                  <a:srgbClr val="FFFF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Скільки по часу тривав політ до Марсу?  </a:t>
            </a:r>
            <a:endParaRPr lang="ru-RU" sz="2000" b="1" dirty="0">
              <a:solidFill>
                <a:srgbClr val="FFFF0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spcAft>
                <a:spcPts val="0"/>
              </a:spcAft>
            </a:pPr>
            <a:r>
              <a:rPr lang="uk-UA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А. Не більше 1 року.</a:t>
            </a:r>
            <a:endParaRPr lang="ru-RU" sz="1400" b="1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spcAft>
                <a:spcPts val="0"/>
              </a:spcAft>
            </a:pPr>
            <a:r>
              <a:rPr lang="uk-UA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Б. Від 1 до 2 років.</a:t>
            </a:r>
            <a:endParaRPr lang="ru-RU" sz="1400" b="1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spcAft>
                <a:spcPts val="0"/>
              </a:spcAft>
            </a:pPr>
            <a:r>
              <a:rPr lang="uk-UA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В. Від 2 до 3 років.</a:t>
            </a:r>
            <a:endParaRPr lang="ru-RU" sz="1400" b="1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499651" y="1950449"/>
            <a:ext cx="6361043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spcAft>
                <a:spcPts val="0"/>
              </a:spcAft>
            </a:pPr>
            <a:r>
              <a:rPr lang="uk-UA" sz="2000" b="1" dirty="0">
                <a:solidFill>
                  <a:srgbClr val="FFFF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Як називався марсохід, з якого злітав гелікоптер?</a:t>
            </a:r>
            <a:endParaRPr lang="ru-RU" sz="2000" b="1" dirty="0">
              <a:solidFill>
                <a:srgbClr val="FFFF0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spcAft>
                <a:spcPts val="0"/>
              </a:spcAft>
            </a:pPr>
            <a:r>
              <a:rPr lang="uk-UA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А. </a:t>
            </a:r>
            <a:r>
              <a:rPr lang="uk-UA" b="1" dirty="0" err="1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К‘юріосіті</a:t>
            </a:r>
            <a:r>
              <a:rPr lang="uk-UA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ru-RU" b="1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uk-UA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Б. </a:t>
            </a:r>
            <a:r>
              <a:rPr lang="uk-UA" b="1" dirty="0" err="1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Персеверанс</a:t>
            </a:r>
            <a:r>
              <a:rPr lang="uk-UA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ru-RU" b="1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spcAft>
                <a:spcPts val="0"/>
              </a:spcAft>
            </a:pPr>
            <a:r>
              <a:rPr lang="uk-UA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В. Марс-5.</a:t>
            </a:r>
            <a:endParaRPr lang="ru-RU" b="1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ctr">
              <a:spcAft>
                <a:spcPts val="0"/>
              </a:spcAft>
            </a:pPr>
            <a:r>
              <a:rPr lang="uk-UA" sz="2000" b="1" dirty="0">
                <a:solidFill>
                  <a:srgbClr val="FFFF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Як називається перший гелікоптер, що літав на Марсі?</a:t>
            </a:r>
            <a:endParaRPr lang="ru-RU" sz="2000" b="1" dirty="0">
              <a:solidFill>
                <a:srgbClr val="FFFF0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spcAft>
                <a:spcPts val="0"/>
              </a:spcAft>
            </a:pPr>
            <a:r>
              <a:rPr lang="uk-UA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А. </a:t>
            </a:r>
            <a:r>
              <a:rPr lang="uk-UA" b="1" dirty="0" err="1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Ingenuity</a:t>
            </a:r>
            <a:r>
              <a:rPr lang="uk-UA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400" b="1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spcAft>
                <a:spcPts val="0"/>
              </a:spcAft>
            </a:pPr>
            <a:r>
              <a:rPr lang="uk-UA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Б. </a:t>
            </a:r>
            <a:r>
              <a:rPr lang="uk-UA" b="1" dirty="0" err="1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Houston</a:t>
            </a:r>
            <a:r>
              <a:rPr lang="uk-UA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400" b="1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spcAft>
                <a:spcPts val="0"/>
              </a:spcAft>
            </a:pPr>
            <a:r>
              <a:rPr lang="uk-UA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В. </a:t>
            </a:r>
            <a:r>
              <a:rPr lang="uk-UA" b="1" dirty="0" err="1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MarsOn</a:t>
            </a:r>
            <a:r>
              <a:rPr lang="uk-UA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indent="450215">
              <a:spcAft>
                <a:spcPts val="0"/>
              </a:spcAft>
            </a:pPr>
            <a:endParaRPr lang="ru-RU" sz="14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ctr">
              <a:spcAft>
                <a:spcPts val="0"/>
              </a:spcAft>
            </a:pPr>
            <a:r>
              <a:rPr lang="uk-UA" sz="2000" b="1" dirty="0">
                <a:solidFill>
                  <a:srgbClr val="FFFF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 Скільки польотів виконав цей гвинтокрил?</a:t>
            </a:r>
            <a:endParaRPr lang="ru-RU" sz="2000" b="1" dirty="0">
              <a:solidFill>
                <a:srgbClr val="FFFF00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spcAft>
                <a:spcPts val="0"/>
              </a:spcAft>
            </a:pPr>
            <a:r>
              <a:rPr lang="uk-UA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А. Менше 50.</a:t>
            </a:r>
            <a:endParaRPr lang="ru-RU" sz="1400" b="1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spcAft>
                <a:spcPts val="0"/>
              </a:spcAft>
            </a:pPr>
            <a:r>
              <a:rPr lang="uk-UA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Б. Від 50 до 75.</a:t>
            </a:r>
            <a:endParaRPr lang="ru-RU" sz="1400" b="1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uk-UA" b="1" dirty="0">
                <a:latin typeface="Trebuchet MS" panose="020B0603020202020204" pitchFamily="34" charset="0"/>
                <a:ea typeface="Calibri" panose="020F0502020204030204" pitchFamily="34" charset="0"/>
              </a:rPr>
              <a:t>        В. Від 75 до 100. 		</a:t>
            </a:r>
            <a:endParaRPr lang="ru-RU" b="1" dirty="0">
              <a:latin typeface="Trebuchet MS" panose="020B0603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4368" y="5818879"/>
            <a:ext cx="10937302" cy="1039121"/>
          </a:xfrm>
        </p:spPr>
        <p:txBody>
          <a:bodyPr/>
          <a:lstStyle/>
          <a:p>
            <a:pPr algn="ctr"/>
            <a:r>
              <a:rPr lang="uk-UA" sz="2800" b="1" dirty="0">
                <a:latin typeface="Trebuchet MS" panose="020B0603020202020204" pitchFamily="34" charset="0"/>
              </a:rPr>
              <a:t>ДЯКУЮ ЗА УВАГУ! </a:t>
            </a:r>
            <a:r>
              <a:rPr lang="uk-UA" sz="2800" b="1" dirty="0">
                <a:solidFill>
                  <a:srgbClr val="FFFF00"/>
                </a:solidFill>
                <a:latin typeface="Trebuchet MS" panose="020B0603020202020204" pitchFamily="34" charset="0"/>
              </a:rPr>
              <a:t>Прошу задавати питання.</a:t>
            </a:r>
            <a:endParaRPr lang="en-GB" sz="2800" b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pic>
        <p:nvPicPr>
          <p:cNvPr id="3074" name="Picture 2" descr="Марс-2020 — Википедия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4481" y="2465226"/>
            <a:ext cx="5960842" cy="3353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949" y="2465226"/>
            <a:ext cx="3622974" cy="362297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71949" y="124585"/>
            <a:ext cx="113489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i="1" dirty="0">
                <a:solidFill>
                  <a:srgbClr val="FFFF00"/>
                </a:solidFill>
                <a:latin typeface="Trebuchet MS" panose="020B0603020202020204" pitchFamily="34" charset="0"/>
              </a:rPr>
              <a:t>Таблиця правильних відповідей на запитання вікторини</a:t>
            </a:r>
            <a:endParaRPr lang="ru-RU" sz="2800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363398" y="755374"/>
          <a:ext cx="9566092" cy="11478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285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44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374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801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39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615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5659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800" dirty="0">
                          <a:effectLst/>
                        </a:rPr>
                        <a:t>1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800" dirty="0">
                          <a:effectLst/>
                        </a:rPr>
                        <a:t>2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800" dirty="0">
                          <a:effectLst/>
                        </a:rPr>
                        <a:t>3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800">
                          <a:effectLst/>
                        </a:rPr>
                        <a:t>4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800">
                          <a:effectLst/>
                        </a:rPr>
                        <a:t>5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800">
                          <a:effectLst/>
                        </a:rPr>
                        <a:t>6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800">
                          <a:effectLst/>
                        </a:rPr>
                        <a:t>В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800" dirty="0">
                          <a:effectLst/>
                        </a:rPr>
                        <a:t>Б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800" dirty="0">
                          <a:effectLst/>
                        </a:rPr>
                        <a:t>А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800" dirty="0">
                          <a:effectLst/>
                        </a:rPr>
                        <a:t>Б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800" dirty="0">
                          <a:effectLst/>
                        </a:rPr>
                        <a:t>А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800" dirty="0">
                          <a:effectLst/>
                        </a:rPr>
                        <a:t>Б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8786191" y="2581725"/>
            <a:ext cx="23191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i="1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Perseverance</a:t>
            </a:r>
            <a:endParaRPr lang="ru-RU" sz="2800" b="1" dirty="0">
              <a:solidFill>
                <a:srgbClr val="FFFF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09400" y="5634213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i="1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Ingenuity</a:t>
            </a:r>
            <a:endParaRPr lang="ru-RU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685801" y="1267691"/>
            <a:ext cx="11107881" cy="5008418"/>
          </a:xfrm>
        </p:spPr>
        <p:txBody>
          <a:bodyPr>
            <a:normAutofit fontScale="92500"/>
          </a:bodyPr>
          <a:lstStyle/>
          <a:p>
            <a:pPr marL="342900" lvl="0" indent="-342900">
              <a:lnSpc>
                <a:spcPct val="107000"/>
              </a:lnSpc>
              <a:buFont typeface="Times New Roman" panose="02020603050405020304" pitchFamily="18" charset="0"/>
              <a:buAutoNum type="arabicPeriod"/>
            </a:pPr>
            <a:r>
              <a:rPr lang="uk-UA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Ігор Сікорський. </a:t>
            </a:r>
            <a:r>
              <a:rPr lang="en-GB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URL: </a:t>
            </a:r>
            <a:r>
              <a:rPr lang="en-GB" u="sng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https://www.google.com/search?q=</a:t>
            </a:r>
            <a:r>
              <a:rPr lang="uk-UA" u="sng" dirty="0" err="1"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ігор+сікорський</a:t>
            </a:r>
            <a:endParaRPr lang="uk-UA" dirty="0">
              <a:effectLst/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50000"/>
              </a:lnSpc>
              <a:buFont typeface="Times New Roman" panose="02020603050405020304" pitchFamily="18" charset="0"/>
              <a:buAutoNum type="arabicPeriod"/>
            </a:pPr>
            <a:r>
              <a:rPr lang="uk-UA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Марс 2020. </a:t>
            </a:r>
            <a:r>
              <a:rPr lang="en-GB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URL: </a:t>
            </a:r>
            <a:r>
              <a:rPr lang="en-GB" u="sng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https://uk.wikipedia.org/wiki/</a:t>
            </a:r>
            <a:r>
              <a:rPr lang="uk-UA" u="sng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Марс_2020</a:t>
            </a:r>
            <a:endParaRPr lang="uk-UA" dirty="0">
              <a:effectLst/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50000"/>
              </a:lnSpc>
              <a:buFont typeface="Times New Roman" panose="02020603050405020304" pitchFamily="18" charset="0"/>
              <a:buAutoNum type="arabicPeriod"/>
            </a:pPr>
            <a:r>
              <a:rPr lang="uk-UA" dirty="0" err="1"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Персеверанс</a:t>
            </a:r>
            <a:r>
              <a:rPr lang="uk-UA" dirty="0"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uk-UA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(марсохід). – Режим доступу. </a:t>
            </a:r>
            <a:r>
              <a:rPr lang="en-GB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URL: </a:t>
            </a:r>
            <a:r>
              <a:rPr lang="en-GB" u="sng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https://uk.wikipedia.org/wiki/</a:t>
            </a:r>
            <a:r>
              <a:rPr lang="uk-UA" u="sng" dirty="0" err="1"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Персеверанс</a:t>
            </a:r>
            <a:r>
              <a:rPr lang="uk-UA" u="sng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_(марсохід)</a:t>
            </a:r>
            <a:endParaRPr lang="uk-UA" dirty="0">
              <a:effectLst/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50000"/>
              </a:lnSpc>
              <a:buFont typeface="Times New Roman" panose="02020603050405020304" pitchFamily="18" charset="0"/>
              <a:buAutoNum type="arabicPeriod"/>
            </a:pPr>
            <a:r>
              <a:rPr lang="en-GB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Ingenuity. URL: </a:t>
            </a:r>
            <a:r>
              <a:rPr lang="en-GB" u="sng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https://uk.wikipedia.org/wiki/Ingenuity</a:t>
            </a:r>
            <a:endParaRPr lang="en-GB" dirty="0">
              <a:effectLst/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50000"/>
              </a:lnSpc>
              <a:buFont typeface="Times New Roman" panose="02020603050405020304" pitchFamily="18" charset="0"/>
              <a:buAutoNum type="arabicPeriod"/>
            </a:pPr>
            <a:r>
              <a:rPr lang="uk-UA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Гвинтокрил </a:t>
            </a:r>
            <a:r>
              <a:rPr lang="en-GB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Ingenuity </a:t>
            </a:r>
            <a:r>
              <a:rPr lang="uk-UA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від </a:t>
            </a:r>
            <a:r>
              <a:rPr lang="en-GB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NASA </a:t>
            </a:r>
            <a:r>
              <a:rPr lang="uk-UA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здійснив свій 53-й політ на Червоній планеті після майже тримісячної перерви. </a:t>
            </a:r>
            <a:r>
              <a:rPr lang="en-GB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URL: </a:t>
            </a:r>
            <a:r>
              <a:rPr lang="en-GB" u="sng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https://Space.com</a:t>
            </a:r>
            <a:endParaRPr lang="en-GB" dirty="0">
              <a:effectLst/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50000"/>
              </a:lnSpc>
              <a:buFont typeface="Times New Roman" panose="02020603050405020304" pitchFamily="18" charset="0"/>
              <a:buAutoNum type="arabicPeriod"/>
            </a:pPr>
            <a:r>
              <a:rPr lang="uk-UA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Марсіанський гелікоптер </a:t>
            </a:r>
            <a:r>
              <a:rPr lang="en-GB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NASA Ingenuity </a:t>
            </a:r>
            <a:r>
              <a:rPr lang="uk-UA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під час успішного 54-го польоту на Червоній планеті зробив нові світлини. </a:t>
            </a:r>
            <a:r>
              <a:rPr lang="en-GB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URL: </a:t>
            </a:r>
            <a:r>
              <a:rPr lang="en-GB" u="sng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https://acc.cv.ua/news/storystorynka/tehnologichno/gelikopter-nasa-zrobiv-novi-foto-marsa-95890</a:t>
            </a:r>
            <a:endParaRPr lang="en-GB" dirty="0">
              <a:effectLst/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50000"/>
              </a:lnSpc>
              <a:buFont typeface="Times New Roman" panose="02020603050405020304" pitchFamily="18" charset="0"/>
              <a:buAutoNum type="arabicPeriod" startAt="7"/>
            </a:pPr>
            <a:r>
              <a:rPr lang="en-GB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uk-UA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Кінець історії. Вертоліт </a:t>
            </a:r>
            <a:r>
              <a:rPr lang="en-GB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NASA </a:t>
            </a:r>
            <a:r>
              <a:rPr lang="uk-UA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 Марсі здійснив останній політ і вийшов із ладу. </a:t>
            </a:r>
            <a:r>
              <a:rPr lang="en-GB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URL: </a:t>
            </a:r>
            <a:r>
              <a:rPr lang="en-GB" u="sng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https://www.space.com/nasa-ingenuity-mars-helicopter-mission-ends</a:t>
            </a:r>
            <a:endParaRPr lang="en-GB" dirty="0">
              <a:effectLst/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434548"/>
            <a:ext cx="10131425" cy="7405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0215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СПИСОК ВИКОРИСТАНИХ ДЖЕРЕЛ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ебеса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>
            <a:fillRect/>
          </a:stretch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{BF9ADD84-66C5-49BF-A4C4-3F207ECAC4AD}tf03457452</Template>
  <TotalTime>9</TotalTime>
  <Words>1473</Words>
  <Application>Microsoft Office PowerPoint</Application>
  <PresentationFormat>Широкий екран</PresentationFormat>
  <Paragraphs>174</Paragraphs>
  <Slides>14</Slides>
  <Notes>1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14</vt:i4>
      </vt:variant>
    </vt:vector>
  </HeadingPairs>
  <TitlesOfParts>
    <vt:vector size="22" baseType="lpstr">
      <vt:lpstr>Arial</vt:lpstr>
      <vt:lpstr>Calibri</vt:lpstr>
      <vt:lpstr>Calibri Light</vt:lpstr>
      <vt:lpstr>Marvin</vt:lpstr>
      <vt:lpstr>Times New Roman</vt:lpstr>
      <vt:lpstr>Trebuchet MS</vt:lpstr>
      <vt:lpstr>Wingdings</vt:lpstr>
      <vt:lpstr>Небеса</vt:lpstr>
      <vt:lpstr>ГВИНТОКРИЛИ НА МАРСІ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ДЯКУЮ ЗА УВАГУ! Прошу задавати питання.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Engineer Engineer</dc:creator>
  <cp:lastModifiedBy>Engineer Engineer</cp:lastModifiedBy>
  <cp:revision>59</cp:revision>
  <dcterms:created xsi:type="dcterms:W3CDTF">2024-04-05T20:59:00Z</dcterms:created>
  <dcterms:modified xsi:type="dcterms:W3CDTF">2025-04-13T22:06:11Z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754113EF416747B5BBA78AA01EE67076_12</vt:lpwstr>
  </property>
  <property fmtid="{D5CDD505-2E9C-101B-9397-08002B2CF9AE}" pid="3" name="KSOProductBuildVer">
    <vt:lpwstr>1033-12.2.0.20782</vt:lpwstr>
  </property>
</Properties>
</file>