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9" r:id="rId10"/>
    <p:sldId id="270" r:id="rId11"/>
    <p:sldId id="267" r:id="rId12"/>
    <p:sldId id="266" r:id="rId13"/>
    <p:sldId id="265" r:id="rId14"/>
    <p:sldId id="264" r:id="rId15"/>
    <p:sldId id="263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5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2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F74360-CDAD-4929-9A9D-0494768F74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6F2C8F-4C08-47F8-87DD-BC4C1B453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F4DF74-B7CC-4654-9DEE-B2148ABAA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66381-F820-4E30-9ECC-CEE821352FB0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EB03371-2275-4A15-BB08-4CDB4C3B8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B85EB8-C7CE-43AE-8005-2745BF5A7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E75ED-85D9-4861-8834-284F21808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6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AE1E6D-5EFA-4CEF-954E-95188535E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685E92-1540-4B79-849D-CB2307EE9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A4D0D6-A8AD-40C4-A670-A311B8C30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66381-F820-4E30-9ECC-CEE821352FB0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C5E4A7-AC03-46B5-A718-6FFE0BF75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72B5EE-2616-4047-BE60-2ADC73F2A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E75ED-85D9-4861-8834-284F21808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67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1E815D-9815-459E-BFF8-842645A14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5CEEDB-E047-4389-8836-0116B1BF15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DD7483-745A-4B69-9092-7BE700B16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66381-F820-4E30-9ECC-CEE821352FB0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00FDEA-60AA-444F-87D3-B3F703D7C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13711E-374F-46E4-9261-87D37AF7E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E75ED-85D9-4861-8834-284F21808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257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83940C-2067-4595-9DF2-406B2ED07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732EB3-7962-45D9-AD81-2B785D1900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FAD027A-A3B8-4A8C-8DDE-98BD71FA99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8C71531-3C5D-4B75-8959-68C06D9BD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66381-F820-4E30-9ECC-CEE821352FB0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D8F4C2E-2FC4-460B-B36C-8D10AEB6B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3E9DDED-F025-438B-95EE-849BE772B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E75ED-85D9-4861-8834-284F21808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085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F5C804-D963-4B94-9FEF-BEF66DF05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55BE56-1E1F-4C23-B151-6371D36FF8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1C87729-4D4A-4224-91D5-4B45594E31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DCD5B42-AAF4-41C1-9377-44D8472CE8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C8B4BF4-1E13-48DD-BE14-85E3D86014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035A1E4-77A4-40D8-8583-56BCB5497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66381-F820-4E30-9ECC-CEE821352FB0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DE2F709-6F08-476B-8397-27939BA77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426AD04-5BBA-4F8B-BAE1-257E4372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E75ED-85D9-4861-8834-284F21808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35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42CC9E-94A5-4288-ADC4-30C5E8EC2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C11033D-41AD-415D-BACC-247A4A71A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66381-F820-4E30-9ECC-CEE821352FB0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637B62A-7540-48A8-8E31-83DBEE6BC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6F09719-B15F-4547-9457-98CDB280D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E75ED-85D9-4861-8834-284F21808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490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0D2225F-6824-43D8-8DCC-8858EC5F0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66381-F820-4E30-9ECC-CEE821352FB0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E7252EF-EE6F-4B63-8D74-724BB7BC5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8E3671C-A187-4FC0-B318-3A0CB6E87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E75ED-85D9-4861-8834-284F21808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915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43C347-1BC8-4FC3-B1B1-B35ACBD3F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ACF251-6DAE-48AC-8439-E7052A329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AA2A13A-6029-4FEB-ADA2-4954A34F1A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B6EF16F-1C82-49F6-BE51-BBED46B21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66381-F820-4E30-9ECC-CEE821352FB0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DB2E78-2DD5-4467-A5A9-AD8C6E8AD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A03513-890E-4ECA-BCB2-68ADB8307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E75ED-85D9-4861-8834-284F21808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2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931C82-BA99-4519-8275-D08652DD5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868042C-09C6-4DB9-B787-1B498AC4AF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79BA483-D914-4A04-A6AC-5140284292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ECDE551-5537-4B58-9B68-066843DDB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66381-F820-4E30-9ECC-CEE821352FB0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F93F2D-954F-467B-BE3F-68920EC8E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199AF2-E451-46C6-86D9-0DE64939B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E75ED-85D9-4861-8834-284F21808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500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71B86D-F0C5-4F37-A7F0-81CC4627A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5C896D1-4068-4523-BFAA-C8DAF1DC47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8C66C5-D317-460D-B509-2CABA6B76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66381-F820-4E30-9ECC-CEE821352FB0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B2FD06-3F40-45A5-B96A-C75CC5106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294F44-1741-45C6-B68F-4BDC63C58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E75ED-85D9-4861-8834-284F21808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651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639911E-186C-4EC2-B8CE-EE04652B39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2BD84CE-AC6B-4B51-AB18-85C36A9BB1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05AF0C-3436-4136-9668-64131E1AD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66381-F820-4E30-9ECC-CEE821352FB0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99D35D-CC00-4024-8E9D-71828322F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203BBF-71BF-43EF-92B6-F40A69C72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E75ED-85D9-4861-8834-284F21808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696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AF0129-4ED0-449F-9E1E-DAD747E4E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EC6CAB1-429D-4AD9-8570-781B21AA6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0C3588-B3D5-48B2-9572-84DF79C782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66381-F820-4E30-9ECC-CEE821352FB0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571715-A191-4D3C-98A9-D3E9847CB9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F25EA7-DF1C-48BE-804D-C18471B191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E75ED-85D9-4861-8834-284F21808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947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archive.org/web/20081205040025/http:/www.panterra.com.ua/review/40/nb_fort.htm" TargetMode="External"/><Relationship Id="rId7" Type="http://schemas.openxmlformats.org/officeDocument/2006/relationships/hyperlink" Target="https://web.archive.org/web/20110826234811/http:/gorodinfo.org.ua/blog/racshiryem_krugozor/2029.htm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esti.dp.ua/legendarni-skifski-babi-dnipra-vidkrivayut-sekreti-foto/" TargetMode="External"/><Relationship Id="rId5" Type="http://schemas.openxmlformats.org/officeDocument/2006/relationships/hyperlink" Target="https://gorod.dp.ua/" TargetMode="External"/><Relationship Id="rId4" Type="http://schemas.openxmlformats.org/officeDocument/2006/relationships/hyperlink" Target="https://uk.wikipedia.org/wik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BB276C2-FF3F-4EC4-9CE1-11D28C57D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95"/>
            <a:ext cx="12192000" cy="686409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324EA0-94D9-435F-A262-7F88441469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6263"/>
            <a:ext cx="9144000" cy="500557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відкритий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інтерактивний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конкурс</a:t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«МАН-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Юніор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Номінація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Історик-Юніор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тема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Екскурсійний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маршрут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рідним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селищем, селом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околицями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включатиме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ознайомлення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пам'ятками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подіями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сталися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Вашій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Подорож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Кісенко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Єлизавета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Сергіївна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9-Б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Дніпровського ліцею №31 "Пріоритет" </a:t>
            </a:r>
            <a:b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Дніпровської міської ради Дніпропетровської області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Летяго Вікторія Віталіївна, вчитель історії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/>
            </a:b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312D01-B61A-4FB3-A21B-07A1D9A82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8343" y="3242717"/>
            <a:ext cx="4655314" cy="349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61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CF847A8-5D95-45BA-BB67-F126EEA19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A05A0D-CE92-4868-97CF-8BC946863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 дослідження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8DF8F3-7E5B-4C88-9D5B-3764D591E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128"/>
            <a:ext cx="10515600" cy="5481872"/>
          </a:xfrm>
        </p:spPr>
        <p:txBody>
          <a:bodyPr>
            <a:normAutofit fontScale="32500" lnSpcReduction="20000"/>
          </a:bodyPr>
          <a:lstStyle/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uk-UA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екскурсії</a:t>
            </a:r>
            <a:r>
              <a:rPr lang="uk-UA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тематична (територією населеного пункту).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uk-UA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екскурсії</a:t>
            </a:r>
            <a:r>
              <a:rPr lang="uk-UA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«Місто Дніпро. Подорож у часі» - це одноденний маршрут історико-краєзнавчої тематики.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uk-UA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uk-UA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ознайомитися з історією виникнення міста, його  важливими історичними та архітектурними об’єктами,  сформувати уявлення про міський простір сучасності. Виховувати любов до рідного міста, патріотизм, любов до Батьківщини, інтерес до вивчення історії.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uk-UA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uk-UA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uk-UA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Відібрати об‘єкти для екскурсії;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uk-UA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Знайти і опрацювати матеріали з історії міста Дніпра.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uk-UA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  екскурсійний маршрут.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uk-UA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екскурсії</a:t>
            </a:r>
            <a:r>
              <a:rPr lang="uk-UA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велосипедна.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uk-UA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Тривалість</a:t>
            </a:r>
            <a:r>
              <a:rPr lang="uk-UA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5 годин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6132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850A89A-F119-47C9-A925-C81FE29DF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" y="0"/>
            <a:ext cx="12179809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99854C63-4EE2-41CD-8F3A-81A79C0C3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86" y="522514"/>
            <a:ext cx="7456714" cy="5654449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Дніпро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́ — місто в Україні, яке розкинулося  на обох берегах однойменної річки Дніпро, Офіційною датою заснування вважається 1776 рік, але на час «заснування» вже існувала низка козацьких поселень (зокрема, слобода Половиця) і містечко Новий Кодак, які поступово були поглинуті Катеринославом.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Кода́цька</a:t>
            </a: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фортеця, </a:t>
            </a:r>
            <a:r>
              <a:rPr lang="uk-UA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Кода́к</a:t>
            </a: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або </a:t>
            </a:r>
            <a:r>
              <a:rPr lang="uk-UA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Койда́к</a:t>
            </a: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(сучасне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Кайдаки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— колишня фортеця на правому березі Дніпра навпроти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Кодацького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порогу, розташована біля сучасного міста Дніпро. Залишки фортеці розташовані на території нинішнього села Старі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Кодаки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нашого часу, на жаль, збереглися лише земляні вали, встановлений в 1910 році з ініціативи Дмитра Яворницького пам'ятний знак і карта-схема.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Богородицька фортеця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(ретраншемент) — фортеця, збудована у 1688 р. на місці, як вважають історики, давнього козацького міста Самар. Зараз на місці фортеці знаходиться район Шевченко міста Дніпро.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2DB5AA9-2831-49DA-BCD2-76D92E8527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467" y="167591"/>
            <a:ext cx="4230865" cy="253017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D4BDE2-6620-45D1-8F2A-63BAAAC54E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1451" y="3119169"/>
            <a:ext cx="1694835" cy="23349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27A7249-C81D-4B63-BFD7-771A856BA3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8404" y="3463131"/>
            <a:ext cx="2584928" cy="1938696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B4677EE-FFE8-4F1E-9529-10D18ADF7672}"/>
              </a:ext>
            </a:extLst>
          </p:cNvPr>
          <p:cNvSpPr/>
          <p:nvPr/>
        </p:nvSpPr>
        <p:spPr>
          <a:xfrm>
            <a:off x="7591451" y="5480506"/>
            <a:ext cx="197635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фортеці</a:t>
            </a:r>
            <a:r>
              <a:rPr lang="ru-RU" sz="16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Кодак (1635) 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8CA9F17-15D0-411B-AB7F-BB93A177CE06}"/>
              </a:ext>
            </a:extLst>
          </p:cNvPr>
          <p:cNvSpPr/>
          <p:nvPr/>
        </p:nvSpPr>
        <p:spPr>
          <a:xfrm>
            <a:off x="9710471" y="5480506"/>
            <a:ext cx="196079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Залишки</a:t>
            </a:r>
            <a:r>
              <a:rPr lang="ru-RU" sz="16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оборонних</a:t>
            </a:r>
            <a:endParaRPr lang="ru-RU" sz="1600" b="0" cap="none" spc="0" dirty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валів</a:t>
            </a:r>
            <a:r>
              <a:rPr lang="ru-RU" sz="16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фортеці</a:t>
            </a:r>
            <a:endParaRPr lang="ru-RU" sz="1600" b="0" cap="none" spc="0" dirty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506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FEB2DBF-41F4-4C65-982E-1ECEE6E37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" y="0"/>
            <a:ext cx="12179809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0CF00A0D-542A-4792-BAA6-D0F2BA4F7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056" y="934681"/>
            <a:ext cx="7075359" cy="6452947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Але до наших часів все ж таки зберіглося дуже багато історичних пам'яток, які свідчать про те, що у місті розвивалося мистецтво, промисловість й суспільне життя.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Хотілось би зупинитися на деяких з них більш детальніше.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Так, </a:t>
            </a: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перша кам’яна пам’ятка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кам’яна миля на Соборній площі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датується 1787 роком. Верстова миля — це складений із грубого каменю чотиригранний обеліск, зроблений у формі піраміди з конусоподібним гостроверхим завершенням, встановлений на круглій платформі, виконаній також з грубого білого каменю зі сходами. На одній зі сторін верхньої частини піраміди зберігся круглий невеликий медальйон. Можливо, тут був напис, який не зберігся.</a:t>
            </a:r>
          </a:p>
          <a:p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9D8F29-9178-4B6E-A2F3-426D14630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6401" y="403665"/>
            <a:ext cx="4406169" cy="5879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384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35D2333-91DC-41AE-BF85-DD649CE66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" y="0"/>
            <a:ext cx="12179809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0D0C2D43-9364-49F5-BC80-32C98BDC0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058" y="275543"/>
            <a:ext cx="6400799" cy="219903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Дніпропетро́вський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націона́льний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істори́чний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музе́й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Д. І.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Яворни́цького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музей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заснований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губернатором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Андрієм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Фабром у 1849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одним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найстаріших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(1849 г.).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Колекція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музею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охоплює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експонати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палеоліту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другої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половини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ХХ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експонатів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Керносівський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ідол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колекція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козацьких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старожитностей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половецьких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«баб».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D12ECD-587F-4669-9A60-F4C0E7C0F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5857" y="422649"/>
            <a:ext cx="2621507" cy="17436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9553AA9-766B-47BB-A4E2-239CD3F081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9163" y="411764"/>
            <a:ext cx="2641037" cy="175449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580B3A7-A7A4-4DE2-A1C2-F000BBC12774}"/>
              </a:ext>
            </a:extLst>
          </p:cNvPr>
          <p:cNvSpPr/>
          <p:nvPr/>
        </p:nvSpPr>
        <p:spPr>
          <a:xfrm>
            <a:off x="7028423" y="2191173"/>
            <a:ext cx="173637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</a:t>
            </a:r>
            <a:r>
              <a:rPr lang="ru-RU" sz="16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</a:t>
            </a:r>
            <a:r>
              <a:rPr lang="ru-RU" sz="1600" b="0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76CB55-0AA0-4B02-BDE4-2A158C6CB01E}"/>
              </a:ext>
            </a:extLst>
          </p:cNvPr>
          <p:cNvSpPr txBox="1"/>
          <p:nvPr/>
        </p:nvSpPr>
        <p:spPr>
          <a:xfrm>
            <a:off x="9649931" y="2166800"/>
            <a:ext cx="19478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музею 1910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BB25D3-0C69-4D0F-88A1-7D2045A1B76C}"/>
              </a:ext>
            </a:extLst>
          </p:cNvPr>
          <p:cNvSpPr txBox="1"/>
          <p:nvPr/>
        </p:nvSpPr>
        <p:spPr>
          <a:xfrm>
            <a:off x="70874" y="2555849"/>
            <a:ext cx="740573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Зупинемося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скіфських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баб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Легендарні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баби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прикрашають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площу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музею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давно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фігури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статуй,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зображують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Дніпровський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осередок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фігур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колекція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тут аж 80!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фігурки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датовані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них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парку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половецькі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статуї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67 штук. Вони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схожі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чоловіків-воїнів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статуй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проглядається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шаблі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шоломи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Жіночі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фігури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уборами та костюмами.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половецьких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статуй в руках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посудини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статуй.  Вони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давно стали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впізнаваним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символом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Дніпропетровщини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5D0756A-11AF-4BA8-81D6-3A886F8F07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8234" y="3260728"/>
            <a:ext cx="2842893" cy="267333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F6F866F-0A43-40F1-8A49-5CB1D0E8B8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6216" y="3260728"/>
            <a:ext cx="1542409" cy="287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283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2E7AEF6-DC08-4312-9D71-7D8C8E80D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" y="0"/>
            <a:ext cx="12179809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FA64E056-0CC6-4448-81FF-EFB7B8625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440" y="697658"/>
            <a:ext cx="5476699" cy="196109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Дніпр́овський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націона́льний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академі́чний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украї́нський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музи́чно-драмати́чний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теа́тр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і́мені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Т. Г.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Шевче́нка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перший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театр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Заснований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Києві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1918, з 1927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як перший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театр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заснуванні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називався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драматичним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театром.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A52669-D014-4A67-B211-DFCD7D83C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184" y="489590"/>
            <a:ext cx="3022637" cy="222023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E72712-8E0E-4235-A493-A7A5DAC25F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0892" y="489590"/>
            <a:ext cx="2746063" cy="22202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A33B54-4B31-48A8-9072-7F9A274D9000}"/>
              </a:ext>
            </a:extLst>
          </p:cNvPr>
          <p:cNvSpPr txBox="1"/>
          <p:nvPr/>
        </p:nvSpPr>
        <p:spPr>
          <a:xfrm>
            <a:off x="6463074" y="2658755"/>
            <a:ext cx="24667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театру до 1923 р.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53C8E3-616A-427C-A5DC-2481C71FBE4F}"/>
              </a:ext>
            </a:extLst>
          </p:cNvPr>
          <p:cNvSpPr txBox="1"/>
          <p:nvPr/>
        </p:nvSpPr>
        <p:spPr>
          <a:xfrm>
            <a:off x="9190821" y="2706004"/>
            <a:ext cx="38535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театру.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E66E35-54AD-4780-8044-55615001E90D}"/>
              </a:ext>
            </a:extLst>
          </p:cNvPr>
          <p:cNvSpPr txBox="1"/>
          <p:nvPr/>
        </p:nvSpPr>
        <p:spPr>
          <a:xfrm>
            <a:off x="326572" y="2939144"/>
            <a:ext cx="763088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Катеринославська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суконна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фабрика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одна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найстаріших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пам'ятка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Закладка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споруда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фабрики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відбулися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початку 90-х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XVIII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закладеного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Потьомкиним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Незважаючи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славу, в 1837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фабрика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закрита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В 1880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почалося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казенної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залізниці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занедбані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колишньої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суконної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фабрики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пристосували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Катерининської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залізниці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провіантських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1925 року в головному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корпусі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фабрики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відкрився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хлібозавод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1.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ремонту 2020-х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відкрився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торгівельний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3DC784B-1A61-40A3-84AF-D4D9F07149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7028" y="3311885"/>
            <a:ext cx="3688400" cy="253005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FB8E33C-000A-4688-82B4-DB230C18EA0E}"/>
              </a:ext>
            </a:extLst>
          </p:cNvPr>
          <p:cNvSpPr txBox="1"/>
          <p:nvPr/>
        </p:nvSpPr>
        <p:spPr>
          <a:xfrm>
            <a:off x="8504835" y="5924576"/>
            <a:ext cx="33343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Катеринославська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суконна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фабрика</a:t>
            </a:r>
          </a:p>
        </p:txBody>
      </p:sp>
    </p:spTree>
    <p:extLst>
      <p:ext uri="{BB962C8B-B14F-4D97-AF65-F5344CB8AC3E}">
        <p14:creationId xmlns:p14="http://schemas.microsoft.com/office/powerpoint/2010/main" val="3610170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0659E7C-2E38-40CD-A8CB-4FC15E35F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" y="0"/>
            <a:ext cx="12179809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9321331D-1A88-4751-90B9-7C0CD7DB0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67" y="498089"/>
            <a:ext cx="6000771" cy="251671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Земської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лікарні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Обласна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лікарня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І. І. Мечникова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один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найстаріших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багатопрофільних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лікарняних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Архівні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свідчать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те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11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1798 року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Катеринославі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заснована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Катеринославська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губернська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Дніпропетровська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І. І. Мечникова.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CB545BD-3D85-4F74-8E19-01E6D28F49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3166" y="27329"/>
            <a:ext cx="3468196" cy="26011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D4550F-2400-4CB0-B130-60026DFF91BF}"/>
              </a:ext>
            </a:extLst>
          </p:cNvPr>
          <p:cNvSpPr txBox="1"/>
          <p:nvPr/>
        </p:nvSpPr>
        <p:spPr>
          <a:xfrm>
            <a:off x="10450327" y="688212"/>
            <a:ext cx="17416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Вхід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територію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лікарні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3CCA30-829F-412D-B749-3A74ED038E32}"/>
              </a:ext>
            </a:extLst>
          </p:cNvPr>
          <p:cNvSpPr txBox="1"/>
          <p:nvPr/>
        </p:nvSpPr>
        <p:spPr>
          <a:xfrm>
            <a:off x="165721" y="3237492"/>
            <a:ext cx="6265293" cy="2951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Потьомкінський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палац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одна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найдавніших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пам'ятка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Зведений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наприкінці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XVIII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сторіччя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палац князя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Григорія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Потьомкіна-Таврійського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Палац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Гагаріна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Дніпровського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Олеся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Гончара.Він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розкинувся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центральному парку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Т.Г.Шевченка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FBC8D5F-8EDE-475D-97EE-B3D5BA494D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4190" y="2846998"/>
            <a:ext cx="2859957" cy="207347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F85EC57-A29D-4F78-8DBD-297C6D5BF0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8470" y="4843522"/>
            <a:ext cx="2877350" cy="192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776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8DC9E06-E539-463F-8B43-6BFF969FD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" y="0"/>
            <a:ext cx="12179809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04C1F69A-D47D-4456-BDD4-3C01767B8B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040" y="389039"/>
            <a:ext cx="11494021" cy="198114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Окрему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увагу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хотілося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звернути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те,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території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сучасної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Дніпропетровської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області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православ’я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з’явилося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ще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часи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Київської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Русі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яке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згодом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поширилося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завдяки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запорозьким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козакам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обороняли свою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віру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захищали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Православну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церкву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будували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храми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 На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території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міста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до наших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часів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збереглося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багато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церков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храмів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6D2142-1F60-4817-A582-B3FFA9E48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4079" y="1348578"/>
            <a:ext cx="1975465" cy="233464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4A8AED1-0B3D-4655-986F-F9E7B2B7AF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7270" y="4482884"/>
            <a:ext cx="1804474" cy="222025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7CA1D3A-AFFC-4C01-8532-22716270CEB7}"/>
              </a:ext>
            </a:extLst>
          </p:cNvPr>
          <p:cNvSpPr txBox="1"/>
          <p:nvPr/>
        </p:nvSpPr>
        <p:spPr>
          <a:xfrm>
            <a:off x="3171733" y="5052085"/>
            <a:ext cx="29946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Брянська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Миколаївська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церква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Миколаївському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Калініна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проспекті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світлина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1915 р.)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490BD03-1C3E-452A-AEDD-2C4516E255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0462" y="4592094"/>
            <a:ext cx="3167146" cy="211143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AF6C979-5E62-4A2A-9723-C482FD5567C5}"/>
              </a:ext>
            </a:extLst>
          </p:cNvPr>
          <p:cNvSpPr txBox="1"/>
          <p:nvPr/>
        </p:nvSpPr>
        <p:spPr>
          <a:xfrm>
            <a:off x="9544216" y="4988069"/>
            <a:ext cx="1959429" cy="1210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церкви, де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Будинок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органної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камерної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музики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ABBA74-67B4-4726-A79B-411C9C3CB8DC}"/>
              </a:ext>
            </a:extLst>
          </p:cNvPr>
          <p:cNvSpPr txBox="1"/>
          <p:nvPr/>
        </p:nvSpPr>
        <p:spPr>
          <a:xfrm>
            <a:off x="0" y="1747741"/>
            <a:ext cx="10004079" cy="1716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Зокрема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Свято-</a:t>
            </a:r>
            <a:r>
              <a:rPr lang="ru-RU" sz="18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Миколаївський</a:t>
            </a:r>
            <a:r>
              <a:rPr lang="ru-RU" sz="1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храм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Миколаївська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церква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Кодаках —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пам'ятка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архітектури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національного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значення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будівництво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якої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було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здійснено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1807-1810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році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Розташовано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прибережній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частині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Нових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Кодак 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Миколаївська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церква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є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найдавнішою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церковною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будівлею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місті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Дніпрі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яка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була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створена на початку ХІХ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століття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До того, на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її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місці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розташовувалась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козацька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церква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побудова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якої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датується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1640 роком.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FEBD80-CC94-450B-B28F-61FCDFE1E9C4}"/>
              </a:ext>
            </a:extLst>
          </p:cNvPr>
          <p:cNvSpPr txBox="1"/>
          <p:nvPr/>
        </p:nvSpPr>
        <p:spPr>
          <a:xfrm>
            <a:off x="111040" y="3623417"/>
            <a:ext cx="1196992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18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Дніпровський</a:t>
            </a:r>
            <a:r>
              <a:rPr lang="ru-RU" sz="1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будинок</a:t>
            </a:r>
            <a:r>
              <a:rPr lang="ru-RU" sz="1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органної</a:t>
            </a:r>
            <a:r>
              <a:rPr lang="ru-RU" sz="1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18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камерної</a:t>
            </a:r>
            <a:r>
              <a:rPr lang="ru-RU" sz="1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музики</a:t>
            </a:r>
            <a:r>
              <a:rPr lang="ru-RU" sz="1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концертна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установа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Дніпрі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розташована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проспекті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Сергія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Нігояна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66, в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приміщенні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Свято-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Миколаївського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собору.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Побудовано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було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1913 — 1915. 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684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FD163CF-0509-4743-87D7-637695035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" y="0"/>
            <a:ext cx="12179809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A44CD08-95C9-4C75-B172-C27D55D9D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43" y="632341"/>
            <a:ext cx="6570530" cy="33873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Спа́со-Преображе́нський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кафедра́льний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собо́р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́ 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Нагірній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(у Соборному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адміністративному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районі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Соборній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площі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Преображенського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собору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розпочата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забудова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Катеринослава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нинішнього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За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задумом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Григорія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Потьомкіна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собор мав бути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римський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собор Святого Петра на 1 аршин.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1786 року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імператриця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Катерина ІІ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власноруч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заклала собор,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1835 року. 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304550-041B-4342-9679-F9E9EBC66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0137" y="206828"/>
            <a:ext cx="2985314" cy="45322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DB34BE-ACBF-4556-930F-CCF0BFA2ACE0}"/>
              </a:ext>
            </a:extLst>
          </p:cNvPr>
          <p:cNvSpPr txBox="1"/>
          <p:nvPr/>
        </p:nvSpPr>
        <p:spPr>
          <a:xfrm>
            <a:off x="9739892" y="2326039"/>
            <a:ext cx="291737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Листівка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початку ХХ ст.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371F53B-C201-476E-B071-884BCE0EBA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6496" y="3494317"/>
            <a:ext cx="4186426" cy="31414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E0C5F00-96E9-41C9-AB2A-24E40C7D735A}"/>
              </a:ext>
            </a:extLst>
          </p:cNvPr>
          <p:cNvSpPr txBox="1"/>
          <p:nvPr/>
        </p:nvSpPr>
        <p:spPr>
          <a:xfrm>
            <a:off x="6132921" y="5490763"/>
            <a:ext cx="307818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Вид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задню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колонаду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1646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45C11A5-DEF7-4155-8469-914AB4497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" y="0"/>
            <a:ext cx="12179809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17CFC9B-1994-46E0-8B2E-2423EBFF3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313901"/>
            <a:ext cx="9016333" cy="1863632"/>
          </a:xfrm>
        </p:spPr>
        <p:txBody>
          <a:bodyPr/>
          <a:lstStyle/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Маючи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минуло, наше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Наразі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 яке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сміливо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сказати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один раз «най...».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Так,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єврейський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центр «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Менора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відродження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єврейської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цілому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національностей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3B8F87-0282-4B81-9131-3E983B4FA0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9619" y="214539"/>
            <a:ext cx="2688461" cy="16346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C22C6B-DB91-471A-86D2-AE8822AA23BC}"/>
              </a:ext>
            </a:extLst>
          </p:cNvPr>
          <p:cNvSpPr txBox="1"/>
          <p:nvPr/>
        </p:nvSpPr>
        <p:spPr>
          <a:xfrm>
            <a:off x="163285" y="2048079"/>
            <a:ext cx="774535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Найлегендарніше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Монастирський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сягає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вглиб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на шляху з варяг у греки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Андрій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Первозванний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Володимир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Великий, княгиня Ольга та князь Мстислав. В 870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збудовано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візантійський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монастир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BD5DFDE-51AD-4314-8A7D-6E5B358737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9802" y="2103019"/>
            <a:ext cx="3627422" cy="27237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1CAD3A6-0439-4065-8403-A52F4E9D2118}"/>
              </a:ext>
            </a:extLst>
          </p:cNvPr>
          <p:cNvSpPr txBox="1"/>
          <p:nvPr/>
        </p:nvSpPr>
        <p:spPr>
          <a:xfrm>
            <a:off x="156329" y="3609593"/>
            <a:ext cx="76717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похизуватися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найдовшою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набережною у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Європі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 км.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BF3FCCF-A0A4-493B-ADBC-D48EDF4537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298" y="4239246"/>
            <a:ext cx="3475295" cy="23199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A9125BD-1A52-480E-A467-A83C16DC36B6}"/>
              </a:ext>
            </a:extLst>
          </p:cNvPr>
          <p:cNvSpPr txBox="1"/>
          <p:nvPr/>
        </p:nvSpPr>
        <p:spPr>
          <a:xfrm>
            <a:off x="8010355" y="579839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Метро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єдину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найкоротшу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гілку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D27D37F-1692-48D4-A630-4D0E9D8007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5751" y="4278208"/>
            <a:ext cx="3528236" cy="2166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325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9354191-20AB-4386-BCEB-5CACDFA9D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" y="0"/>
            <a:ext cx="12179809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DC0990D7-416B-4354-AEDD-105E1CF07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85" y="527755"/>
            <a:ext cx="3418114" cy="106180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протікає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найчистіша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Європи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Оріль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101145-5E71-476E-9391-386612D38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723" y="1875295"/>
            <a:ext cx="3212722" cy="21366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0E2D9A-4D49-40A4-8AB7-518A40171153}"/>
              </a:ext>
            </a:extLst>
          </p:cNvPr>
          <p:cNvSpPr txBox="1"/>
          <p:nvPr/>
        </p:nvSpPr>
        <p:spPr>
          <a:xfrm>
            <a:off x="3535084" y="478943"/>
            <a:ext cx="3893508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своя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Китайська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найдовший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будинок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проспекті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Героїв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BD8A4C-3A1B-47D5-AF72-B68445839E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6261" y="1875295"/>
            <a:ext cx="3961737" cy="21999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5D46ADD-E98F-4B3E-8118-36CD3746E539}"/>
              </a:ext>
            </a:extLst>
          </p:cNvPr>
          <p:cNvSpPr txBox="1"/>
          <p:nvPr/>
        </p:nvSpPr>
        <p:spPr>
          <a:xfrm>
            <a:off x="7698413" y="478943"/>
            <a:ext cx="38935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арочний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Європі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перший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залізобетонний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Мерефо-Херсонський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тут.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5C53A60-5235-4BEC-939D-D46656F62D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0595" y="1875295"/>
            <a:ext cx="4134589" cy="219999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A1AE699-CBEB-4CD3-B41B-37A761F90C60}"/>
              </a:ext>
            </a:extLst>
          </p:cNvPr>
          <p:cNvSpPr txBox="1"/>
          <p:nvPr/>
        </p:nvSpPr>
        <p:spPr>
          <a:xfrm>
            <a:off x="1465936" y="4646764"/>
            <a:ext cx="372291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2018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прапор в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Флагшток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72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прапора становить 12 на 18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9EF6DC2-C362-4730-BA09-1385FC034A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6552" y="4252069"/>
            <a:ext cx="3643721" cy="242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149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B7FC2FE-ECB6-4D81-9A6C-39A55CFE7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" y="0"/>
            <a:ext cx="12179809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B105C943-6CBD-4F37-9A48-FD69E4571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344" y="549980"/>
            <a:ext cx="6786877" cy="235618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хотілося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звернути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Катеринославський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бульвар 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найсучасніший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куточок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неможливо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обійти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стороною.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2004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короткий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улюбленим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відпочинку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городян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4C8579E-3091-491E-9826-E8F268757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0137" y="549981"/>
            <a:ext cx="3407959" cy="22740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7A947F-8264-4F12-A976-63536F2DA6B3}"/>
              </a:ext>
            </a:extLst>
          </p:cNvPr>
          <p:cNvSpPr txBox="1"/>
          <p:nvPr/>
        </p:nvSpPr>
        <p:spPr>
          <a:xfrm>
            <a:off x="576376" y="3679772"/>
            <a:ext cx="6786876" cy="2581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інноваційних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«Парк ракет»</a:t>
            </a:r>
          </a:p>
          <a:p>
            <a:pPr algn="just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знайти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Парк ракет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небом?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присвячений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внеску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аерокосмічну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галузь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29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2013 року.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грудня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2017 року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інформаційно-виставковий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«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Mediaprostir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723DA7F-FA8C-4AA3-94E4-575B83228E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0138" y="3373966"/>
            <a:ext cx="3123104" cy="327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122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5E85F58-F0F8-4061-BD7B-CD028DE2C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" y="0"/>
            <a:ext cx="12179809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95E4EE9E-FA54-45A4-B2A9-B903D3038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44" y="359229"/>
            <a:ext cx="6770556" cy="3895899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обійшли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стороною й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приводу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хотілося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відмітити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Сквер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Героїв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скверу є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давньою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трохи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моторошною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1917 року тут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в'язниця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арештантські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революції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тюремні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споруди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знищили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вони стояли,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1927 року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називалося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Тюремною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площею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1927 року майдан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перетворили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сквер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Леніна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ім’я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носив до 2015 року.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перейменований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сквер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Героїв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узагальнений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воїнів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інакше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віддали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Особливо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торкаються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душі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Героїв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C0B9B0-1F8D-4F64-BE41-13B3991C0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5847" y="434196"/>
            <a:ext cx="4894635" cy="27506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A1E26E-5F6E-47B2-BC5F-283DA6ED8195}"/>
              </a:ext>
            </a:extLst>
          </p:cNvPr>
          <p:cNvSpPr txBox="1"/>
          <p:nvPr/>
        </p:nvSpPr>
        <p:spPr>
          <a:xfrm>
            <a:off x="620486" y="4483464"/>
            <a:ext cx="6096000" cy="1683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розповідає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 АТО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пам'ять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Героїв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відсіч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агресії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3AF0C9D-8314-42E8-8E17-C3E48B44E7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6972" y="3771618"/>
            <a:ext cx="4115157" cy="249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808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A1909F-11FF-4773-9B97-916E60291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" y="0"/>
            <a:ext cx="12179809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62251E-0A39-4627-83C3-C1B838ED0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4083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CEC030-99B5-45FB-9377-607F8DFDC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114" y="1466396"/>
            <a:ext cx="10689771" cy="5124527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Гуляючи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ми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намагалися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цікаву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подорож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минуле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Да, у нас не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машини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часу, але у нас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надійні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свідки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розповіді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фотокартки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архітектурні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пам‘ятки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marL="0" indent="0" algn="just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Знайомитися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історією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 почали з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минулого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з’ясували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нав’язана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радянською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владою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думка,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наше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з’явилося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Катерині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ІІ є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хибним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Виявляється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стоянки людей на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з’явилися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300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тис.р.до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н. е. А за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російська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імператриця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вирішила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нашій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вона створить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назвуть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честь, тут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поселення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козацькі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боронили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рідний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край.</a:t>
            </a:r>
          </a:p>
          <a:p>
            <a:pPr marL="0" indent="0" algn="just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Катеринослав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поглинуло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поселення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церков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маєтків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палаців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них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збереглися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до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теперішніх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них ми оглянули,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прогулюючись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маленька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частинка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Одного дня,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ознайомитися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усіма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пам’ятками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звісно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недостатньо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Занурившись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атмосферу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минулих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ми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виринули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сучасному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похизуватися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Наше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прекрасне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присмак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минулого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псує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доповнює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сучасність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Мета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досягнена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Ми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відібрали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найцікавіші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об'єкти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тематичної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екскурсії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розробили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екскурсійний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маршрут.</a:t>
            </a:r>
          </a:p>
          <a:p>
            <a:pPr marL="0" indent="0" algn="just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На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вивченого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короткий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екскурсійний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маршрут нашим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чарівним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4215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412B9C-1673-49FE-B767-5D32782E7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" y="0"/>
            <a:ext cx="12179809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F4842B-7D91-442A-96FE-04E2517F0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Посилання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F899A8-3F1B-4EF5-A405-8433DABA4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514" y="1328057"/>
            <a:ext cx="11440886" cy="5164818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more at: https://ua.igotoworld.com/ua/article/734_17-mest-kotorye-stoit-posetit-v-dnepropetrovske.htm 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faktyhttps://dovidka.biz.ua/rozpovid-pro-misto-dnipro-tsikavi-fakty/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https://web.archive.org/web/20081205040025/http://www.panterra.com.ua/review/40/nb_fort.htm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https://uk.wikipedia.org/wiki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ИСТОРИЧЕСКИЙ КАЛЕНДАРЬ ДНЕПРА" на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https://gorod.dp.ua/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Борщевський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 Я.,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Бріккер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Б. Я., Ватченко Г. Ф. та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Дніпропетро́вськ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//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РСР: у 26 т. / П. Т.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Тронько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(голова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Головної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редколегії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— К. : Головна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редакція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УРЕ АН УРСР, 1967—1974. — том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Дніпропетровська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 / А. Я. Пащенко (голова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редколегії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тому), 1969 : 959с. — С.63-112 Бажан О. Г.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Архівовано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24 червня 2016 у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Wayback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Machine.] //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Енциклопедія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у 10 т. /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редкол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 В. А.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Смолій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(голова) та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;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Інститут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НАН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К. :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думка, 2004. — Т. 2 : Г — Д. — С. 413. —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ISBN 966-00-0405-2.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Пільонов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О. О.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Архівовано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 червня 2016 у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Wayback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Machine.] //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Енциклопедія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ред. кол.: І. М. Дзюба [та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.] ; НАН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НТШ. — К. :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Інститут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енциклопедичних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НАН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2001¬–2024. —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ISBN 966-02-2074-X.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Репан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О. А.,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Старостін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 С., Харлан О. В.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Палімпсест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Коріння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поселення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XVI—XVIII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століть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Дніпропетровська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К.: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пропілеї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2008. — 266 с.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Дніпропетровська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Д.: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Грані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2006. — 596 с.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Дніпропетровськ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Інформаційно-пізнавальний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портал |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Дніпропетровська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 у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УРСР [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Архівовано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17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березня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2013 у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Wayback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Machine.],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 «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РСР.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Дніпропетровська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область.» — К.: Головна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редакція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УРЕ АН УРСР, 1969. — 959 с. — (На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енциклопедичного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видання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історію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https://uk.wikipedia.org/wiki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Заруба В. М. Кодак.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Нарис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фортеці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-к: ЮА МВС, 2004. 40 с. Заруба В. М.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Фортеця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Кодацьким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порогом.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-к: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Ліра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2013. 60 с.,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іл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https://vesti.dp.ua/legendarni-skifski-babi-dnipra-vidkrivayut-sekreti-foto/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Театр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Шевченка: («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Шевченківці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») //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Сільський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театр. — 1926. — № 10. — С. 41-42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https://web.archive.org/web/20110826234811/http://gorodinfo.org.ua/blog/racshiryem_krugozor/2029.html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Козар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П. На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Дніпрельстан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пороги (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довідник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екскурсантам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//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Козар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П. На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Дніпрельстан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пороги.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Вибране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Дніпропетровськ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 ІМА -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прес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2000.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Кочергін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Ігор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Старостін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 (2020). Символ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Найстаріший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палац (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українською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Герда. с. 28, 70, 92, 97. Кавун М. Парк, у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вершиться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Придніпров’я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//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Моє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Придніпров’я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пам’ятних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дат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Дніпропетровської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2015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бібліограф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видання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упоряд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І. Голуб.–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Дніпропетровськ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ДОУНБ, 2014. – С. 12–16.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https://ua.igotoworld.com/ua/poi_object/62847_lenina-square.htm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6255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2567</Words>
  <Application>Microsoft Office PowerPoint</Application>
  <PresentationFormat>Широкоэкранный</PresentationFormat>
  <Paragraphs>79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Всеукраїнський відкритий інтерактивний конкурс «МАН-Юніор Дослідник» Номінація: «Історик-Юніор» Загальна тема: «Екскурсійний маршрут рідним містом, селищем, селом або його околицями, який включатиме ознайомлення з історичними пам'ятками та історичними подіями, що сталися у Вашій місцевості». Назва роботи: «Місто Дніпро. Подорож у часі».  Автор проєкту: Кісенко Єлизавета Сергіївна, учениця 9-Б класу, Дніпровського ліцею №31 "Пріоритет"  Дніпровської міської ради Дніпропетровської області Керівник: Летяго Вікторія Віталіївна, вчитель історії  </vt:lpstr>
      <vt:lpstr>Актуальність дослідження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Висновок</vt:lpstr>
      <vt:lpstr>Посилання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Kisenko</dc:creator>
  <cp:lastModifiedBy>Sergey Kisenko</cp:lastModifiedBy>
  <cp:revision>45</cp:revision>
  <dcterms:created xsi:type="dcterms:W3CDTF">2025-03-27T09:28:02Z</dcterms:created>
  <dcterms:modified xsi:type="dcterms:W3CDTF">2025-04-13T16:26:27Z</dcterms:modified>
</cp:coreProperties>
</file>