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3" r:id="rId4"/>
    <p:sldId id="258" r:id="rId5"/>
    <p:sldId id="266" r:id="rId6"/>
    <p:sldId id="267" r:id="rId7"/>
    <p:sldId id="271" r:id="rId8"/>
    <p:sldId id="272" r:id="rId9"/>
    <p:sldId id="268" r:id="rId10"/>
    <p:sldId id="273" r:id="rId11"/>
    <p:sldId id="274" r:id="rId12"/>
    <p:sldId id="275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1F85"/>
    <a:srgbClr val="6F2EA0"/>
    <a:srgbClr val="9148C8"/>
    <a:srgbClr val="D595E7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969" autoAdjust="0"/>
  </p:normalViewPr>
  <p:slideViewPr>
    <p:cSldViewPr snapToGrid="0">
      <p:cViewPr varScale="1">
        <p:scale>
          <a:sx n="78" d="100"/>
          <a:sy n="78" d="100"/>
        </p:scale>
        <p:origin x="17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C8399-FA61-4D79-9B7B-7AA16B1C7192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F1433-1101-495E-B752-AA144D1C857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18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F1433-1101-495E-B752-AA144D1C8571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892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F1433-1101-495E-B752-AA144D1C8571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481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734EE-1D10-4E8A-B533-09CE9FA06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B4FBDE-3633-4A54-9C0E-2254CB682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2B22B7-7BA4-4AB8-A335-FF7404A2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E20DD-B07B-4EDA-AE3C-47BC123A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C4BA53-E5F2-41CF-B193-311E2FA7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26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203BC-6BE9-44CD-A89C-38F041516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989061-A411-4F8F-BA93-48C58EA14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4C1A41-A836-4E3E-AE66-05608EE2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CE40DE-859D-4DEF-82CF-F7B499822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9A8F6F-6702-42A9-83E2-6BB8C8D5F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27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899C9-17EB-4953-B6F9-9E836F0B2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C9A1C2-35E3-4FFF-93C6-32B29B906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4A891-4E6A-4C8B-9711-FBD5AEEB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561F8-A0EB-4F8B-A6B8-C0C817D3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6AB46A-1630-47D8-90D2-452BC56ED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08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CBE83-35C5-4F08-9CD5-0B934CF3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06E4F-5290-4340-8BC4-43C725BA5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D00334-096B-48EA-9FDB-D53C9533D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8DFC7C-F92B-4E1A-B432-F08FA2611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CEBA4E-7D88-43BE-A23E-ABC86BD1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82B4A2-5174-40BB-A6D7-38AC65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101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E0FB3-E58C-40D3-8153-8D72AB4F9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3CEA0A-311A-4B00-B12C-A1AD4DB4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2E0640-604F-4AE3-A6FF-DF4F6011B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B374C5-F47A-4B86-9997-7927DC1AF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EEA4F0-5969-48A9-8E98-BF038AD0F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8F65C40-B6CD-49F8-A4C6-B1D5BA993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1F523D-39E2-4690-A6B0-2A72E131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31CE0D-C728-4A74-86E0-DF856DDCE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22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DBBFD-0CB8-4EEC-BBD7-EADD9C5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45BC25-3884-49D5-9083-E56B1749A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7E26CD-43F0-478E-8505-B5694166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020968-4793-4963-AF44-509C230D6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67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96A91D-6CE8-41D0-AFBC-291633029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35D370-D9FA-4830-B01E-558EF1A3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6BC61C-D1A5-4F4F-A458-3A084D48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3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C611E-F31A-49E6-AEBF-2898C60B5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13E09-0150-4A17-B788-74AEB638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77077B-E697-4324-912E-00387D894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14A7C9-DF70-4C6C-9238-369CB8826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85D5EC-9111-430C-9A08-8A629E638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C5B59F-4DCF-4076-B5AD-CE107F5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0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E7FFF-9086-4B91-AEE0-F4463BFD5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74C156-B63B-443B-A98E-A257BF4A0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5CF1AB-5988-4281-9896-46C871815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F95278-9F70-46EB-9478-5045E193D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6E6945-346A-456C-8056-A794115B5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54FB1C-16C9-4264-8D6C-95B49F449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16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B958C-0631-45FF-A842-E2A6AB6C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3CBD01-97E6-42CA-885B-70F4336F2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2C49C6-C966-4363-9416-3FFDDFAC3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DF3514-3226-44CF-98A7-D53EFFC0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86F99D-E9BE-431D-9CBB-37E1C4DE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084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C30BDE-6174-469B-AD99-CB0DF1B7B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A29644-24EA-4603-8DE9-BFC2A7D70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7E92A4-3410-4735-ABEB-8C4F3344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DF0A4-B397-40FD-8A54-F2AB0AC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3B3238-D5D1-4256-AB82-57F3BD21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87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9E96A-B64C-437D-B4EF-7356BE77C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27D923-B407-4DEE-B9D6-45440B2E3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A9B762-1833-4603-A371-7B712C612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EE9EE-B0AA-434A-8FB4-F974D03D6566}" type="datetimeFigureOut">
              <a:rPr lang="ru-RU" smtClean="0"/>
              <a:t>11.11.2024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E117D0-95DD-430C-80E9-62BCADF5BF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29DE4C-CDBF-4CA1-BCEA-C04B15E17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8DBA6-F966-4513-A889-1A7C36D187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46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9ABA820-05F8-4350-8A4A-A481CD98841F}"/>
              </a:ext>
            </a:extLst>
          </p:cNvPr>
          <p:cNvSpPr/>
          <p:nvPr/>
        </p:nvSpPr>
        <p:spPr>
          <a:xfrm>
            <a:off x="7914807" y="-209092"/>
            <a:ext cx="4542755" cy="7988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C30877-ED49-4D33-A62A-B17794BC4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0208" y="3647008"/>
            <a:ext cx="4866807" cy="165576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A6766C-0AD2-4000-847C-EA89EAD06F2A}"/>
              </a:ext>
            </a:extLst>
          </p:cNvPr>
          <p:cNvSpPr/>
          <p:nvPr/>
        </p:nvSpPr>
        <p:spPr>
          <a:xfrm>
            <a:off x="-245286" y="-209092"/>
            <a:ext cx="8160093" cy="7067091"/>
          </a:xfrm>
          <a:prstGeom prst="rect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EBA8E5-A20D-4BB3-B9F7-A681DD421C08}"/>
              </a:ext>
            </a:extLst>
          </p:cNvPr>
          <p:cNvSpPr txBox="1"/>
          <p:nvPr/>
        </p:nvSpPr>
        <p:spPr>
          <a:xfrm>
            <a:off x="7977265" y="3324453"/>
            <a:ext cx="43369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Роботу виконав:</a:t>
            </a:r>
          </a:p>
          <a:p>
            <a:r>
              <a:rPr lang="ru-RU" sz="3200" dirty="0"/>
              <a:t> Кір’янов Філіп Євгенович учень 8– А класу комунального закладу “Харківський ліцей №141 Харківської міської ради”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99168-B81C-46B8-8EF0-028D0054D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47" y="-11524"/>
            <a:ext cx="7185285" cy="2073023"/>
          </a:xfrm>
        </p:spPr>
        <p:txBody>
          <a:bodyPr>
            <a:noAutofit/>
          </a:bodyPr>
          <a:lstStyle/>
          <a:p>
            <a:r>
              <a:rPr lang="uk-UA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Візуалізація</a:t>
            </a:r>
            <a:r>
              <a:rPr lang="uk-UA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силових</a:t>
            </a:r>
            <a:r>
              <a:rPr lang="uk-UA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ліній</a:t>
            </a:r>
            <a:r>
              <a:rPr lang="uk-UA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магнітного</a:t>
            </a:r>
            <a:r>
              <a:rPr lang="uk-UA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4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поля</a:t>
            </a:r>
            <a:b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b="1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2B71AD3-3E3B-41F6-87AA-BE64C3988BDA}"/>
              </a:ext>
            </a:extLst>
          </p:cNvPr>
          <p:cNvSpPr/>
          <p:nvPr/>
        </p:nvSpPr>
        <p:spPr>
          <a:xfrm rot="9464825">
            <a:off x="9232039" y="-221884"/>
            <a:ext cx="5373227" cy="2993607"/>
          </a:xfrm>
          <a:custGeom>
            <a:avLst/>
            <a:gdLst>
              <a:gd name="connsiteX0" fmla="*/ 0 w 5106573"/>
              <a:gd name="connsiteY0" fmla="*/ 1526345 h 3052689"/>
              <a:gd name="connsiteX1" fmla="*/ 2553287 w 5106573"/>
              <a:gd name="connsiteY1" fmla="*/ 0 h 3052689"/>
              <a:gd name="connsiteX2" fmla="*/ 5106574 w 5106573"/>
              <a:gd name="connsiteY2" fmla="*/ 1526345 h 3052689"/>
              <a:gd name="connsiteX3" fmla="*/ 2553287 w 5106573"/>
              <a:gd name="connsiteY3" fmla="*/ 3052690 h 3052689"/>
              <a:gd name="connsiteX4" fmla="*/ 0 w 5106573"/>
              <a:gd name="connsiteY4" fmla="*/ 1526345 h 3052689"/>
              <a:gd name="connsiteX0" fmla="*/ 167321 w 5273895"/>
              <a:gd name="connsiteY0" fmla="*/ 1526345 h 3090204"/>
              <a:gd name="connsiteX1" fmla="*/ 2720608 w 5273895"/>
              <a:gd name="connsiteY1" fmla="*/ 0 h 3090204"/>
              <a:gd name="connsiteX2" fmla="*/ 5273895 w 5273895"/>
              <a:gd name="connsiteY2" fmla="*/ 1526345 h 3090204"/>
              <a:gd name="connsiteX3" fmla="*/ 2720608 w 5273895"/>
              <a:gd name="connsiteY3" fmla="*/ 3052690 h 3090204"/>
              <a:gd name="connsiteX4" fmla="*/ 517321 w 5273895"/>
              <a:gd name="connsiteY4" fmla="*/ 2532185 h 3090204"/>
              <a:gd name="connsiteX5" fmla="*/ 167321 w 5273895"/>
              <a:gd name="connsiteY5" fmla="*/ 1526345 h 3090204"/>
              <a:gd name="connsiteX0" fmla="*/ 167321 w 5310346"/>
              <a:gd name="connsiteY0" fmla="*/ 1599326 h 3163185"/>
              <a:gd name="connsiteX1" fmla="*/ 2720608 w 5310346"/>
              <a:gd name="connsiteY1" fmla="*/ 72981 h 3163185"/>
              <a:gd name="connsiteX2" fmla="*/ 4625088 w 5310346"/>
              <a:gd name="connsiteY2" fmla="*/ 382469 h 3163185"/>
              <a:gd name="connsiteX3" fmla="*/ 5273895 w 5310346"/>
              <a:gd name="connsiteY3" fmla="*/ 1599326 h 3163185"/>
              <a:gd name="connsiteX4" fmla="*/ 2720608 w 5310346"/>
              <a:gd name="connsiteY4" fmla="*/ 3125671 h 3163185"/>
              <a:gd name="connsiteX5" fmla="*/ 517321 w 5310346"/>
              <a:gd name="connsiteY5" fmla="*/ 2605166 h 3163185"/>
              <a:gd name="connsiteX6" fmla="*/ 167321 w 5310346"/>
              <a:gd name="connsiteY6" fmla="*/ 1599326 h 3163185"/>
              <a:gd name="connsiteX0" fmla="*/ 91808 w 5234833"/>
              <a:gd name="connsiteY0" fmla="*/ 1526433 h 3090292"/>
              <a:gd name="connsiteX1" fmla="*/ 1623494 w 5234833"/>
              <a:gd name="connsiteY1" fmla="*/ 295510 h 3090292"/>
              <a:gd name="connsiteX2" fmla="*/ 2645095 w 5234833"/>
              <a:gd name="connsiteY2" fmla="*/ 88 h 3090292"/>
              <a:gd name="connsiteX3" fmla="*/ 4549575 w 5234833"/>
              <a:gd name="connsiteY3" fmla="*/ 309576 h 3090292"/>
              <a:gd name="connsiteX4" fmla="*/ 5198382 w 5234833"/>
              <a:gd name="connsiteY4" fmla="*/ 1526433 h 3090292"/>
              <a:gd name="connsiteX5" fmla="*/ 2645095 w 5234833"/>
              <a:gd name="connsiteY5" fmla="*/ 3052778 h 3090292"/>
              <a:gd name="connsiteX6" fmla="*/ 441808 w 5234833"/>
              <a:gd name="connsiteY6" fmla="*/ 2532273 h 3090292"/>
              <a:gd name="connsiteX7" fmla="*/ 91808 w 5234833"/>
              <a:gd name="connsiteY7" fmla="*/ 1526433 h 3090292"/>
              <a:gd name="connsiteX0" fmla="*/ 91808 w 5226106"/>
              <a:gd name="connsiteY0" fmla="*/ 1532928 h 3096787"/>
              <a:gd name="connsiteX1" fmla="*/ 1623494 w 5226106"/>
              <a:gd name="connsiteY1" fmla="*/ 302005 h 3096787"/>
              <a:gd name="connsiteX2" fmla="*/ 2645095 w 5226106"/>
              <a:gd name="connsiteY2" fmla="*/ 6583 h 3096787"/>
              <a:gd name="connsiteX3" fmla="*/ 4380763 w 5226106"/>
              <a:gd name="connsiteY3" fmla="*/ 484883 h 3096787"/>
              <a:gd name="connsiteX4" fmla="*/ 5198382 w 5226106"/>
              <a:gd name="connsiteY4" fmla="*/ 1532928 h 3096787"/>
              <a:gd name="connsiteX5" fmla="*/ 2645095 w 5226106"/>
              <a:gd name="connsiteY5" fmla="*/ 3059273 h 3096787"/>
              <a:gd name="connsiteX6" fmla="*/ 441808 w 5226106"/>
              <a:gd name="connsiteY6" fmla="*/ 2538768 h 3096787"/>
              <a:gd name="connsiteX7" fmla="*/ 91808 w 5226106"/>
              <a:gd name="connsiteY7" fmla="*/ 1532928 h 3096787"/>
              <a:gd name="connsiteX0" fmla="*/ 91808 w 5226106"/>
              <a:gd name="connsiteY0" fmla="*/ 1417714 h 2981573"/>
              <a:gd name="connsiteX1" fmla="*/ 1623494 w 5226106"/>
              <a:gd name="connsiteY1" fmla="*/ 186791 h 2981573"/>
              <a:gd name="connsiteX2" fmla="*/ 2715434 w 5226106"/>
              <a:gd name="connsiteY2" fmla="*/ 32046 h 2981573"/>
              <a:gd name="connsiteX3" fmla="*/ 4380763 w 5226106"/>
              <a:gd name="connsiteY3" fmla="*/ 369669 h 2981573"/>
              <a:gd name="connsiteX4" fmla="*/ 5198382 w 5226106"/>
              <a:gd name="connsiteY4" fmla="*/ 1417714 h 2981573"/>
              <a:gd name="connsiteX5" fmla="*/ 2645095 w 5226106"/>
              <a:gd name="connsiteY5" fmla="*/ 2944059 h 2981573"/>
              <a:gd name="connsiteX6" fmla="*/ 441808 w 5226106"/>
              <a:gd name="connsiteY6" fmla="*/ 2423554 h 2981573"/>
              <a:gd name="connsiteX7" fmla="*/ 91808 w 5226106"/>
              <a:gd name="connsiteY7" fmla="*/ 1417714 h 2981573"/>
              <a:gd name="connsiteX0" fmla="*/ 93884 w 5228182"/>
              <a:gd name="connsiteY0" fmla="*/ 1386965 h 2950824"/>
              <a:gd name="connsiteX1" fmla="*/ 1653706 w 5228182"/>
              <a:gd name="connsiteY1" fmla="*/ 282652 h 2950824"/>
              <a:gd name="connsiteX2" fmla="*/ 2717510 w 5228182"/>
              <a:gd name="connsiteY2" fmla="*/ 1297 h 2950824"/>
              <a:gd name="connsiteX3" fmla="*/ 4382839 w 5228182"/>
              <a:gd name="connsiteY3" fmla="*/ 338920 h 2950824"/>
              <a:gd name="connsiteX4" fmla="*/ 5200458 w 5228182"/>
              <a:gd name="connsiteY4" fmla="*/ 1386965 h 2950824"/>
              <a:gd name="connsiteX5" fmla="*/ 2647171 w 5228182"/>
              <a:gd name="connsiteY5" fmla="*/ 2913310 h 2950824"/>
              <a:gd name="connsiteX6" fmla="*/ 443884 w 5228182"/>
              <a:gd name="connsiteY6" fmla="*/ 2392805 h 2950824"/>
              <a:gd name="connsiteX7" fmla="*/ 93884 w 5228182"/>
              <a:gd name="connsiteY7" fmla="*/ 1386965 h 2950824"/>
              <a:gd name="connsiteX0" fmla="*/ 93884 w 5228182"/>
              <a:gd name="connsiteY0" fmla="*/ 1386315 h 2950174"/>
              <a:gd name="connsiteX1" fmla="*/ 1653706 w 5228182"/>
              <a:gd name="connsiteY1" fmla="*/ 282002 h 2950174"/>
              <a:gd name="connsiteX2" fmla="*/ 2717510 w 5228182"/>
              <a:gd name="connsiteY2" fmla="*/ 647 h 2950174"/>
              <a:gd name="connsiteX3" fmla="*/ 4382839 w 5228182"/>
              <a:gd name="connsiteY3" fmla="*/ 338270 h 2950174"/>
              <a:gd name="connsiteX4" fmla="*/ 5200458 w 5228182"/>
              <a:gd name="connsiteY4" fmla="*/ 1386315 h 2950174"/>
              <a:gd name="connsiteX5" fmla="*/ 2647171 w 5228182"/>
              <a:gd name="connsiteY5" fmla="*/ 2912660 h 2950174"/>
              <a:gd name="connsiteX6" fmla="*/ 443884 w 5228182"/>
              <a:gd name="connsiteY6" fmla="*/ 2392155 h 2950174"/>
              <a:gd name="connsiteX7" fmla="*/ 93884 w 5228182"/>
              <a:gd name="connsiteY7" fmla="*/ 1386315 h 2950174"/>
              <a:gd name="connsiteX0" fmla="*/ 93884 w 5377865"/>
              <a:gd name="connsiteY0" fmla="*/ 1386315 h 2934053"/>
              <a:gd name="connsiteX1" fmla="*/ 1653706 w 5377865"/>
              <a:gd name="connsiteY1" fmla="*/ 282002 h 2934053"/>
              <a:gd name="connsiteX2" fmla="*/ 2717510 w 5377865"/>
              <a:gd name="connsiteY2" fmla="*/ 647 h 2934053"/>
              <a:gd name="connsiteX3" fmla="*/ 4382839 w 5377865"/>
              <a:gd name="connsiteY3" fmla="*/ 338270 h 2934053"/>
              <a:gd name="connsiteX4" fmla="*/ 5355203 w 5377865"/>
              <a:gd name="connsiteY4" fmla="*/ 1695804 h 2934053"/>
              <a:gd name="connsiteX5" fmla="*/ 2647171 w 5377865"/>
              <a:gd name="connsiteY5" fmla="*/ 2912660 h 2934053"/>
              <a:gd name="connsiteX6" fmla="*/ 443884 w 5377865"/>
              <a:gd name="connsiteY6" fmla="*/ 2392155 h 2934053"/>
              <a:gd name="connsiteX7" fmla="*/ 93884 w 5377865"/>
              <a:gd name="connsiteY7" fmla="*/ 1386315 h 2934053"/>
              <a:gd name="connsiteX0" fmla="*/ 93884 w 5386725"/>
              <a:gd name="connsiteY0" fmla="*/ 1388349 h 2936087"/>
              <a:gd name="connsiteX1" fmla="*/ 1653706 w 5386725"/>
              <a:gd name="connsiteY1" fmla="*/ 284036 h 2936087"/>
              <a:gd name="connsiteX2" fmla="*/ 2717510 w 5386725"/>
              <a:gd name="connsiteY2" fmla="*/ 2681 h 2936087"/>
              <a:gd name="connsiteX3" fmla="*/ 4621989 w 5386725"/>
              <a:gd name="connsiteY3" fmla="*/ 410642 h 2936087"/>
              <a:gd name="connsiteX4" fmla="*/ 5355203 w 5386725"/>
              <a:gd name="connsiteY4" fmla="*/ 1697838 h 2936087"/>
              <a:gd name="connsiteX5" fmla="*/ 2647171 w 5386725"/>
              <a:gd name="connsiteY5" fmla="*/ 2914694 h 2936087"/>
              <a:gd name="connsiteX6" fmla="*/ 443884 w 5386725"/>
              <a:gd name="connsiteY6" fmla="*/ 2394189 h 2936087"/>
              <a:gd name="connsiteX7" fmla="*/ 93884 w 5386725"/>
              <a:gd name="connsiteY7" fmla="*/ 1388349 h 2936087"/>
              <a:gd name="connsiteX0" fmla="*/ 93884 w 5386725"/>
              <a:gd name="connsiteY0" fmla="*/ 1443806 h 2991544"/>
              <a:gd name="connsiteX1" fmla="*/ 1653706 w 5386725"/>
              <a:gd name="connsiteY1" fmla="*/ 339493 h 2991544"/>
              <a:gd name="connsiteX2" fmla="*/ 2731578 w 5386725"/>
              <a:gd name="connsiteY2" fmla="*/ 1867 h 2991544"/>
              <a:gd name="connsiteX3" fmla="*/ 4621989 w 5386725"/>
              <a:gd name="connsiteY3" fmla="*/ 466099 h 2991544"/>
              <a:gd name="connsiteX4" fmla="*/ 5355203 w 5386725"/>
              <a:gd name="connsiteY4" fmla="*/ 1753295 h 2991544"/>
              <a:gd name="connsiteX5" fmla="*/ 2647171 w 5386725"/>
              <a:gd name="connsiteY5" fmla="*/ 2970151 h 2991544"/>
              <a:gd name="connsiteX6" fmla="*/ 443884 w 5386725"/>
              <a:gd name="connsiteY6" fmla="*/ 2449646 h 2991544"/>
              <a:gd name="connsiteX7" fmla="*/ 93884 w 5386725"/>
              <a:gd name="connsiteY7" fmla="*/ 1443806 h 2991544"/>
              <a:gd name="connsiteX0" fmla="*/ 80386 w 5373227"/>
              <a:gd name="connsiteY0" fmla="*/ 1445869 h 2993607"/>
              <a:gd name="connsiteX1" fmla="*/ 1457328 w 5373227"/>
              <a:gd name="connsiteY1" fmla="*/ 299353 h 2993607"/>
              <a:gd name="connsiteX2" fmla="*/ 2718080 w 5373227"/>
              <a:gd name="connsiteY2" fmla="*/ 3930 h 2993607"/>
              <a:gd name="connsiteX3" fmla="*/ 4608491 w 5373227"/>
              <a:gd name="connsiteY3" fmla="*/ 468162 h 2993607"/>
              <a:gd name="connsiteX4" fmla="*/ 5341705 w 5373227"/>
              <a:gd name="connsiteY4" fmla="*/ 1755358 h 2993607"/>
              <a:gd name="connsiteX5" fmla="*/ 2633673 w 5373227"/>
              <a:gd name="connsiteY5" fmla="*/ 2972214 h 2993607"/>
              <a:gd name="connsiteX6" fmla="*/ 430386 w 5373227"/>
              <a:gd name="connsiteY6" fmla="*/ 2451709 h 2993607"/>
              <a:gd name="connsiteX7" fmla="*/ 80386 w 5373227"/>
              <a:gd name="connsiteY7" fmla="*/ 1445869 h 2993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3227" h="2993607">
                <a:moveTo>
                  <a:pt x="80386" y="1445869"/>
                </a:moveTo>
                <a:cubicBezTo>
                  <a:pt x="251543" y="1087143"/>
                  <a:pt x="1031780" y="553744"/>
                  <a:pt x="1457328" y="299353"/>
                </a:cubicBezTo>
                <a:cubicBezTo>
                  <a:pt x="1882876" y="101233"/>
                  <a:pt x="2192886" y="-24205"/>
                  <a:pt x="2718080" y="3930"/>
                </a:cubicBezTo>
                <a:cubicBezTo>
                  <a:pt x="3243274" y="32065"/>
                  <a:pt x="4182943" y="213771"/>
                  <a:pt x="4608491" y="468162"/>
                </a:cubicBezTo>
                <a:cubicBezTo>
                  <a:pt x="5034039" y="722553"/>
                  <a:pt x="5499685" y="1262989"/>
                  <a:pt x="5341705" y="1755358"/>
                </a:cubicBezTo>
                <a:cubicBezTo>
                  <a:pt x="5183726" y="2247728"/>
                  <a:pt x="3452226" y="2856156"/>
                  <a:pt x="2633673" y="2972214"/>
                </a:cubicBezTo>
                <a:cubicBezTo>
                  <a:pt x="1815120" y="3088273"/>
                  <a:pt x="855934" y="2706100"/>
                  <a:pt x="430386" y="2451709"/>
                </a:cubicBezTo>
                <a:cubicBezTo>
                  <a:pt x="4838" y="2197318"/>
                  <a:pt x="-90771" y="1804595"/>
                  <a:pt x="80386" y="1445869"/>
                </a:cubicBezTo>
                <a:close/>
              </a:path>
            </a:pathLst>
          </a:cu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3639FD9-DC5E-466C-85A5-77BDBFA5F5C1}"/>
              </a:ext>
            </a:extLst>
          </p:cNvPr>
          <p:cNvSpPr/>
          <p:nvPr/>
        </p:nvSpPr>
        <p:spPr>
          <a:xfrm>
            <a:off x="8067479" y="2128214"/>
            <a:ext cx="1204210" cy="1091165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74B9A0B-81AD-40C1-BB6D-9C13B3D6BD46}"/>
              </a:ext>
            </a:extLst>
          </p:cNvPr>
          <p:cNvSpPr/>
          <p:nvPr/>
        </p:nvSpPr>
        <p:spPr>
          <a:xfrm>
            <a:off x="8067479" y="99439"/>
            <a:ext cx="1515176" cy="1436793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208C6B7-B19A-4C3A-B472-010A88C98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22" y="2094768"/>
            <a:ext cx="6327752" cy="471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8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9559F4-C2DA-40F9-A854-77ECD3F437E9}"/>
              </a:ext>
            </a:extLst>
          </p:cNvPr>
          <p:cNvSpPr/>
          <p:nvPr/>
        </p:nvSpPr>
        <p:spPr>
          <a:xfrm>
            <a:off x="-1380257" y="-412744"/>
            <a:ext cx="14626701" cy="88340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1736A-DDA2-4C73-B523-8D5582CA1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ru" b="1" dirty="0">
                <a:solidFill>
                  <a:srgbClr val="544874"/>
                </a:solidFill>
              </a:rPr>
              <a:t>Актуальність вивчення магнітних полів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B5BF42A-412E-4E79-BFD3-A408F2A665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-56225" y="1800391"/>
            <a:ext cx="7001657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Техніка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використання в двигунах, генераторах, магнітних системах зберігання даних.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Нанотехнології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магнітні матеріали для нових пристроїв і медичних застосувань.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Космос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дослідження магнітних полів планет і захисту Землі від сонячної радіації.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Енергетика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розвиток енергоефективних технологій і відновлюваних джерел енергії.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Медицина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застосування в МРТ та біомагнетизмі.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Фізика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важливість для теоретичних досліджень та нових відкриттів.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Загалом, магнітні поля мають ключове значення для технологічного прогресу та наукових відкриттів</a:t>
            </a:r>
            <a:r>
              <a:rPr lang="ru-RU" sz="3200" dirty="0"/>
              <a:t>.</a:t>
            </a:r>
            <a:endParaRPr kumimoji="0" lang="ru-RU" alt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B11C86F-13AB-458A-BFE1-7FA9116859BA}"/>
              </a:ext>
            </a:extLst>
          </p:cNvPr>
          <p:cNvSpPr/>
          <p:nvPr/>
        </p:nvSpPr>
        <p:spPr>
          <a:xfrm>
            <a:off x="9340780" y="939510"/>
            <a:ext cx="3044841" cy="2053602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D35A2CB-5B8D-4A52-9097-AD8EFEDC84E8}"/>
              </a:ext>
            </a:extLst>
          </p:cNvPr>
          <p:cNvSpPr/>
          <p:nvPr/>
        </p:nvSpPr>
        <p:spPr>
          <a:xfrm>
            <a:off x="6565300" y="2178922"/>
            <a:ext cx="3266026" cy="2394490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B63A6F4-D23F-4E36-8CFB-FC850EEB1992}"/>
              </a:ext>
            </a:extLst>
          </p:cNvPr>
          <p:cNvSpPr/>
          <p:nvPr/>
        </p:nvSpPr>
        <p:spPr>
          <a:xfrm>
            <a:off x="8093737" y="4293381"/>
            <a:ext cx="3718193" cy="2514901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E584BD-411E-4070-A432-58ADF6A2B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170" y="2567068"/>
            <a:ext cx="2308286" cy="153605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0B8B9D6-1871-4EC7-B318-0FE2CA4E8D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779" y="4799931"/>
            <a:ext cx="2893397" cy="14650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620D52-538F-4279-8FCA-927D468415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9" t="5611" r="-16380" b="21572"/>
          <a:stretch/>
        </p:blipFill>
        <p:spPr>
          <a:xfrm>
            <a:off x="9712410" y="1355318"/>
            <a:ext cx="2832949" cy="122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7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42F2EB-4695-4168-8538-86145E5613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5CEBA-924E-416F-8EB3-E0C213BC1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uk-UA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рилади для вивчення магнітних полів</a:t>
            </a:r>
            <a:endParaRPr lang="ru-RU" sz="9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0BC0B-86F1-4246-A736-62EDF89DC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765" y="1193101"/>
            <a:ext cx="8339328" cy="581561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9600" b="1" u="sng" dirty="0">
                <a:solidFill>
                  <a:srgbClr val="9148C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Магнітометр</a:t>
            </a: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найпоширеніший прилад для вимірювання магнітного поля. Вимірює напруженість магнітного поля у певній точці простору. Типи магнітометрів: протонні, квантові, індукційні тощо.</a:t>
            </a: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uk-UA" sz="9600" b="1" u="sng" dirty="0">
                <a:solidFill>
                  <a:srgbClr val="9148C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Флюксметр</a:t>
            </a:r>
            <a:r>
              <a:rPr lang="uk-UA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вимірює магнітний потік через певну поверхню. Часто використовується разом з пошуковою котушкою. </a:t>
            </a: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uk-UA" sz="9600" b="1" u="sng" dirty="0">
                <a:solidFill>
                  <a:srgbClr val="9148C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Гауссметр </a:t>
            </a:r>
            <a:r>
              <a:rPr lang="uk-UA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спеціальний тип магнітометра, який вимірює магнітну індукцію у гаусах (стара одиниця вимірювання магнітної індукції).</a:t>
            </a: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uk-UA" sz="9600" b="1" u="sng" dirty="0">
                <a:solidFill>
                  <a:srgbClr val="9148C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Магнітний зонд </a:t>
            </a:r>
            <a:r>
              <a:rPr lang="uk-UA" sz="9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пристрій для вимірювання магнітного поля в обмеженому просторі або всередині матеріалів. Може мати різну форму та розміри. </a:t>
            </a:r>
            <a:endParaRPr lang="ru-RU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0DCA8EA-80AC-4ED9-A704-DF8AD30E9F38}"/>
              </a:ext>
            </a:extLst>
          </p:cNvPr>
          <p:cNvSpPr/>
          <p:nvPr/>
        </p:nvSpPr>
        <p:spPr>
          <a:xfrm>
            <a:off x="8517636" y="927825"/>
            <a:ext cx="3090672" cy="1792756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0CFB2E8-3E54-4D21-B8CB-9A73450D79EC}"/>
              </a:ext>
            </a:extLst>
          </p:cNvPr>
          <p:cNvSpPr/>
          <p:nvPr/>
        </p:nvSpPr>
        <p:spPr>
          <a:xfrm>
            <a:off x="8613648" y="2816884"/>
            <a:ext cx="2898648" cy="1942359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4977137-BFF2-4B53-AFC1-5D44DC34177F}"/>
              </a:ext>
            </a:extLst>
          </p:cNvPr>
          <p:cNvSpPr/>
          <p:nvPr/>
        </p:nvSpPr>
        <p:spPr>
          <a:xfrm>
            <a:off x="8623126" y="4819971"/>
            <a:ext cx="2898648" cy="1951452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B46C71-5A18-4445-AEE7-C008870188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267" y="1106656"/>
            <a:ext cx="1515047" cy="14350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1ECA71-18AD-48BB-BA33-EC2769F36C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795" y="3090672"/>
            <a:ext cx="2093310" cy="13529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9C60F6-D7D2-401E-803C-A3C849F516C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40" y="5051757"/>
            <a:ext cx="2044065" cy="15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5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D0D55AD-0F12-4FBF-A4A8-2A179ADD45E1}"/>
              </a:ext>
            </a:extLst>
          </p:cNvPr>
          <p:cNvSpPr/>
          <p:nvPr/>
        </p:nvSpPr>
        <p:spPr>
          <a:xfrm>
            <a:off x="0" y="-25216"/>
            <a:ext cx="13376179" cy="6908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A5D18-F9D4-4B47-B549-BFAD9DD4C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60205" y="-138547"/>
            <a:ext cx="16264328" cy="1325563"/>
          </a:xfrm>
        </p:spPr>
        <p:txBody>
          <a:bodyPr>
            <a:normAutofit/>
          </a:bodyPr>
          <a:lstStyle/>
          <a:p>
            <a:pPr algn="ctr"/>
            <a:r>
              <a:rPr lang="ru" sz="6000" b="1" dirty="0">
                <a:solidFill>
                  <a:srgbClr val="544874"/>
                </a:solidFill>
              </a:rPr>
              <a:t>Науковий апарат</a:t>
            </a:r>
            <a:endParaRPr lang="ru-RU" sz="6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DBBBEE-6905-478C-A6D3-47BC46C5B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09" y="1084860"/>
            <a:ext cx="8412897" cy="7399448"/>
          </a:xfrm>
        </p:spPr>
        <p:txBody>
          <a:bodyPr/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6F1F85"/>
                </a:solidFill>
              </a:rPr>
              <a:t>Об’єкт дослідження</a:t>
            </a:r>
            <a:r>
              <a:rPr lang="ru-RU" sz="3200" b="1" dirty="0">
                <a:solidFill>
                  <a:srgbClr val="6F1F85"/>
                </a:solidFill>
              </a:rPr>
              <a:t>: </a:t>
            </a:r>
            <a:r>
              <a:rPr lang="ru-RU" dirty="0"/>
              <a:t>методи візуалізації силових ліній магнітного поля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rgbClr val="6F1F85"/>
                </a:solidFill>
              </a:rPr>
              <a:t>Предмет дослідження</a:t>
            </a:r>
            <a:r>
              <a:rPr lang="ru-RU" sz="3200" u="sng" dirty="0">
                <a:solidFill>
                  <a:srgbClr val="351C75"/>
                </a:solidFill>
              </a:rPr>
              <a:t>:</a:t>
            </a:r>
            <a:r>
              <a:rPr lang="ru-RU" sz="3200" dirty="0"/>
              <a:t> </a:t>
            </a:r>
            <a:r>
              <a:rPr lang="ru-RU" dirty="0"/>
              <a:t> приклади силових ліній магнітного поля магнітів, що найбільш часто використовуються у побуті, навчанні та побутовій техніці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rgbClr val="6F1F85"/>
                </a:solidFill>
              </a:rPr>
              <a:t>Мета роботи: </a:t>
            </a:r>
            <a:r>
              <a:rPr lang="ru-RU" dirty="0"/>
              <a:t>створити навчальні матеріали для сприйняття і уявлення  магнітного поля</a:t>
            </a:r>
          </a:p>
          <a:p>
            <a:pPr marL="0" indent="0">
              <a:buNone/>
            </a:pPr>
            <a:r>
              <a:rPr lang="ru" sz="3200" b="1" u="sng" dirty="0">
                <a:solidFill>
                  <a:srgbClr val="6F1F85"/>
                </a:solidFill>
              </a:rPr>
              <a:t>Завдання роботи</a:t>
            </a:r>
            <a:r>
              <a:rPr lang="ru-RU" sz="2800" b="1" u="sng" dirty="0">
                <a:solidFill>
                  <a:srgbClr val="6F1F85"/>
                </a:solidFill>
                <a:cs typeface="Times New Roman" panose="02020603050405020304" pitchFamily="18" charset="0"/>
              </a:rPr>
              <a:t>:</a:t>
            </a:r>
            <a:r>
              <a:rPr lang="ru-RU" sz="2800" b="1" dirty="0">
                <a:solidFill>
                  <a:srgbClr val="6F1F85"/>
                </a:solidFill>
                <a:cs typeface="Times New Roman" panose="02020603050405020304" pitchFamily="18" charset="0"/>
              </a:rPr>
              <a:t> </a:t>
            </a:r>
            <a:r>
              <a:rPr lang="ru-RU" sz="2800" dirty="0">
                <a:cs typeface="Times New Roman" panose="02020603050405020304" pitchFamily="18" charset="0"/>
              </a:rPr>
              <a:t>створити набір зображень магнітного поля для найбільш типових видів магнітів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3A076DB-C91A-4D85-A756-4EA3D8222668}"/>
              </a:ext>
            </a:extLst>
          </p:cNvPr>
          <p:cNvSpPr/>
          <p:nvPr/>
        </p:nvSpPr>
        <p:spPr>
          <a:xfrm>
            <a:off x="8861529" y="22257"/>
            <a:ext cx="3160862" cy="1863969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8622617-8BAB-400B-9BD7-25D55FE06112}"/>
              </a:ext>
            </a:extLst>
          </p:cNvPr>
          <p:cNvSpPr/>
          <p:nvPr/>
        </p:nvSpPr>
        <p:spPr>
          <a:xfrm>
            <a:off x="8705066" y="2069722"/>
            <a:ext cx="3352299" cy="2047315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20C8B22-4351-4991-8129-7F37026859DE}"/>
              </a:ext>
            </a:extLst>
          </p:cNvPr>
          <p:cNvSpPr/>
          <p:nvPr/>
        </p:nvSpPr>
        <p:spPr>
          <a:xfrm>
            <a:off x="8970897" y="4453346"/>
            <a:ext cx="3582361" cy="2225646"/>
          </a:xfrm>
          <a:prstGeom prst="ellipse">
            <a:avLst/>
          </a:prstGeom>
          <a:gradFill flip="none" rotWithShape="1">
            <a:gsLst>
              <a:gs pos="0">
                <a:srgbClr val="D595E7">
                  <a:shade val="30000"/>
                  <a:satMod val="115000"/>
                </a:srgbClr>
              </a:gs>
              <a:gs pos="50000">
                <a:srgbClr val="D595E7">
                  <a:shade val="67500"/>
                  <a:satMod val="115000"/>
                </a:srgbClr>
              </a:gs>
              <a:gs pos="100000">
                <a:srgbClr val="D595E7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3ECA01-3E5D-4F55-9DCF-F8F88F40A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730" y="3991596"/>
            <a:ext cx="3475814" cy="29016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0F912C-2718-4317-9BC8-A39616305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340" y="2137184"/>
            <a:ext cx="2682459" cy="17960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920A1A-51E9-4FD9-AB01-F23739293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730" y="22257"/>
            <a:ext cx="2682459" cy="16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27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E12EFE-1C8B-4F6B-A3D2-39273A4C50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291CB-F0E2-45BF-BF2E-C80115049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матер</a:t>
            </a:r>
            <a:r>
              <a:rPr lang="uk-UA" sz="4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іалів для досліджень</a:t>
            </a:r>
            <a:b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B34AE-C8ED-45AD-BA80-AE7CC2E0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62781"/>
            <a:ext cx="8997696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4000" dirty="0"/>
              <a:t>Магнітне поле можна зображати через лінії індукції, що показують напрямок і величину поля. Речовини по-різному реагують на зовнішнє магнітне поле, поділяються на три групи:</a:t>
            </a:r>
          </a:p>
          <a:p>
            <a:pPr>
              <a:buFont typeface="+mj-lt"/>
              <a:buAutoNum type="arabicPeriod"/>
            </a:pPr>
            <a:r>
              <a:rPr lang="ru-RU" sz="14000" b="1" u="sng" dirty="0">
                <a:solidFill>
                  <a:srgbClr val="9148C8"/>
                </a:solidFill>
              </a:rPr>
              <a:t>Діамагнетики</a:t>
            </a:r>
            <a:r>
              <a:rPr lang="ru-RU" sz="14000" dirty="0"/>
              <a:t> — ослаблюють поле (наприклад: вісмут, золото).</a:t>
            </a:r>
          </a:p>
          <a:p>
            <a:pPr>
              <a:buFont typeface="+mj-lt"/>
              <a:buAutoNum type="arabicPeriod"/>
            </a:pPr>
            <a:r>
              <a:rPr lang="ru-RU" sz="14000" b="1" u="sng" dirty="0">
                <a:solidFill>
                  <a:srgbClr val="9148C8"/>
                </a:solidFill>
              </a:rPr>
              <a:t>Парамагнетики</a:t>
            </a:r>
            <a:r>
              <a:rPr lang="ru-RU" sz="14000" dirty="0"/>
              <a:t> — слабко посилюють поле (наприклад: кисень, алюміній).</a:t>
            </a:r>
          </a:p>
          <a:p>
            <a:pPr>
              <a:buFont typeface="+mj-lt"/>
              <a:buAutoNum type="arabicPeriod"/>
            </a:pPr>
            <a:r>
              <a:rPr lang="ru-RU" sz="14000" b="1" u="sng" dirty="0">
                <a:solidFill>
                  <a:srgbClr val="9148C8"/>
                </a:solidFill>
              </a:rPr>
              <a:t>Феромагнетики</a:t>
            </a:r>
            <a:r>
              <a:rPr lang="ru-RU" sz="14000" u="sng" dirty="0">
                <a:solidFill>
                  <a:srgbClr val="9148C8"/>
                </a:solidFill>
              </a:rPr>
              <a:t> </a:t>
            </a:r>
            <a:r>
              <a:rPr lang="ru-RU" sz="14000" dirty="0"/>
              <a:t>— сильно намагнічуються і зберігають магнітну індукцію навіть після припинення дії зовнішнього поля (наприклад: залізо, нікель). </a:t>
            </a:r>
          </a:p>
          <a:p>
            <a:pPr marL="0" indent="0">
              <a:buNone/>
            </a:pPr>
            <a:r>
              <a:rPr lang="ru-RU" sz="14000" dirty="0"/>
              <a:t>Феромагнетики використовуються для виготовлення постійних магнітів.</a:t>
            </a:r>
          </a:p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AAFA3D8-20C3-46EC-B22F-58719CCDA7FF}"/>
              </a:ext>
            </a:extLst>
          </p:cNvPr>
          <p:cNvSpPr/>
          <p:nvPr/>
        </p:nvSpPr>
        <p:spPr>
          <a:xfrm>
            <a:off x="8814816" y="530353"/>
            <a:ext cx="3200400" cy="1883664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E62E5FA-B8FD-4985-A7AD-7352354B2DCF}"/>
              </a:ext>
            </a:extLst>
          </p:cNvPr>
          <p:cNvSpPr/>
          <p:nvPr/>
        </p:nvSpPr>
        <p:spPr>
          <a:xfrm>
            <a:off x="8796528" y="2487169"/>
            <a:ext cx="3200400" cy="20299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BDF4EE2-18FC-406C-9C1B-0BB6D3C11147}"/>
              </a:ext>
            </a:extLst>
          </p:cNvPr>
          <p:cNvSpPr/>
          <p:nvPr/>
        </p:nvSpPr>
        <p:spPr>
          <a:xfrm>
            <a:off x="8897112" y="4590288"/>
            <a:ext cx="3200400" cy="212140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C06270-5B47-4DCC-A1F4-FF74C439C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92" y="837652"/>
            <a:ext cx="2266188" cy="12690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78DCC8-C91E-4346-8790-F83F121E8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107" y="2815390"/>
            <a:ext cx="2317242" cy="13941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90F289-E632-46FA-A9C4-9913BA1BF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069" y="4884643"/>
            <a:ext cx="2374773" cy="14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3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4D8079-6DD9-43AB-8982-522F7F8AB0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E924D5-4F59-4175-B89A-F229A1304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559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7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 магнітів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41A847-DF44-4187-A88E-6EC2A4081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0952"/>
            <a:ext cx="8485632" cy="543064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За складом:</a:t>
            </a:r>
          </a:p>
          <a:p>
            <a:r>
              <a:rPr lang="ru-RU" dirty="0"/>
              <a:t>Сильні неодимові – складаються із рідкоземельного елементу неодима, бора, заліза</a:t>
            </a:r>
          </a:p>
          <a:p>
            <a:r>
              <a:rPr lang="ru-RU" dirty="0"/>
              <a:t>Сталеві</a:t>
            </a:r>
          </a:p>
          <a:p>
            <a:r>
              <a:rPr lang="ru-RU" dirty="0"/>
              <a:t>Феритові – виробляють з керамічного матеріалу з окидом заліза</a:t>
            </a:r>
          </a:p>
          <a:p>
            <a:r>
              <a:rPr lang="ru-RU" dirty="0"/>
              <a:t>Залізні (сталеві)</a:t>
            </a:r>
          </a:p>
          <a:p>
            <a:r>
              <a:rPr lang="ru-RU" dirty="0"/>
              <a:t>Гумові</a:t>
            </a:r>
          </a:p>
          <a:p>
            <a:endParaRPr lang="ru-RU" dirty="0"/>
          </a:p>
          <a:p>
            <a:r>
              <a:rPr lang="ru-RU" dirty="0"/>
              <a:t>За формою:</a:t>
            </a:r>
          </a:p>
          <a:p>
            <a:pPr lvl="1"/>
            <a:r>
              <a:rPr lang="ru-RU" dirty="0"/>
              <a:t>Круглі</a:t>
            </a:r>
          </a:p>
          <a:p>
            <a:pPr lvl="1"/>
            <a:r>
              <a:rPr lang="ru-RU" dirty="0"/>
              <a:t>Штабові</a:t>
            </a:r>
          </a:p>
          <a:p>
            <a:pPr lvl="1"/>
            <a:r>
              <a:rPr lang="ru-RU" dirty="0"/>
              <a:t>Дугоподібні</a:t>
            </a:r>
          </a:p>
          <a:p>
            <a:pPr lvl="1"/>
            <a:endParaRPr lang="ru-RU" dirty="0"/>
          </a:p>
          <a:p>
            <a:r>
              <a:rPr lang="ru-RU" dirty="0"/>
              <a:t>За напрямом магнітного поля:</a:t>
            </a:r>
          </a:p>
          <a:p>
            <a:pPr lvl="1"/>
            <a:r>
              <a:rPr lang="ru-RU" dirty="0"/>
              <a:t>Вздовж</a:t>
            </a:r>
          </a:p>
          <a:p>
            <a:pPr lvl="1"/>
            <a:r>
              <a:rPr lang="ru-RU" dirty="0"/>
              <a:t>Поперек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07F7C40-630D-4476-8559-4E6FB37C486C}"/>
              </a:ext>
            </a:extLst>
          </p:cNvPr>
          <p:cNvSpPr/>
          <p:nvPr/>
        </p:nvSpPr>
        <p:spPr>
          <a:xfrm>
            <a:off x="8564880" y="488534"/>
            <a:ext cx="3453384" cy="200551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FFD797F-939D-430C-B944-4D0D20F096D5}"/>
              </a:ext>
            </a:extLst>
          </p:cNvPr>
          <p:cNvSpPr/>
          <p:nvPr/>
        </p:nvSpPr>
        <p:spPr>
          <a:xfrm>
            <a:off x="8391144" y="2569464"/>
            <a:ext cx="3706368" cy="2100779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3E8D276-9F91-47B2-B8EB-12BD80DDE25F}"/>
              </a:ext>
            </a:extLst>
          </p:cNvPr>
          <p:cNvSpPr/>
          <p:nvPr/>
        </p:nvSpPr>
        <p:spPr>
          <a:xfrm>
            <a:off x="8485632" y="4742529"/>
            <a:ext cx="3706368" cy="2100779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27D9A6-BBBA-4112-87BE-2CE7CAD62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65" y="817490"/>
            <a:ext cx="2234375" cy="13452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EF0265-4DAC-421A-A5F0-8F067BBF2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66" y="2660729"/>
            <a:ext cx="1813750" cy="18930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FC9591-C9DD-41AA-A81D-B3904C88E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766" y="4891553"/>
            <a:ext cx="2196972" cy="164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4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ACB3A8-65F0-4973-9923-18092EC486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92FAC-AFF6-4C7D-87E5-8BE42B544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Методика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703B1C-CBF1-42D2-B9B8-D889183F4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1.Магніт накривався предметним столом </a:t>
            </a:r>
          </a:p>
          <a:p>
            <a:r>
              <a:rPr lang="uk-UA" dirty="0"/>
              <a:t>2.Зверху рівномірно насипалися залізні ошурки</a:t>
            </a:r>
          </a:p>
          <a:p>
            <a:r>
              <a:rPr lang="uk-UA" dirty="0"/>
              <a:t>3.Отримані візерунки фіксувалися фіксуючим пристроем</a:t>
            </a:r>
          </a:p>
          <a:p>
            <a:r>
              <a:rPr lang="uk-UA" dirty="0"/>
              <a:t>4.Над поверхнею магніта замірялася сила магнітної індукції</a:t>
            </a:r>
          </a:p>
          <a:p>
            <a:r>
              <a:rPr lang="uk-UA" dirty="0"/>
              <a:t>5.Положеня магніту змінювалися і заміри повторювалися</a:t>
            </a:r>
          </a:p>
          <a:p>
            <a:r>
              <a:rPr lang="uk-UA" dirty="0"/>
              <a:t>6.Отримані зображення заносилися до бібліотеки зображень</a:t>
            </a:r>
          </a:p>
        </p:txBody>
      </p:sp>
    </p:spTree>
    <p:extLst>
      <p:ext uri="{BB962C8B-B14F-4D97-AF65-F5344CB8AC3E}">
        <p14:creationId xmlns:p14="http://schemas.microsoft.com/office/powerpoint/2010/main" val="143384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2D97D84-7014-4212-9E49-DA9B314A8C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8D5C970-ED26-4372-87E2-3A1C052CDD51}"/>
              </a:ext>
            </a:extLst>
          </p:cNvPr>
          <p:cNvCxnSpPr>
            <a:cxnSpLocks/>
          </p:cNvCxnSpPr>
          <p:nvPr/>
        </p:nvCxnSpPr>
        <p:spPr>
          <a:xfrm flipH="1" flipV="1">
            <a:off x="8488977" y="3429000"/>
            <a:ext cx="579404" cy="975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CAED5-FC5A-4C49-A1DC-4F7439D73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Опис лабораторної установки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E66EC8-3AA0-447D-B60B-680E67BA1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105" y="872247"/>
            <a:ext cx="4043877" cy="4043877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AC6A0524-D4B9-4BA0-84BE-E615397DF7D5}"/>
              </a:ext>
            </a:extLst>
          </p:cNvPr>
          <p:cNvCxnSpPr>
            <a:cxnSpLocks/>
            <a:stCxn id="4" idx="3"/>
          </p:cNvCxnSpPr>
          <p:nvPr/>
        </p:nvCxnSpPr>
        <p:spPr>
          <a:xfrm flipH="1" flipV="1">
            <a:off x="10295578" y="1918758"/>
            <a:ext cx="579404" cy="975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D28F5C0-B2B8-4C00-914C-06D155E008EA}"/>
              </a:ext>
            </a:extLst>
          </p:cNvPr>
          <p:cNvCxnSpPr>
            <a:cxnSpLocks/>
          </p:cNvCxnSpPr>
          <p:nvPr/>
        </p:nvCxnSpPr>
        <p:spPr>
          <a:xfrm flipH="1" flipV="1">
            <a:off x="9494109" y="3429000"/>
            <a:ext cx="579404" cy="975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5F53638-6221-4D11-9AA2-F6F6672994C0}"/>
              </a:ext>
            </a:extLst>
          </p:cNvPr>
          <p:cNvCxnSpPr>
            <a:cxnSpLocks/>
          </p:cNvCxnSpPr>
          <p:nvPr/>
        </p:nvCxnSpPr>
        <p:spPr>
          <a:xfrm flipH="1" flipV="1">
            <a:off x="8760261" y="3150219"/>
            <a:ext cx="579404" cy="975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CE8A39-3334-4A8A-88A0-909DC43DC48C}"/>
              </a:ext>
            </a:extLst>
          </p:cNvPr>
          <p:cNvSpPr txBox="1"/>
          <p:nvPr/>
        </p:nvSpPr>
        <p:spPr>
          <a:xfrm>
            <a:off x="10754019" y="28673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1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6C6915-C203-4E35-93E5-AAEB6B77B73F}"/>
              </a:ext>
            </a:extLst>
          </p:cNvPr>
          <p:cNvSpPr txBox="1"/>
          <p:nvPr/>
        </p:nvSpPr>
        <p:spPr>
          <a:xfrm>
            <a:off x="9953392" y="44044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2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32CE71-7F07-4D0A-8B48-F00D24D652A5}"/>
              </a:ext>
            </a:extLst>
          </p:cNvPr>
          <p:cNvSpPr txBox="1"/>
          <p:nvPr/>
        </p:nvSpPr>
        <p:spPr>
          <a:xfrm>
            <a:off x="9261848" y="40166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3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528FB-D813-48CD-9BEA-03310AFF1438}"/>
              </a:ext>
            </a:extLst>
          </p:cNvPr>
          <p:cNvSpPr txBox="1"/>
          <p:nvPr/>
        </p:nvSpPr>
        <p:spPr>
          <a:xfrm>
            <a:off x="8952119" y="4385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4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8D1101-4AE4-4912-93DD-BC64B6FD26EA}"/>
              </a:ext>
            </a:extLst>
          </p:cNvPr>
          <p:cNvSpPr txBox="1"/>
          <p:nvPr/>
        </p:nvSpPr>
        <p:spPr>
          <a:xfrm>
            <a:off x="-1" y="1472540"/>
            <a:ext cx="45482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/>
              <a:t>1.Фіксуючий пристрій</a:t>
            </a:r>
          </a:p>
          <a:p>
            <a:r>
              <a:rPr lang="uk-UA" sz="4000" dirty="0"/>
              <a:t>2.Предметний стіл</a:t>
            </a:r>
          </a:p>
          <a:p>
            <a:r>
              <a:rPr lang="uk-UA" sz="4000" dirty="0"/>
              <a:t>3.Залізні ошурки</a:t>
            </a:r>
          </a:p>
          <a:p>
            <a:r>
              <a:rPr lang="uk-UA" sz="4000" dirty="0"/>
              <a:t>4.Магніт</a:t>
            </a:r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9DF9A75-4201-46E0-9938-54E814D69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208" y="3870543"/>
            <a:ext cx="3845865" cy="288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5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691EEA-FFBF-4300-A555-9C4D0C0C52EC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C559462-757D-4D9B-95B2-4406FBBEB5E0}"/>
              </a:ext>
            </a:extLst>
          </p:cNvPr>
          <p:cNvSpPr/>
          <p:nvPr/>
        </p:nvSpPr>
        <p:spPr>
          <a:xfrm>
            <a:off x="244920" y="3132586"/>
            <a:ext cx="3840191" cy="265813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9D5D3-9064-4390-A688-9BE7ADE06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1803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Магнітні поля штабових магнітів</a:t>
            </a:r>
            <a:endParaRPr lang="ru-RU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5BA01-8124-4014-BF0B-2B11FCDAAAD9}"/>
              </a:ext>
            </a:extLst>
          </p:cNvPr>
          <p:cNvSpPr txBox="1"/>
          <p:nvPr/>
        </p:nvSpPr>
        <p:spPr>
          <a:xfrm>
            <a:off x="4426397" y="5832510"/>
            <a:ext cx="36416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Магніт з заліза</a:t>
            </a:r>
          </a:p>
          <a:p>
            <a:r>
              <a:rPr lang="ru-RU" dirty="0"/>
              <a:t>розміром 19х2х0,7см </a:t>
            </a:r>
          </a:p>
          <a:p>
            <a:r>
              <a:rPr lang="ru-RU" dirty="0"/>
              <a:t>Магнітна індукція 2108 мкТл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7899010-6B4D-479A-857D-DAB4B189B052}"/>
              </a:ext>
            </a:extLst>
          </p:cNvPr>
          <p:cNvSpPr/>
          <p:nvPr/>
        </p:nvSpPr>
        <p:spPr>
          <a:xfrm>
            <a:off x="488355" y="636114"/>
            <a:ext cx="3436453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904005-861A-4399-9580-512F35EED542}"/>
              </a:ext>
            </a:extLst>
          </p:cNvPr>
          <p:cNvSpPr txBox="1"/>
          <p:nvPr/>
        </p:nvSpPr>
        <p:spPr>
          <a:xfrm>
            <a:off x="411493" y="5727569"/>
            <a:ext cx="41712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  </a:t>
            </a:r>
          </a:p>
          <a:p>
            <a:r>
              <a:rPr lang="ru-RU" dirty="0"/>
              <a:t>розміром 2,4х1х0,5см </a:t>
            </a:r>
          </a:p>
          <a:p>
            <a:r>
              <a:rPr lang="ru-RU" dirty="0"/>
              <a:t>Магнітна індукція 2746 мкТл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2A11A2F-717B-4DFF-9591-AF02747BA690}"/>
              </a:ext>
            </a:extLst>
          </p:cNvPr>
          <p:cNvSpPr/>
          <p:nvPr/>
        </p:nvSpPr>
        <p:spPr>
          <a:xfrm>
            <a:off x="4085111" y="631935"/>
            <a:ext cx="3755575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37AD9E9-DA73-41C5-BD50-43B22C2F6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28" y="3630760"/>
            <a:ext cx="2728145" cy="163901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F27F13-6E1A-4E7C-98A0-7578B9E317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99" t="23387" r="22922" b="27716"/>
          <a:stretch/>
        </p:blipFill>
        <p:spPr>
          <a:xfrm>
            <a:off x="943174" y="1130431"/>
            <a:ext cx="2526813" cy="142529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271F817-6179-46FA-8C1D-8FC080AC2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704" y="1030019"/>
            <a:ext cx="2728145" cy="1639018"/>
          </a:xfrm>
          <a:prstGeom prst="rect">
            <a:avLst/>
          </a:prstGeom>
        </p:spPr>
      </p:pic>
      <p:sp>
        <p:nvSpPr>
          <p:cNvPr id="28" name="Овал 27">
            <a:extLst>
              <a:ext uri="{FF2B5EF4-FFF2-40B4-BE49-F238E27FC236}">
                <a16:creationId xmlns:a16="http://schemas.microsoft.com/office/drawing/2014/main" id="{A5AA5CA8-7F85-4FC3-9C21-4C16DEC664AF}"/>
              </a:ext>
            </a:extLst>
          </p:cNvPr>
          <p:cNvSpPr/>
          <p:nvPr/>
        </p:nvSpPr>
        <p:spPr>
          <a:xfrm>
            <a:off x="4169729" y="3262476"/>
            <a:ext cx="3755575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763F352-7907-4D9A-A6E2-FAA34BE8BD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9117" y="3640457"/>
            <a:ext cx="2712004" cy="1629321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B545C78D-F57B-4F19-A378-F10BA59A40BE}"/>
              </a:ext>
            </a:extLst>
          </p:cNvPr>
          <p:cNvSpPr/>
          <p:nvPr/>
        </p:nvSpPr>
        <p:spPr>
          <a:xfrm>
            <a:off x="8042178" y="660940"/>
            <a:ext cx="3755575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95351B39-6CB2-4F9F-8AC9-96A5FA8BAD62}"/>
              </a:ext>
            </a:extLst>
          </p:cNvPr>
          <p:cNvSpPr/>
          <p:nvPr/>
        </p:nvSpPr>
        <p:spPr>
          <a:xfrm>
            <a:off x="8106890" y="3079318"/>
            <a:ext cx="3755575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CEA910-7050-4738-9068-E76867038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1107" y="1029631"/>
            <a:ext cx="2657719" cy="159670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F2F096B-3CC1-40C1-B890-33086845E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5121" y="3452257"/>
            <a:ext cx="2750551" cy="165247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2DA0E09-23C1-4B32-99ED-5A75D01D46A8}"/>
              </a:ext>
            </a:extLst>
          </p:cNvPr>
          <p:cNvSpPr txBox="1"/>
          <p:nvPr/>
        </p:nvSpPr>
        <p:spPr>
          <a:xfrm>
            <a:off x="8348296" y="5689959"/>
            <a:ext cx="125466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  </a:t>
            </a:r>
          </a:p>
          <a:p>
            <a:r>
              <a:rPr lang="ru-RU" dirty="0"/>
              <a:t>розміром 2,7х0,5х0,4см </a:t>
            </a:r>
          </a:p>
          <a:p>
            <a:r>
              <a:rPr lang="ru-RU" dirty="0"/>
              <a:t>Магнітна індукція 1012 мкТл</a:t>
            </a:r>
          </a:p>
        </p:txBody>
      </p:sp>
    </p:spTree>
    <p:extLst>
      <p:ext uri="{BB962C8B-B14F-4D97-AF65-F5344CB8AC3E}">
        <p14:creationId xmlns:p14="http://schemas.microsoft.com/office/powerpoint/2010/main" val="222804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:a16="http://schemas.microsoft.com/office/drawing/2014/main" id="{5CEA52ED-282B-4754-8A99-EBB2174425A2}"/>
              </a:ext>
            </a:extLst>
          </p:cNvPr>
          <p:cNvSpPr/>
          <p:nvPr/>
        </p:nvSpPr>
        <p:spPr>
          <a:xfrm>
            <a:off x="262629" y="3570679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39108A7-096C-49AC-B312-59F7F1CA2B44}"/>
              </a:ext>
            </a:extLst>
          </p:cNvPr>
          <p:cNvSpPr/>
          <p:nvPr/>
        </p:nvSpPr>
        <p:spPr>
          <a:xfrm>
            <a:off x="-12488" y="-12249"/>
            <a:ext cx="122436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E198C-14AB-4014-9546-9DA8333DF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uk-UA" sz="4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Магнітні поля круглих магнітів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6F628D-89B6-45CA-AF36-EBF8988AD8A4}"/>
              </a:ext>
            </a:extLst>
          </p:cNvPr>
          <p:cNvSpPr txBox="1"/>
          <p:nvPr/>
        </p:nvSpPr>
        <p:spPr>
          <a:xfrm>
            <a:off x="0" y="5878887"/>
            <a:ext cx="31453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</a:t>
            </a:r>
          </a:p>
          <a:p>
            <a:r>
              <a:rPr lang="ru-RU" dirty="0"/>
              <a:t> діаметром 2,7 см </a:t>
            </a:r>
          </a:p>
          <a:p>
            <a:r>
              <a:rPr lang="ru-RU" dirty="0"/>
              <a:t>Магнітна індукція 2862 мкТл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250904-6E56-48B1-998E-E45D2F153D97}"/>
              </a:ext>
            </a:extLst>
          </p:cNvPr>
          <p:cNvSpPr txBox="1"/>
          <p:nvPr/>
        </p:nvSpPr>
        <p:spPr>
          <a:xfrm>
            <a:off x="3196968" y="5953267"/>
            <a:ext cx="31453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</a:t>
            </a:r>
          </a:p>
          <a:p>
            <a:r>
              <a:rPr lang="ru-RU" dirty="0"/>
              <a:t>діаметром 1,2см </a:t>
            </a:r>
          </a:p>
          <a:p>
            <a:r>
              <a:rPr lang="ru-RU" dirty="0"/>
              <a:t>Магнітна індукція 2379 мкТл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0D7E0DC-87BA-47D3-9B55-51EFC8E4EDB0}"/>
              </a:ext>
            </a:extLst>
          </p:cNvPr>
          <p:cNvSpPr/>
          <p:nvPr/>
        </p:nvSpPr>
        <p:spPr>
          <a:xfrm>
            <a:off x="216062" y="1325562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663F68-69EF-4A38-B41A-ABCA9ECB2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15" b="22936"/>
          <a:stretch/>
        </p:blipFill>
        <p:spPr>
          <a:xfrm>
            <a:off x="717394" y="1724451"/>
            <a:ext cx="1958073" cy="1234801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3D5ADC2C-95CE-4BC7-8742-E9766212DB1B}"/>
              </a:ext>
            </a:extLst>
          </p:cNvPr>
          <p:cNvSpPr/>
          <p:nvPr/>
        </p:nvSpPr>
        <p:spPr>
          <a:xfrm>
            <a:off x="3176799" y="1325562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9CD4E0B-411B-49A4-9F64-3A2445E7E2BD}"/>
              </a:ext>
            </a:extLst>
          </p:cNvPr>
          <p:cNvSpPr/>
          <p:nvPr/>
        </p:nvSpPr>
        <p:spPr>
          <a:xfrm>
            <a:off x="6246365" y="1325562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458B312-E715-4E53-ADB2-54F1D5E1BC30}"/>
              </a:ext>
            </a:extLst>
          </p:cNvPr>
          <p:cNvSpPr/>
          <p:nvPr/>
        </p:nvSpPr>
        <p:spPr>
          <a:xfrm>
            <a:off x="9214949" y="1340693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7984C419-0EA2-4B81-A2C8-F5BC7FB4CF9C}"/>
              </a:ext>
            </a:extLst>
          </p:cNvPr>
          <p:cNvSpPr/>
          <p:nvPr/>
        </p:nvSpPr>
        <p:spPr>
          <a:xfrm>
            <a:off x="0" y="3564486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9189B3-0286-4933-A2B6-A911EB0D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59587" y="3950528"/>
            <a:ext cx="1927353" cy="1354609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D120DB8D-A342-4E0A-8F65-23F9B9638EAB}"/>
              </a:ext>
            </a:extLst>
          </p:cNvPr>
          <p:cNvSpPr/>
          <p:nvPr/>
        </p:nvSpPr>
        <p:spPr>
          <a:xfrm>
            <a:off x="3176798" y="3506508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54FD410-31A3-45F0-A3C0-25559AE97EDE}"/>
              </a:ext>
            </a:extLst>
          </p:cNvPr>
          <p:cNvSpPr/>
          <p:nvPr/>
        </p:nvSpPr>
        <p:spPr>
          <a:xfrm>
            <a:off x="6265913" y="3566232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E7E8800-A936-44BC-BA73-6E015594849B}"/>
              </a:ext>
            </a:extLst>
          </p:cNvPr>
          <p:cNvSpPr/>
          <p:nvPr/>
        </p:nvSpPr>
        <p:spPr>
          <a:xfrm>
            <a:off x="9198633" y="3506508"/>
            <a:ext cx="2867601" cy="2065471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F9D7FA8-EFF9-4344-8E06-64AA264F9D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21" t="17881" r="26253" b="42396"/>
          <a:stretch/>
        </p:blipFill>
        <p:spPr>
          <a:xfrm>
            <a:off x="3657600" y="1788553"/>
            <a:ext cx="1835866" cy="112266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0C758F3-6700-470C-8763-2C4F27EB5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134" y="3887797"/>
            <a:ext cx="2164797" cy="130056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D051496-333C-4489-8B98-1EC0FDCB56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342" t="10027" r="9634" b="18642"/>
          <a:stretch/>
        </p:blipFill>
        <p:spPr>
          <a:xfrm rot="5400000">
            <a:off x="7164694" y="1193405"/>
            <a:ext cx="1032134" cy="231112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75DD6A3-C015-4347-97BD-3C3904E73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0307" y="3946936"/>
            <a:ext cx="2164797" cy="130056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46900A5-7C8A-4BF1-8869-0E84E57006B6}"/>
              </a:ext>
            </a:extLst>
          </p:cNvPr>
          <p:cNvSpPr txBox="1"/>
          <p:nvPr/>
        </p:nvSpPr>
        <p:spPr>
          <a:xfrm>
            <a:off x="6164930" y="5922421"/>
            <a:ext cx="29490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 діаметром 6 см </a:t>
            </a:r>
          </a:p>
          <a:p>
            <a:r>
              <a:rPr lang="ru-RU" dirty="0"/>
              <a:t>Магнітна індукція 2996 мкТл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2165BF3-1CBD-4555-8F9E-0C04FED02CD3}"/>
              </a:ext>
            </a:extLst>
          </p:cNvPr>
          <p:cNvSpPr txBox="1"/>
          <p:nvPr/>
        </p:nvSpPr>
        <p:spPr>
          <a:xfrm>
            <a:off x="9240426" y="5922421"/>
            <a:ext cx="29490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Феритовий магніт діаметром 5,7 см </a:t>
            </a:r>
          </a:p>
          <a:p>
            <a:r>
              <a:rPr lang="ru-RU" dirty="0"/>
              <a:t>Магнітна індукція 2796 мкТл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4C70E44-6109-4947-9F2B-68972B8BC5D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976" t="37531" r="37688" b="32351"/>
          <a:stretch/>
        </p:blipFill>
        <p:spPr>
          <a:xfrm>
            <a:off x="9540552" y="1826407"/>
            <a:ext cx="2275396" cy="103862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5B38781-FFCD-47C2-BCD7-E9327D26DD2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65" t="-542" r="7918" b="450"/>
          <a:stretch/>
        </p:blipFill>
        <p:spPr>
          <a:xfrm>
            <a:off x="9649212" y="3822675"/>
            <a:ext cx="1960146" cy="142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4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0F1BF5F-98A2-43ED-A83C-0A363FB6C440}"/>
              </a:ext>
            </a:extLst>
          </p:cNvPr>
          <p:cNvSpPr/>
          <p:nvPr/>
        </p:nvSpPr>
        <p:spPr>
          <a:xfrm>
            <a:off x="-120733" y="-53125"/>
            <a:ext cx="12433465" cy="72110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74CA8-2C68-4817-8884-1BF8A57DA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pPr algn="ctr"/>
            <a:r>
              <a:rPr lang="uk-UA" sz="4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Магнітне поле дугоподібного магніту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EF76201-EBC5-4B15-9699-53BEFDA9F18D}"/>
              </a:ext>
            </a:extLst>
          </p:cNvPr>
          <p:cNvSpPr/>
          <p:nvPr/>
        </p:nvSpPr>
        <p:spPr>
          <a:xfrm>
            <a:off x="974446" y="970766"/>
            <a:ext cx="3436453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1136E07-0B38-4CDC-96E2-1B350E93939C}"/>
              </a:ext>
            </a:extLst>
          </p:cNvPr>
          <p:cNvSpPr/>
          <p:nvPr/>
        </p:nvSpPr>
        <p:spPr>
          <a:xfrm>
            <a:off x="1015301" y="3389173"/>
            <a:ext cx="3436453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7307200-28ED-479D-9E88-F15892F966DC}"/>
              </a:ext>
            </a:extLst>
          </p:cNvPr>
          <p:cNvSpPr/>
          <p:nvPr/>
        </p:nvSpPr>
        <p:spPr>
          <a:xfrm>
            <a:off x="6360664" y="3453125"/>
            <a:ext cx="3436453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1361F65-EF75-4732-B13E-B299FF2D9947}"/>
              </a:ext>
            </a:extLst>
          </p:cNvPr>
          <p:cNvSpPr/>
          <p:nvPr/>
        </p:nvSpPr>
        <p:spPr>
          <a:xfrm>
            <a:off x="6360664" y="1006517"/>
            <a:ext cx="3436453" cy="239835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84DA63-CC11-4FF9-A4F0-3757516EF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812" y="1154052"/>
            <a:ext cx="1573243" cy="20497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F9FA5D-6FA3-4FB3-B26E-3E18E4C3A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002" y="3552410"/>
            <a:ext cx="1545053" cy="20515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CF2064-A1B6-4E42-B6F1-65B1BF8A9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522" y="3626543"/>
            <a:ext cx="1538642" cy="20515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F7FD36-7A39-4CC9-8D5D-CCC2E95BB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6972" y="1332023"/>
            <a:ext cx="1403836" cy="18717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810F796-8D31-4700-B3F3-C18E2F1C2829}"/>
              </a:ext>
            </a:extLst>
          </p:cNvPr>
          <p:cNvSpPr txBox="1"/>
          <p:nvPr/>
        </p:nvSpPr>
        <p:spPr>
          <a:xfrm>
            <a:off x="974446" y="5887234"/>
            <a:ext cx="3157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Магніт з заліза</a:t>
            </a:r>
          </a:p>
          <a:p>
            <a:r>
              <a:rPr lang="ru-RU" dirty="0"/>
              <a:t>Магнітна індукція 1458 мкТл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55238A-21E0-4961-B919-198B47FF9C7B}"/>
              </a:ext>
            </a:extLst>
          </p:cNvPr>
          <p:cNvSpPr txBox="1"/>
          <p:nvPr/>
        </p:nvSpPr>
        <p:spPr>
          <a:xfrm>
            <a:off x="6528289" y="5887233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Магніт з заліза</a:t>
            </a:r>
          </a:p>
          <a:p>
            <a:r>
              <a:rPr lang="ru-RU" dirty="0"/>
              <a:t>Магнітна індукція 816 мкТл</a:t>
            </a:r>
          </a:p>
        </p:txBody>
      </p:sp>
    </p:spTree>
    <p:extLst>
      <p:ext uri="{BB962C8B-B14F-4D97-AF65-F5344CB8AC3E}">
        <p14:creationId xmlns:p14="http://schemas.microsoft.com/office/powerpoint/2010/main" val="2802753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DC00A5-86E2-48BE-8752-DC0C9FABF0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D02B6-0955-4293-A797-0B122999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2391"/>
            <a:ext cx="12192000" cy="1325563"/>
          </a:xfrm>
        </p:spPr>
        <p:txBody>
          <a:bodyPr/>
          <a:lstStyle/>
          <a:p>
            <a:pPr algn="ctr"/>
            <a:r>
              <a:rPr lang="uk-UA" sz="4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Магнітне поле намагнічних матеріалів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DE78751-97E1-4171-A837-9787F6D3B8FA}"/>
              </a:ext>
            </a:extLst>
          </p:cNvPr>
          <p:cNvSpPr/>
          <p:nvPr/>
        </p:nvSpPr>
        <p:spPr>
          <a:xfrm>
            <a:off x="350594" y="3227718"/>
            <a:ext cx="394080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1B99C74-58DE-4CFA-8118-EFCA3957AE58}"/>
              </a:ext>
            </a:extLst>
          </p:cNvPr>
          <p:cNvSpPr/>
          <p:nvPr/>
        </p:nvSpPr>
        <p:spPr>
          <a:xfrm>
            <a:off x="4463857" y="657651"/>
            <a:ext cx="375557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5C5E0B9-A331-4AC8-9F87-FFE9FB44C036}"/>
              </a:ext>
            </a:extLst>
          </p:cNvPr>
          <p:cNvSpPr/>
          <p:nvPr/>
        </p:nvSpPr>
        <p:spPr>
          <a:xfrm>
            <a:off x="8391890" y="3432188"/>
            <a:ext cx="375557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407C0F2-9122-4BBC-A084-524B14B9002D}"/>
              </a:ext>
            </a:extLst>
          </p:cNvPr>
          <p:cNvSpPr/>
          <p:nvPr/>
        </p:nvSpPr>
        <p:spPr>
          <a:xfrm>
            <a:off x="8327928" y="701393"/>
            <a:ext cx="375557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50A1820-5A83-4D26-A3AA-CF54FAF5850C}"/>
              </a:ext>
            </a:extLst>
          </p:cNvPr>
          <p:cNvSpPr/>
          <p:nvPr/>
        </p:nvSpPr>
        <p:spPr>
          <a:xfrm>
            <a:off x="4463857" y="3432190"/>
            <a:ext cx="375557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E33CA21-0AB7-477D-A15D-98E8A268FDD6}"/>
              </a:ext>
            </a:extLst>
          </p:cNvPr>
          <p:cNvSpPr/>
          <p:nvPr/>
        </p:nvSpPr>
        <p:spPr>
          <a:xfrm>
            <a:off x="216997" y="604570"/>
            <a:ext cx="3755574" cy="257006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A83D4C-B333-49D6-B29D-5063F670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91555" y="690295"/>
            <a:ext cx="1806457" cy="239861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428425-14C4-4000-8431-B7B117B7D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319" y="3544796"/>
            <a:ext cx="2488507" cy="18741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585B05-B434-4049-9B87-E5B51CCCE079}"/>
              </a:ext>
            </a:extLst>
          </p:cNvPr>
          <p:cNvSpPr txBox="1"/>
          <p:nvPr/>
        </p:nvSpPr>
        <p:spPr>
          <a:xfrm>
            <a:off x="706901" y="5871626"/>
            <a:ext cx="34571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Гумовий магніт</a:t>
            </a:r>
          </a:p>
          <a:p>
            <a:r>
              <a:rPr lang="ru-RU" dirty="0"/>
              <a:t>діаметром 2,2 см </a:t>
            </a:r>
          </a:p>
          <a:p>
            <a:r>
              <a:rPr lang="ru-RU" dirty="0"/>
              <a:t>Магнітна індукція 52 мкТл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4D2CDF-76F6-4126-83B8-BE4F9FD53088}"/>
              </a:ext>
            </a:extLst>
          </p:cNvPr>
          <p:cNvSpPr txBox="1"/>
          <p:nvPr/>
        </p:nvSpPr>
        <p:spPr>
          <a:xfrm>
            <a:off x="4985032" y="5997609"/>
            <a:ext cx="32343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Гумовий магніт</a:t>
            </a:r>
          </a:p>
          <a:p>
            <a:r>
              <a:rPr lang="ru-RU" dirty="0"/>
              <a:t>розміром 19,8х19,8 см </a:t>
            </a:r>
          </a:p>
          <a:p>
            <a:r>
              <a:rPr lang="ru-RU" dirty="0"/>
              <a:t>Магнітна індукція 94 мкТл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B7DB08-78E0-4D8D-818B-4E427E11DA08}"/>
              </a:ext>
            </a:extLst>
          </p:cNvPr>
          <p:cNvSpPr txBox="1"/>
          <p:nvPr/>
        </p:nvSpPr>
        <p:spPr>
          <a:xfrm>
            <a:off x="9034330" y="5989834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Гумовий магніт</a:t>
            </a:r>
          </a:p>
          <a:p>
            <a:r>
              <a:rPr lang="ru-RU" dirty="0"/>
              <a:t> розміром 6,3х7,4 см </a:t>
            </a:r>
          </a:p>
          <a:p>
            <a:r>
              <a:rPr lang="ru-RU" dirty="0"/>
              <a:t>Магнітна індукція 61 мкТл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FDBEA7B-A556-4B75-8FDC-8FF6364022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7389" y="1005605"/>
            <a:ext cx="2488509" cy="187415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90F32C5-5AB0-4DF6-B8C1-94CA96D29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7389" y="3780144"/>
            <a:ext cx="2488507" cy="187415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12F994C-7B67-454A-8A9B-B803EF2D5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245652" y="688748"/>
            <a:ext cx="1874157" cy="248850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B48D9EE-A2EC-4294-BDD5-4C2025EDC7A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9710"/>
          <a:stretch/>
        </p:blipFill>
        <p:spPr>
          <a:xfrm rot="5400000">
            <a:off x="9302204" y="3715450"/>
            <a:ext cx="1957738" cy="20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4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222E4C-998E-4077-A026-FB88F4D40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9148C8">
                  <a:tint val="66000"/>
                  <a:satMod val="160000"/>
                </a:srgbClr>
              </a:gs>
              <a:gs pos="50000">
                <a:srgbClr val="9148C8">
                  <a:tint val="44500"/>
                  <a:satMod val="160000"/>
                </a:srgbClr>
              </a:gs>
              <a:gs pos="100000">
                <a:srgbClr val="9148C8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B7FDA-A761-4BD7-BA15-F0ECA3107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uk-UA" sz="8000" b="1" dirty="0"/>
              <a:t>Висновки</a:t>
            </a:r>
            <a:endParaRPr lang="ru-RU" sz="8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F14D4-D3FF-453A-9182-F2B987DC0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632" y="1325563"/>
            <a:ext cx="9363456" cy="4392295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400" dirty="0"/>
              <a:t>Було вивчено основні особливості магнітного поля постійних магнітів та формування силових ліній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400" dirty="0"/>
              <a:t>Були отримані зображення силових ліній магнітного поля за допомогою залізних ошурків</a:t>
            </a:r>
          </a:p>
          <a:p>
            <a:pPr marL="457200" indent="-457200">
              <a:buAutoNum type="arabicPeriod"/>
            </a:pPr>
            <a:r>
              <a:rPr lang="ru-RU" sz="2400" dirty="0"/>
              <a:t>Було запропоновано доступну для проведення занять з фізики методику візуалізації силових ліній магнітного поля </a:t>
            </a:r>
          </a:p>
          <a:p>
            <a:pPr marL="457200" indent="-457200">
              <a:buAutoNum type="arabicPeriod"/>
            </a:pPr>
            <a:r>
              <a:rPr lang="ru-RU" sz="2400" dirty="0"/>
              <a:t>Було відібрано найбільш розповсюджені, найбільш типові матеріали та форми магнітів, та визначено магніті поля тиких магнітів</a:t>
            </a:r>
          </a:p>
          <a:p>
            <a:pPr marL="457200" indent="-457200">
              <a:buAutoNum type="arabicPeriod"/>
            </a:pPr>
            <a:r>
              <a:rPr lang="ru-RU" sz="2400" dirty="0"/>
              <a:t>Було відпрацьовано методику отримання зображень силових ліній магнітного поля таких магнітів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1CC773F5-3A60-4061-A1F7-F51DE59A27C5}"/>
              </a:ext>
            </a:extLst>
          </p:cNvPr>
          <p:cNvSpPr/>
          <p:nvPr/>
        </p:nvSpPr>
        <p:spPr>
          <a:xfrm>
            <a:off x="713232" y="0"/>
            <a:ext cx="1554480" cy="1057528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12B1FE2-6609-4057-BF3B-5116B1E3D32C}"/>
              </a:ext>
            </a:extLst>
          </p:cNvPr>
          <p:cNvSpPr/>
          <p:nvPr/>
        </p:nvSpPr>
        <p:spPr>
          <a:xfrm>
            <a:off x="8467344" y="201168"/>
            <a:ext cx="1024128" cy="856360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E51794A-5A1E-48A8-B79A-44744C1961DA}"/>
              </a:ext>
            </a:extLst>
          </p:cNvPr>
          <p:cNvSpPr/>
          <p:nvPr/>
        </p:nvSpPr>
        <p:spPr>
          <a:xfrm>
            <a:off x="-277368" y="2294192"/>
            <a:ext cx="1426464" cy="1051560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4">
            <a:extLst>
              <a:ext uri="{FF2B5EF4-FFF2-40B4-BE49-F238E27FC236}">
                <a16:creationId xmlns:a16="http://schemas.microsoft.com/office/drawing/2014/main" id="{56632B20-364E-4ABC-AD1D-F25B3096980A}"/>
              </a:ext>
            </a:extLst>
          </p:cNvPr>
          <p:cNvSpPr/>
          <p:nvPr/>
        </p:nvSpPr>
        <p:spPr>
          <a:xfrm rot="12662795">
            <a:off x="-2134023" y="4719387"/>
            <a:ext cx="3286556" cy="4277223"/>
          </a:xfrm>
          <a:custGeom>
            <a:avLst/>
            <a:gdLst>
              <a:gd name="connsiteX0" fmla="*/ 0 w 2426677"/>
              <a:gd name="connsiteY0" fmla="*/ 1916723 h 3833446"/>
              <a:gd name="connsiteX1" fmla="*/ 1213339 w 2426677"/>
              <a:gd name="connsiteY1" fmla="*/ 0 h 3833446"/>
              <a:gd name="connsiteX2" fmla="*/ 2426678 w 2426677"/>
              <a:gd name="connsiteY2" fmla="*/ 1916723 h 3833446"/>
              <a:gd name="connsiteX3" fmla="*/ 1213339 w 2426677"/>
              <a:gd name="connsiteY3" fmla="*/ 3833446 h 3833446"/>
              <a:gd name="connsiteX4" fmla="*/ 0 w 2426677"/>
              <a:gd name="connsiteY4" fmla="*/ 1916723 h 3833446"/>
              <a:gd name="connsiteX0" fmla="*/ 32299 w 2733186"/>
              <a:gd name="connsiteY0" fmla="*/ 2327746 h 4244469"/>
              <a:gd name="connsiteX1" fmla="*/ 2426777 w 2733186"/>
              <a:gd name="connsiteY1" fmla="*/ 0 h 4244469"/>
              <a:gd name="connsiteX2" fmla="*/ 2458977 w 2733186"/>
              <a:gd name="connsiteY2" fmla="*/ 2327746 h 4244469"/>
              <a:gd name="connsiteX3" fmla="*/ 1245638 w 2733186"/>
              <a:gd name="connsiteY3" fmla="*/ 4244469 h 4244469"/>
              <a:gd name="connsiteX4" fmla="*/ 32299 w 2733186"/>
              <a:gd name="connsiteY4" fmla="*/ 2327746 h 4244469"/>
              <a:gd name="connsiteX0" fmla="*/ 74793 w 2634752"/>
              <a:gd name="connsiteY0" fmla="*/ 2405502 h 4322225"/>
              <a:gd name="connsiteX1" fmla="*/ 386360 w 2634752"/>
              <a:gd name="connsiteY1" fmla="*/ 723876 h 4322225"/>
              <a:gd name="connsiteX2" fmla="*/ 2469271 w 2634752"/>
              <a:gd name="connsiteY2" fmla="*/ 77756 h 4322225"/>
              <a:gd name="connsiteX3" fmla="*/ 2501471 w 2634752"/>
              <a:gd name="connsiteY3" fmla="*/ 2405502 h 4322225"/>
              <a:gd name="connsiteX4" fmla="*/ 1288132 w 2634752"/>
              <a:gd name="connsiteY4" fmla="*/ 4322225 h 4322225"/>
              <a:gd name="connsiteX5" fmla="*/ 74793 w 2634752"/>
              <a:gd name="connsiteY5" fmla="*/ 2405502 h 4322225"/>
              <a:gd name="connsiteX0" fmla="*/ 74793 w 3286556"/>
              <a:gd name="connsiteY0" fmla="*/ 2360500 h 4277223"/>
              <a:gd name="connsiteX1" fmla="*/ 386360 w 3286556"/>
              <a:gd name="connsiteY1" fmla="*/ 678874 h 4277223"/>
              <a:gd name="connsiteX2" fmla="*/ 2469271 w 3286556"/>
              <a:gd name="connsiteY2" fmla="*/ 32754 h 4277223"/>
              <a:gd name="connsiteX3" fmla="*/ 3286519 w 3286556"/>
              <a:gd name="connsiteY3" fmla="*/ 337234 h 4277223"/>
              <a:gd name="connsiteX4" fmla="*/ 2501471 w 3286556"/>
              <a:gd name="connsiteY4" fmla="*/ 2360500 h 4277223"/>
              <a:gd name="connsiteX5" fmla="*/ 1288132 w 3286556"/>
              <a:gd name="connsiteY5" fmla="*/ 4277223 h 4277223"/>
              <a:gd name="connsiteX6" fmla="*/ 74793 w 3286556"/>
              <a:gd name="connsiteY6" fmla="*/ 2360500 h 427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6556" h="4277223">
                <a:moveTo>
                  <a:pt x="74793" y="2360500"/>
                </a:moveTo>
                <a:cubicBezTo>
                  <a:pt x="-75502" y="1760775"/>
                  <a:pt x="-12720" y="1066832"/>
                  <a:pt x="386360" y="678874"/>
                </a:cubicBezTo>
                <a:cubicBezTo>
                  <a:pt x="785440" y="290916"/>
                  <a:pt x="1985911" y="89694"/>
                  <a:pt x="2469271" y="32754"/>
                </a:cubicBezTo>
                <a:cubicBezTo>
                  <a:pt x="2952631" y="-24186"/>
                  <a:pt x="3281152" y="-50724"/>
                  <a:pt x="3286519" y="337234"/>
                </a:cubicBezTo>
                <a:cubicBezTo>
                  <a:pt x="3291886" y="725192"/>
                  <a:pt x="2716654" y="1778105"/>
                  <a:pt x="2501471" y="2360500"/>
                </a:cubicBezTo>
                <a:cubicBezTo>
                  <a:pt x="2286288" y="2942895"/>
                  <a:pt x="1958241" y="4277223"/>
                  <a:pt x="1288132" y="4277223"/>
                </a:cubicBezTo>
                <a:cubicBezTo>
                  <a:pt x="618023" y="4277223"/>
                  <a:pt x="225088" y="2960225"/>
                  <a:pt x="74793" y="2360500"/>
                </a:cubicBezTo>
                <a:close/>
              </a:path>
            </a:pathLst>
          </a:cu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1D0830F-B231-4BF0-9DC1-50B4DCC657F2}"/>
              </a:ext>
            </a:extLst>
          </p:cNvPr>
          <p:cNvSpPr/>
          <p:nvPr/>
        </p:nvSpPr>
        <p:spPr>
          <a:xfrm>
            <a:off x="10610088" y="1325563"/>
            <a:ext cx="1581912" cy="105187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27D4D89-B6D7-42F0-9899-F56A4F9370B5}"/>
              </a:ext>
            </a:extLst>
          </p:cNvPr>
          <p:cNvSpPr/>
          <p:nvPr/>
        </p:nvSpPr>
        <p:spPr>
          <a:xfrm>
            <a:off x="10512552" y="3703003"/>
            <a:ext cx="1581912" cy="1051877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3CE8D3A-4E35-4B26-A8E0-0F03EC37DB13}"/>
              </a:ext>
            </a:extLst>
          </p:cNvPr>
          <p:cNvSpPr/>
          <p:nvPr/>
        </p:nvSpPr>
        <p:spPr>
          <a:xfrm>
            <a:off x="10512552" y="5157216"/>
            <a:ext cx="1581912" cy="981203"/>
          </a:xfrm>
          <a:prstGeom prst="ellipse">
            <a:avLst/>
          </a:prstGeom>
          <a:gradFill flip="none" rotWithShape="1">
            <a:gsLst>
              <a:gs pos="0">
                <a:srgbClr val="9148C8">
                  <a:shade val="30000"/>
                  <a:satMod val="115000"/>
                </a:srgbClr>
              </a:gs>
              <a:gs pos="50000">
                <a:srgbClr val="9148C8">
                  <a:shade val="67500"/>
                  <a:satMod val="115000"/>
                </a:srgbClr>
              </a:gs>
              <a:gs pos="100000">
                <a:srgbClr val="9148C8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632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</TotalTime>
  <Words>648</Words>
  <Application>Microsoft Office PowerPoint</Application>
  <PresentationFormat>Широкоэкранный</PresentationFormat>
  <Paragraphs>107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Візуалізація силових ліній магнітного поля </vt:lpstr>
      <vt:lpstr>Актуальність вивчення магнітних полів</vt:lpstr>
      <vt:lpstr>Прилади для вивчення магнітних полів</vt:lpstr>
      <vt:lpstr>Науковий апарат</vt:lpstr>
      <vt:lpstr>Визначення матеріалів для досліджень </vt:lpstr>
      <vt:lpstr>Вибір магнітів </vt:lpstr>
      <vt:lpstr>Методика дослідження</vt:lpstr>
      <vt:lpstr>Опис лабораторної установки</vt:lpstr>
      <vt:lpstr>Магнітні поля штабових магнітів</vt:lpstr>
      <vt:lpstr>Магнітні поля круглих магнітів</vt:lpstr>
      <vt:lpstr>Магнітне поле дугоподібного магніту</vt:lpstr>
      <vt:lpstr>Магнітне поле намагнічних матеріалів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Візуалізація силових ліній магнітного поля</dc:title>
  <dc:creator>Pavlo CIT</dc:creator>
  <cp:lastModifiedBy>Pavlo CIT</cp:lastModifiedBy>
  <cp:revision>18</cp:revision>
  <dcterms:created xsi:type="dcterms:W3CDTF">2024-11-09T11:54:09Z</dcterms:created>
  <dcterms:modified xsi:type="dcterms:W3CDTF">2024-11-11T19:45:49Z</dcterms:modified>
</cp:coreProperties>
</file>