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8" r:id="rId4"/>
    <p:sldId id="260" r:id="rId5"/>
    <p:sldId id="261" r:id="rId6"/>
    <p:sldId id="278" r:id="rId7"/>
    <p:sldId id="263" r:id="rId8"/>
    <p:sldId id="264" r:id="rId9"/>
    <p:sldId id="277" r:id="rId10"/>
    <p:sldId id="265" r:id="rId11"/>
    <p:sldId id="272" r:id="rId12"/>
    <p:sldId id="267" r:id="rId13"/>
    <p:sldId id="274" r:id="rId14"/>
    <p:sldId id="27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30E052-8DD4-48C8-AB06-BF7C034E3F22}" v="35" dt="2025-04-04T16:07:18.746"/>
    <p1510:client id="{D1EF0576-75C9-45D9-B84D-DDFB9A478734}" v="137" dt="2025-04-02T16:10:48.7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ro.kharkiv.ua/" TargetMode="External"/><Relationship Id="rId2" Type="http://schemas.openxmlformats.org/officeDocument/2006/relationships/hyperlink" Target="https://esu.com.ua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k.wikipedia.org/" TargetMode="External"/><Relationship Id="rId4" Type="http://schemas.openxmlformats.org/officeDocument/2006/relationships/hyperlink" Target="https://history.sumy.ua/research/article/256-oleksandr-ivanovych-meshchaninov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Холодна гора (місцевість) — Вікіпедія">
            <a:extLst>
              <a:ext uri="{FF2B5EF4-FFF2-40B4-BE49-F238E27FC236}">
                <a16:creationId xmlns:a16="http://schemas.microsoft.com/office/drawing/2014/main" id="{C49653D2-E711-8BF5-46E4-C05622D8F1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237" b="3176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4" name="Rectangle 10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3466" y="424070"/>
            <a:ext cx="11230482" cy="3788639"/>
          </a:xfrm>
        </p:spPr>
        <p:txBody>
          <a:bodyPr anchor="t">
            <a:normAutofit/>
          </a:bodyPr>
          <a:lstStyle/>
          <a:p>
            <a:pPr algn="l"/>
            <a:r>
              <a:rPr lang="uk-UA" sz="5200" noProof="1">
                <a:solidFill>
                  <a:srgbClr val="FFFFFF"/>
                </a:solidFill>
              </a:rPr>
              <a:t>Екскурсія Холодною горою м. Харкова</a:t>
            </a:r>
            <a:endParaRPr lang="uk-UA" sz="5200" noProof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E638004-25FA-4EC1-AA68-B759C64DCC8E}"/>
              </a:ext>
            </a:extLst>
          </p:cNvPr>
          <p:cNvSpPr/>
          <p:nvPr/>
        </p:nvSpPr>
        <p:spPr>
          <a:xfrm>
            <a:off x="-885825" y="4448175"/>
            <a:ext cx="6629401" cy="1781175"/>
          </a:xfrm>
          <a:prstGeom prst="roundRect">
            <a:avLst>
              <a:gd name="adj" fmla="val 41801"/>
            </a:avLst>
          </a:prstGeom>
          <a:solidFill>
            <a:srgbClr val="000000">
              <a:alpha val="25098"/>
            </a:srgb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3466" y="3429000"/>
            <a:ext cx="6910273" cy="27000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uk-UA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Кірко Андрій Дмитрович</a:t>
            </a:r>
          </a:p>
          <a:p>
            <a:pPr algn="l"/>
            <a:r>
              <a:rPr lang="uk-UA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КЗ </a:t>
            </a:r>
            <a:r>
              <a:rPr lang="uk-UA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«Харківський ліцей №28 Харківської міської ради», 10 клас                                                       Харківське територіальне відділення Малої академії наук України м.Харків</a:t>
            </a:r>
          </a:p>
          <a:p>
            <a:pPr algn="l"/>
            <a:r>
              <a:rPr lang="uk-UA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Керівник: Степаніщева Олександра Миколаївна, учитель історії</a:t>
            </a: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48F5E6-4377-481A-9615-8B26AF96A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2" name="Color">
              <a:extLst>
                <a:ext uri="{FF2B5EF4-FFF2-40B4-BE49-F238E27FC236}">
                  <a16:creationId xmlns:a16="http://schemas.microsoft.com/office/drawing/2014/main" id="{D8552057-9E04-4499-916A-649BB6B51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D1194A2F-4E63-4228-A833-4D86528EA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Объект 5">
            <a:extLst>
              <a:ext uri="{FF2B5EF4-FFF2-40B4-BE49-F238E27FC236}">
                <a16:creationId xmlns:a16="http://schemas.microsoft.com/office/drawing/2014/main" id="{F8DD80D7-196D-4BA1-AEB5-1A94E2748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882" y="1833475"/>
            <a:ext cx="11039993" cy="4658084"/>
          </a:xfrm>
        </p:spPr>
        <p:txBody>
          <a:bodyPr>
            <a:normAutofit/>
          </a:bodyPr>
          <a:lstStyle/>
          <a:p>
            <a:pPr lvl="3"/>
            <a:r>
              <a:rPr lang="uk-UA" sz="2400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 роботи: дослідити історію  назви Холодна гора   та  дізнатися про події, внаслідок яких  встановлені пам’ятні дошки та пам’ятники</a:t>
            </a:r>
          </a:p>
          <a:p>
            <a:pPr marL="1371600" lvl="3" indent="0">
              <a:buNone/>
            </a:pPr>
            <a:endParaRPr lang="uk-UA" sz="2400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/>
            <a:r>
              <a:rPr lang="uk-UA" sz="2400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Завдання дослідження: спираючись на інформаційну базу, систематизувати матеріал  для пішохідної екскурсії  Холодною горою</a:t>
            </a:r>
          </a:p>
          <a:p>
            <a:pPr marL="1371600" lvl="3" indent="0">
              <a:buNone/>
            </a:pPr>
            <a:endParaRPr lang="uk-UA" sz="2400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/>
            <a:r>
              <a:rPr lang="uk-UA" sz="2400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Об’єкт дослідження: історія походження  назви  Холодна гора, історія   встановлення пам’ятних дощок та пам’ятників</a:t>
            </a:r>
          </a:p>
          <a:p>
            <a:pPr lvl="3"/>
            <a:endParaRPr lang="uk-UA" sz="2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/>
            <a:r>
              <a:rPr lang="uk-UA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 дослідження: архітектурні споруди, пам’ятні дошки, пам’ятники на Холодній горі</a:t>
            </a:r>
            <a:r>
              <a:rPr lang="ru-RU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2526597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9" name="Group 55">
            <a:extLst>
              <a:ext uri="{FF2B5EF4-FFF2-40B4-BE49-F238E27FC236}">
                <a16:creationId xmlns:a16="http://schemas.microsoft.com/office/drawing/2014/main" id="{F25CF9F0-F8C1-414D-B348-B5FA27CCE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57" name="Color">
              <a:extLst>
                <a:ext uri="{FF2B5EF4-FFF2-40B4-BE49-F238E27FC236}">
                  <a16:creationId xmlns:a16="http://schemas.microsoft.com/office/drawing/2014/main" id="{C1E318F7-B291-4FDB-985C-DB1629D6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Color">
              <a:extLst>
                <a:ext uri="{FF2B5EF4-FFF2-40B4-BE49-F238E27FC236}">
                  <a16:creationId xmlns:a16="http://schemas.microsoft.com/office/drawing/2014/main" id="{37E06338-E21A-4BCF-BAD5-9E9C1121D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Рисунок 5" descr="Изображение выглядит как на открытом воздухе, небо, черно-белый, дом&#10;&#10;Содержимое, созданное ИИ, может быть неверным.">
            <a:extLst>
              <a:ext uri="{FF2B5EF4-FFF2-40B4-BE49-F238E27FC236}">
                <a16:creationId xmlns:a16="http://schemas.microsoft.com/office/drawing/2014/main" id="{AAB08FFD-2887-21E1-604D-E37A9B9AD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46000"/>
                    </a14:imgEffect>
                    <a14:imgEffect>
                      <a14:brightnessContrast bright="-23000" contrast="31000"/>
                    </a14:imgEffect>
                  </a14:imgLayer>
                </a14:imgProps>
              </a:ext>
            </a:extLst>
          </a:blip>
          <a:srcRect l="14571" r="-1" b="-1"/>
          <a:stretch/>
        </p:blipFill>
        <p:spPr>
          <a:xfrm>
            <a:off x="7103008" y="458108"/>
            <a:ext cx="4706022" cy="3534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B21CE605-3A03-402B-BB38-A81222A0B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C27C7F5-25D6-4030-88D6-FDD42629F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7FFAF58-47B3-4979-854A-961A54F721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790E1CE-5AF7-4666-8A98-695A942CB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7352469-6A4A-46CB-A5D7-3FB2CE659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0526BE3-3011-4473-BF37-E41AC2354E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EDF85AF-945D-4F82-95F6-BEDCBE6DA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FE8AFB9-0F63-4CDE-822A-06D83023DD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122B6B-1008-54D6-E60C-E073947E1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2653" y="4198239"/>
            <a:ext cx="2962463" cy="40452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uk-UA" sz="1600" b="1" i="1" noProof="1">
                <a:solidFill>
                  <a:schemeClr val="bg1"/>
                </a:solidFill>
                <a:latin typeface="Aptos"/>
              </a:rPr>
              <a:t>Вид Харкова з Холодної Гори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4DBDDB-90FD-C119-F50D-76947E095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252" y="4820434"/>
            <a:ext cx="11138451" cy="1778749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uk-UA" sz="1800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Холодна гора — місцевість Харкова, що розташована на захід від центру міста та обмежена на півдні вулицею Полтавський шлях,а на сході — схилами до залізниці, вокзалу «Харків-Пасажирський» та Сортувальні, на півночі — Лисою горою, на заході - Залютине.  Холодна гора сама по собі дуже відкрита місцевість для вітрів - звідси її і назва. Але існує легенда, що її назва  походить від козака Холода.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3246B2F-673C-4ADE-AC81-65F3B40ACC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" y="446722"/>
            <a:ext cx="6411576" cy="4282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6500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25CF9F0-F8C1-414D-B348-B5FA27CCE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53" name="Color">
              <a:extLst>
                <a:ext uri="{FF2B5EF4-FFF2-40B4-BE49-F238E27FC236}">
                  <a16:creationId xmlns:a16="http://schemas.microsoft.com/office/drawing/2014/main" id="{C1E318F7-B291-4FDB-985C-DB1629D6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Color">
              <a:extLst>
                <a:ext uri="{FF2B5EF4-FFF2-40B4-BE49-F238E27FC236}">
                  <a16:creationId xmlns:a16="http://schemas.microsoft.com/office/drawing/2014/main" id="{37E06338-E21A-4BCF-BAD5-9E9C1121D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Рисунок 3" descr="Изображение выглядит как строительство, на открытом воздухе, текст, дом&#10;&#10;Содержимое, созданное ИИ, может быть неверным.">
            <a:extLst>
              <a:ext uri="{FF2B5EF4-FFF2-40B4-BE49-F238E27FC236}">
                <a16:creationId xmlns:a16="http://schemas.microsoft.com/office/drawing/2014/main" id="{F2AF021C-63F6-4270-D08B-092A820C3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21000"/>
                    </a14:imgEffect>
                  </a14:imgLayer>
                </a14:imgProps>
              </a:ext>
            </a:extLst>
          </a:blip>
          <a:srcRect l="11083" r="4241" b="-1"/>
          <a:stretch/>
        </p:blipFill>
        <p:spPr>
          <a:xfrm>
            <a:off x="440354" y="838910"/>
            <a:ext cx="6243834" cy="4689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B21CE605-3A03-402B-BB38-A81222A0B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C27C7F5-25D6-4030-88D6-FDD42629F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7FFAF58-47B3-4979-854A-961A54F721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790E1CE-5AF7-4666-8A98-695A942CB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7352469-6A4A-46CB-A5D7-3FB2CE659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0526BE3-3011-4473-BF37-E41AC2354E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EDF85AF-945D-4F82-95F6-BEDCBE6DA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FE8AFB9-0F63-4CDE-822A-06D83023DD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B34CC0-AF37-F44D-DAFB-E57BA2E29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491" y="5701862"/>
            <a:ext cx="4214984" cy="5084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uk-UA" sz="1600" b="1" i="1" noProof="1">
                <a:solidFill>
                  <a:schemeClr val="bg1"/>
                </a:solidFill>
              </a:rPr>
              <a:t>Курсько-Харківсько-Азовська залізниця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E8F4B4-8D69-1671-3A14-7145CE31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5328" y="1885293"/>
            <a:ext cx="4876637" cy="37100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uk-UA" sz="2000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 початку заснування   Харкова Холодна гора була    не заселеною. Заселення місцевості почалося з XIX століття, тоді і з’явилися перші об’єкти інфраструктури та кам’яні будинки. </a:t>
            </a:r>
          </a:p>
          <a:p>
            <a:pPr marL="0" indent="0">
              <a:buNone/>
            </a:pPr>
            <a:endParaRPr lang="uk-UA" sz="2000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uk-UA" sz="2000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Починаючи з 1894 року в експлуатацію було введено Курсько-Харківсько-Азовську залізницю.</a:t>
            </a:r>
          </a:p>
        </p:txBody>
      </p:sp>
    </p:spTree>
    <p:extLst>
      <p:ext uri="{BB962C8B-B14F-4D97-AF65-F5344CB8AC3E}">
        <p14:creationId xmlns:p14="http://schemas.microsoft.com/office/powerpoint/2010/main" val="3892173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5CF9F0-F8C1-414D-B348-B5FA27CCE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9" name="Color">
              <a:extLst>
                <a:ext uri="{FF2B5EF4-FFF2-40B4-BE49-F238E27FC236}">
                  <a16:creationId xmlns:a16="http://schemas.microsoft.com/office/drawing/2014/main" id="{C1E318F7-B291-4FDB-985C-DB1629D6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Color">
              <a:extLst>
                <a:ext uri="{FF2B5EF4-FFF2-40B4-BE49-F238E27FC236}">
                  <a16:creationId xmlns:a16="http://schemas.microsoft.com/office/drawing/2014/main" id="{37E06338-E21A-4BCF-BAD5-9E9C1121D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1CE605-3A03-402B-BB38-A81222A0B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C27C7F5-25D6-4030-88D6-FDD42629F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7FFAF58-47B3-4979-854A-961A54F721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790E1CE-5AF7-4666-8A98-695A942CB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7352469-6A4A-46CB-A5D7-3FB2CE659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0526BE3-3011-4473-BF37-E41AC2354E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EDF85AF-945D-4F82-95F6-BEDCBE6DA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FE8AFB9-0F63-4CDE-822A-06D83023DD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02228E-3557-32E4-AFCA-C2ECE430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3517" y="6164902"/>
            <a:ext cx="2986908" cy="55022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z="1800" b="1" i="1" noProof="1">
                <a:solidFill>
                  <a:schemeClr val="bg1"/>
                </a:solidFill>
              </a:rPr>
              <a:t>Свято-Озерянський храм.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6CE110-A10B-F625-9F6E-4B88F5279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032" y="2835316"/>
            <a:ext cx="5645641" cy="38798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z="2400" noProof="1">
                <a:solidFill>
                  <a:schemeClr val="bg1"/>
                </a:solidFill>
              </a:rPr>
              <a:t>Наприкінці XIX століття Холодна гора увійшла до складу міста.</a:t>
            </a:r>
            <a:br>
              <a:rPr lang="uk-UA" sz="2400" noProof="1">
                <a:solidFill>
                  <a:schemeClr val="bg1"/>
                </a:solidFill>
              </a:rPr>
            </a:br>
            <a:r>
              <a:rPr lang="uk-UA" sz="2400" noProof="1">
                <a:solidFill>
                  <a:schemeClr val="bg1"/>
                </a:solidFill>
              </a:rPr>
              <a:t>23 вересня 1901 року на Холодній горі було відкрито Свято-Озерянський храм   споруджений за проєктом архітектора  В. Х. Нємкина в еклічних формах візантійсько- російського стилю.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148E85-27AA-44A5-8735-355DE78B33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" t="943"/>
          <a:stretch/>
        </p:blipFill>
        <p:spPr>
          <a:xfrm>
            <a:off x="7243544" y="334177"/>
            <a:ext cx="4131276" cy="5736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0780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48F5E6-4377-481A-9615-8B26AF96A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2" name="Color">
              <a:extLst>
                <a:ext uri="{FF2B5EF4-FFF2-40B4-BE49-F238E27FC236}">
                  <a16:creationId xmlns:a16="http://schemas.microsoft.com/office/drawing/2014/main" id="{D8552057-9E04-4499-916A-649BB6B51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D1194A2F-4E63-4228-A833-4D86528EA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68EAFBD-C2F9-4C42-878C-3B890E2066AC}"/>
              </a:ext>
            </a:extLst>
          </p:cNvPr>
          <p:cNvSpPr txBox="1"/>
          <p:nvPr/>
        </p:nvSpPr>
        <p:spPr>
          <a:xfrm>
            <a:off x="6094474" y="1002667"/>
            <a:ext cx="4237617" cy="837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25"/>
              </a:spcAft>
            </a:pPr>
            <a:r>
              <a:rPr lang="uk-UA" sz="3600" dirty="0" err="1">
                <a:solidFill>
                  <a:schemeClr val="bg1"/>
                </a:solidFill>
              </a:rPr>
              <a:t>Карпівський</a:t>
            </a:r>
            <a:r>
              <a:rPr lang="uk-UA" sz="3600" dirty="0">
                <a:solidFill>
                  <a:schemeClr val="bg1"/>
                </a:solidFill>
              </a:rPr>
              <a:t> сад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6B69B0-CDBB-46F1-BBAA-1E81CD11A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50" y="443570"/>
            <a:ext cx="4658540" cy="31056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ED55BD-1741-44B9-A66B-C74524235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390" y="3721725"/>
            <a:ext cx="4754495" cy="268102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167B312-4157-42AC-94B1-8E2A2EF90A7A}"/>
              </a:ext>
            </a:extLst>
          </p:cNvPr>
          <p:cNvSpPr txBox="1"/>
          <p:nvPr/>
        </p:nvSpPr>
        <p:spPr>
          <a:xfrm>
            <a:off x="7199995" y="3631075"/>
            <a:ext cx="36994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1881 році було введено в експлуатацію міський водопровід, в роботі якого одну з ключових ланок посідали найбільший у місті </a:t>
            </a:r>
            <a:r>
              <a:rPr lang="uk-UA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Холодногірський</a:t>
            </a:r>
            <a:r>
              <a:rPr lang="uk-UA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водонапірний басейн  об'ємом 492 м³ і підземні водні джерела </a:t>
            </a:r>
            <a:r>
              <a:rPr lang="uk-UA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Карпівського</a:t>
            </a:r>
            <a:r>
              <a:rPr lang="uk-UA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саду.  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68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C27E70C-5470-4262-B9CE-AE52C51CF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12188952" cy="3490956"/>
            <a:chOff x="651279" y="598259"/>
            <a:chExt cx="10889442" cy="5680742"/>
          </a:xfrm>
        </p:grpSpPr>
        <p:sp>
          <p:nvSpPr>
            <p:cNvPr id="21" name="Color">
              <a:extLst>
                <a:ext uri="{FF2B5EF4-FFF2-40B4-BE49-F238E27FC236}">
                  <a16:creationId xmlns:a16="http://schemas.microsoft.com/office/drawing/2014/main" id="{B5C7D35F-738C-47DF-AD6E-859806E46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Color">
              <a:extLst>
                <a:ext uri="{FF2B5EF4-FFF2-40B4-BE49-F238E27FC236}">
                  <a16:creationId xmlns:a16="http://schemas.microsoft.com/office/drawing/2014/main" id="{740F8C8B-E52F-46CF-89C7-51C6A037C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Рисунок 3" descr="Изображение выглядит как на открытом воздухе, небо, облако, дерево&#10;&#10;Содержимое, созданное ИИ, может быть неверным.">
            <a:extLst>
              <a:ext uri="{FF2B5EF4-FFF2-40B4-BE49-F238E27FC236}">
                <a16:creationId xmlns:a16="http://schemas.microsoft.com/office/drawing/2014/main" id="{18BB3DEE-8334-65FE-459F-0C920B39C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77000"/>
                    </a14:imgEffect>
                  </a14:imgLayer>
                </a14:imgProps>
              </a:ext>
            </a:extLst>
          </a:blip>
          <a:srcRect l="4502" r="4553" b="-1"/>
          <a:stretch/>
        </p:blipFill>
        <p:spPr>
          <a:xfrm>
            <a:off x="294033" y="1150039"/>
            <a:ext cx="5696511" cy="5379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B2030F-5ED7-0F08-6BC0-337E07382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8159" y="1978215"/>
            <a:ext cx="5498994" cy="5856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 sz="1800" b="1" i="1" noProof="1">
                <a:solidFill>
                  <a:schemeClr val="bg1"/>
                </a:solidFill>
              </a:rPr>
              <a:t>Холодногірська виправна колонія у XIX столітті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DA028C-C3E2-20EE-5BF3-4127E1399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812005"/>
            <a:ext cx="5696511" cy="2379412"/>
          </a:xfr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endParaRPr lang="ru-RU" sz="15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uk-UA" sz="2900" noProof="1">
                <a:latin typeface="Aptos Display"/>
              </a:rPr>
              <a:t>Наприкінці XVIII століття </a:t>
            </a:r>
            <a:r>
              <a:rPr lang="uk-UA" sz="2900" noProof="1">
                <a:solidFill>
                  <a:schemeClr val="tx2"/>
                </a:solidFill>
                <a:latin typeface="Aptos Display"/>
              </a:rPr>
              <a:t>на Холодній горі було засновано Холодногірську в'язницю. </a:t>
            </a:r>
            <a:endParaRPr lang="uk-UA" sz="2900" noProof="1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uk-UA" sz="2900" noProof="1">
                <a:solidFill>
                  <a:schemeClr val="tx2"/>
                </a:solidFill>
              </a:rPr>
              <a:t>До 1917 року тут функціонували Губернська тюремна установа і Виправні арештантські відділення  цивільного відомства. Після захоплення міста більшовиками тут містилася слідча в’язниця, будинок примусових робіт, закрита в’язниця, спецізолятор НКВС.</a:t>
            </a:r>
          </a:p>
        </p:txBody>
      </p:sp>
    </p:spTree>
    <p:extLst>
      <p:ext uri="{BB962C8B-B14F-4D97-AF65-F5344CB8AC3E}">
        <p14:creationId xmlns:p14="http://schemas.microsoft.com/office/powerpoint/2010/main" val="3564360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C27E70C-5470-4262-B9CE-AE52C51CF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12188952" cy="3490956"/>
            <a:chOff x="651279" y="598259"/>
            <a:chExt cx="10889442" cy="5680742"/>
          </a:xfrm>
        </p:grpSpPr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B5C7D35F-738C-47DF-AD6E-859806E46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Color">
              <a:extLst>
                <a:ext uri="{FF2B5EF4-FFF2-40B4-BE49-F238E27FC236}">
                  <a16:creationId xmlns:a16="http://schemas.microsoft.com/office/drawing/2014/main" id="{740F8C8B-E52F-46CF-89C7-51C6A037C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Рисунок 3" descr="Изображение выглядит как похороны, могила, на открытом воздухе, кладбище&#10;&#10;Содержимое, созданное ИИ, может быть неверным.">
            <a:extLst>
              <a:ext uri="{FF2B5EF4-FFF2-40B4-BE49-F238E27FC236}">
                <a16:creationId xmlns:a16="http://schemas.microsoft.com/office/drawing/2014/main" id="{2D76C669-F5AE-562D-F681-58F492BFC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4000"/>
                    </a14:imgEffect>
                    <a14:imgEffect>
                      <a14:brightnessContrast bright="6000" contrast="27000"/>
                    </a14:imgEffect>
                  </a14:imgLayer>
                </a14:imgProps>
              </a:ext>
            </a:extLst>
          </a:blip>
          <a:srcRect l="13116" r="7610"/>
          <a:stretch/>
        </p:blipFill>
        <p:spPr>
          <a:xfrm>
            <a:off x="411029" y="933573"/>
            <a:ext cx="5394534" cy="56072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C1F167-C352-DE29-4C92-E1B474830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946" y="2056328"/>
            <a:ext cx="6467061" cy="652209"/>
          </a:xfrm>
        </p:spPr>
        <p:txBody>
          <a:bodyPr anchor="b">
            <a:normAutofit/>
          </a:bodyPr>
          <a:lstStyle/>
          <a:p>
            <a:r>
              <a:rPr lang="uk-UA" sz="1800" b="1" i="1" noProof="1">
                <a:solidFill>
                  <a:schemeClr val="bg1"/>
                </a:solidFill>
              </a:rPr>
              <a:t>Пам'ятний знак на місці концтабору </a:t>
            </a:r>
            <a:br>
              <a:rPr lang="uk-UA" sz="1800" b="1" i="1" noProof="1">
                <a:solidFill>
                  <a:schemeClr val="bg1"/>
                </a:solidFill>
              </a:rPr>
            </a:br>
            <a:r>
              <a:rPr lang="uk-UA" sz="1800" b="1" i="1" noProof="1">
                <a:solidFill>
                  <a:schemeClr val="bg1"/>
                </a:solidFill>
              </a:rPr>
              <a:t>(був прибраний у 2020 році)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8430C3-89CA-2383-9927-1ED8B8267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157" y="3985348"/>
            <a:ext cx="5394534" cy="2342652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uk-UA" sz="2200" noProof="1">
                <a:solidFill>
                  <a:schemeClr val="tx2"/>
                </a:solidFill>
              </a:rPr>
              <a:t>Після окупації міста нацистами в’язницю перетворили на концтабір для радянських військовополонених "Stalag № 363.</a:t>
            </a:r>
            <a:br>
              <a:rPr lang="uk-UA" sz="2200" noProof="1">
                <a:solidFill>
                  <a:schemeClr val="tx2"/>
                </a:solidFill>
              </a:rPr>
            </a:br>
            <a:r>
              <a:rPr lang="uk-UA" sz="2200" noProof="1">
                <a:solidFill>
                  <a:schemeClr val="tx2"/>
                </a:solidFill>
              </a:rPr>
              <a:t>У ньому перебували військовополонені червоноармійці. Вони піддавалися постійним знущанням та катуванням.</a:t>
            </a:r>
            <a:br>
              <a:rPr lang="uk-UA" sz="2200" noProof="1">
                <a:solidFill>
                  <a:schemeClr val="tx2"/>
                </a:solidFill>
              </a:rPr>
            </a:br>
            <a:r>
              <a:rPr lang="uk-UA" sz="2200" noProof="1">
                <a:solidFill>
                  <a:schemeClr val="tx2"/>
                </a:solidFill>
              </a:rPr>
              <a:t>Усього у концтаборі знаходилося 20 тисяч військових РСЧА. За час окупації Харкова в концтаборі загинуло 10 тисяч осіб. </a:t>
            </a:r>
          </a:p>
        </p:txBody>
      </p:sp>
    </p:spTree>
    <p:extLst>
      <p:ext uri="{BB962C8B-B14F-4D97-AF65-F5344CB8AC3E}">
        <p14:creationId xmlns:p14="http://schemas.microsoft.com/office/powerpoint/2010/main" val="653097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48F5E6-4377-481A-9615-8B26AF96A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2" name="Color">
              <a:extLst>
                <a:ext uri="{FF2B5EF4-FFF2-40B4-BE49-F238E27FC236}">
                  <a16:creationId xmlns:a16="http://schemas.microsoft.com/office/drawing/2014/main" id="{D8552057-9E04-4499-916A-649BB6B51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D1194A2F-4E63-4228-A833-4D86528EA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E6FDFE8E-A2FD-4E16-8230-426A038AE5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598" y="497985"/>
            <a:ext cx="7817951" cy="5009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4E8431-486D-4FF9-8368-9180BF0374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/>
          <a:stretch/>
        </p:blipFill>
        <p:spPr>
          <a:xfrm>
            <a:off x="9879353" y="2255963"/>
            <a:ext cx="2138041" cy="1319842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4FDB611-6689-41D1-A073-D45FDEE813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" b="5401"/>
          <a:stretch/>
        </p:blipFill>
        <p:spPr>
          <a:xfrm>
            <a:off x="230620" y="2814089"/>
            <a:ext cx="1922133" cy="1421482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13F3875-B941-4491-923D-2CC6869598C7}"/>
              </a:ext>
            </a:extLst>
          </p:cNvPr>
          <p:cNvSpPr txBox="1"/>
          <p:nvPr/>
        </p:nvSpPr>
        <p:spPr>
          <a:xfrm rot="10800000" flipV="1">
            <a:off x="3442431" y="5698809"/>
            <a:ext cx="78179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noProof="1">
                <a:solidFill>
                  <a:schemeClr val="bg1"/>
                </a:solidFill>
              </a:rPr>
              <a:t>Відстань від концтабору до лікарні 1,5 кілометра. Професор разом із медперсоналом на візку перевозив поранених до лікарні. 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BE5A184-0DA0-4FED-935F-BFCACA81BBFF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2152753" y="3429000"/>
            <a:ext cx="1641543" cy="958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38D19140-CD18-4835-B4C0-979A116543BE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7617125" y="2255963"/>
            <a:ext cx="2262228" cy="65992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205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56E71F1-5A87-4A96-B42F-2DFA1B76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2" name="Color Cover">
              <a:extLst>
                <a:ext uri="{FF2B5EF4-FFF2-40B4-BE49-F238E27FC236}">
                  <a16:creationId xmlns:a16="http://schemas.microsoft.com/office/drawing/2014/main" id="{CF5215DD-02E8-49F2-8F73-D509B6A02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Color Cover">
              <a:extLst>
                <a:ext uri="{FF2B5EF4-FFF2-40B4-BE49-F238E27FC236}">
                  <a16:creationId xmlns:a16="http://schemas.microsoft.com/office/drawing/2014/main" id="{8E743EB7-3A15-4D51-A603-1F3C290A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733FE3C-12C4-4FA2-A795-87D2F6776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16" name="Color">
              <a:extLst>
                <a:ext uri="{FF2B5EF4-FFF2-40B4-BE49-F238E27FC236}">
                  <a16:creationId xmlns:a16="http://schemas.microsoft.com/office/drawing/2014/main" id="{66F1E4BF-D491-4254-81A6-5119D1672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Color">
              <a:extLst>
                <a:ext uri="{FF2B5EF4-FFF2-40B4-BE49-F238E27FC236}">
                  <a16:creationId xmlns:a16="http://schemas.microsoft.com/office/drawing/2014/main" id="{98C6C0CF-E3BD-4627-9DDF-246EAF2D4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Рисунок 3" descr="Изображение выглядит как одежда, Человеческое лицо, человек, портрет&#10;&#10;Содержимое, созданное ИИ, может быть неверным.">
            <a:extLst>
              <a:ext uri="{FF2B5EF4-FFF2-40B4-BE49-F238E27FC236}">
                <a16:creationId xmlns:a16="http://schemas.microsoft.com/office/drawing/2014/main" id="{7C4687C4-2276-2630-FADA-D81D7655A1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05" r="1" b="1"/>
          <a:stretch/>
        </p:blipFill>
        <p:spPr>
          <a:xfrm>
            <a:off x="422499" y="451276"/>
            <a:ext cx="4166151" cy="5185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C2B5F12-8A82-4A59-9400-3164CBF47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52" cy="6858000"/>
            <a:chOff x="0" y="0"/>
            <a:chExt cx="12188952" cy="68580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4BC7CB-EC69-421D-B286-57CAFE86D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D86EA2-D090-4E0C-B153-3ECE91311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AC29764-D054-4F76-9FE5-49811EDB6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D9BB18B-7B57-4D1E-B87E-D2A7214F7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0A98EF1-1185-4EFF-A3C0-25DEBE8CD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CDA8723-DE3F-48D0-8822-0269EE207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2B072E5-03AC-4D0A-A767-43EFB55BED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2AD8C-15C7-230F-B47A-C1A2A151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927" y="5637199"/>
            <a:ext cx="2622882" cy="539272"/>
          </a:xfrm>
        </p:spPr>
        <p:txBody>
          <a:bodyPr anchor="b">
            <a:normAutofit/>
          </a:bodyPr>
          <a:lstStyle/>
          <a:p>
            <a:r>
              <a:rPr lang="uk-UA" sz="1600" b="1" noProof="1">
                <a:solidFill>
                  <a:schemeClr val="bg1"/>
                </a:solidFill>
              </a:rPr>
              <a:t>Олександр Мещанінов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           1879-1965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DA03C1-A208-CECA-078E-6276CF52C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1855" y="3564211"/>
            <a:ext cx="6275745" cy="245145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uk-UA" sz="1800" noProof="1">
                <a:solidFill>
                  <a:schemeClr val="bg1"/>
                </a:solidFill>
              </a:rPr>
              <a:t>За час окупації Холодної гори, у 9-й лікарні працював відомий лікар-хірург Олександр Мещанінов, який здійснив великий подвиг. У 1941 році лікарня перетворилася на військовий госпіталь, де перебували поранені червоноармійці. Мещанінову вдалося довгий час не видавати військових, які знаходилися у госпіталі. Більш того хірург запевнив німців, що це була громадська лікарня. Всього лікарю вдалося врятувати більше ніж 2 тисячі життів людей.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2BBCE31-4ADB-49B7-9719-30DC4FDD4721}"/>
              </a:ext>
            </a:extLst>
          </p:cNvPr>
          <p:cNvSpPr txBox="1"/>
          <p:nvPr/>
        </p:nvSpPr>
        <p:spPr>
          <a:xfrm>
            <a:off x="5001855" y="2068293"/>
            <a:ext cx="6177282" cy="736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000" noProof="1">
                <a:solidFill>
                  <a:schemeClr val="bg1"/>
                </a:solidFill>
              </a:rPr>
              <a:t>Олександр Мещанінов: "Все своє життя, сили і енергію я віддам вам, люди!"</a:t>
            </a:r>
          </a:p>
        </p:txBody>
      </p:sp>
    </p:spTree>
    <p:extLst>
      <p:ext uri="{BB962C8B-B14F-4D97-AF65-F5344CB8AC3E}">
        <p14:creationId xmlns:p14="http://schemas.microsoft.com/office/powerpoint/2010/main" val="2462125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48F5E6-4377-481A-9615-8B26AF96A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2" name="Color">
              <a:extLst>
                <a:ext uri="{FF2B5EF4-FFF2-40B4-BE49-F238E27FC236}">
                  <a16:creationId xmlns:a16="http://schemas.microsoft.com/office/drawing/2014/main" id="{D8552057-9E04-4499-916A-649BB6B51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D1194A2F-4E63-4228-A833-4D86528EA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75CBB2-44FD-6D9F-C83A-C65AB700F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6897" y="4159545"/>
            <a:ext cx="4885949" cy="2432391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uk-UA" sz="2000" noProof="1">
                <a:solidFill>
                  <a:schemeClr val="bg1"/>
                </a:solidFill>
              </a:rPr>
              <a:t>Мещанінов О.І. знаний у світі.</a:t>
            </a:r>
          </a:p>
          <a:p>
            <a:pPr marL="0" indent="0">
              <a:buNone/>
            </a:pPr>
            <a:r>
              <a:rPr lang="uk-UA" sz="2000" noProof="1">
                <a:solidFill>
                  <a:schemeClr val="bg1"/>
                </a:solidFill>
              </a:rPr>
              <a:t>Він занесений в Ізраїлі до списку "Праведників світу", його ім’я носить</a:t>
            </a:r>
            <a:br>
              <a:rPr lang="uk-UA" sz="2000" noProof="1">
                <a:solidFill>
                  <a:schemeClr val="bg1"/>
                </a:solidFill>
              </a:rPr>
            </a:br>
            <a:r>
              <a:rPr lang="uk-UA" sz="2000" noProof="1">
                <a:solidFill>
                  <a:schemeClr val="bg1"/>
                </a:solidFill>
              </a:rPr>
              <a:t>КНП «Міська клінічна лікарня швидкої та невідкладної медичної допомоги» Харківської міської ради,  а також одна з вулиць міста, сквер.</a:t>
            </a:r>
          </a:p>
          <a:p>
            <a:pPr marL="0" indent="0">
              <a:buNone/>
            </a:pP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14B7B1-9B3A-4E7F-9176-5E40F697BF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4"/>
          <a:stretch/>
        </p:blipFill>
        <p:spPr>
          <a:xfrm>
            <a:off x="6094474" y="293131"/>
            <a:ext cx="5668424" cy="2971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6296BC7-5C3E-432E-825D-026240F9E0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8"/>
          <a:stretch/>
        </p:blipFill>
        <p:spPr>
          <a:xfrm>
            <a:off x="429102" y="2951078"/>
            <a:ext cx="6401693" cy="3613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5037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48F5E6-4377-481A-9615-8B26AF96A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2" name="Color">
              <a:extLst>
                <a:ext uri="{FF2B5EF4-FFF2-40B4-BE49-F238E27FC236}">
                  <a16:creationId xmlns:a16="http://schemas.microsoft.com/office/drawing/2014/main" id="{D8552057-9E04-4499-916A-649BB6B51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D1194A2F-4E63-4228-A833-4D86528EA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75CBB2-44FD-6D9F-C83A-C65AB700F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3098" y="1683079"/>
            <a:ext cx="4762892" cy="510807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noProof="1">
                <a:solidFill>
                  <a:schemeClr val="bg1"/>
                </a:solidFill>
              </a:rPr>
              <a:t>Сьогодні Холодна гора – добре упорядкований великий житловий масив</a:t>
            </a:r>
            <a:br>
              <a:rPr lang="uk-UA" noProof="1">
                <a:solidFill>
                  <a:schemeClr val="bg1"/>
                </a:solidFill>
              </a:rPr>
            </a:br>
            <a:r>
              <a:rPr lang="uk-UA" noProof="1">
                <a:solidFill>
                  <a:schemeClr val="bg1"/>
                </a:solidFill>
              </a:rPr>
              <a:t>у західній частині міста</a:t>
            </a:r>
            <a:br>
              <a:rPr lang="uk-UA" noProof="1">
                <a:solidFill>
                  <a:schemeClr val="bg1"/>
                </a:solidFill>
              </a:rPr>
            </a:br>
            <a:r>
              <a:rPr lang="uk-UA" noProof="1">
                <a:solidFill>
                  <a:schemeClr val="bg1"/>
                </a:solidFill>
              </a:rPr>
              <a:t>з високою щільністю забудови та досить великим населенням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BEFE7C-B266-4A25-A73F-C50BF4331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18" y="2225340"/>
            <a:ext cx="5559964" cy="3924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3343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48F5E6-4377-481A-9615-8B26AF96A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2" name="Color">
              <a:extLst>
                <a:ext uri="{FF2B5EF4-FFF2-40B4-BE49-F238E27FC236}">
                  <a16:creationId xmlns:a16="http://schemas.microsoft.com/office/drawing/2014/main" id="{D8552057-9E04-4499-916A-649BB6B51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D1194A2F-4E63-4228-A833-4D86528EA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68EAFBD-C2F9-4C42-878C-3B890E2066AC}"/>
              </a:ext>
            </a:extLst>
          </p:cNvPr>
          <p:cNvSpPr txBox="1"/>
          <p:nvPr/>
        </p:nvSpPr>
        <p:spPr>
          <a:xfrm>
            <a:off x="930731" y="1996418"/>
            <a:ext cx="10158994" cy="4220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25"/>
              </a:spcAft>
            </a:pPr>
            <a:r>
              <a:rPr lang="uk-UA" sz="2400" noProof="1">
                <a:solidFill>
                  <a:schemeClr val="bg1"/>
                </a:solidFill>
              </a:rPr>
              <a:t>У результаті проведеного дослідження  зроблено такі висновки: </a:t>
            </a:r>
          </a:p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uk-UA" sz="2400" noProof="1">
                <a:solidFill>
                  <a:schemeClr val="bg1"/>
                </a:solidFill>
              </a:rPr>
              <a:t>1. Від початку заснування Харкова Холодна гора була не заселеною. </a:t>
            </a:r>
          </a:p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uk-UA" sz="2400" noProof="1">
                <a:solidFill>
                  <a:schemeClr val="bg1"/>
                </a:solidFill>
              </a:rPr>
              <a:t>2. Існує  три версії назви Холодної  гори. Найбільш правильною все ж таки вважають версію пов’язану з кліматичними умовами.</a:t>
            </a:r>
          </a:p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uk-UA" sz="2400" noProof="1">
                <a:solidFill>
                  <a:schemeClr val="bg1"/>
                </a:solidFill>
              </a:rPr>
              <a:t>3. Пам’ятна дошка на будинку №9 лікарні, сквер із пам’ятником, присвячені відомому лікарю-хірургу Олександру Мещанінову, де він пропрацював з 1919 по 1956 рік та здійснив великий подвиг у 1941-43 </a:t>
            </a:r>
            <a:r>
              <a:rPr lang="uk-UA" sz="2400" dirty="0">
                <a:solidFill>
                  <a:schemeClr val="bg1"/>
                </a:solidFill>
              </a:rPr>
              <a:t>рр.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28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48F5E6-4377-481A-9615-8B26AF96A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2" name="Color">
              <a:extLst>
                <a:ext uri="{FF2B5EF4-FFF2-40B4-BE49-F238E27FC236}">
                  <a16:creationId xmlns:a16="http://schemas.microsoft.com/office/drawing/2014/main" id="{D8552057-9E04-4499-916A-649BB6B51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D1194A2F-4E63-4228-A833-4D86528EA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75CBB2-44FD-6D9F-C83A-C65AB700F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09" y="4735396"/>
            <a:ext cx="4243348" cy="193411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2F4504-819A-4CEB-97B7-BC0477B47861}"/>
              </a:ext>
            </a:extLst>
          </p:cNvPr>
          <p:cNvSpPr txBox="1"/>
          <p:nvPr/>
        </p:nvSpPr>
        <p:spPr>
          <a:xfrm>
            <a:off x="1484243" y="1751851"/>
            <a:ext cx="1042987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Використані джерела:</a:t>
            </a:r>
          </a:p>
          <a:p>
            <a:endParaRPr lang="uk-UA" sz="2400" b="1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Карнацевич, В. Мещанинов Александр Иванович // 100 знаменитых харьковчан / В. Карнацевич. – Харьков: Фолио, 2005. – С. 300–305.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https://esu.com.ua</a:t>
            </a:r>
            <a:endParaRPr lang="uk-UA" sz="2400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https://www.metro.kharkiv.ua</a:t>
            </a:r>
            <a:endParaRPr lang="uk-UA" sz="2400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https://history.sumy.ua/research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/article/256-oleksandr-ivanovych-meshchaninov.html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https://uk.wikipedia.org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743</Words>
  <Application>Microsoft Office PowerPoint</Application>
  <PresentationFormat>Широкоэкранный</PresentationFormat>
  <Paragraphs>46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Тема Office</vt:lpstr>
      <vt:lpstr>Екскурсія Холодною горою м. Харкова</vt:lpstr>
      <vt:lpstr>Презентация PowerPoint</vt:lpstr>
      <vt:lpstr>Вид Харкова з Холодної Гори</vt:lpstr>
      <vt:lpstr>Курсько-Харківсько-Азовська залізниця</vt:lpstr>
      <vt:lpstr>Свято-Озерянський храм.</vt:lpstr>
      <vt:lpstr>Презентация PowerPoint</vt:lpstr>
      <vt:lpstr>Холодногірська виправна колонія у XIX столітті</vt:lpstr>
      <vt:lpstr>Пам'ятний знак на місці концтабору  (був прибраний у 2020 році)</vt:lpstr>
      <vt:lpstr>Презентация PowerPoint</vt:lpstr>
      <vt:lpstr>Олександр Мещанінов            1879-1965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Історія місцевості Холодна гора м. Харкова.</dc:title>
  <dc:creator>Елена</dc:creator>
  <cp:lastModifiedBy>Пользователь</cp:lastModifiedBy>
  <cp:revision>428</cp:revision>
  <dcterms:created xsi:type="dcterms:W3CDTF">2025-03-07T14:38:37Z</dcterms:created>
  <dcterms:modified xsi:type="dcterms:W3CDTF">2025-04-14T11:48:39Z</dcterms:modified>
</cp:coreProperties>
</file>