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0" r:id="rId1"/>
  </p:sldMasterIdLst>
  <p:sldIdLst>
    <p:sldId id="256" r:id="rId2"/>
    <p:sldId id="257" r:id="rId3"/>
    <p:sldId id="260" r:id="rId4"/>
    <p:sldId id="261" r:id="rId5"/>
    <p:sldId id="263" r:id="rId6"/>
    <p:sldId id="264" r:id="rId7"/>
    <p:sldId id="276" r:id="rId8"/>
    <p:sldId id="272" r:id="rId9"/>
    <p:sldId id="274" r:id="rId10"/>
    <p:sldId id="275" r:id="rId11"/>
    <p:sldId id="281" r:id="rId12"/>
    <p:sldId id="282" r:id="rId13"/>
    <p:sldId id="279" r:id="rId14"/>
    <p:sldId id="277" r:id="rId15"/>
    <p:sldId id="28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238" autoAdjust="0"/>
  </p:normalViewPr>
  <p:slideViewPr>
    <p:cSldViewPr snapToGrid="0">
      <p:cViewPr varScale="1">
        <p:scale>
          <a:sx n="111" d="100"/>
          <a:sy n="111" d="100"/>
        </p:scale>
        <p:origin x="58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D515D-6E31-46F2-BAD3-09F7CF76940E}" type="datetimeFigureOut">
              <a:rPr lang="x-none" smtClean="0"/>
              <a:t>04/14/2025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CD73526-85BD-4403-B9B9-698863456F7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74967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D515D-6E31-46F2-BAD3-09F7CF76940E}" type="datetimeFigureOut">
              <a:rPr lang="x-none" smtClean="0"/>
              <a:t>04/14/2025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3526-85BD-4403-B9B9-698863456F7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48998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D515D-6E31-46F2-BAD3-09F7CF76940E}" type="datetimeFigureOut">
              <a:rPr lang="x-none" smtClean="0"/>
              <a:t>04/14/2025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CD73526-85BD-4403-B9B9-698863456F7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55399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D515D-6E31-46F2-BAD3-09F7CF76940E}" type="datetimeFigureOut">
              <a:rPr lang="x-none" smtClean="0"/>
              <a:t>04/14/2025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CD73526-85BD-4403-B9B9-698863456F7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38004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D515D-6E31-46F2-BAD3-09F7CF76940E}" type="datetimeFigureOut">
              <a:rPr lang="x-none" smtClean="0"/>
              <a:t>04/14/2025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CD73526-85BD-4403-B9B9-698863456F7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80109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D515D-6E31-46F2-BAD3-09F7CF76940E}" type="datetimeFigureOut">
              <a:rPr lang="x-none" smtClean="0"/>
              <a:t>04/14/2025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3526-85BD-4403-B9B9-698863456F7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07782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D515D-6E31-46F2-BAD3-09F7CF76940E}" type="datetimeFigureOut">
              <a:rPr lang="x-none" smtClean="0"/>
              <a:t>04/14/2025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3526-85BD-4403-B9B9-698863456F7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05064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D515D-6E31-46F2-BAD3-09F7CF76940E}" type="datetimeFigureOut">
              <a:rPr lang="x-none" smtClean="0"/>
              <a:t>04/14/2025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3526-85BD-4403-B9B9-698863456F7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82945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D515D-6E31-46F2-BAD3-09F7CF76940E}" type="datetimeFigureOut">
              <a:rPr lang="x-none" smtClean="0"/>
              <a:t>04/14/2025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CD73526-85BD-4403-B9B9-698863456F7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52844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D515D-6E31-46F2-BAD3-09F7CF76940E}" type="datetimeFigureOut">
              <a:rPr lang="x-none" smtClean="0"/>
              <a:t>04/14/2025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CD73526-85BD-4403-B9B9-698863456F7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4165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D515D-6E31-46F2-BAD3-09F7CF76940E}" type="datetimeFigureOut">
              <a:rPr lang="x-none" smtClean="0"/>
              <a:t>04/14/2025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CD73526-85BD-4403-B9B9-698863456F7D}" type="slidenum">
              <a:rPr lang="x-none" smtClean="0"/>
              <a:t>‹#›</a:t>
            </a:fld>
            <a:endParaRPr lang="x-none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7879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D515D-6E31-46F2-BAD3-09F7CF76940E}" type="datetimeFigureOut">
              <a:rPr lang="x-none" smtClean="0"/>
              <a:t>04/14/2025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CD73526-85BD-4403-B9B9-698863456F7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59232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D515D-6E31-46F2-BAD3-09F7CF76940E}" type="datetimeFigureOut">
              <a:rPr lang="x-none" smtClean="0"/>
              <a:t>04/14/2025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CD73526-85BD-4403-B9B9-698863456F7D}" type="slidenum">
              <a:rPr lang="x-none" smtClean="0"/>
              <a:t>‹#›</a:t>
            </a:fld>
            <a:endParaRPr lang="x-none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2269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D515D-6E31-46F2-BAD3-09F7CF76940E}" type="datetimeFigureOut">
              <a:rPr lang="x-none" smtClean="0"/>
              <a:t>04/14/2025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CD73526-85BD-4403-B9B9-698863456F7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96760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D515D-6E31-46F2-BAD3-09F7CF76940E}" type="datetimeFigureOut">
              <a:rPr lang="x-none" smtClean="0"/>
              <a:t>04/14/2025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3526-85BD-4403-B9B9-698863456F7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56684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D515D-6E31-46F2-BAD3-09F7CF76940E}" type="datetimeFigureOut">
              <a:rPr lang="x-none" smtClean="0"/>
              <a:t>04/14/2025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3526-85BD-4403-B9B9-698863456F7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42224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alphaModFix amt="3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D515D-6E31-46F2-BAD3-09F7CF76940E}" type="datetimeFigureOut">
              <a:rPr lang="x-none" smtClean="0"/>
              <a:t>04/14/2025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CD73526-85BD-4403-B9B9-698863456F7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7191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0" r:id="rId10"/>
    <p:sldLayoutId id="2147484051" r:id="rId11"/>
    <p:sldLayoutId id="2147484052" r:id="rId12"/>
    <p:sldLayoutId id="2147484053" r:id="rId13"/>
    <p:sldLayoutId id="2147484054" r:id="rId14"/>
    <p:sldLayoutId id="2147484055" r:id="rId15"/>
    <p:sldLayoutId id="214748405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s://uk.wikipedia.org/wiki/%D0%9A%D0%B5%D0%BD%D0%B0%D1%81%D0%B0_(%D0%9A%D0%B8%D1%97%D0%B2)#cite_note-1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landmarks.in.ua/oblast/kyiv/kyiv-kenasa" TargetMode="External"/><Relationship Id="rId7" Type="http://schemas.openxmlformats.org/officeDocument/2006/relationships/hyperlink" Target="https://landmarks.in.ua/oblast/kyiv/kyiv-brodsky-synagogue" TargetMode="External"/><Relationship Id="rId2" Type="http://schemas.openxmlformats.org/officeDocument/2006/relationships/hyperlink" Target="http://resource.history.org.ua/cgi-bin/eiu/history.exe?Z21ID=&amp;I21DBN=DOP&amp;P21DBN=EIU&amp;S21STN=1&amp;S21REF=10&amp;S21FMT=eiu_all&amp;C21COM=S&amp;S21CNR=20&amp;S21P01=0&amp;S21P02=0&amp;S21P03=TRN=&amp;S21COLORTERMS=0&amp;S21STR=Evrei_v_Ukrain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esource.history.org.ua/cgi-bin/eiu/history.exe?Z21ID=&amp;I21DBN=EIU&amp;P21DBN=EIU&amp;S21STN=1&amp;S21REF=10&amp;S21FMT=eiu_all&amp;C21COM=S&amp;S21CNR=20&amp;S21P01=0&amp;S21P02=0&amp;S21P03=TRN=&amp;S21COLORTERMS=0&amp;S21STR=poljaky_v_ukrajni" TargetMode="External"/><Relationship Id="rId5" Type="http://schemas.openxmlformats.org/officeDocument/2006/relationships/hyperlink" Target="https://landmarks.in.ua/oblast/kyiv/kyiv-olexandrivsky-kostel" TargetMode="External"/><Relationship Id="rId4" Type="http://schemas.openxmlformats.org/officeDocument/2006/relationships/hyperlink" Target="https://culture.pl/ua/stattia/kyyiv-katolytskyy-istoriya-kostelu-svyatoho-oleksandr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797149-822F-B4A4-7A04-D4BB29DAD4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4031" y="1475598"/>
            <a:ext cx="8700007" cy="2299986"/>
          </a:xfrm>
        </p:spPr>
        <p:txBody>
          <a:bodyPr>
            <a:normAutofit/>
          </a:bodyPr>
          <a:lstStyle/>
          <a:p>
            <a:pPr algn="ctr"/>
            <a:r>
              <a:rPr lang="ru-RU" sz="49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49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9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49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sz="49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народів</a:t>
            </a:r>
            <a:r>
              <a:rPr lang="ru-RU" sz="49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культурна </a:t>
            </a:r>
            <a:r>
              <a:rPr lang="ru-RU" sz="49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мозаїка</a:t>
            </a:r>
            <a:r>
              <a:rPr lang="ru-RU" sz="49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endParaRPr lang="x-none" sz="49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C9C9D86-E716-9D0A-844C-3A398ADD65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6231" y="3903404"/>
            <a:ext cx="6213989" cy="2654713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uk-UA" sz="8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  <a:r>
              <a:rPr lang="uk-UA" sz="8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Кірик</a:t>
            </a:r>
            <a:r>
              <a:rPr lang="en-US" sz="8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8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 Олегович</a:t>
            </a:r>
          </a:p>
          <a:p>
            <a:pPr algn="r"/>
            <a:r>
              <a:rPr lang="uk-UA" sz="8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Учень 8-А класу Київського Ліцею </a:t>
            </a:r>
            <a:r>
              <a:rPr lang="en-US" sz="8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uk-UA" sz="8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Тріумф</a:t>
            </a:r>
            <a:r>
              <a:rPr lang="en-US" sz="8000" b="1" i="1" dirty="0"/>
              <a:t>”</a:t>
            </a:r>
            <a:endParaRPr lang="uk-UA" sz="8000" b="1" i="1" dirty="0"/>
          </a:p>
          <a:p>
            <a:pPr algn="r"/>
            <a:r>
              <a:rPr lang="uk-UA" sz="8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 територіального відділення МАНУ:</a:t>
            </a:r>
          </a:p>
          <a:p>
            <a:pPr algn="r"/>
            <a:r>
              <a:rPr lang="uk-UA" sz="8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Киівська</a:t>
            </a:r>
            <a:r>
              <a:rPr lang="uk-UA" sz="8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Мала Академія Наук, м. Київ</a:t>
            </a:r>
          </a:p>
          <a:p>
            <a:pPr algn="r"/>
            <a:r>
              <a:rPr lang="uk-UA" sz="8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 </a:t>
            </a:r>
            <a:r>
              <a:rPr lang="uk-UA" sz="8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8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Філь Валентин Михайлович</a:t>
            </a:r>
            <a:endParaRPr lang="x-none" sz="8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x-none" b="1" dirty="0"/>
          </a:p>
        </p:txBody>
      </p:sp>
    </p:spTree>
    <p:extLst>
      <p:ext uri="{BB962C8B-B14F-4D97-AF65-F5344CB8AC3E}">
        <p14:creationId xmlns:p14="http://schemas.microsoft.com/office/powerpoint/2010/main" val="386020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611F6C-D6AE-EF8A-F1A3-E962D1E96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101" y="484632"/>
            <a:ext cx="4011733" cy="5743640"/>
          </a:xfrm>
        </p:spPr>
        <p:txBody>
          <a:bodyPr/>
          <a:lstStyle/>
          <a:p>
            <a:pPr algn="ctr"/>
            <a:br>
              <a:rPr lang="uk-UA" sz="2800" b="1" dirty="0"/>
            </a:br>
            <a:br>
              <a:rPr lang="uk-UA" sz="2800" b="1" dirty="0"/>
            </a:br>
            <a:br>
              <a:rPr lang="uk-UA" sz="2800" b="1" dirty="0"/>
            </a:br>
            <a:br>
              <a:rPr lang="uk-UA" sz="2800" b="1" dirty="0"/>
            </a:br>
            <a:r>
              <a:rPr lang="uk-UA" sz="2000" b="1" dirty="0"/>
              <a:t>Мета </a:t>
            </a:r>
            <a:r>
              <a:rPr lang="uk-UA" sz="2000" b="1" dirty="0" err="1"/>
              <a:t>проєкту</a:t>
            </a:r>
            <a:r>
              <a:rPr lang="uk-UA" sz="2000" b="1" dirty="0"/>
              <a:t> </a:t>
            </a:r>
            <a:r>
              <a:rPr lang="uk-UA" sz="2800" b="1" dirty="0"/>
              <a:t>- </a:t>
            </a:r>
            <a:r>
              <a:rPr lang="uk-UA" sz="2000" dirty="0">
                <a:solidFill>
                  <a:srgbClr val="0D0D0D"/>
                </a:solidFill>
                <a:effectLst/>
                <a:ea typeface="MS Mincho" panose="02020609040205080304" pitchFamily="49" charset="-128"/>
              </a:rPr>
              <a:t>полягає у вивченні  культурної спадщини національних меншин на території Києва та створенні екскурсійного маршруту.</a:t>
            </a:r>
            <a:endParaRPr lang="x-none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D64201-5C83-0A21-7446-A34E7D13C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2104" y="73649"/>
            <a:ext cx="5646170" cy="4468854"/>
          </a:xfrm>
        </p:spPr>
        <p:txBody>
          <a:bodyPr>
            <a:noAutofit/>
          </a:bodyPr>
          <a:lstStyle/>
          <a:p>
            <a:pPr marL="0" indent="0" algn="just">
              <a:buNone/>
              <a:tabLst>
                <a:tab pos="40894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 На </a:t>
            </a:r>
            <a:r>
              <a:rPr lang="ru-RU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основі</a:t>
            </a:r>
            <a:r>
              <a:rPr lang="ru-RU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мети ми </a:t>
            </a:r>
            <a:r>
              <a:rPr lang="ru-RU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ставимо</a:t>
            </a:r>
            <a:r>
              <a:rPr lang="ru-RU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такі</a:t>
            </a:r>
            <a:r>
              <a:rPr lang="ru-RU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дослідницькі</a:t>
            </a:r>
            <a:r>
              <a:rPr lang="ru-RU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завдання</a:t>
            </a:r>
            <a:r>
              <a:rPr lang="ru-RU" b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:</a:t>
            </a:r>
          </a:p>
          <a:p>
            <a:pPr lvl="0" algn="just">
              <a:lnSpc>
                <a:spcPct val="150000"/>
              </a:lnSpc>
              <a:buFont typeface="+mj-lt"/>
              <a:buAutoNum type="arabicPeriod"/>
              <a:tabLst>
                <a:tab pos="408940" algn="l"/>
              </a:tabLst>
            </a:pPr>
            <a:r>
              <a:rPr lang="ru-RU" dirty="0" err="1">
                <a:ea typeface="MS Mincho"/>
                <a:cs typeface="Times New Roman"/>
              </a:rPr>
              <a:t>Зібрати</a:t>
            </a:r>
            <a:r>
              <a:rPr lang="ru-RU" dirty="0">
                <a:ea typeface="MS Mincho"/>
                <a:cs typeface="Times New Roman"/>
              </a:rPr>
              <a:t> та </a:t>
            </a:r>
            <a:r>
              <a:rPr lang="ru-RU" dirty="0" err="1">
                <a:ea typeface="MS Mincho"/>
                <a:cs typeface="Times New Roman"/>
              </a:rPr>
              <a:t>систематизувати</a:t>
            </a:r>
            <a:r>
              <a:rPr lang="ru-RU" dirty="0">
                <a:ea typeface="MS Mincho"/>
                <a:cs typeface="Times New Roman"/>
              </a:rPr>
              <a:t> </a:t>
            </a:r>
            <a:r>
              <a:rPr lang="ru-RU" dirty="0" err="1">
                <a:ea typeface="MS Mincho"/>
                <a:cs typeface="Times New Roman"/>
              </a:rPr>
              <a:t>інформацію</a:t>
            </a:r>
            <a:r>
              <a:rPr lang="ru-RU" dirty="0">
                <a:ea typeface="MS Mincho"/>
                <a:cs typeface="Times New Roman"/>
              </a:rPr>
              <a:t> про </a:t>
            </a:r>
            <a:r>
              <a:rPr lang="uk-UA" dirty="0">
                <a:ea typeface="MS Mincho"/>
                <a:cs typeface="Times New Roman"/>
              </a:rPr>
              <a:t>культурну спадщину національних меншин.	</a:t>
            </a:r>
            <a:endParaRPr lang="ru-RU" sz="1600" dirty="0">
              <a:latin typeface="Cambria"/>
              <a:ea typeface="MS Mincho"/>
              <a:cs typeface="Times New Roman"/>
            </a:endParaRPr>
          </a:p>
          <a:p>
            <a:pPr lvl="0" algn="just">
              <a:lnSpc>
                <a:spcPct val="150000"/>
              </a:lnSpc>
              <a:buFont typeface="+mj-lt"/>
              <a:buAutoNum type="arabicPeriod"/>
              <a:tabLst>
                <a:tab pos="408940" algn="l"/>
              </a:tabLst>
            </a:pPr>
            <a:r>
              <a:rPr lang="uk-UA" dirty="0">
                <a:ea typeface="MS Mincho"/>
                <a:cs typeface="Times New Roman"/>
              </a:rPr>
              <a:t>Простежити історію виникнення національних меншин на території Києва.  </a:t>
            </a:r>
            <a:endParaRPr lang="ru-RU" sz="1600" dirty="0">
              <a:latin typeface="Cambria"/>
              <a:ea typeface="MS Mincho"/>
              <a:cs typeface="Times New Roman"/>
            </a:endParaRPr>
          </a:p>
          <a:p>
            <a:pPr lvl="0" algn="just">
              <a:lnSpc>
                <a:spcPct val="150000"/>
              </a:lnSpc>
              <a:buFont typeface="+mj-lt"/>
              <a:buAutoNum type="arabicPeriod"/>
              <a:tabLst>
                <a:tab pos="408940" algn="l"/>
              </a:tabLst>
            </a:pPr>
            <a:r>
              <a:rPr lang="uk-UA" dirty="0">
                <a:ea typeface="MS Mincho"/>
                <a:cs typeface="Times New Roman"/>
              </a:rPr>
              <a:t>Ознайомитись з культовими об’єктами євреїв, поляків, вірмен та </a:t>
            </a:r>
            <a:r>
              <a:rPr lang="uk-UA" dirty="0" err="1">
                <a:ea typeface="MS Mincho"/>
                <a:cs typeface="Times New Roman"/>
              </a:rPr>
              <a:t>кераїмів</a:t>
            </a:r>
            <a:r>
              <a:rPr lang="uk-UA" dirty="0">
                <a:ea typeface="MS Mincho"/>
                <a:cs typeface="Times New Roman"/>
              </a:rPr>
              <a:t> у Києві.  </a:t>
            </a:r>
            <a:endParaRPr lang="ru-RU" sz="1600" dirty="0">
              <a:latin typeface="Cambria"/>
              <a:ea typeface="MS Mincho"/>
              <a:cs typeface="Times New Roman"/>
            </a:endParaRPr>
          </a:p>
          <a:p>
            <a:pPr lvl="0" algn="just">
              <a:lnSpc>
                <a:spcPct val="150000"/>
              </a:lnSpc>
              <a:buFont typeface="+mj-lt"/>
              <a:buAutoNum type="arabicPeriod"/>
              <a:tabLst>
                <a:tab pos="408940" algn="l"/>
              </a:tabLst>
            </a:pPr>
            <a:r>
              <a:rPr lang="ru-RU" dirty="0" err="1">
                <a:ea typeface="MS Mincho"/>
                <a:cs typeface="Times New Roman"/>
              </a:rPr>
              <a:t>Розробити</a:t>
            </a:r>
            <a:r>
              <a:rPr lang="ru-RU" dirty="0">
                <a:ea typeface="MS Mincho"/>
                <a:cs typeface="Times New Roman"/>
              </a:rPr>
              <a:t> </a:t>
            </a:r>
            <a:r>
              <a:rPr lang="ru-RU" dirty="0" err="1">
                <a:ea typeface="MS Mincho"/>
                <a:cs typeface="Times New Roman"/>
              </a:rPr>
              <a:t>екскурсійний</a:t>
            </a:r>
            <a:r>
              <a:rPr lang="ru-RU" dirty="0">
                <a:ea typeface="MS Mincho"/>
                <a:cs typeface="Times New Roman"/>
              </a:rPr>
              <a:t> маршрут, </a:t>
            </a:r>
            <a:r>
              <a:rPr lang="ru-RU" dirty="0" err="1">
                <a:ea typeface="MS Mincho"/>
                <a:cs typeface="Times New Roman"/>
              </a:rPr>
              <a:t>який</a:t>
            </a:r>
            <a:r>
              <a:rPr lang="ru-RU" dirty="0">
                <a:ea typeface="MS Mincho"/>
                <a:cs typeface="Times New Roman"/>
              </a:rPr>
              <a:t> </a:t>
            </a:r>
            <a:r>
              <a:rPr lang="ru-RU" dirty="0" err="1">
                <a:ea typeface="MS Mincho"/>
                <a:cs typeface="Times New Roman"/>
              </a:rPr>
              <a:t>охоплює</a:t>
            </a:r>
            <a:r>
              <a:rPr lang="ru-RU" dirty="0">
                <a:ea typeface="MS Mincho"/>
                <a:cs typeface="Times New Roman"/>
              </a:rPr>
              <a:t> </a:t>
            </a:r>
            <a:r>
              <a:rPr lang="uk-UA" dirty="0">
                <a:ea typeface="MS Mincho"/>
                <a:cs typeface="Times New Roman"/>
              </a:rPr>
              <a:t>спадщину національних меншин.</a:t>
            </a:r>
            <a:endParaRPr lang="ru-RU" sz="1600" dirty="0">
              <a:latin typeface="Cambria"/>
              <a:ea typeface="MS Mincho"/>
              <a:cs typeface="Times New Roman"/>
            </a:endParaRPr>
          </a:p>
          <a:p>
            <a:pPr lvl="0" algn="just">
              <a:lnSpc>
                <a:spcPct val="150000"/>
              </a:lnSpc>
              <a:buFont typeface="+mj-lt"/>
              <a:buAutoNum type="arabicPeriod"/>
              <a:tabLst>
                <a:tab pos="408940" algn="l"/>
              </a:tabLst>
            </a:pPr>
            <a:r>
              <a:rPr lang="ru-RU" dirty="0">
                <a:ea typeface="MS Mincho"/>
                <a:cs typeface="Times New Roman"/>
              </a:rPr>
              <a:t>Провести </a:t>
            </a:r>
            <a:r>
              <a:rPr lang="ru-RU" dirty="0" err="1">
                <a:ea typeface="MS Mincho"/>
                <a:cs typeface="Times New Roman"/>
              </a:rPr>
              <a:t>екскурсійні</a:t>
            </a:r>
            <a:r>
              <a:rPr lang="ru-RU" dirty="0">
                <a:ea typeface="MS Mincho"/>
                <a:cs typeface="Times New Roman"/>
              </a:rPr>
              <a:t> </a:t>
            </a:r>
            <a:r>
              <a:rPr lang="ru-RU" dirty="0" err="1">
                <a:ea typeface="MS Mincho"/>
                <a:cs typeface="Times New Roman"/>
              </a:rPr>
              <a:t>відвідини</a:t>
            </a:r>
            <a:r>
              <a:rPr lang="ru-RU" dirty="0">
                <a:ea typeface="MS Mincho"/>
                <a:cs typeface="Times New Roman"/>
              </a:rPr>
              <a:t> </a:t>
            </a:r>
            <a:r>
              <a:rPr lang="ru-RU" dirty="0" err="1">
                <a:ea typeface="MS Mincho"/>
                <a:cs typeface="Times New Roman"/>
              </a:rPr>
              <a:t>цих</a:t>
            </a:r>
            <a:r>
              <a:rPr lang="ru-RU" dirty="0">
                <a:ea typeface="MS Mincho"/>
                <a:cs typeface="Times New Roman"/>
              </a:rPr>
              <a:t> </a:t>
            </a:r>
            <a:r>
              <a:rPr lang="ru-RU" dirty="0" err="1">
                <a:ea typeface="MS Mincho"/>
                <a:cs typeface="Times New Roman"/>
              </a:rPr>
              <a:t>об'єктів</a:t>
            </a:r>
            <a:r>
              <a:rPr lang="ru-RU" dirty="0">
                <a:ea typeface="MS Mincho"/>
                <a:cs typeface="Times New Roman"/>
              </a:rPr>
              <a:t> з метою </a:t>
            </a:r>
            <a:r>
              <a:rPr lang="ru-RU" dirty="0" err="1">
                <a:ea typeface="MS Mincho"/>
                <a:cs typeface="Times New Roman"/>
              </a:rPr>
              <a:t>поглибленого</a:t>
            </a:r>
            <a:r>
              <a:rPr lang="ru-RU" dirty="0">
                <a:ea typeface="MS Mincho"/>
                <a:cs typeface="Times New Roman"/>
              </a:rPr>
              <a:t> </a:t>
            </a:r>
            <a:r>
              <a:rPr lang="ru-RU" dirty="0" err="1">
                <a:ea typeface="MS Mincho"/>
                <a:cs typeface="Times New Roman"/>
              </a:rPr>
              <a:t>вивчення</a:t>
            </a:r>
            <a:r>
              <a:rPr lang="ru-RU" dirty="0">
                <a:ea typeface="MS Mincho"/>
                <a:cs typeface="Times New Roman"/>
              </a:rPr>
              <a:t> </a:t>
            </a:r>
            <a:r>
              <a:rPr lang="ru-RU" dirty="0" err="1">
                <a:ea typeface="MS Mincho"/>
                <a:cs typeface="Times New Roman"/>
              </a:rPr>
              <a:t>їх</a:t>
            </a:r>
            <a:r>
              <a:rPr lang="ru-RU" dirty="0">
                <a:ea typeface="MS Mincho"/>
                <a:cs typeface="Times New Roman"/>
              </a:rPr>
              <a:t> </a:t>
            </a:r>
            <a:r>
              <a:rPr lang="uk-UA" dirty="0">
                <a:ea typeface="MS Mincho"/>
                <a:cs typeface="Times New Roman"/>
              </a:rPr>
              <a:t>культурного значення</a:t>
            </a:r>
            <a:r>
              <a:rPr lang="ru-RU" dirty="0">
                <a:ea typeface="MS Mincho"/>
                <a:cs typeface="Times New Roman"/>
              </a:rPr>
              <a:t>.</a:t>
            </a:r>
            <a:endParaRPr lang="ru-RU" sz="1600" dirty="0">
              <a:latin typeface="Cambria"/>
              <a:ea typeface="MS Mincho"/>
              <a:cs typeface="Times New Roman"/>
            </a:endParaRPr>
          </a:p>
          <a:p>
            <a:pPr marL="0" indent="0" algn="just">
              <a:buNone/>
              <a:tabLst>
                <a:tab pos="408940" algn="l"/>
              </a:tabLst>
            </a:pPr>
            <a:endParaRPr lang="ru-RU" b="1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205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E53A9D-1184-82CB-E225-756A5B6A1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219" y="42865"/>
            <a:ext cx="5781526" cy="1609344"/>
          </a:xfrm>
        </p:spPr>
        <p:txBody>
          <a:bodyPr>
            <a:normAutofit/>
          </a:bodyPr>
          <a:lstStyle/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Єврейська меншина</a:t>
            </a:r>
            <a:endParaRPr lang="x-none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 descr="Изображение выглядит как текст, аксессуар, мешок, рукописный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67C7E11-8C83-1BF0-DB80-E0EC40D7FE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33" y="1740570"/>
            <a:ext cx="5410751" cy="40513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3FDA67-BBA0-1A86-C099-53DBAC4D13E3}"/>
              </a:ext>
            </a:extLst>
          </p:cNvPr>
          <p:cNvSpPr txBox="1"/>
          <p:nvPr/>
        </p:nvSpPr>
        <p:spPr>
          <a:xfrm>
            <a:off x="819839" y="576322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Київський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лист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архіву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Каїрської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генизи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D5255B-413A-A83F-6882-4F0F14CF41B4}"/>
              </a:ext>
            </a:extLst>
          </p:cNvPr>
          <p:cNvSpPr txBox="1"/>
          <p:nvPr/>
        </p:nvSpPr>
        <p:spPr>
          <a:xfrm>
            <a:off x="5989386" y="1799155"/>
            <a:ext cx="541075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сперечаються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ким були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листа»,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той час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проживали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євреї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караїми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нащадки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хозар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сповідували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іудаїзм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таємниці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Богом народу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залишилися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топоніміці</a:t>
            </a:r>
            <a:r>
              <a:rPr lang="ru-RU" sz="2400" dirty="0"/>
              <a:t>.</a:t>
            </a:r>
            <a:endParaRPr lang="x-none" sz="2400" dirty="0"/>
          </a:p>
        </p:txBody>
      </p:sp>
    </p:spTree>
    <p:extLst>
      <p:ext uri="{BB962C8B-B14F-4D97-AF65-F5344CB8AC3E}">
        <p14:creationId xmlns:p14="http://schemas.microsoft.com/office/powerpoint/2010/main" val="1176769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485A43-59F0-7806-2526-03E9C8AE3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633" y="0"/>
            <a:ext cx="4462404" cy="2377838"/>
          </a:xfrm>
        </p:spPr>
        <p:txBody>
          <a:bodyPr>
            <a:normAutofit/>
          </a:bodyPr>
          <a:lstStyle/>
          <a:p>
            <a:pPr algn="ctr"/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Синагога</a:t>
            </a:r>
            <a:b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Бродського </a:t>
            </a:r>
            <a:endParaRPr lang="x-none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C78804-D2A7-5228-343F-D73EFF23E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8536" y="465350"/>
            <a:ext cx="5579164" cy="6149008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en-US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столітті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Києві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жив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промисловець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меценат Лазар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Ізраїлевич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Бродський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Будучи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євреєм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вирішив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побудувати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власну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хоральну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синагогу в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Києві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У 1897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сенат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Російської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імперії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надав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відповідний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дозвіл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того ж року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розпочалося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будівництво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Архітектором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синагоги став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Георгій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Шлейфер,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роботами,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театром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Івана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Франка.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спроєктував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будівлю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прекрасному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неомавританському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будівельними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роботами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займалася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контора Льва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Гінзбурга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згодом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збудував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найвищий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хмарочос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Києві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Будівництво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синагоги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обійшлося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150 000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рублів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завершено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1898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24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серпня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5 вересня)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іудейський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храм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урочисто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освятили і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відкрили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відкритті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були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присутні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членів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уряду і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відомих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киян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тодішнього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голову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Степана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Сокольського</a:t>
            </a:r>
            <a:r>
              <a:rPr lang="ru-RU" b="0" i="0" dirty="0">
                <a:solidFill>
                  <a:srgbClr val="333333"/>
                </a:solidFill>
                <a:effectLst/>
                <a:latin typeface="Poppins" panose="020B0502040204020203" pitchFamily="2" charset="0"/>
              </a:rPr>
              <a:t>.</a:t>
            </a:r>
          </a:p>
          <a:p>
            <a:pPr algn="ctr"/>
            <a:endParaRPr lang="x-none" dirty="0"/>
          </a:p>
        </p:txBody>
      </p:sp>
      <p:pic>
        <p:nvPicPr>
          <p:cNvPr id="5" name="Рисунок 4" descr="Изображение выглядит как на открытом воздухе, строительство, небо, дорога">
            <a:extLst>
              <a:ext uri="{FF2B5EF4-FFF2-40B4-BE49-F238E27FC236}">
                <a16:creationId xmlns:a16="http://schemas.microsoft.com/office/drawing/2014/main" id="{477191A4-4890-7935-4783-7ED52E4BB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9" y="1493721"/>
            <a:ext cx="5164871" cy="478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293294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9021C5-DCC2-C297-EFE7-9991F55EA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317040" y="249760"/>
            <a:ext cx="8882534" cy="559906"/>
          </a:xfrm>
        </p:spPr>
        <p:txBody>
          <a:bodyPr>
            <a:normAutofit fontScale="90000"/>
          </a:bodyPr>
          <a:lstStyle/>
          <a:p>
            <a:r>
              <a:rPr lang="ru-RU" sz="3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Костел Святого Олександра</a:t>
            </a:r>
            <a:br>
              <a:rPr lang="ru-RU" b="1" i="0" dirty="0">
                <a:solidFill>
                  <a:srgbClr val="000000"/>
                </a:solidFill>
                <a:effectLst/>
                <a:latin typeface="Merriweather" panose="020F0502020204030204" pitchFamily="2" charset="-52"/>
              </a:rPr>
            </a:br>
            <a:br>
              <a:rPr lang="ru-RU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8655B-11C6-E102-07A1-6DCB859E5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1963" y="1030677"/>
            <a:ext cx="4674439" cy="57216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1917 р.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територія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костелу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охоплювала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третину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вулиці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Костьольної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вулиці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Трьохсвятительської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На 1894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парафіян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приходу св. Олександра становила на 33771 особу.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спорудження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костьолу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Святого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Миколая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закінчено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1909 р., собор св. Олександра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єдиним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великим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католицьким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храмом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Києва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приймав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фактично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римо-католиків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Изображение выглядит как на открытом воздухе, небо, картина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0B0C981F-04D0-90FA-AEEC-CECF3444D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50" y="1125563"/>
            <a:ext cx="4674439" cy="40490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292C20-AB9F-91F0-D5BF-BB064F12AE7E}"/>
              </a:ext>
            </a:extLst>
          </p:cNvPr>
          <p:cNvSpPr txBox="1"/>
          <p:nvPr/>
        </p:nvSpPr>
        <p:spPr>
          <a:xfrm>
            <a:off x="-357807" y="520652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Костел Святого Олександра</a:t>
            </a:r>
            <a:r>
              <a:rPr lang="uk-UA" dirty="0"/>
              <a:t> до 1917 року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867803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7B75DC-69E8-72E1-956A-0FF2EAC1B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136" y="221343"/>
            <a:ext cx="4700944" cy="179298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Костел Святого Олександра</a:t>
            </a:r>
            <a:br>
              <a:rPr lang="ru-RU" b="1" i="0" dirty="0">
                <a:solidFill>
                  <a:srgbClr val="000000"/>
                </a:solidFill>
                <a:effectLst/>
                <a:latin typeface="Merriweather" panose="020F0502020204030204" pitchFamily="2" charset="-52"/>
              </a:rPr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8AED12-B5B3-78EC-4670-0A6E5E92F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7933" y="1001520"/>
            <a:ext cx="5785900" cy="6138972"/>
          </a:xfrm>
        </p:spPr>
        <p:txBody>
          <a:bodyPr>
            <a:noAutofit/>
          </a:bodyPr>
          <a:lstStyle/>
          <a:p>
            <a:pPr algn="ctr"/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Після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1917 р.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земельні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володіння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костьолу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поступово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зменшуються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,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проте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прихід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продовжував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існувати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аж до 1937 р.</a:t>
            </a:r>
            <a:br>
              <a:rPr lang="ru-RU" sz="2000" dirty="0">
                <a:latin typeface="+mj-lt"/>
              </a:rPr>
            </a:b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Долі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священиків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,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які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служили у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храмі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у той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період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,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склалися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в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більшості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трагічно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.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Багато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з них були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репресовані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і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загинули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у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концтаборах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.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Останній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настоятель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парафії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,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отець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Сигізмунд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Кваснєвський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,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був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заарештований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3 червня 1937 р. і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страчений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.</a:t>
            </a:r>
            <a:br>
              <a:rPr lang="ru-RU" sz="2000" dirty="0">
                <a:latin typeface="+mj-lt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У 1937 р.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римо-католицький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храм Святого Олександра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припинили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використовувати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 за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+mj-lt"/>
              </a:rPr>
              <a:t>призначенням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+mj-lt"/>
              </a:rPr>
              <a:t>.</a:t>
            </a:r>
            <a:endParaRPr lang="x-none" sz="2800" dirty="0">
              <a:latin typeface="+mj-lt"/>
            </a:endParaRPr>
          </a:p>
        </p:txBody>
      </p:sp>
      <p:pic>
        <p:nvPicPr>
          <p:cNvPr id="5" name="Рисунок 4" descr="Изображение выглядит как небо, на открытом воздухе, облако, строительство&#10;&#10;Автоматически созданное описание">
            <a:extLst>
              <a:ext uri="{FF2B5EF4-FFF2-40B4-BE49-F238E27FC236}">
                <a16:creationId xmlns:a16="http://schemas.microsoft.com/office/drawing/2014/main" id="{604C6DAD-A534-E76F-6CB6-F71A2F5D15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36" y="2151686"/>
            <a:ext cx="4700944" cy="38386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06C1A3-4BD6-AD9D-9A13-88E0BD893E95}"/>
              </a:ext>
            </a:extLst>
          </p:cNvPr>
          <p:cNvSpPr txBox="1"/>
          <p:nvPr/>
        </p:nvSpPr>
        <p:spPr>
          <a:xfrm>
            <a:off x="92765" y="599032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Костел Святого Олександра у </a:t>
            </a:r>
            <a:r>
              <a:rPr lang="ru-RU" sz="18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наші</a:t>
            </a:r>
            <a:r>
              <a:rPr lang="ru-RU" sz="1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дні</a:t>
            </a:r>
            <a:r>
              <a:rPr lang="ru-RU" sz="1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/>
              <a:t> </a:t>
            </a:r>
            <a:br>
              <a:rPr lang="ru-RU" dirty="0"/>
            </a:b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6152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картина, небо, рисунок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924C5303-4ADA-8DD8-AE16-88F2D85BE2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354" y="1171175"/>
            <a:ext cx="5557338" cy="40513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0B99EA-89DC-B4C8-6963-2A059C6950DC}"/>
              </a:ext>
            </a:extLst>
          </p:cNvPr>
          <p:cNvSpPr txBox="1"/>
          <p:nvPr/>
        </p:nvSpPr>
        <p:spPr>
          <a:xfrm>
            <a:off x="108308" y="2197893"/>
            <a:ext cx="633954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200" dirty="0"/>
              <a:t>	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Цікавий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факт!!!!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реставрації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храму для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використали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акварель Тараса Шевченка «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Олександрівський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костел 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Києві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(1846 р.).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Ніжно-кремові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світло-сірі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надовго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стали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візитівок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Києва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палітру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втрачено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E9EFD5-CC72-1E96-ED1A-AC7CCC5A6617}"/>
              </a:ext>
            </a:extLst>
          </p:cNvPr>
          <p:cNvSpPr txBox="1"/>
          <p:nvPr/>
        </p:nvSpPr>
        <p:spPr>
          <a:xfrm>
            <a:off x="6044420" y="5225160"/>
            <a:ext cx="61475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Тарас Шевченко,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Олександрівський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костел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Києві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(1846),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Getty Images, National Art Museum of Ukraine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46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B12115-D5AA-E170-952F-067DA1571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50056"/>
            <a:ext cx="10206251" cy="1609344"/>
          </a:xfrm>
        </p:spPr>
        <p:txBody>
          <a:bodyPr>
            <a:norm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Вірменська меншина</a:t>
            </a:r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 descr="Изображение выглядит как на открытом воздухе, строительство, небо, Средневековая архитектура&#10;&#10;Автоматически созданное описание">
            <a:extLst>
              <a:ext uri="{FF2B5EF4-FFF2-40B4-BE49-F238E27FC236}">
                <a16:creationId xmlns:a16="http://schemas.microsoft.com/office/drawing/2014/main" id="{52586879-DE96-894F-0458-9D55F09DF1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13" y="2093976"/>
            <a:ext cx="2521156" cy="252115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581F35-D9CE-0C44-A876-5E0F76C3A60F}"/>
              </a:ext>
            </a:extLst>
          </p:cNvPr>
          <p:cNvSpPr txBox="1"/>
          <p:nvPr/>
        </p:nvSpPr>
        <p:spPr>
          <a:xfrm>
            <a:off x="3378612" y="2093976"/>
            <a:ext cx="470433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Каплиця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центром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вірменської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Тут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богослужіння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відзначаються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нацьональні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свята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Каплиця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Србоц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Наатакац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компонентом за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зміцнення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міжкультурних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культурного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різноманнітя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Києва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140E9B-0B80-3417-D385-0CB54F341E89}"/>
              </a:ext>
            </a:extLst>
          </p:cNvPr>
          <p:cNvSpPr txBox="1"/>
          <p:nvPr/>
        </p:nvSpPr>
        <p:spPr>
          <a:xfrm>
            <a:off x="-227264" y="4629269"/>
            <a:ext cx="36058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i="1" dirty="0" err="1"/>
              <a:t>Київ</a:t>
            </a:r>
            <a:r>
              <a:rPr lang="ru-RU" i="1" dirty="0"/>
              <a:t> </a:t>
            </a:r>
            <a:r>
              <a:rPr lang="ru-RU" i="1" dirty="0" err="1"/>
              <a:t>Каплиця</a:t>
            </a:r>
            <a:r>
              <a:rPr lang="ru-RU" i="1" dirty="0"/>
              <a:t> </a:t>
            </a:r>
            <a:r>
              <a:rPr lang="ru-RU" i="1" dirty="0" err="1"/>
              <a:t>Србоц</a:t>
            </a:r>
            <a:r>
              <a:rPr lang="ru-RU" i="1" dirty="0"/>
              <a:t> </a:t>
            </a:r>
            <a:r>
              <a:rPr lang="ru-RU" i="1" dirty="0" err="1"/>
              <a:t>Наатакац</a:t>
            </a:r>
            <a:endParaRPr lang="x-none" i="1" dirty="0"/>
          </a:p>
        </p:txBody>
      </p:sp>
      <p:pic>
        <p:nvPicPr>
          <p:cNvPr id="6" name="Рисунок 5" descr="Изображение выглядит как небо, на открытом воздухе, туман, строительство&#10;&#10;Автоматически созданное описание">
            <a:extLst>
              <a:ext uri="{FF2B5EF4-FFF2-40B4-BE49-F238E27FC236}">
                <a16:creationId xmlns:a16="http://schemas.microsoft.com/office/drawing/2014/main" id="{8F597584-898B-6249-99A9-74DEAD06B8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951" y="250056"/>
            <a:ext cx="1906978" cy="1754017"/>
          </a:xfrm>
          <a:prstGeom prst="rect">
            <a:avLst/>
          </a:prstGeom>
        </p:spPr>
      </p:pic>
      <p:pic>
        <p:nvPicPr>
          <p:cNvPr id="8" name="Объект 4" descr="Изображение выглядит как строительство, Масштабная модель, дом, замок&#10;&#10;Автоматически созданное описание">
            <a:extLst>
              <a:ext uri="{FF2B5EF4-FFF2-40B4-BE49-F238E27FC236}">
                <a16:creationId xmlns:a16="http://schemas.microsoft.com/office/drawing/2014/main" id="{F362AAE9-5D24-255C-A3E3-EFB9B456B8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026" y="270217"/>
            <a:ext cx="1778807" cy="17788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601355-4DC1-8174-2DB3-0CAE286A3918}"/>
              </a:ext>
            </a:extLst>
          </p:cNvPr>
          <p:cNvSpPr txBox="1"/>
          <p:nvPr/>
        </p:nvSpPr>
        <p:spPr>
          <a:xfrm rot="10800000" flipV="1">
            <a:off x="8201488" y="2093976"/>
            <a:ext cx="39905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 </a:t>
            </a:r>
            <a:r>
              <a:rPr lang="ru-RU" dirty="0" err="1"/>
              <a:t>Києві</a:t>
            </a:r>
            <a:r>
              <a:rPr lang="ru-RU" dirty="0"/>
              <a:t> </a:t>
            </a:r>
            <a:r>
              <a:rPr lang="ru-RU" dirty="0" err="1"/>
              <a:t>триває</a:t>
            </a:r>
            <a:r>
              <a:rPr lang="ru-RU" dirty="0"/>
              <a:t> </a:t>
            </a:r>
            <a:r>
              <a:rPr lang="ru-RU" dirty="0" err="1"/>
              <a:t>будівництво</a:t>
            </a:r>
            <a:r>
              <a:rPr lang="ru-RU" dirty="0"/>
              <a:t> </a:t>
            </a:r>
            <a:r>
              <a:rPr lang="ru-RU" dirty="0" err="1"/>
              <a:t>найбільшої</a:t>
            </a:r>
            <a:r>
              <a:rPr lang="ru-RU" dirty="0"/>
              <a:t> </a:t>
            </a:r>
            <a:r>
              <a:rPr lang="ru-RU" dirty="0" err="1"/>
              <a:t>вірменської</a:t>
            </a:r>
            <a:r>
              <a:rPr lang="ru-RU" dirty="0"/>
              <a:t> церкви на </a:t>
            </a:r>
            <a:r>
              <a:rPr lang="ru-RU" dirty="0" err="1"/>
              <a:t>континенті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3919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75D2B1-9104-1435-F3E5-B202C68A1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93895"/>
            <a:ext cx="4853354" cy="1700081"/>
          </a:xfrm>
        </p:spPr>
        <p:txBody>
          <a:bodyPr/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Караїмська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кенаса</a:t>
            </a:r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2034D6-82D5-399C-B62F-AA393A01D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7"/>
            <a:ext cx="4350291" cy="4531183"/>
          </a:xfrm>
        </p:spPr>
        <p:txBody>
          <a:bodyPr>
            <a:normAutofit/>
          </a:bodyPr>
          <a:lstStyle/>
          <a:p>
            <a:pPr algn="ctr"/>
            <a:r>
              <a:rPr lang="ru-RU" sz="24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Кенаса — </a:t>
            </a:r>
            <a:r>
              <a:rPr lang="ru-RU" sz="24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караїмська</a:t>
            </a:r>
            <a:r>
              <a:rPr lang="ru-RU" sz="24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сакральна </a:t>
            </a:r>
            <a:r>
              <a:rPr lang="ru-RU" sz="24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споруда</a:t>
            </a:r>
            <a:r>
              <a:rPr lang="ru-RU" sz="24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sz="24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з'явилася</a:t>
            </a:r>
            <a:r>
              <a:rPr lang="ru-RU" sz="24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Києві</a:t>
            </a:r>
            <a:r>
              <a:rPr lang="ru-RU" sz="24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4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таланту </a:t>
            </a:r>
            <a:r>
              <a:rPr lang="ru-RU" sz="24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відомого</a:t>
            </a:r>
            <a:r>
              <a:rPr lang="ru-RU" sz="24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архітектора</a:t>
            </a:r>
            <a:r>
              <a:rPr lang="ru-RU" sz="24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Владислава </a:t>
            </a:r>
            <a:r>
              <a:rPr lang="ru-RU" sz="24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Городецького</a:t>
            </a:r>
            <a:r>
              <a:rPr lang="ru-RU" sz="24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грошам "короля тютюну" Соломона </a:t>
            </a:r>
            <a:r>
              <a:rPr lang="ru-RU" sz="24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Когена</a:t>
            </a:r>
            <a:r>
              <a:rPr lang="ru-RU" sz="24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Будівлю</a:t>
            </a:r>
            <a:r>
              <a:rPr lang="ru-RU" sz="24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оздоблену</a:t>
            </a:r>
            <a:r>
              <a:rPr lang="ru-RU" sz="24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мавританському</a:t>
            </a:r>
            <a:r>
              <a:rPr lang="ru-RU" sz="24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sz="24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звели</a:t>
            </a:r>
            <a:r>
              <a:rPr lang="ru-RU" sz="24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1902 </a:t>
            </a:r>
            <a:r>
              <a:rPr lang="ru-RU" sz="24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4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вулиці</a:t>
            </a:r>
            <a:r>
              <a:rPr lang="ru-RU" sz="24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Ярославів</a:t>
            </a:r>
            <a:r>
              <a:rPr lang="ru-RU" sz="24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Вал.</a:t>
            </a:r>
            <a:endParaRPr lang="x-non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Изображение выглядит как строительство, небо, картина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495DCDFC-1A7C-10C7-C54E-C60B4A7617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398" y="0"/>
            <a:ext cx="4243754" cy="59366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24DC0B-E845-3FC5-8BDC-BB20C5B1719F}"/>
              </a:ext>
            </a:extLst>
          </p:cNvPr>
          <p:cNvSpPr txBox="1"/>
          <p:nvPr/>
        </p:nvSpPr>
        <p:spPr>
          <a:xfrm>
            <a:off x="5861245" y="5955032"/>
            <a:ext cx="6098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1" dirty="0" err="1">
                <a:effectLst/>
              </a:rPr>
              <a:t>Караїмська</a:t>
            </a:r>
            <a:r>
              <a:rPr lang="ru-RU" b="0" i="1" dirty="0">
                <a:effectLst/>
              </a:rPr>
              <a:t> кенаса. </a:t>
            </a:r>
            <a:r>
              <a:rPr lang="ru-RU" b="0" i="1" dirty="0" err="1">
                <a:effectLst/>
              </a:rPr>
              <a:t>Поштів</a:t>
            </a:r>
            <a:endParaRPr lang="ru-RU" b="0" i="1" dirty="0">
              <a:effectLst/>
            </a:endParaRPr>
          </a:p>
          <a:p>
            <a:pPr algn="ctr"/>
            <a:r>
              <a:rPr lang="ru-RU" b="0" i="1" dirty="0">
                <a:effectLst/>
              </a:rPr>
              <a:t>ка 1900-х </a:t>
            </a:r>
            <a:r>
              <a:rPr lang="ru-RU" b="0" i="1" dirty="0" err="1">
                <a:effectLst/>
              </a:rPr>
              <a:t>років</a:t>
            </a:r>
            <a:endParaRPr lang="x-none" i="1" dirty="0"/>
          </a:p>
        </p:txBody>
      </p:sp>
    </p:spTree>
    <p:extLst>
      <p:ext uri="{BB962C8B-B14F-4D97-AF65-F5344CB8AC3E}">
        <p14:creationId xmlns:p14="http://schemas.microsoft.com/office/powerpoint/2010/main" val="133608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2077AB-B911-C6BC-5108-A5F3F3F66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8596" y="239151"/>
            <a:ext cx="4769651" cy="1854825"/>
          </a:xfrm>
        </p:spPr>
        <p:txBody>
          <a:bodyPr/>
          <a:lstStyle/>
          <a:p>
            <a:r>
              <a:rPr lang="uk-UA" dirty="0"/>
              <a:t>Караїмська </a:t>
            </a:r>
            <a:r>
              <a:rPr lang="uk-UA" dirty="0" err="1"/>
              <a:t>кенаса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5770E6-8BDD-D318-5533-29F9F3719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3145" y="1618204"/>
            <a:ext cx="4437220" cy="4279392"/>
          </a:xfrm>
        </p:spPr>
        <p:txBody>
          <a:bodyPr>
            <a:normAutofit/>
          </a:bodyPr>
          <a:lstStyle/>
          <a:p>
            <a:pPr algn="ctr"/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 1981 року тут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розмістився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республіканський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Актора</a:t>
            </a:r>
            <a:r>
              <a:rPr lang="ru-RU" sz="2000" b="0" i="0" u="none" strike="noStrike" baseline="30000" dirty="0">
                <a:solidFill>
                  <a:srgbClr val="3366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]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кенаси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завдано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непоправної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шкоди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храму не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вистачає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істотної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деталі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сферичного купола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шпилем. У 1970-і роки до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кенаси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прибудовано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невелике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через яке легко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пройти в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будівлю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x-none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13C8572-AC2B-541F-546E-B9C9D9C2ED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16" y="1166563"/>
            <a:ext cx="5650780" cy="473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1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6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3B5452-D8FE-7D5F-B8E8-0E42CAC77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042" y="-61700"/>
            <a:ext cx="11617428" cy="111442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Я </a:t>
            </a:r>
            <a:r>
              <a:rPr lang="ru-RU" sz="2800" b="1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здійснив</a:t>
            </a:r>
            <a:r>
              <a:rPr lang="ru-RU" sz="2800" b="1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екскурсійні</a:t>
            </a:r>
            <a:r>
              <a:rPr lang="ru-RU" sz="2800" b="1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відвідини</a:t>
            </a:r>
            <a:r>
              <a:rPr lang="ru-RU" sz="2800" b="1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цих</a:t>
            </a:r>
            <a:r>
              <a:rPr lang="ru-RU" sz="2800" b="1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об'єктів</a:t>
            </a:r>
            <a:r>
              <a:rPr lang="ru-RU" sz="2800" b="1" dirty="0">
                <a:latin typeface="Times New Roman" panose="02020603050405020304" pitchFamily="18" charset="0"/>
                <a:ea typeface="MS Mincho" panose="02020609040205080304" pitchFamily="49" charset="-128"/>
              </a:rPr>
              <a:t> з метою </a:t>
            </a:r>
            <a:r>
              <a:rPr lang="ru-RU" sz="2800" b="1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поглибленого</a:t>
            </a:r>
            <a:r>
              <a:rPr lang="ru-RU" sz="2800" b="1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вивчення</a:t>
            </a:r>
            <a:r>
              <a:rPr lang="ru-RU" sz="2800" b="1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їх</a:t>
            </a:r>
            <a:r>
              <a:rPr lang="ru-RU" sz="2800" b="1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uk-UA" sz="2800" b="1" dirty="0">
                <a:latin typeface="Times New Roman" panose="02020603050405020304" pitchFamily="18" charset="0"/>
                <a:ea typeface="MS Mincho" panose="02020609040205080304" pitchFamily="49" charset="-128"/>
              </a:rPr>
              <a:t>культурного значення</a:t>
            </a:r>
            <a:r>
              <a:rPr lang="ru-RU" sz="2800" b="1" dirty="0">
                <a:latin typeface="Times New Roman" panose="02020603050405020304" pitchFamily="18" charset="0"/>
                <a:ea typeface="MS Mincho" panose="02020609040205080304" pitchFamily="49" charset="-128"/>
              </a:rPr>
              <a:t>.</a:t>
            </a:r>
            <a:endParaRPr lang="x-none" sz="2800" b="1" dirty="0"/>
          </a:p>
        </p:txBody>
      </p:sp>
      <p:pic>
        <p:nvPicPr>
          <p:cNvPr id="4" name="Рисунок 3" descr="Изображение выглядит как на открытом воздухе, одежда, обувь, небо&#10;&#10;Автоматически созданное описание">
            <a:extLst>
              <a:ext uri="{FF2B5EF4-FFF2-40B4-BE49-F238E27FC236}">
                <a16:creationId xmlns:a16="http://schemas.microsoft.com/office/drawing/2014/main" id="{FA4A51FE-287E-E031-02DD-FFCFB81F51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281" y="1540382"/>
            <a:ext cx="2420818" cy="3227757"/>
          </a:xfrm>
          <a:prstGeom prst="rect">
            <a:avLst/>
          </a:prstGeom>
        </p:spPr>
      </p:pic>
      <p:pic>
        <p:nvPicPr>
          <p:cNvPr id="6" name="Рисунок 5" descr="Изображение выглядит как на открытом воздухе, одежда, обувь, небо&#10;&#10;Автоматически созданное описание">
            <a:extLst>
              <a:ext uri="{FF2B5EF4-FFF2-40B4-BE49-F238E27FC236}">
                <a16:creationId xmlns:a16="http://schemas.microsoft.com/office/drawing/2014/main" id="{2B0A1986-4C1A-B267-5521-0A5050068F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713" y="1913631"/>
            <a:ext cx="2743159" cy="3657544"/>
          </a:xfrm>
          <a:prstGeom prst="rect">
            <a:avLst/>
          </a:prstGeom>
        </p:spPr>
      </p:pic>
      <p:pic>
        <p:nvPicPr>
          <p:cNvPr id="8" name="Рисунок 7" descr="Изображение выглядит как одежда, на открытом воздухе, обувь, джинсы&#10;&#10;Автоматически созданное описание">
            <a:extLst>
              <a:ext uri="{FF2B5EF4-FFF2-40B4-BE49-F238E27FC236}">
                <a16:creationId xmlns:a16="http://schemas.microsoft.com/office/drawing/2014/main" id="{2450C873-A30A-4B0C-90CD-A0F1334E5C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260" y="1732534"/>
            <a:ext cx="2188327" cy="2917769"/>
          </a:xfrm>
          <a:prstGeom prst="rect">
            <a:avLst/>
          </a:prstGeom>
        </p:spPr>
      </p:pic>
      <p:pic>
        <p:nvPicPr>
          <p:cNvPr id="10" name="Рисунок 9" descr="Изображение выглядит как одежда, человек, небо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FEBF5531-116B-6B8B-B379-523CFC9404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16" y="2640541"/>
            <a:ext cx="2101040" cy="280138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C4B34C0-EBD7-307C-4348-7B0EADA3B6FE}"/>
              </a:ext>
            </a:extLst>
          </p:cNvPr>
          <p:cNvSpPr txBox="1"/>
          <p:nvPr/>
        </p:nvSpPr>
        <p:spPr>
          <a:xfrm>
            <a:off x="3269172" y="801510"/>
            <a:ext cx="2634541" cy="931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700"/>
              </a:lnSpc>
            </a:pPr>
            <a:r>
              <a:rPr lang="ru-RU" sz="1600" b="1" i="1" dirty="0" err="1">
                <a:solidFill>
                  <a:srgbClr val="1F1F1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Караїмська</a:t>
            </a:r>
            <a:r>
              <a:rPr lang="ru-RU" sz="1600" b="1" i="1" dirty="0">
                <a:solidFill>
                  <a:srgbClr val="1F1F1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кенаса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>
                <a:solidFill>
                  <a:srgbClr val="1F1F1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Адреса: </a:t>
            </a:r>
            <a:r>
              <a:rPr lang="ru-RU" sz="1600" b="1" i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вулиця</a:t>
            </a:r>
            <a:r>
              <a:rPr lang="ru-RU" sz="16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Ярославів</a:t>
            </a:r>
            <a:r>
              <a:rPr lang="ru-RU" sz="16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Вал, 7, </a:t>
            </a:r>
            <a:r>
              <a:rPr lang="ru-RU" sz="1600" b="1" i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02000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4F7F3B-1533-92B1-3671-2C80D4BCD355}"/>
              </a:ext>
            </a:extLst>
          </p:cNvPr>
          <p:cNvSpPr txBox="1"/>
          <p:nvPr/>
        </p:nvSpPr>
        <p:spPr>
          <a:xfrm>
            <a:off x="9161368" y="4771374"/>
            <a:ext cx="241573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001D35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Часовня </a:t>
            </a:r>
            <a:r>
              <a:rPr lang="ru-RU" sz="1600" b="1" i="1" dirty="0" err="1">
                <a:solidFill>
                  <a:srgbClr val="001D35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Србоц</a:t>
            </a:r>
            <a:r>
              <a:rPr lang="ru-RU" sz="1600" b="1" i="1" dirty="0">
                <a:solidFill>
                  <a:srgbClr val="001D35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001D35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Наатакац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>
                <a:solidFill>
                  <a:srgbClr val="47474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Адреса: </a:t>
            </a:r>
            <a:r>
              <a:rPr lang="ru-RU" sz="1600" b="1" i="1" dirty="0" err="1">
                <a:solidFill>
                  <a:srgbClr val="47474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Горлівська</a:t>
            </a:r>
            <a:r>
              <a:rPr lang="ru-RU" sz="1600" b="1" i="1" dirty="0">
                <a:solidFill>
                  <a:srgbClr val="47474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47474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вулиця</a:t>
            </a:r>
            <a:r>
              <a:rPr lang="ru-RU" sz="1600" b="1" i="1" dirty="0">
                <a:solidFill>
                  <a:srgbClr val="47474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215, </a:t>
            </a:r>
            <a:r>
              <a:rPr lang="ru-RU" sz="1600" b="1" i="1" dirty="0" err="1">
                <a:solidFill>
                  <a:srgbClr val="47474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b="1" i="1" dirty="0">
                <a:solidFill>
                  <a:srgbClr val="47474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02000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E63287-7A54-5319-B40C-8CA39AB2368F}"/>
              </a:ext>
            </a:extLst>
          </p:cNvPr>
          <p:cNvSpPr txBox="1"/>
          <p:nvPr/>
        </p:nvSpPr>
        <p:spPr>
          <a:xfrm>
            <a:off x="5732931" y="5547021"/>
            <a:ext cx="342843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i="1" dirty="0" err="1">
                <a:solidFill>
                  <a:srgbClr val="202122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Катедральний</a:t>
            </a:r>
            <a:r>
              <a:rPr lang="ru-RU" sz="1600" b="1" i="1" dirty="0">
                <a:solidFill>
                  <a:srgbClr val="202122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собор Святого Олександра</a:t>
            </a:r>
            <a:endParaRPr lang="ru-RU" sz="1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Адреса:</a:t>
            </a:r>
            <a:r>
              <a:rPr lang="ru-RU" sz="1600" b="1" i="1" dirty="0">
                <a:solidFill>
                  <a:srgbClr val="1F1F1F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1" i="1" dirty="0" err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вулиця</a:t>
            </a:r>
            <a:r>
              <a:rPr lang="ru-RU" sz="1600" b="1" i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Костьольна</a:t>
            </a:r>
            <a:r>
              <a:rPr lang="ru-RU" sz="1600" b="1" i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17 </a:t>
            </a:r>
            <a:r>
              <a:rPr lang="ru-RU" sz="1600" b="1" i="1" dirty="0" err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b="1" i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02000</a:t>
            </a:r>
            <a:endParaRPr lang="ru-RU" sz="1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866276-6EC5-80B1-1B5E-C7E9A5053D25}"/>
              </a:ext>
            </a:extLst>
          </p:cNvPr>
          <p:cNvSpPr txBox="1"/>
          <p:nvPr/>
        </p:nvSpPr>
        <p:spPr>
          <a:xfrm>
            <a:off x="206041" y="5441927"/>
            <a:ext cx="31782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i="1" dirty="0" err="1">
                <a:solidFill>
                  <a:srgbClr val="001D35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Хоральна</a:t>
            </a:r>
            <a:r>
              <a:rPr lang="ru-RU" sz="1600" b="1" i="1" dirty="0">
                <a:solidFill>
                  <a:srgbClr val="001D35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синагога </a:t>
            </a:r>
            <a:r>
              <a:rPr lang="ru-RU" sz="1600" b="1" i="1" dirty="0" err="1">
                <a:solidFill>
                  <a:srgbClr val="001D35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Бродського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>
                <a:solidFill>
                  <a:srgbClr val="47474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Адреса: </a:t>
            </a:r>
            <a:r>
              <a:rPr lang="ru-RU" sz="1600" b="1" i="1" dirty="0" err="1">
                <a:solidFill>
                  <a:srgbClr val="47474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вулиця</a:t>
            </a:r>
            <a:r>
              <a:rPr lang="ru-RU" sz="1600" b="1" i="1" dirty="0">
                <a:solidFill>
                  <a:srgbClr val="47474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Шота </a:t>
            </a:r>
            <a:r>
              <a:rPr lang="ru-RU" sz="1600" b="1" i="1" dirty="0" err="1">
                <a:solidFill>
                  <a:srgbClr val="47474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Руставелі</a:t>
            </a:r>
            <a:r>
              <a:rPr lang="ru-RU" sz="1600" b="1" i="1" dirty="0">
                <a:solidFill>
                  <a:srgbClr val="47474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13, </a:t>
            </a:r>
            <a:r>
              <a:rPr lang="ru-RU" sz="1600" b="1" i="1" dirty="0" err="1">
                <a:solidFill>
                  <a:srgbClr val="47474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b="1" i="1" dirty="0">
                <a:solidFill>
                  <a:srgbClr val="47474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01001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27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Изображение выглядит как карта, атлас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0BAFDB7-A31C-350C-D05A-B592A3170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04" y="0"/>
            <a:ext cx="12192000" cy="7435175"/>
          </a:xfrm>
          <a:prstGeom prst="rect">
            <a:avLst/>
          </a:prstGeom>
        </p:spPr>
      </p:pic>
      <p:pic>
        <p:nvPicPr>
          <p:cNvPr id="22" name="Рисунок 21" descr="Изображение выглядит как символ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2ACE827-E9AA-524F-81EB-FCC14D872A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00" y="2122454"/>
            <a:ext cx="720759" cy="720759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строительство, церковь, место поклонения, часовня&#10;&#10;Автоматически созданное описание">
            <a:extLst>
              <a:ext uri="{FF2B5EF4-FFF2-40B4-BE49-F238E27FC236}">
                <a16:creationId xmlns:a16="http://schemas.microsoft.com/office/drawing/2014/main" id="{D4D6FC0E-0C0F-6567-8851-43BA4B785E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897" y="1252081"/>
            <a:ext cx="516732" cy="516732"/>
          </a:xfrm>
          <a:prstGeom prst="rect">
            <a:avLst/>
          </a:prstGeom>
        </p:spPr>
      </p:pic>
      <p:pic>
        <p:nvPicPr>
          <p:cNvPr id="30" name="Рисунок 29" descr="Изображение выглядит как зарисовка, рисунок, искусство, черно-белый&#10;&#10;Автоматически созданное описание">
            <a:extLst>
              <a:ext uri="{FF2B5EF4-FFF2-40B4-BE49-F238E27FC236}">
                <a16:creationId xmlns:a16="http://schemas.microsoft.com/office/drawing/2014/main" id="{868BB1E0-E0E5-8D3A-804E-F26F1E812E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30691" y="6793706"/>
            <a:ext cx="342171" cy="442912"/>
          </a:xfrm>
          <a:prstGeom prst="rect">
            <a:avLst/>
          </a:prstGeom>
        </p:spPr>
      </p:pic>
      <p:pic>
        <p:nvPicPr>
          <p:cNvPr id="32" name="Рисунок 31" descr="Изображение выглядит как искусство, латы, облачение, щит&#10;&#10;Автоматически созданное описание">
            <a:extLst>
              <a:ext uri="{FF2B5EF4-FFF2-40B4-BE49-F238E27FC236}">
                <a16:creationId xmlns:a16="http://schemas.microsoft.com/office/drawing/2014/main" id="{8B079D8A-4DB3-5415-901B-471D40ECB6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72" y="1335071"/>
            <a:ext cx="628650" cy="700087"/>
          </a:xfrm>
          <a:prstGeom prst="rect">
            <a:avLst/>
          </a:prstGeom>
        </p:spPr>
      </p:pic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96B6A8D4-2349-DC93-D829-15904BE231B4}"/>
              </a:ext>
            </a:extLst>
          </p:cNvPr>
          <p:cNvCxnSpPr/>
          <p:nvPr/>
        </p:nvCxnSpPr>
        <p:spPr>
          <a:xfrm flipV="1">
            <a:off x="619997" y="1685114"/>
            <a:ext cx="808753" cy="836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05F58A6E-C47F-D1F0-0A4B-70CFFDA0E918}"/>
              </a:ext>
            </a:extLst>
          </p:cNvPr>
          <p:cNvCxnSpPr/>
          <p:nvPr/>
        </p:nvCxnSpPr>
        <p:spPr>
          <a:xfrm>
            <a:off x="619997" y="1856109"/>
            <a:ext cx="418228" cy="626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0BCB43A6-D439-0F25-474D-823AC624DF37}"/>
              </a:ext>
            </a:extLst>
          </p:cNvPr>
          <p:cNvCxnSpPr/>
          <p:nvPr/>
        </p:nvCxnSpPr>
        <p:spPr>
          <a:xfrm>
            <a:off x="1160579" y="2638425"/>
            <a:ext cx="10141197" cy="43767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F3DAD7EB-61EF-E6CF-67A5-9269CB4A55F0}"/>
              </a:ext>
            </a:extLst>
          </p:cNvPr>
          <p:cNvCxnSpPr>
            <a:cxnSpLocks/>
          </p:cNvCxnSpPr>
          <p:nvPr/>
        </p:nvCxnSpPr>
        <p:spPr>
          <a:xfrm flipH="1" flipV="1">
            <a:off x="1506263" y="1597818"/>
            <a:ext cx="9795513" cy="54173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25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иаграмма ответов в Формах. Вопрос: Чи цікава б вам була екскурсія на тему  «Київ багатьох народів: культурна мозаїка міста». Количество ответов: 21 ответ.">
            <a:extLst>
              <a:ext uri="{FF2B5EF4-FFF2-40B4-BE49-F238E27FC236}">
                <a16:creationId xmlns:a16="http://schemas.microsoft.com/office/drawing/2014/main" id="{26439EA7-4316-C456-4DD0-2C572C56F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4555"/>
            <a:ext cx="6504039" cy="2899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88A0FB-5069-051F-5157-F4087168D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954" y="0"/>
            <a:ext cx="8911687" cy="1280890"/>
          </a:xfrm>
        </p:spPr>
        <p:txBody>
          <a:bodyPr/>
          <a:lstStyle/>
          <a:p>
            <a:r>
              <a:rPr lang="uk-UA" sz="3600" dirty="0">
                <a:latin typeface="Segoe UI Black" panose="020B0A02040204020203" pitchFamily="34" charset="0"/>
                <a:ea typeface="Segoe UI Black" panose="020B0A02040204020203" pitchFamily="34" charset="0"/>
              </a:rPr>
              <a:t>Результати власного нерепрезентативного опитування</a:t>
            </a:r>
            <a:endParaRPr lang="x-none" dirty="0"/>
          </a:p>
        </p:txBody>
      </p:sp>
      <p:pic>
        <p:nvPicPr>
          <p:cNvPr id="1028" name="Picture 4" descr="Диаграмма ответов в Формах. Вопрос: Чи готові б ви були відвідати екскурсію якби її проводив учень?. Количество ответов: 21 ответ.">
            <a:extLst>
              <a:ext uri="{FF2B5EF4-FFF2-40B4-BE49-F238E27FC236}">
                <a16:creationId xmlns:a16="http://schemas.microsoft.com/office/drawing/2014/main" id="{3E0ECAAF-F457-CDA1-6803-53302B257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256" y="1264555"/>
            <a:ext cx="7280639" cy="2899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Диаграмма ответов в Формах. Вопрос: Чи цікаве вам життя національних меншин на території Києва?. Количество ответов: 21 ответ.">
            <a:extLst>
              <a:ext uri="{FF2B5EF4-FFF2-40B4-BE49-F238E27FC236}">
                <a16:creationId xmlns:a16="http://schemas.microsoft.com/office/drawing/2014/main" id="{E0BD4B8C-C9F1-1FE5-99FC-B8A2F4EA7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64184"/>
            <a:ext cx="6504039" cy="269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Диаграмма ответов в Формах. Вопрос: Чи цікавий вам спадок який лишився від національних меншин на території Києва?. Количество ответов: 21 ответ.">
            <a:extLst>
              <a:ext uri="{FF2B5EF4-FFF2-40B4-BE49-F238E27FC236}">
                <a16:creationId xmlns:a16="http://schemas.microsoft.com/office/drawing/2014/main" id="{D04BED99-2F67-B57D-BC53-6C8ED0323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721" y="4142957"/>
            <a:ext cx="6504040" cy="27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97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4CF9C3-710D-D0B1-6BD4-663DA9D5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Висновки</a:t>
            </a:r>
            <a:endParaRPr lang="x-none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846D75-EF25-9DC6-D390-B075D3139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7767" y="1647825"/>
            <a:ext cx="10239195" cy="430770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2000" dirty="0">
                <a:ea typeface="MS Mincho"/>
              </a:rPr>
              <a:t>	</a:t>
            </a:r>
            <a:r>
              <a:rPr lang="uk-UA" sz="2000" b="1" dirty="0">
                <a:ea typeface="MS Mincho"/>
              </a:rPr>
              <a:t>У своєму дослідження ми зібрали та проаналізували історичні джерела, на основі яких встановили, що Київ є містом багатьох національностей і на його території проживає велика кількість національних меншин які вносять вагомий внесок в розвиток культури торгівлі і промисловості Києва. Значне місце серед національних меншин в Україні посідають євреї, поляки, вірмени, </a:t>
            </a:r>
            <a:r>
              <a:rPr lang="uk-UA" sz="2000" b="1" dirty="0" err="1">
                <a:ea typeface="MS Mincho"/>
              </a:rPr>
              <a:t>кераїми</a:t>
            </a:r>
            <a:r>
              <a:rPr lang="uk-UA" sz="2000" b="1" dirty="0">
                <a:ea typeface="MS Mincho"/>
              </a:rPr>
              <a:t>.  Ми розробили екскурсійний маршрут, в якому пропонуємо відвідати наступні пам’ятки: Синагога Бродського, </a:t>
            </a:r>
            <a:r>
              <a:rPr lang="ru-RU" sz="2000" b="1" dirty="0">
                <a:ea typeface="MS Mincho"/>
              </a:rPr>
              <a:t>Костел Святого </a:t>
            </a:r>
            <a:r>
              <a:rPr lang="ru-RU" sz="2000" b="1" dirty="0" err="1">
                <a:ea typeface="MS Mincho"/>
              </a:rPr>
              <a:t>Олександра</a:t>
            </a:r>
            <a:r>
              <a:rPr lang="uk-UA" sz="2000" b="1" dirty="0">
                <a:ea typeface="MS Mincho"/>
              </a:rPr>
              <a:t>,</a:t>
            </a:r>
            <a:r>
              <a:rPr lang="ru-RU" sz="2000" b="1" dirty="0">
                <a:ea typeface="MS Mincho"/>
              </a:rPr>
              <a:t> Каплиц</a:t>
            </a:r>
            <a:r>
              <a:rPr lang="uk-UA" sz="2000" b="1" dirty="0">
                <a:ea typeface="MS Mincho"/>
              </a:rPr>
              <a:t>ю </a:t>
            </a:r>
            <a:r>
              <a:rPr lang="ru-RU" sz="2000" b="1" dirty="0" err="1">
                <a:ea typeface="MS Mincho"/>
              </a:rPr>
              <a:t>Србоц</a:t>
            </a:r>
            <a:r>
              <a:rPr lang="ru-RU" sz="2000" b="1" dirty="0">
                <a:ea typeface="MS Mincho"/>
              </a:rPr>
              <a:t> </a:t>
            </a:r>
            <a:r>
              <a:rPr lang="ru-RU" sz="2000" b="1" dirty="0" err="1">
                <a:ea typeface="MS Mincho"/>
              </a:rPr>
              <a:t>Наатакац</a:t>
            </a:r>
            <a:r>
              <a:rPr lang="uk-UA" sz="2000" b="1" dirty="0">
                <a:ea typeface="MS Mincho"/>
              </a:rPr>
              <a:t>, Караїмську </a:t>
            </a:r>
            <a:r>
              <a:rPr lang="uk-UA" sz="2000" b="1" dirty="0" err="1">
                <a:ea typeface="MS Mincho"/>
              </a:rPr>
              <a:t>кенасу</a:t>
            </a:r>
            <a:r>
              <a:rPr lang="uk-UA" sz="2000" b="1" dirty="0">
                <a:ea typeface="MS Mincho"/>
              </a:rPr>
              <a:t>. </a:t>
            </a:r>
            <a:endParaRPr lang="uk-UA" sz="2000" b="1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10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F1ABD9-1468-D5F7-8E47-542649603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185" y="391197"/>
            <a:ext cx="8911687" cy="1280890"/>
          </a:xfrm>
        </p:spPr>
        <p:txBody>
          <a:bodyPr/>
          <a:lstStyle/>
          <a:p>
            <a:r>
              <a:rPr lang="uk-UA" sz="3600" dirty="0">
                <a:latin typeface="Segoe UI Black" panose="020B0A02040204020203" pitchFamily="34" charset="0"/>
                <a:ea typeface="Segoe UI Black" panose="020B0A02040204020203" pitchFamily="34" charset="0"/>
              </a:rPr>
              <a:t>Список використаних джерел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17D947-42D7-3D22-AA52-92B6A7983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243" y="1232452"/>
            <a:ext cx="10020369" cy="4678770"/>
          </a:xfrm>
        </p:spPr>
        <p:txBody>
          <a:bodyPr>
            <a:normAutofit fontScale="25000" lnSpcReduction="20000"/>
          </a:bodyPr>
          <a:lstStyle/>
          <a:p>
            <a:pPr lvl="0">
              <a:buFont typeface="+mj-lt"/>
              <a:buAutoNum type="arabicPeriod"/>
            </a:pPr>
            <a:r>
              <a:rPr lang="uk-UA" sz="8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Євреї в Україні. </a:t>
            </a:r>
            <a:r>
              <a:rPr lang="en-US" sz="8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URL</a:t>
            </a:r>
            <a:r>
              <a:rPr lang="ru-RU" sz="8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8000" u="sng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http://resource.history.org.ua/cgi-bin/eiu/history.exe?Z21ID=&amp;I21DBN=DOP&amp;P21DBN=EIU&amp;S21STN=1&amp;S21REF=10&amp;S21FMT=eiu_all&amp;C21COM=S&amp;S21CNR=20&amp;S21P01=0&amp;S21P02=0&amp;S21P03=TRN=&amp;S21COLORTERMS=0&amp;S21STR=Evrei_v_Ukraini</a:t>
            </a:r>
            <a:r>
              <a:rPr lang="uk-UA" sz="8000" u="sng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8000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(дата звернення 27.03.2025)</a:t>
            </a:r>
            <a:endParaRPr lang="en-US" sz="8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uk-UA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Караїмський храм у Києві. </a:t>
            </a:r>
            <a:r>
              <a:rPr lang="en-US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URL</a:t>
            </a:r>
            <a:r>
              <a:rPr lang="ru-RU" sz="8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uk-UA" sz="8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80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https://landmarks.in.ua/oblast/kyiv/kyiv-kenasa</a:t>
            </a:r>
            <a:r>
              <a:rPr lang="uk-UA" sz="80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(дата звернення (02.04.2025)</a:t>
            </a:r>
            <a:r>
              <a:rPr lang="uk-UA" sz="80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>
              <a:buFont typeface="+mj-lt"/>
              <a:buAutoNum type="arabicPeriod"/>
            </a:pPr>
            <a:r>
              <a:rPr lang="uk-UA" sz="80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Католицький собор Святого Олександра </a:t>
            </a:r>
            <a:r>
              <a:rPr lang="en-US" sz="8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URL</a:t>
            </a:r>
            <a:r>
              <a:rPr lang="ru-RU" sz="8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uk-UA" sz="80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8000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https://culture.pl/ua/stattia/kyyiv-katolytskyy-istoriya-kostelu-svyatoho-oleksandra</a:t>
            </a:r>
            <a:r>
              <a:rPr lang="uk-UA" sz="8000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(дата звернення 05.04.2025)</a:t>
            </a:r>
            <a:endParaRPr lang="en-US" sz="8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uk-UA" sz="80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Католицький собор Святого Олександра. </a:t>
            </a:r>
            <a:r>
              <a:rPr lang="en-US" sz="8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URL</a:t>
            </a:r>
            <a:r>
              <a:rPr lang="ru-RU" sz="8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uk-UA" sz="80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8000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https://landmarks.in.ua/oblast/kyiv/kyiv-olexandrivsky-kostel</a:t>
            </a:r>
            <a:r>
              <a:rPr lang="uk-UA" sz="8000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(дата звернення 30.03.2025)</a:t>
            </a:r>
            <a:endParaRPr lang="en-US" sz="80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uk-UA" sz="8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Поляки в Україні </a:t>
            </a:r>
            <a:r>
              <a:rPr lang="en-US" sz="8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URL</a:t>
            </a: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 </a:t>
            </a:r>
            <a:r>
              <a:rPr lang="en-US" sz="8000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http://resource.history.org.ua/cgi-bin/eiu/history.exe?Z21ID=&amp;I21DBN=EIU&amp;P21DBN=EIU&amp;S21STN=1&amp;S21REF=10&amp;S21FMT=eiu_all&amp;C21COM=S&amp;S21CNR=20&amp;S21P01=0&amp;S21P02=0&amp;S21P03=TRN=&amp;S21COLORTERMS=0&amp;S21STR=poljaky_v_ukrajni</a:t>
            </a:r>
            <a:r>
              <a:rPr lang="uk-UA" sz="8000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(дата звернення 25.03.2025)</a:t>
            </a:r>
            <a:endParaRPr lang="en-US" sz="8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uk-UA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Синагога Бродського. </a:t>
            </a:r>
            <a:r>
              <a:rPr lang="en-US" sz="8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URL</a:t>
            </a:r>
            <a:r>
              <a:rPr lang="ru-RU" sz="8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 </a:t>
            </a:r>
            <a:r>
              <a:rPr lang="en-US" sz="80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https://landmarks.in.ua/oblast/kyiv/kyiv-brodsky-synagogue</a:t>
            </a:r>
            <a:r>
              <a:rPr lang="uk-UA" sz="80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(дата звернення 29.03.2025)</a:t>
            </a:r>
            <a:endParaRPr lang="en-US" sz="8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855998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Другая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609</TotalTime>
  <Words>1119</Words>
  <Application>Microsoft Office PowerPoint</Application>
  <PresentationFormat>Широкоэкранный</PresentationFormat>
  <Paragraphs>60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MS Mincho</vt:lpstr>
      <vt:lpstr>Arial</vt:lpstr>
      <vt:lpstr>Calibri</vt:lpstr>
      <vt:lpstr>Cambria</vt:lpstr>
      <vt:lpstr>Merriweather</vt:lpstr>
      <vt:lpstr>Poppins</vt:lpstr>
      <vt:lpstr>Segoe UI Black</vt:lpstr>
      <vt:lpstr>Times New Roman</vt:lpstr>
      <vt:lpstr>Wingdings 3</vt:lpstr>
      <vt:lpstr>Легкий дым</vt:lpstr>
      <vt:lpstr>Київ - місто багатьох народів: культурна мозаїка міста</vt:lpstr>
      <vt:lpstr>    Мета проєкту - полягає у вивченні  культурної спадщини національних меншин на території Києва та створенні екскурсійного маршруту.</vt:lpstr>
      <vt:lpstr>Єврейська меншина</vt:lpstr>
      <vt:lpstr>Синагога Бродського </vt:lpstr>
      <vt:lpstr>Костел Святого Олександра  </vt:lpstr>
      <vt:lpstr>Костел Святого Олександра </vt:lpstr>
      <vt:lpstr>Презентация PowerPoint</vt:lpstr>
      <vt:lpstr>Вірменська меншина</vt:lpstr>
      <vt:lpstr>Караїмська кенаса</vt:lpstr>
      <vt:lpstr>Караїмська кенаса</vt:lpstr>
      <vt:lpstr>Я здійснив екскурсійні відвідини цих об'єктів з метою поглибленого вивчення їх культурного значення.</vt:lpstr>
      <vt:lpstr>Презентация PowerPoint</vt:lpstr>
      <vt:lpstr>Результати власного нерепрезентативного опитування</vt:lpstr>
      <vt:lpstr>Висновки</vt:lpstr>
      <vt:lpstr>Список використаних джерел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Київ - місто багатьох народів: культурна мозаїка міста</dc:title>
  <dc:creator>User</dc:creator>
  <cp:lastModifiedBy>User</cp:lastModifiedBy>
  <cp:revision>16</cp:revision>
  <dcterms:created xsi:type="dcterms:W3CDTF">2025-04-10T13:52:03Z</dcterms:created>
  <dcterms:modified xsi:type="dcterms:W3CDTF">2025-04-14T17:33:00Z</dcterms:modified>
</cp:coreProperties>
</file>