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8" r:id="rId4"/>
    <p:sldId id="279" r:id="rId5"/>
    <p:sldId id="284" r:id="rId6"/>
    <p:sldId id="285" r:id="rId7"/>
    <p:sldId id="286" r:id="rId8"/>
    <p:sldId id="288" r:id="rId9"/>
    <p:sldId id="287" r:id="rId10"/>
    <p:sldId id="289" r:id="rId11"/>
    <p:sldId id="290" r:id="rId12"/>
    <p:sldId id="283" r:id="rId13"/>
    <p:sldId id="291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C29FDF97-D890-41B8-AFC6-DCDF491BBB1B}">
          <p14:sldIdLst>
            <p14:sldId id="256"/>
            <p14:sldId id="257"/>
            <p14:sldId id="278"/>
            <p14:sldId id="279"/>
            <p14:sldId id="284"/>
            <p14:sldId id="285"/>
            <p14:sldId id="286"/>
            <p14:sldId id="288"/>
            <p14:sldId id="287"/>
            <p14:sldId id="289"/>
            <p14:sldId id="290"/>
            <p14:sldId id="283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2523"/>
    <a:srgbClr val="713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22" autoAdjust="0"/>
  </p:normalViewPr>
  <p:slideViewPr>
    <p:cSldViewPr>
      <p:cViewPr varScale="1">
        <p:scale>
          <a:sx n="68" d="100"/>
          <a:sy n="68" d="100"/>
        </p:scale>
        <p:origin x="9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2027D629-2A3D-57D2-9C87-FD36ADA41A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68C5CE62-AC34-81BF-7484-3D2646B82E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977EB-8D82-46EB-9C12-9E58FBE9465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4B52D875-DDA1-5EF9-F0A8-772CBE88D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0F7A6C5-ACEE-33B4-FB1C-A64EF52746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191B3-A62A-4C99-ACDE-4317265B65D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2871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2EC11-4BD6-4FCF-91F0-FFCF0BA463A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BF929-A363-478F-B984-AB004DB9CD0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091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0BF929-A363-478F-B984-AB004DB9CD0C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093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0BF929-A363-478F-B984-AB004DB9CD0C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5477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0BF929-A363-478F-B984-AB004DB9CD0C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761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space.nbuv.gov.ua/handle/123456789/47746" TargetMode="External"/><Relationship Id="rId7" Type="http://schemas.openxmlformats.org/officeDocument/2006/relationships/hyperlink" Target="https://novynarnia.com/2019/10/20/memorial-panteon-natsionalnoyi-pam-yati-konotopa-vidkrili-v-konotopi/" TargetMode="External"/><Relationship Id="rId2" Type="http://schemas.openxmlformats.org/officeDocument/2006/relationships/hyperlink" Target="https://history.sumy.ua/research/article/341-istorichnij-m-konotop-sumskoji-oblasti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nailizakon.com/fotogalereya_ukraina/konotop/konotop.html" TargetMode="External"/><Relationship Id="rId5" Type="http://schemas.openxmlformats.org/officeDocument/2006/relationships/hyperlink" Target="https://irbis-nbuv.gov.ua/ulib/item/UKR0002750" TargetMode="External"/><Relationship Id="rId4" Type="http://schemas.openxmlformats.org/officeDocument/2006/relationships/hyperlink" Target="https://irbis-nbuv.gov.ua/cgibin/ua/elib.exe?Z21ID=&amp;I21DBN=UKRLIB&amp;P21DBN=UKRLIB&amp;S21STN=1&amp;S21REF=10&amp;S21FMT=online_book&amp;C21COM=S&amp;S21CNR=20&amp;S21P01=0&amp;S21P02=0&amp;S21P03=FF=&amp;S21STR=ukr0005722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133600" y="1562100"/>
            <a:ext cx="141732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ea typeface="SF Pro Text" panose="00000400000000000000" pitchFamily="2" charset="0"/>
              </a:rPr>
              <a:t>ЖИВА ТРАДИЦІЯ ПОКОЛІНЬ: </a:t>
            </a:r>
          </a:p>
          <a:p>
            <a:pPr algn="ctr"/>
            <a:r>
              <a:rPr lang="ru-RU" sz="5400" b="1" dirty="0">
                <a:solidFill>
                  <a:srgbClr val="C00000"/>
                </a:solidFill>
                <a:ea typeface="SF Pro Text" panose="00000400000000000000" pitchFamily="2" charset="0"/>
              </a:rPr>
              <a:t>ХРАМИ КОНОТОПУ В ІСТОРІЇ ТА СЬОГОДЕННІ</a:t>
            </a:r>
            <a:endParaRPr lang="en-US" sz="6000" b="1" dirty="0">
              <a:solidFill>
                <a:srgbClr val="C00000"/>
              </a:solidFill>
              <a:ea typeface="SF Pro Text" panose="00000400000000000000" pitchFamily="2" charset="0"/>
              <a:cs typeface="Roller Coaster Serif"/>
              <a:sym typeface="Roller Coaster Serif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63000" y="4753451"/>
            <a:ext cx="8254783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Роботу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виконав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: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Кушнерьов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Владислав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Сергійович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,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учень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9 - А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класу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Конотопського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ліцею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№10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Конотопської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міської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ради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Сумської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області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</a:p>
          <a:p>
            <a:pPr algn="just"/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Сумське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територіальне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відділення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МАН </a:t>
            </a:r>
          </a:p>
          <a:p>
            <a:pPr algn="just"/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м. </a:t>
            </a:r>
            <a:r>
              <a:rPr lang="ru-RU" sz="2800" b="1" dirty="0">
                <a:solidFill>
                  <a:srgbClr val="C00000"/>
                </a:solidFill>
                <a:ea typeface="SF Pro Text" panose="00000400000000000000" pitchFamily="2" charset="0"/>
              </a:rPr>
              <a:t>Конотоп</a:t>
            </a:r>
          </a:p>
          <a:p>
            <a:pPr algn="just"/>
            <a:endParaRPr lang="ru-RU" sz="2800" b="1" i="0" u="none" strike="noStrike" baseline="0" dirty="0">
              <a:solidFill>
                <a:srgbClr val="C00000"/>
              </a:solidFill>
              <a:ea typeface="SF Pro Text" panose="00000400000000000000" pitchFamily="2" charset="0"/>
            </a:endParaRPr>
          </a:p>
          <a:p>
            <a:pPr algn="just"/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Науковий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керівник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: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Заїка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Олег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Славович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, учитель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географії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вищої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категорії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Конотопського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ліцею</a:t>
            </a:r>
            <a:r>
              <a:rPr lang="ru-RU" sz="2800" b="1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№ 10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Конотопської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міської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ради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Сумської</a:t>
            </a:r>
            <a:r>
              <a:rPr lang="ru-RU" sz="2800" b="1" i="0" u="none" strike="noStrike" baseline="0" dirty="0">
                <a:solidFill>
                  <a:srgbClr val="C00000"/>
                </a:solidFill>
                <a:ea typeface="SF Pro Text" panose="00000400000000000000" pitchFamily="2" charset="0"/>
              </a:rPr>
              <a:t> </a:t>
            </a:r>
            <a:r>
              <a:rPr lang="ru-RU" sz="2800" b="1" i="0" u="none" strike="noStrike" baseline="0" dirty="0" err="1">
                <a:solidFill>
                  <a:srgbClr val="C00000"/>
                </a:solidFill>
                <a:ea typeface="SF Pro Text" panose="00000400000000000000" pitchFamily="2" charset="0"/>
              </a:rPr>
              <a:t>області</a:t>
            </a:r>
            <a:endParaRPr lang="en-US" sz="4800" b="1" dirty="0">
              <a:solidFill>
                <a:srgbClr val="C00000"/>
              </a:solidFill>
              <a:ea typeface="SF Pro Text" panose="00000400000000000000" pitchFamily="2" charset="0"/>
              <a:cs typeface="Tenor Sans"/>
              <a:sym typeface="Tenor San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DA78F5-360E-53D7-977C-AE711C1B6B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806"/>
          <a:stretch/>
        </p:blipFill>
        <p:spPr>
          <a:xfrm>
            <a:off x="3048000" y="3695700"/>
            <a:ext cx="428625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981200" y="1562100"/>
            <a:ext cx="143256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algn="just"/>
            <a:r>
              <a:rPr lang="uk-UA" sz="3600" b="1" dirty="0">
                <a:solidFill>
                  <a:srgbClr val="C00000"/>
                </a:solidFill>
                <a:latin typeface="+mj-lt"/>
                <a:ea typeface="SF Pro Text" panose="00000400000000000000" pitchFamily="2" charset="0"/>
                <a:cs typeface="Roller Coaster Serif"/>
                <a:sym typeface="Roller Coaster Serif"/>
              </a:rPr>
              <a:t>	    </a:t>
            </a:r>
            <a:r>
              <a:rPr lang="en-US" sz="3600" b="1" dirty="0" err="1">
                <a:solidFill>
                  <a:srgbClr val="C00000"/>
                </a:solidFill>
                <a:ea typeface="SF Pro Text" panose="00000400000000000000" pitchFamily="2" charset="0"/>
                <a:cs typeface="Roller Coaster Serif"/>
                <a:sym typeface="Roller Coaster Serif"/>
              </a:rPr>
              <a:t>Мета</a:t>
            </a:r>
            <a:r>
              <a:rPr lang="en-US" sz="3600" b="1" dirty="0">
                <a:solidFill>
                  <a:srgbClr val="C00000"/>
                </a:solidFill>
                <a:ea typeface="SF Pro Text" panose="00000400000000000000" pitchFamily="2" charset="0"/>
                <a:cs typeface="Roller Coaster Serif"/>
                <a:sym typeface="Roller Coaster Serif"/>
              </a:rPr>
              <a:t> </a:t>
            </a:r>
            <a:r>
              <a:rPr lang="uk-UA" sz="3600" b="1" dirty="0">
                <a:solidFill>
                  <a:srgbClr val="C00000"/>
                </a:solidFill>
                <a:ea typeface="SF Pro Text" panose="00000400000000000000" pitchFamily="2" charset="0"/>
                <a:cs typeface="Roller Coaster Serif"/>
                <a:sym typeface="Roller Coaster Serif"/>
              </a:rPr>
              <a:t>дослідження: </a:t>
            </a:r>
            <a:r>
              <a:rPr lang="uk-UA" sz="3600" dirty="0">
                <a:solidFill>
                  <a:srgbClr val="C00000"/>
                </a:solidFill>
                <a:ea typeface="SF Pro Text" panose="00000400000000000000" pitchFamily="2" charset="0"/>
                <a:cs typeface="Tenor Sans"/>
                <a:sym typeface="Tenor Sans"/>
              </a:rPr>
              <a:t>розробити пішохідний екскурсійний маршрут історичним центром Конотопа з висвітленням ролі храмів Конотопу як духовних, культурних та історичних осередків, що поєднують минуле та сучасне буття громади міста</a:t>
            </a:r>
            <a:endParaRPr lang="en-US" sz="3600" dirty="0">
              <a:solidFill>
                <a:srgbClr val="C00000"/>
              </a:solidFill>
              <a:ea typeface="SF Pro Text" panose="00000400000000000000" pitchFamily="2" charset="0"/>
              <a:cs typeface="Tenor Sans"/>
              <a:sym typeface="Tenor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0E820-E9E8-87D7-A843-3EED05D787BE}"/>
              </a:ext>
            </a:extLst>
          </p:cNvPr>
          <p:cNvSpPr txBox="1"/>
          <p:nvPr/>
        </p:nvSpPr>
        <p:spPr>
          <a:xfrm>
            <a:off x="2286000" y="4152900"/>
            <a:ext cx="1402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600" b="1" dirty="0">
                <a:solidFill>
                  <a:srgbClr val="C00000"/>
                </a:solidFill>
              </a:rPr>
              <a:t>	Завдання: </a:t>
            </a:r>
          </a:p>
          <a:p>
            <a:pPr algn="just"/>
            <a:r>
              <a:rPr lang="uk-UA" sz="3600" dirty="0">
                <a:solidFill>
                  <a:srgbClr val="C00000"/>
                </a:solidFill>
              </a:rPr>
              <a:t>1. Зібрати історичні відомості про найвідоміші храми Конотопу: час заснування, архітектурні особливості, роль у житті громади; </a:t>
            </a:r>
          </a:p>
          <a:p>
            <a:pPr algn="just"/>
            <a:r>
              <a:rPr lang="uk-UA" sz="3600" dirty="0">
                <a:solidFill>
                  <a:srgbClr val="C00000"/>
                </a:solidFill>
              </a:rPr>
              <a:t>2. Оцінити значення храмів як елементів культурної спадщини та духовної пам’яті регіону; </a:t>
            </a:r>
          </a:p>
          <a:p>
            <a:pPr algn="just"/>
            <a:r>
              <a:rPr lang="uk-UA" sz="3600" dirty="0">
                <a:solidFill>
                  <a:srgbClr val="C00000"/>
                </a:solidFill>
              </a:rPr>
              <a:t>3. Проаналізувати функціональне значення храмів у структурі сучасної міської спільноти.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D64A07-D296-4DB3-8D47-C2E9919A8DC2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2</a:t>
            </a:fld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11724-DCE9-8B14-D73B-ED401488A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4A21373-FC38-F6D7-3696-16C124C0112D}"/>
              </a:ext>
            </a:extLst>
          </p:cNvPr>
          <p:cNvSpPr/>
          <p:nvPr/>
        </p:nvSpPr>
        <p:spPr>
          <a:xfrm>
            <a:off x="381000" y="340859"/>
            <a:ext cx="17525999" cy="822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rgbClr val="C00000"/>
                </a:solidFill>
                <a:cs typeface="Times New Roman" panose="02020603050405020304" pitchFamily="18" charset="0"/>
              </a:rPr>
              <a:t>ЕКСКУРСІЙНИЙ МАРШРУТ ІСТОРИЧНИМ ЦЕНТРОМ КОНОТОПА </a:t>
            </a:r>
            <a:endParaRPr lang="ru-RU" sz="36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9F44006-15C4-32B4-2ED9-0D49FBC29B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9" b="2775"/>
          <a:stretch/>
        </p:blipFill>
        <p:spPr>
          <a:xfrm>
            <a:off x="1245445" y="1313715"/>
            <a:ext cx="15797110" cy="86324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21" name="Пряма зі стрілкою 20">
            <a:extLst>
              <a:ext uri="{FF2B5EF4-FFF2-40B4-BE49-F238E27FC236}">
                <a16:creationId xmlns:a16="http://schemas.microsoft.com/office/drawing/2014/main" id="{4F97E128-21F6-3503-2AF5-61BF91AD22B3}"/>
              </a:ext>
            </a:extLst>
          </p:cNvPr>
          <p:cNvCxnSpPr>
            <a:cxnSpLocks/>
          </p:cNvCxnSpPr>
          <p:nvPr/>
        </p:nvCxnSpPr>
        <p:spPr>
          <a:xfrm flipV="1">
            <a:off x="15697200" y="5903150"/>
            <a:ext cx="0" cy="459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A53354B-7771-9B54-A9D1-F2F47EBCA6F0}"/>
              </a:ext>
            </a:extLst>
          </p:cNvPr>
          <p:cNvSpPr/>
          <p:nvPr/>
        </p:nvSpPr>
        <p:spPr>
          <a:xfrm>
            <a:off x="13944600" y="6433373"/>
            <a:ext cx="4000498" cy="8951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Локація №1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</a:rPr>
              <a:t>Свято-Миколаївська церква</a:t>
            </a:r>
          </a:p>
        </p:txBody>
      </p:sp>
      <p:cxnSp>
        <p:nvCxnSpPr>
          <p:cNvPr id="24" name="Пряма зі стрілкою 23">
            <a:extLst>
              <a:ext uri="{FF2B5EF4-FFF2-40B4-BE49-F238E27FC236}">
                <a16:creationId xmlns:a16="http://schemas.microsoft.com/office/drawing/2014/main" id="{F75BF810-DA1E-F789-E0EF-912BC2B44B85}"/>
              </a:ext>
            </a:extLst>
          </p:cNvPr>
          <p:cNvCxnSpPr>
            <a:cxnSpLocks/>
          </p:cNvCxnSpPr>
          <p:nvPr/>
        </p:nvCxnSpPr>
        <p:spPr>
          <a:xfrm flipV="1">
            <a:off x="12039600" y="2367311"/>
            <a:ext cx="1" cy="5077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CC905FF0-F147-1997-7163-59EEF311FE5C}"/>
              </a:ext>
            </a:extLst>
          </p:cNvPr>
          <p:cNvSpPr/>
          <p:nvPr/>
        </p:nvSpPr>
        <p:spPr>
          <a:xfrm>
            <a:off x="11544300" y="2908053"/>
            <a:ext cx="3124199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Локація №2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</a:rPr>
              <a:t>Вознесенський собор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5B41231D-04DE-D459-6F5E-69DBC0FF7209}"/>
              </a:ext>
            </a:extLst>
          </p:cNvPr>
          <p:cNvSpPr/>
          <p:nvPr/>
        </p:nvSpPr>
        <p:spPr>
          <a:xfrm>
            <a:off x="10287335" y="7514171"/>
            <a:ext cx="3718794" cy="11113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Локація №3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</a:rPr>
              <a:t>Церква Різдва Пресвятої Богородиці (зруйнована)</a:t>
            </a:r>
          </a:p>
        </p:txBody>
      </p:sp>
      <p:cxnSp>
        <p:nvCxnSpPr>
          <p:cNvPr id="51" name="Пряма зі стрілкою 50">
            <a:extLst>
              <a:ext uri="{FF2B5EF4-FFF2-40B4-BE49-F238E27FC236}">
                <a16:creationId xmlns:a16="http://schemas.microsoft.com/office/drawing/2014/main" id="{40858CBE-5616-7613-FBE8-5EADC895EEEE}"/>
              </a:ext>
            </a:extLst>
          </p:cNvPr>
          <p:cNvCxnSpPr>
            <a:cxnSpLocks/>
          </p:cNvCxnSpPr>
          <p:nvPr/>
        </p:nvCxnSpPr>
        <p:spPr>
          <a:xfrm>
            <a:off x="6172200" y="4646951"/>
            <a:ext cx="0" cy="14191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B123240E-3E83-8802-9E76-EE3F0398DBA0}"/>
              </a:ext>
            </a:extLst>
          </p:cNvPr>
          <p:cNvSpPr/>
          <p:nvPr/>
        </p:nvSpPr>
        <p:spPr>
          <a:xfrm>
            <a:off x="1665752" y="3427751"/>
            <a:ext cx="5489756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Локація №4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</a:rPr>
              <a:t>Церкви Святої Великомучениці Варвари та Святого Георгія Переможця</a:t>
            </a:r>
          </a:p>
        </p:txBody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3AF64C04-F529-3008-08FD-12A019699B71}"/>
              </a:ext>
            </a:extLst>
          </p:cNvPr>
          <p:cNvSpPr/>
          <p:nvPr/>
        </p:nvSpPr>
        <p:spPr>
          <a:xfrm>
            <a:off x="5167238" y="8240892"/>
            <a:ext cx="3181594" cy="111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+mj-lt"/>
              </a:rPr>
              <a:t>Локація №5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  <a:latin typeface="+mj-lt"/>
                <a:ea typeface="SF Pro Text" panose="00000400000000000000" pitchFamily="2" charset="0"/>
              </a:rPr>
              <a:t>Собор Успіння Пресвятої Богородиці</a:t>
            </a:r>
            <a:endParaRPr lang="en-US" sz="2400" b="1" dirty="0">
              <a:solidFill>
                <a:srgbClr val="C00000"/>
              </a:solidFill>
              <a:latin typeface="+mj-lt"/>
              <a:ea typeface="SF Pro Text" panose="00000400000000000000" pitchFamily="2" charset="0"/>
              <a:cs typeface="Roller Coaster Serif"/>
              <a:sym typeface="Roller Coaster Serif"/>
            </a:endParaRPr>
          </a:p>
        </p:txBody>
      </p:sp>
      <p:sp>
        <p:nvSpPr>
          <p:cNvPr id="79" name="Прямокутник 78">
            <a:extLst>
              <a:ext uri="{FF2B5EF4-FFF2-40B4-BE49-F238E27FC236}">
                <a16:creationId xmlns:a16="http://schemas.microsoft.com/office/drawing/2014/main" id="{A1FEEED8-A809-F9D1-EAFC-A35257CDFCC6}"/>
              </a:ext>
            </a:extLst>
          </p:cNvPr>
          <p:cNvSpPr/>
          <p:nvPr/>
        </p:nvSpPr>
        <p:spPr>
          <a:xfrm>
            <a:off x="381001" y="5414916"/>
            <a:ext cx="37338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C00000"/>
                </a:solidFill>
              </a:rPr>
              <a:t>Локація №6</a:t>
            </a:r>
          </a:p>
          <a:p>
            <a:pPr algn="ctr"/>
            <a:r>
              <a:rPr lang="uk-UA" sz="2400" b="1" dirty="0">
                <a:solidFill>
                  <a:srgbClr val="C00000"/>
                </a:solidFill>
              </a:rPr>
              <a:t>Церква Різдва Пресвятої Богородиці (відроджена)</a:t>
            </a:r>
          </a:p>
        </p:txBody>
      </p:sp>
      <p:cxnSp>
        <p:nvCxnSpPr>
          <p:cNvPr id="80" name="Пряма зі стрілкою 79">
            <a:extLst>
              <a:ext uri="{FF2B5EF4-FFF2-40B4-BE49-F238E27FC236}">
                <a16:creationId xmlns:a16="http://schemas.microsoft.com/office/drawing/2014/main" id="{43DA414E-6A92-2F43-0B72-31B98AFC5A0C}"/>
              </a:ext>
            </a:extLst>
          </p:cNvPr>
          <p:cNvCxnSpPr>
            <a:cxnSpLocks/>
          </p:cNvCxnSpPr>
          <p:nvPr/>
        </p:nvCxnSpPr>
        <p:spPr>
          <a:xfrm>
            <a:off x="3048000" y="6635362"/>
            <a:ext cx="0" cy="12513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 зі стрілкою 25">
            <a:extLst>
              <a:ext uri="{FF2B5EF4-FFF2-40B4-BE49-F238E27FC236}">
                <a16:creationId xmlns:a16="http://schemas.microsoft.com/office/drawing/2014/main" id="{04A7CCC2-8350-29B1-72C8-9FE01473EAB9}"/>
              </a:ext>
            </a:extLst>
          </p:cNvPr>
          <p:cNvCxnSpPr>
            <a:cxnSpLocks/>
          </p:cNvCxnSpPr>
          <p:nvPr/>
        </p:nvCxnSpPr>
        <p:spPr>
          <a:xfrm>
            <a:off x="6172200" y="6066123"/>
            <a:ext cx="2286000" cy="244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 зі стрілкою 30">
            <a:extLst>
              <a:ext uri="{FF2B5EF4-FFF2-40B4-BE49-F238E27FC236}">
                <a16:creationId xmlns:a16="http://schemas.microsoft.com/office/drawing/2014/main" id="{A0527599-7382-8F9D-FEC4-F94920FE0994}"/>
              </a:ext>
            </a:extLst>
          </p:cNvPr>
          <p:cNvCxnSpPr>
            <a:cxnSpLocks/>
          </p:cNvCxnSpPr>
          <p:nvPr/>
        </p:nvCxnSpPr>
        <p:spPr>
          <a:xfrm>
            <a:off x="8348832" y="8542511"/>
            <a:ext cx="54345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 зі стрілкою 43">
            <a:extLst>
              <a:ext uri="{FF2B5EF4-FFF2-40B4-BE49-F238E27FC236}">
                <a16:creationId xmlns:a16="http://schemas.microsoft.com/office/drawing/2014/main" id="{6F0D9B10-887D-57ED-DB54-7B0C7C68F30C}"/>
              </a:ext>
            </a:extLst>
          </p:cNvPr>
          <p:cNvCxnSpPr>
            <a:cxnSpLocks/>
          </p:cNvCxnSpPr>
          <p:nvPr/>
        </p:nvCxnSpPr>
        <p:spPr>
          <a:xfrm flipH="1" flipV="1">
            <a:off x="10193976" y="6280038"/>
            <a:ext cx="693098" cy="7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 зі стрілкою 46">
            <a:extLst>
              <a:ext uri="{FF2B5EF4-FFF2-40B4-BE49-F238E27FC236}">
                <a16:creationId xmlns:a16="http://schemas.microsoft.com/office/drawing/2014/main" id="{373DB5F7-CB43-DE6F-2758-10C69F2707CF}"/>
              </a:ext>
            </a:extLst>
          </p:cNvPr>
          <p:cNvCxnSpPr>
            <a:cxnSpLocks/>
          </p:cNvCxnSpPr>
          <p:nvPr/>
        </p:nvCxnSpPr>
        <p:spPr>
          <a:xfrm flipV="1">
            <a:off x="10887074" y="6280038"/>
            <a:ext cx="0" cy="12740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 зі стрілкою 68">
            <a:extLst>
              <a:ext uri="{FF2B5EF4-FFF2-40B4-BE49-F238E27FC236}">
                <a16:creationId xmlns:a16="http://schemas.microsoft.com/office/drawing/2014/main" id="{B6DF8B6C-13E9-8FFB-4837-35B8E1B711C4}"/>
              </a:ext>
            </a:extLst>
          </p:cNvPr>
          <p:cNvCxnSpPr>
            <a:cxnSpLocks/>
          </p:cNvCxnSpPr>
          <p:nvPr/>
        </p:nvCxnSpPr>
        <p:spPr>
          <a:xfrm flipH="1" flipV="1">
            <a:off x="12039600" y="1373192"/>
            <a:ext cx="1905000" cy="34130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Пряма зі стрілкою 74">
            <a:extLst>
              <a:ext uri="{FF2B5EF4-FFF2-40B4-BE49-F238E27FC236}">
                <a16:creationId xmlns:a16="http://schemas.microsoft.com/office/drawing/2014/main" id="{FA6B8EA8-8ACC-628C-A0B3-2D3D34C87A37}"/>
              </a:ext>
            </a:extLst>
          </p:cNvPr>
          <p:cNvCxnSpPr>
            <a:cxnSpLocks/>
          </p:cNvCxnSpPr>
          <p:nvPr/>
        </p:nvCxnSpPr>
        <p:spPr>
          <a:xfrm flipH="1">
            <a:off x="9829799" y="1414560"/>
            <a:ext cx="2114551" cy="297530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Пряма зі стрілкою 81">
            <a:extLst>
              <a:ext uri="{FF2B5EF4-FFF2-40B4-BE49-F238E27FC236}">
                <a16:creationId xmlns:a16="http://schemas.microsoft.com/office/drawing/2014/main" id="{10B331A8-0F90-6CBB-6E0F-C0544FC72DD7}"/>
              </a:ext>
            </a:extLst>
          </p:cNvPr>
          <p:cNvCxnSpPr>
            <a:cxnSpLocks/>
          </p:cNvCxnSpPr>
          <p:nvPr/>
        </p:nvCxnSpPr>
        <p:spPr>
          <a:xfrm flipH="1">
            <a:off x="9690266" y="4422793"/>
            <a:ext cx="241891" cy="19954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0" name="Пряма зі стрілкою 99">
            <a:extLst>
              <a:ext uri="{FF2B5EF4-FFF2-40B4-BE49-F238E27FC236}">
                <a16:creationId xmlns:a16="http://schemas.microsoft.com/office/drawing/2014/main" id="{7D03A0CE-C673-5172-FF31-CC94434470C8}"/>
              </a:ext>
            </a:extLst>
          </p:cNvPr>
          <p:cNvCxnSpPr>
            <a:cxnSpLocks/>
          </p:cNvCxnSpPr>
          <p:nvPr/>
        </p:nvCxnSpPr>
        <p:spPr>
          <a:xfrm flipH="1">
            <a:off x="9460466" y="6496746"/>
            <a:ext cx="224717" cy="204576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Пряма зі стрілкою 110">
            <a:extLst>
              <a:ext uri="{FF2B5EF4-FFF2-40B4-BE49-F238E27FC236}">
                <a16:creationId xmlns:a16="http://schemas.microsoft.com/office/drawing/2014/main" id="{2911FBC2-8775-890F-64CB-F450D4C7BE6E}"/>
              </a:ext>
            </a:extLst>
          </p:cNvPr>
          <p:cNvCxnSpPr>
            <a:cxnSpLocks/>
          </p:cNvCxnSpPr>
          <p:nvPr/>
        </p:nvCxnSpPr>
        <p:spPr>
          <a:xfrm flipH="1">
            <a:off x="3340592" y="7392557"/>
            <a:ext cx="3200801" cy="16155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0" name="Пряма зі стрілкою 119">
            <a:extLst>
              <a:ext uri="{FF2B5EF4-FFF2-40B4-BE49-F238E27FC236}">
                <a16:creationId xmlns:a16="http://schemas.microsoft.com/office/drawing/2014/main" id="{40C8F64F-E7F0-5765-2DAA-70DA9B0B5104}"/>
              </a:ext>
            </a:extLst>
          </p:cNvPr>
          <p:cNvCxnSpPr>
            <a:cxnSpLocks/>
          </p:cNvCxnSpPr>
          <p:nvPr/>
        </p:nvCxnSpPr>
        <p:spPr>
          <a:xfrm flipV="1">
            <a:off x="14854575" y="4129682"/>
            <a:ext cx="118725" cy="11788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9" name="Овал 138">
            <a:extLst>
              <a:ext uri="{FF2B5EF4-FFF2-40B4-BE49-F238E27FC236}">
                <a16:creationId xmlns:a16="http://schemas.microsoft.com/office/drawing/2014/main" id="{4DB039B3-D15E-C7C4-5409-DC5B9D4F240C}"/>
              </a:ext>
            </a:extLst>
          </p:cNvPr>
          <p:cNvSpPr/>
          <p:nvPr/>
        </p:nvSpPr>
        <p:spPr>
          <a:xfrm>
            <a:off x="8592654" y="5978191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3" name="Овал 142">
            <a:extLst>
              <a:ext uri="{FF2B5EF4-FFF2-40B4-BE49-F238E27FC236}">
                <a16:creationId xmlns:a16="http://schemas.microsoft.com/office/drawing/2014/main" id="{539DC763-FAEF-78B3-7AE5-E99A0844992E}"/>
              </a:ext>
            </a:extLst>
          </p:cNvPr>
          <p:cNvSpPr/>
          <p:nvPr/>
        </p:nvSpPr>
        <p:spPr>
          <a:xfrm>
            <a:off x="11636863" y="1833067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4" name="Овал 143">
            <a:extLst>
              <a:ext uri="{FF2B5EF4-FFF2-40B4-BE49-F238E27FC236}">
                <a16:creationId xmlns:a16="http://schemas.microsoft.com/office/drawing/2014/main" id="{002BED29-E194-999C-B87C-087AEE2CBF54}"/>
              </a:ext>
            </a:extLst>
          </p:cNvPr>
          <p:cNvSpPr/>
          <p:nvPr/>
        </p:nvSpPr>
        <p:spPr>
          <a:xfrm>
            <a:off x="15254422" y="5756656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7" name="Овал 146">
            <a:extLst>
              <a:ext uri="{FF2B5EF4-FFF2-40B4-BE49-F238E27FC236}">
                <a16:creationId xmlns:a16="http://schemas.microsoft.com/office/drawing/2014/main" id="{41F2AF4A-8B53-7AFB-0D2C-FF611ACFBCEA}"/>
              </a:ext>
            </a:extLst>
          </p:cNvPr>
          <p:cNvSpPr/>
          <p:nvPr/>
        </p:nvSpPr>
        <p:spPr>
          <a:xfrm>
            <a:off x="9872693" y="6090556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0" name="Овал 149">
            <a:extLst>
              <a:ext uri="{FF2B5EF4-FFF2-40B4-BE49-F238E27FC236}">
                <a16:creationId xmlns:a16="http://schemas.microsoft.com/office/drawing/2014/main" id="{B079DF20-271F-79D8-6207-751A7CC85675}"/>
              </a:ext>
            </a:extLst>
          </p:cNvPr>
          <p:cNvSpPr/>
          <p:nvPr/>
        </p:nvSpPr>
        <p:spPr>
          <a:xfrm>
            <a:off x="8966876" y="8387778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id="{6D96AF1C-8471-0BC8-ED78-9AE9AA173B47}"/>
              </a:ext>
            </a:extLst>
          </p:cNvPr>
          <p:cNvSpPr/>
          <p:nvPr/>
        </p:nvSpPr>
        <p:spPr>
          <a:xfrm>
            <a:off x="3019309" y="8164081"/>
            <a:ext cx="321283" cy="309467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69" name="Пряма сполучна лінія 168">
            <a:extLst>
              <a:ext uri="{FF2B5EF4-FFF2-40B4-BE49-F238E27FC236}">
                <a16:creationId xmlns:a16="http://schemas.microsoft.com/office/drawing/2014/main" id="{284396D0-1777-EDA3-6E5F-26C2FDA26B80}"/>
              </a:ext>
            </a:extLst>
          </p:cNvPr>
          <p:cNvCxnSpPr>
            <a:cxnSpLocks/>
          </p:cNvCxnSpPr>
          <p:nvPr/>
        </p:nvCxnSpPr>
        <p:spPr>
          <a:xfrm flipH="1">
            <a:off x="14973300" y="3377170"/>
            <a:ext cx="559643" cy="72553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 сполучна лінія 177">
            <a:extLst>
              <a:ext uri="{FF2B5EF4-FFF2-40B4-BE49-F238E27FC236}">
                <a16:creationId xmlns:a16="http://schemas.microsoft.com/office/drawing/2014/main" id="{1B9BD826-4382-03F5-2D01-179EF06B7BE8}"/>
              </a:ext>
            </a:extLst>
          </p:cNvPr>
          <p:cNvCxnSpPr>
            <a:cxnSpLocks/>
          </p:cNvCxnSpPr>
          <p:nvPr/>
        </p:nvCxnSpPr>
        <p:spPr>
          <a:xfrm flipH="1">
            <a:off x="15547039" y="2142534"/>
            <a:ext cx="144462" cy="125249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 сполучна лінія 181">
            <a:extLst>
              <a:ext uri="{FF2B5EF4-FFF2-40B4-BE49-F238E27FC236}">
                <a16:creationId xmlns:a16="http://schemas.microsoft.com/office/drawing/2014/main" id="{B6DCC145-9457-8FF2-ACCB-E7C05848D4C8}"/>
              </a:ext>
            </a:extLst>
          </p:cNvPr>
          <p:cNvCxnSpPr>
            <a:cxnSpLocks/>
          </p:cNvCxnSpPr>
          <p:nvPr/>
        </p:nvCxnSpPr>
        <p:spPr>
          <a:xfrm flipH="1" flipV="1">
            <a:off x="14854575" y="5308543"/>
            <a:ext cx="398546" cy="18490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 сполучна лінія 186">
            <a:extLst>
              <a:ext uri="{FF2B5EF4-FFF2-40B4-BE49-F238E27FC236}">
                <a16:creationId xmlns:a16="http://schemas.microsoft.com/office/drawing/2014/main" id="{C69326B6-0550-E3C9-FFF2-50C0694F8EFA}"/>
              </a:ext>
            </a:extLst>
          </p:cNvPr>
          <p:cNvCxnSpPr>
            <a:cxnSpLocks/>
          </p:cNvCxnSpPr>
          <p:nvPr/>
        </p:nvCxnSpPr>
        <p:spPr>
          <a:xfrm flipH="1">
            <a:off x="15053848" y="2111003"/>
            <a:ext cx="65447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Пряма сполучна лінія 190">
            <a:extLst>
              <a:ext uri="{FF2B5EF4-FFF2-40B4-BE49-F238E27FC236}">
                <a16:creationId xmlns:a16="http://schemas.microsoft.com/office/drawing/2014/main" id="{A4EAF9C5-76E2-698B-2FB2-85BD5BAE1A4E}"/>
              </a:ext>
            </a:extLst>
          </p:cNvPr>
          <p:cNvCxnSpPr>
            <a:cxnSpLocks/>
          </p:cNvCxnSpPr>
          <p:nvPr/>
        </p:nvCxnSpPr>
        <p:spPr>
          <a:xfrm flipH="1" flipV="1">
            <a:off x="13944600" y="1703392"/>
            <a:ext cx="1109248" cy="4076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 сполучна лінія 195">
            <a:extLst>
              <a:ext uri="{FF2B5EF4-FFF2-40B4-BE49-F238E27FC236}">
                <a16:creationId xmlns:a16="http://schemas.microsoft.com/office/drawing/2014/main" id="{6C0B5571-7E1A-8C35-5B7F-C20F649A5E54}"/>
              </a:ext>
            </a:extLst>
          </p:cNvPr>
          <p:cNvCxnSpPr>
            <a:cxnSpLocks/>
          </p:cNvCxnSpPr>
          <p:nvPr/>
        </p:nvCxnSpPr>
        <p:spPr>
          <a:xfrm>
            <a:off x="6541393" y="7400622"/>
            <a:ext cx="3031431" cy="2562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 сполучна лінія 199">
            <a:extLst>
              <a:ext uri="{FF2B5EF4-FFF2-40B4-BE49-F238E27FC236}">
                <a16:creationId xmlns:a16="http://schemas.microsoft.com/office/drawing/2014/main" id="{76358395-FAF9-F099-FA55-4DF6ECE5F7A1}"/>
              </a:ext>
            </a:extLst>
          </p:cNvPr>
          <p:cNvCxnSpPr>
            <a:cxnSpLocks/>
          </p:cNvCxnSpPr>
          <p:nvPr/>
        </p:nvCxnSpPr>
        <p:spPr>
          <a:xfrm>
            <a:off x="9000319" y="6371857"/>
            <a:ext cx="753281" cy="92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7A731D-B1E3-64F1-46EA-F56861AEB1B6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3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862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C4E461-A1E0-6EEE-958B-6A5C9C1F7BD5}"/>
              </a:ext>
            </a:extLst>
          </p:cNvPr>
          <p:cNvSpPr txBox="1"/>
          <p:nvPr/>
        </p:nvSpPr>
        <p:spPr>
          <a:xfrm>
            <a:off x="1714500" y="469437"/>
            <a:ext cx="1485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</a:rPr>
              <a:t>ЛОКАЦІЯ №1   СВЯТО-МИКОЛАЇВСЬКА ЦЕРКВА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F7D6F1-F222-1D79-6827-E797AAE5FF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504"/>
          <a:stretch/>
        </p:blipFill>
        <p:spPr>
          <a:xfrm>
            <a:off x="881062" y="1638300"/>
            <a:ext cx="8168741" cy="5029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19A93-B645-A56F-72C3-0900A75F1698}"/>
              </a:ext>
            </a:extLst>
          </p:cNvPr>
          <p:cNvSpPr txBox="1"/>
          <p:nvPr/>
        </p:nvSpPr>
        <p:spPr>
          <a:xfrm>
            <a:off x="838923" y="6819900"/>
            <a:ext cx="8138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>
                <a:solidFill>
                  <a:srgbClr val="C00000"/>
                </a:solidFill>
              </a:rPr>
              <a:t>Свято-Миколаївська церква. </a:t>
            </a:r>
            <a:r>
              <a:rPr lang="ru-RU" sz="2400" dirty="0" err="1">
                <a:solidFill>
                  <a:srgbClr val="C00000"/>
                </a:solidFill>
              </a:rPr>
              <a:t>Дерев’яна</a:t>
            </a:r>
            <a:r>
              <a:rPr lang="ru-RU" sz="2400" dirty="0">
                <a:solidFill>
                  <a:srgbClr val="C00000"/>
                </a:solidFill>
              </a:rPr>
              <a:t> церква Святого </a:t>
            </a:r>
            <a:r>
              <a:rPr lang="ru-RU" sz="2400" dirty="0" err="1">
                <a:solidFill>
                  <a:srgbClr val="C00000"/>
                </a:solidFill>
              </a:rPr>
              <a:t>Миколая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була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споруджена</a:t>
            </a:r>
            <a:r>
              <a:rPr lang="ru-RU" sz="2400" dirty="0">
                <a:solidFill>
                  <a:srgbClr val="C00000"/>
                </a:solidFill>
              </a:rPr>
              <a:t> у 1670-ті роки коштом </a:t>
            </a:r>
            <a:r>
              <a:rPr lang="ru-RU" sz="2400" dirty="0" err="1">
                <a:solidFill>
                  <a:srgbClr val="C00000"/>
                </a:solidFill>
              </a:rPr>
              <a:t>конотопського</a:t>
            </a:r>
            <a:r>
              <a:rPr lang="ru-RU" sz="2400" dirty="0">
                <a:solidFill>
                  <a:srgbClr val="C00000"/>
                </a:solidFill>
              </a:rPr>
              <a:t> сотника, а </a:t>
            </a:r>
            <a:r>
              <a:rPr lang="ru-RU" sz="2400" dirty="0" err="1">
                <a:solidFill>
                  <a:srgbClr val="C00000"/>
                </a:solidFill>
              </a:rPr>
              <a:t>пізніше</a:t>
            </a:r>
            <a:r>
              <a:rPr lang="ru-RU" sz="2400" dirty="0">
                <a:solidFill>
                  <a:srgbClr val="C00000"/>
                </a:solidFill>
              </a:rPr>
              <a:t> – </a:t>
            </a:r>
            <a:r>
              <a:rPr lang="ru-RU" sz="2400" dirty="0" err="1">
                <a:solidFill>
                  <a:srgbClr val="C00000"/>
                </a:solidFill>
              </a:rPr>
              <a:t>корсунського</a:t>
            </a:r>
            <a:r>
              <a:rPr lang="ru-RU" sz="2400" dirty="0">
                <a:solidFill>
                  <a:srgbClr val="C00000"/>
                </a:solidFill>
              </a:rPr>
              <a:t> полковника </a:t>
            </a:r>
            <a:r>
              <a:rPr lang="ru-RU" sz="2400" dirty="0" err="1">
                <a:solidFill>
                  <a:srgbClr val="C00000"/>
                </a:solidFill>
              </a:rPr>
              <a:t>Андрія</a:t>
            </a:r>
            <a:r>
              <a:rPr lang="ru-RU" sz="2400" dirty="0">
                <a:solidFill>
                  <a:srgbClr val="C00000"/>
                </a:solidFill>
              </a:rPr>
              <a:t> Федоровича </a:t>
            </a:r>
            <a:r>
              <a:rPr lang="ru-RU" sz="2400" dirty="0" err="1">
                <a:solidFill>
                  <a:srgbClr val="C00000"/>
                </a:solidFill>
              </a:rPr>
              <a:t>Кандиби</a:t>
            </a:r>
            <a:r>
              <a:rPr lang="ru-RU" sz="2400" dirty="0">
                <a:solidFill>
                  <a:srgbClr val="C00000"/>
                </a:solidFill>
              </a:rPr>
              <a:t>. </a:t>
            </a:r>
            <a:r>
              <a:rPr lang="uk-UA" sz="2400" dirty="0">
                <a:solidFill>
                  <a:srgbClr val="C00000"/>
                </a:solidFill>
              </a:rPr>
              <a:t>В</a:t>
            </a:r>
            <a:r>
              <a:rPr lang="uk-UA" sz="2400" b="0" i="0" dirty="0">
                <a:solidFill>
                  <a:srgbClr val="C00000"/>
                </a:solidFill>
                <a:effectLst/>
              </a:rPr>
              <a:t>ідтак вважається однією з найстаріших дерев'яних і унікальною саме для Сумського регіону.</a:t>
            </a:r>
            <a:endParaRPr lang="uk-UA" sz="24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AB415-B2B4-1755-CE1C-A1D562430DDD}"/>
              </a:ext>
            </a:extLst>
          </p:cNvPr>
          <p:cNvSpPr txBox="1"/>
          <p:nvPr/>
        </p:nvSpPr>
        <p:spPr>
          <a:xfrm>
            <a:off x="9776093" y="1500769"/>
            <a:ext cx="7447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   У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колекції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Національного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художнього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музею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України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зберігаються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дев'ять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ікон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,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вилучених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між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1966-1969 роками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із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Свято-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Миколаївської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 церкви.</a:t>
            </a: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773C9-B0A2-431B-34A4-BDC288CCF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221" y="2879514"/>
            <a:ext cx="5823289" cy="59067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5602EB-5D38-277C-7AA4-D4C5E8FAE40D}"/>
              </a:ext>
            </a:extLst>
          </p:cNvPr>
          <p:cNvSpPr txBox="1"/>
          <p:nvPr/>
        </p:nvSpPr>
        <p:spPr>
          <a:xfrm>
            <a:off x="10058400" y="8953227"/>
            <a:ext cx="3771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“</a:t>
            </a:r>
            <a:r>
              <a:rPr lang="ru-RU" sz="2400" dirty="0" err="1">
                <a:solidFill>
                  <a:srgbClr val="C00000"/>
                </a:solidFill>
              </a:rPr>
              <a:t>Святі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великомучениці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</a:rPr>
              <a:t>   </a:t>
            </a:r>
            <a:r>
              <a:rPr lang="ru-RU" sz="2400" dirty="0">
                <a:solidFill>
                  <a:srgbClr val="C00000"/>
                </a:solidFill>
              </a:rPr>
              <a:t>Варвара та Катерина”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0C29DD-56BE-4BB6-0BEB-32120E8A2C46}"/>
              </a:ext>
            </a:extLst>
          </p:cNvPr>
          <p:cNvSpPr txBox="1"/>
          <p:nvPr/>
        </p:nvSpPr>
        <p:spPr>
          <a:xfrm>
            <a:off x="12956440" y="8953228"/>
            <a:ext cx="426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“</a:t>
            </a:r>
            <a:r>
              <a:rPr lang="ru-RU" sz="2400" dirty="0" err="1">
                <a:solidFill>
                  <a:srgbClr val="C00000"/>
                </a:solidFill>
              </a:rPr>
              <a:t>Святі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великомучениці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Анастасія</a:t>
            </a:r>
            <a:r>
              <a:rPr lang="ru-RU" sz="2400" dirty="0">
                <a:solidFill>
                  <a:srgbClr val="C00000"/>
                </a:solidFill>
              </a:rPr>
              <a:t> й </a:t>
            </a:r>
            <a:r>
              <a:rPr lang="ru-RU" sz="2400" dirty="0" err="1">
                <a:solidFill>
                  <a:srgbClr val="C00000"/>
                </a:solidFill>
              </a:rPr>
              <a:t>Іулянія</a:t>
            </a:r>
            <a:r>
              <a:rPr lang="ru-RU" sz="2400" dirty="0">
                <a:solidFill>
                  <a:srgbClr val="C00000"/>
                </a:solidFill>
              </a:rPr>
              <a:t>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20A122-EE56-18D7-65AD-C1AD7206C77E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4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171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1A11D-880E-D173-87E5-45D707E3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6459200" cy="1143000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ЛОКАЦІЯ №2   ВОЗНЕСЕНСЬКИЙ СОБОР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58B80C-055E-BA67-2051-85B7C09B53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0" t="3304" r="1347" b="1878"/>
          <a:stretch/>
        </p:blipFill>
        <p:spPr>
          <a:xfrm>
            <a:off x="5321863" y="1714500"/>
            <a:ext cx="7315200" cy="4397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E38503-F1F5-941F-2D5C-25B8838B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3" t="1822" r="2353" b="2515"/>
          <a:stretch/>
        </p:blipFill>
        <p:spPr>
          <a:xfrm>
            <a:off x="609600" y="2074407"/>
            <a:ext cx="4349931" cy="5638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7ADEA-8386-192A-FA30-066D1127CC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3" t="2062" r="2011" b="1031"/>
          <a:stretch/>
        </p:blipFill>
        <p:spPr>
          <a:xfrm>
            <a:off x="12999395" y="2098220"/>
            <a:ext cx="4679005" cy="563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9E6603-2B2C-A4F7-F2D4-EF44B39F0EE7}"/>
              </a:ext>
            </a:extLst>
          </p:cNvPr>
          <p:cNvSpPr txBox="1"/>
          <p:nvPr/>
        </p:nvSpPr>
        <p:spPr>
          <a:xfrm>
            <a:off x="5321863" y="6515100"/>
            <a:ext cx="7315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C00000"/>
                </a:solidFill>
              </a:rPr>
              <a:t>Пам’ятником Конотопської (</a:t>
            </a:r>
            <a:r>
              <a:rPr lang="uk-UA" sz="2400" dirty="0" err="1">
                <a:solidFill>
                  <a:srgbClr val="C00000"/>
                </a:solidFill>
              </a:rPr>
              <a:t>Соснівської</a:t>
            </a:r>
            <a:r>
              <a:rPr lang="uk-UA" sz="2400" dirty="0">
                <a:solidFill>
                  <a:srgbClr val="C00000"/>
                </a:solidFill>
              </a:rPr>
              <a:t>) битви стала нинішня Вознесенська церква, більш відома в народі як </a:t>
            </a:r>
            <a:r>
              <a:rPr lang="uk-UA" sz="2400" dirty="0" err="1">
                <a:solidFill>
                  <a:srgbClr val="C00000"/>
                </a:solidFill>
              </a:rPr>
              <a:t>Сорокосвятська</a:t>
            </a:r>
            <a:r>
              <a:rPr lang="uk-UA" sz="2400" dirty="0">
                <a:solidFill>
                  <a:srgbClr val="C00000"/>
                </a:solidFill>
              </a:rPr>
              <a:t>. Загиблих в Конотопській битві козаків з обох сторін поховали в одній братській могилі, а на її місці поставили церкву на честь 40-ка мучеників </a:t>
            </a:r>
            <a:r>
              <a:rPr lang="uk-UA" sz="2400" dirty="0" err="1">
                <a:solidFill>
                  <a:srgbClr val="C00000"/>
                </a:solidFill>
              </a:rPr>
              <a:t>Севастійських</a:t>
            </a:r>
            <a:r>
              <a:rPr lang="uk-UA" sz="2400" dirty="0">
                <a:solidFill>
                  <a:srgbClr val="C00000"/>
                </a:solidFill>
              </a:rPr>
              <a:t>  (60-ті роки </a:t>
            </a:r>
            <a:r>
              <a:rPr lang="en-US" sz="2400" dirty="0">
                <a:solidFill>
                  <a:srgbClr val="C00000"/>
                </a:solidFill>
              </a:rPr>
              <a:t>XVII </a:t>
            </a:r>
            <a:r>
              <a:rPr lang="uk-UA" sz="2400" dirty="0">
                <a:solidFill>
                  <a:srgbClr val="C00000"/>
                </a:solidFill>
              </a:rPr>
              <a:t>ст.)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EE4009-5B56-FCF8-D010-909D24630C6F}"/>
              </a:ext>
            </a:extLst>
          </p:cNvPr>
          <p:cNvSpPr txBox="1"/>
          <p:nvPr/>
        </p:nvSpPr>
        <p:spPr>
          <a:xfrm>
            <a:off x="887346" y="7908311"/>
            <a:ext cx="3794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>
                <a:solidFill>
                  <a:srgbClr val="C00000"/>
                </a:solidFill>
              </a:rPr>
              <a:t>Внутрішнє убранство храму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9298F-EB0A-73B8-2F0E-330451704A3F}"/>
              </a:ext>
            </a:extLst>
          </p:cNvPr>
          <p:cNvSpPr txBox="1"/>
          <p:nvPr/>
        </p:nvSpPr>
        <p:spPr>
          <a:xfrm>
            <a:off x="13696235" y="7773281"/>
            <a:ext cx="3285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>
                <a:solidFill>
                  <a:srgbClr val="C00000"/>
                </a:solidFill>
              </a:rPr>
              <a:t>Відбудована </a:t>
            </a:r>
            <a:r>
              <a:rPr lang="uk-UA" sz="2400" dirty="0" err="1">
                <a:solidFill>
                  <a:srgbClr val="C00000"/>
                </a:solidFill>
              </a:rPr>
              <a:t>дзвінниця</a:t>
            </a:r>
            <a:r>
              <a:rPr lang="uk-UA" sz="24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uk-UA" sz="2400" dirty="0">
                <a:solidFill>
                  <a:srgbClr val="C00000"/>
                </a:solidFill>
              </a:rPr>
              <a:t>(початок ХХІ ст.)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95273-C73F-74FD-A350-FD4B2D7BA0C5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5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732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459A0-D9BC-8EFF-86CB-F7BAE060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0" y="266700"/>
            <a:ext cx="9525000" cy="818877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ЛОКАЦІЯ №2   ВОЗНЕСЕНСЬКИЙ СОБОР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D537CB-1759-6400-0974-D224666A5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88" y="1301841"/>
            <a:ext cx="5702034" cy="6629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DEDCC1-171C-68E7-18F3-F6E8D6FE8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8039100"/>
            <a:ext cx="6815688" cy="1752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58EAF3-46B2-5240-A029-D866317B4EBB}"/>
              </a:ext>
            </a:extLst>
          </p:cNvPr>
          <p:cNvSpPr txBox="1"/>
          <p:nvPr/>
        </p:nvSpPr>
        <p:spPr>
          <a:xfrm>
            <a:off x="7010401" y="1193436"/>
            <a:ext cx="5029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rgbClr val="C00000"/>
                </a:solidFill>
              </a:rPr>
              <a:t>Ікону</a:t>
            </a:r>
            <a:r>
              <a:rPr lang="ru-RU" sz="2400" dirty="0">
                <a:solidFill>
                  <a:srgbClr val="C00000"/>
                </a:solidFill>
              </a:rPr>
              <a:t>, </a:t>
            </a:r>
            <a:r>
              <a:rPr lang="ru-RU" sz="2400" dirty="0" err="1">
                <a:solidFill>
                  <a:srgbClr val="C00000"/>
                </a:solidFill>
              </a:rPr>
              <a:t>що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пов'язана</a:t>
            </a:r>
            <a:r>
              <a:rPr lang="ru-RU" sz="2400" dirty="0">
                <a:solidFill>
                  <a:srgbClr val="C00000"/>
                </a:solidFill>
              </a:rPr>
              <a:t> з </a:t>
            </a:r>
            <a:r>
              <a:rPr lang="ru-RU" sz="2400" dirty="0" err="1">
                <a:solidFill>
                  <a:srgbClr val="C00000"/>
                </a:solidFill>
              </a:rPr>
              <a:t>іменами</a:t>
            </a:r>
            <a:r>
              <a:rPr lang="ru-RU" sz="2400" dirty="0">
                <a:solidFill>
                  <a:srgbClr val="C00000"/>
                </a:solidFill>
              </a:rPr>
              <a:t> Тараса Григоровича Шевченка та Михайла </a:t>
            </a:r>
            <a:r>
              <a:rPr lang="ru-RU" sz="2400" dirty="0" err="1">
                <a:solidFill>
                  <a:srgbClr val="C00000"/>
                </a:solidFill>
              </a:rPr>
              <a:t>Матвієвича</a:t>
            </a:r>
            <a:r>
              <a:rPr lang="ru-RU" sz="2400" dirty="0">
                <a:solidFill>
                  <a:srgbClr val="C00000"/>
                </a:solidFill>
              </a:rPr>
              <a:t> Лазаревского в 1867 р. написав художник </a:t>
            </a:r>
            <a:r>
              <a:rPr lang="ru-RU" sz="2400" dirty="0" err="1">
                <a:solidFill>
                  <a:srgbClr val="C00000"/>
                </a:solidFill>
              </a:rPr>
              <a:t>Григорій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Честахівський</a:t>
            </a:r>
            <a:r>
              <a:rPr lang="ru-RU" sz="2400" dirty="0">
                <a:solidFill>
                  <a:srgbClr val="C00000"/>
                </a:solidFill>
              </a:rPr>
              <a:t>. На </a:t>
            </a:r>
            <a:r>
              <a:rPr lang="ru-RU" sz="2400" dirty="0" err="1">
                <a:solidFill>
                  <a:srgbClr val="C00000"/>
                </a:solidFill>
              </a:rPr>
              <a:t>ній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зображено</a:t>
            </a:r>
            <a:r>
              <a:rPr lang="ru-RU" sz="2400" dirty="0">
                <a:solidFill>
                  <a:srgbClr val="C00000"/>
                </a:solidFill>
              </a:rPr>
              <a:t> святителя </a:t>
            </a:r>
            <a:r>
              <a:rPr lang="ru-RU" sz="2400" dirty="0" err="1">
                <a:solidFill>
                  <a:srgbClr val="C00000"/>
                </a:solidFill>
              </a:rPr>
              <a:t>Тарасія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Царгородського</a:t>
            </a:r>
            <a:r>
              <a:rPr lang="ru-RU" sz="2400" dirty="0">
                <a:solidFill>
                  <a:srgbClr val="C00000"/>
                </a:solidFill>
              </a:rPr>
              <a:t> та преподобного </a:t>
            </a:r>
            <a:r>
              <a:rPr lang="ru-RU" sz="2400" dirty="0" err="1">
                <a:solidFill>
                  <a:srgbClr val="C00000"/>
                </a:solidFill>
              </a:rPr>
              <a:t>Михаїла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Синайського</a:t>
            </a:r>
            <a:r>
              <a:rPr lang="ru-RU" sz="2400" dirty="0">
                <a:solidFill>
                  <a:srgbClr val="C00000"/>
                </a:solidFill>
              </a:rPr>
              <a:t>. На </a:t>
            </a:r>
            <a:r>
              <a:rPr lang="ru-RU" sz="2400" dirty="0" err="1">
                <a:solidFill>
                  <a:srgbClr val="C00000"/>
                </a:solidFill>
              </a:rPr>
              <a:t>лицьовому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боці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ікони</a:t>
            </a:r>
            <a:r>
              <a:rPr lang="ru-RU" sz="2400" dirty="0">
                <a:solidFill>
                  <a:srgbClr val="C00000"/>
                </a:solidFill>
              </a:rPr>
              <a:t> написано: «</a:t>
            </a:r>
            <a:r>
              <a:rPr lang="ru-RU" sz="2400" dirty="0" err="1">
                <a:solidFill>
                  <a:srgbClr val="C00000"/>
                </a:solidFill>
              </a:rPr>
              <a:t>Вічная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пам'ять</a:t>
            </a:r>
            <a:r>
              <a:rPr lang="ru-RU" sz="2400" dirty="0">
                <a:solidFill>
                  <a:srgbClr val="C00000"/>
                </a:solidFill>
              </a:rPr>
              <a:t> і добра слава </a:t>
            </a:r>
            <a:r>
              <a:rPr lang="ru-RU" sz="2400" dirty="0" err="1">
                <a:solidFill>
                  <a:srgbClr val="C00000"/>
                </a:solidFill>
              </a:rPr>
              <a:t>вірним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товаришам</a:t>
            </a:r>
            <a:r>
              <a:rPr lang="ru-RU" sz="2400" dirty="0">
                <a:solidFill>
                  <a:srgbClr val="C00000"/>
                </a:solidFill>
              </a:rPr>
              <a:t>: Тарасу Григоровичу Шевченку и Михайлу </a:t>
            </a:r>
            <a:r>
              <a:rPr lang="ru-RU" sz="2400" dirty="0" err="1">
                <a:solidFill>
                  <a:srgbClr val="C00000"/>
                </a:solidFill>
              </a:rPr>
              <a:t>Матвієвичу</a:t>
            </a:r>
            <a:r>
              <a:rPr lang="ru-RU" sz="2400" dirty="0">
                <a:solidFill>
                  <a:srgbClr val="C00000"/>
                </a:solidFill>
              </a:rPr>
              <a:t> Лазаревскому».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D32C5-5DEF-1CC6-C688-148AD212FBA9}"/>
              </a:ext>
            </a:extLst>
          </p:cNvPr>
          <p:cNvSpPr txBox="1"/>
          <p:nvPr/>
        </p:nvSpPr>
        <p:spPr>
          <a:xfrm>
            <a:off x="9716377" y="6515606"/>
            <a:ext cx="39990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 err="1">
                <a:solidFill>
                  <a:srgbClr val="C00000"/>
                </a:solidFill>
              </a:rPr>
              <a:t>М.І.Драгомиров</a:t>
            </a:r>
            <a:r>
              <a:rPr lang="uk-UA" sz="2400" dirty="0">
                <a:solidFill>
                  <a:srgbClr val="C00000"/>
                </a:solidFill>
              </a:rPr>
              <a:t> (1830-1905) приятелював з художником Іллею Рєпіним, який написав його портрет й зобразив в образі отамана Івана Сірка на славнозвісній картині «Запоріжці пишуть листа турецькому султанові»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3FFC3E-CCD3-2AA9-B774-2469137DA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500" y="1335178"/>
            <a:ext cx="3496468" cy="41274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5478DD2-74C1-8898-0AFF-7CD1D9EA1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6500" y="5712188"/>
            <a:ext cx="3496468" cy="39732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697F74-3496-7D53-C1B3-0CB5AB6F2E78}"/>
              </a:ext>
            </a:extLst>
          </p:cNvPr>
          <p:cNvSpPr txBox="1"/>
          <p:nvPr/>
        </p:nvSpPr>
        <p:spPr>
          <a:xfrm>
            <a:off x="17402968" y="9643563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6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197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B21A0-89A8-06F3-5CCC-89070E54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7449800" cy="1143000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ЛОКАЦІЯ №3   СОБОР РІЗДВА ПРЕСВЯТОЇ БОГОРОДИЦІ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C13CF4-3569-4871-6605-D64732543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059291"/>
            <a:ext cx="8410100" cy="6324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AE06FC-7F30-6B14-4A32-9FDDB2B4FB80}"/>
              </a:ext>
            </a:extLst>
          </p:cNvPr>
          <p:cNvSpPr txBox="1"/>
          <p:nvPr/>
        </p:nvSpPr>
        <p:spPr>
          <a:xfrm>
            <a:off x="2133600" y="1460500"/>
            <a:ext cx="132207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</a:rPr>
              <a:t>Собор </a:t>
            </a:r>
            <a:r>
              <a:rPr lang="ru-RU" sz="2800" dirty="0" err="1">
                <a:solidFill>
                  <a:srgbClr val="C00000"/>
                </a:solidFill>
              </a:rPr>
              <a:t>Різдва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Пресвятої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Богородиці</a:t>
            </a:r>
            <a:r>
              <a:rPr lang="ru-RU" sz="2800" dirty="0">
                <a:solidFill>
                  <a:srgbClr val="C00000"/>
                </a:solidFill>
              </a:rPr>
              <a:t> з </a:t>
            </a:r>
            <a:r>
              <a:rPr lang="ru-RU" sz="2800" dirty="0" err="1">
                <a:solidFill>
                  <a:srgbClr val="C00000"/>
                </a:solidFill>
              </a:rPr>
              <a:t>мурованою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дзвіницею</a:t>
            </a:r>
            <a:r>
              <a:rPr lang="ru-RU" sz="2800" dirty="0">
                <a:solidFill>
                  <a:srgbClr val="C00000"/>
                </a:solidFill>
              </a:rPr>
              <a:t>. Перший </a:t>
            </a:r>
            <a:r>
              <a:rPr lang="ru-RU" sz="2800" dirty="0" err="1">
                <a:solidFill>
                  <a:srgbClr val="C00000"/>
                </a:solidFill>
              </a:rPr>
              <a:t>ще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дерев’яний</a:t>
            </a:r>
            <a:r>
              <a:rPr lang="ru-RU" sz="2800" dirty="0">
                <a:solidFill>
                  <a:srgbClr val="C00000"/>
                </a:solidFill>
              </a:rPr>
              <a:t> храм (Х</a:t>
            </a:r>
            <a:r>
              <a:rPr lang="en-US" sz="2800" dirty="0">
                <a:solidFill>
                  <a:srgbClr val="C00000"/>
                </a:solidFill>
              </a:rPr>
              <a:t>V</a:t>
            </a:r>
            <a:r>
              <a:rPr lang="uk-UA" sz="2800" dirty="0">
                <a:solidFill>
                  <a:srgbClr val="C00000"/>
                </a:solidFill>
              </a:rPr>
              <a:t>ІІІ ст.)</a:t>
            </a:r>
            <a:r>
              <a:rPr lang="ru-RU" sz="2800" dirty="0">
                <a:solidFill>
                  <a:srgbClr val="C00000"/>
                </a:solidFill>
              </a:rPr>
              <a:t> тут поставив </a:t>
            </a:r>
            <a:r>
              <a:rPr lang="ru-RU" sz="2800" dirty="0" err="1">
                <a:solidFill>
                  <a:srgbClr val="C00000"/>
                </a:solidFill>
              </a:rPr>
              <a:t>конотопський</a:t>
            </a:r>
            <a:r>
              <a:rPr lang="ru-RU" sz="2800" dirty="0">
                <a:solidFill>
                  <a:srgbClr val="C00000"/>
                </a:solidFill>
              </a:rPr>
              <a:t> сотник </a:t>
            </a:r>
            <a:r>
              <a:rPr lang="ru-RU" sz="2800" dirty="0" err="1">
                <a:solidFill>
                  <a:srgbClr val="C00000"/>
                </a:solidFill>
              </a:rPr>
              <a:t>Андрій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Лизогуб</a:t>
            </a:r>
            <a:r>
              <a:rPr lang="ru-RU" sz="2800" dirty="0">
                <a:solidFill>
                  <a:srgbClr val="C00000"/>
                </a:solidFill>
              </a:rPr>
              <a:t>, а </a:t>
            </a:r>
            <a:r>
              <a:rPr lang="ru-RU" sz="2800" dirty="0" err="1">
                <a:solidFill>
                  <a:srgbClr val="C00000"/>
                </a:solidFill>
              </a:rPr>
              <a:t>його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рідний</a:t>
            </a:r>
            <a:r>
              <a:rPr lang="ru-RU" sz="2800" dirty="0">
                <a:solidFill>
                  <a:srgbClr val="C00000"/>
                </a:solidFill>
              </a:rPr>
              <a:t> брат Семен </a:t>
            </a:r>
            <a:r>
              <a:rPr lang="ru-RU" sz="2800" dirty="0" err="1">
                <a:solidFill>
                  <a:srgbClr val="C00000"/>
                </a:solidFill>
              </a:rPr>
              <a:t>Лизогуб</a:t>
            </a:r>
            <a:r>
              <a:rPr lang="ru-RU" sz="2800" dirty="0">
                <a:solidFill>
                  <a:srgbClr val="C00000"/>
                </a:solidFill>
              </a:rPr>
              <a:t> стане </a:t>
            </a:r>
            <a:r>
              <a:rPr lang="ru-RU" sz="2800" dirty="0" err="1">
                <a:solidFill>
                  <a:srgbClr val="C00000"/>
                </a:solidFill>
              </a:rPr>
              <a:t>прапрадідом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письменника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Миколи</a:t>
            </a:r>
            <a:r>
              <a:rPr lang="ru-RU" sz="2800" dirty="0">
                <a:solidFill>
                  <a:srgbClr val="C00000"/>
                </a:solidFill>
              </a:rPr>
              <a:t> Гоголя</a:t>
            </a:r>
            <a:r>
              <a:rPr lang="ru-RU" sz="2400" dirty="0"/>
              <a:t>.  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9D4955-CE34-A0DF-A5D4-D23BA8B6A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350" y="3152775"/>
            <a:ext cx="9561323" cy="4596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16EAB7F-102B-120C-1B58-B77F5D2B141F}"/>
              </a:ext>
            </a:extLst>
          </p:cNvPr>
          <p:cNvSpPr/>
          <p:nvPr/>
        </p:nvSpPr>
        <p:spPr>
          <a:xfrm>
            <a:off x="8153400" y="3162300"/>
            <a:ext cx="1828800" cy="8334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8BF59-3673-BFF3-56BC-6E07C4864981}"/>
              </a:ext>
            </a:extLst>
          </p:cNvPr>
          <p:cNvSpPr txBox="1"/>
          <p:nvPr/>
        </p:nvSpPr>
        <p:spPr>
          <a:xfrm>
            <a:off x="9737534" y="8051894"/>
            <a:ext cx="7924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sz="2800" dirty="0">
                <a:solidFill>
                  <a:srgbClr val="C00000"/>
                </a:solidFill>
              </a:rPr>
              <a:t>Територія зруйнованого собору (30-ті роки ХХ ст.)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406E53-B64F-E445-53F8-AE80E1E56D10}"/>
              </a:ext>
            </a:extLst>
          </p:cNvPr>
          <p:cNvSpPr/>
          <p:nvPr/>
        </p:nvSpPr>
        <p:spPr>
          <a:xfrm>
            <a:off x="9182100" y="5676900"/>
            <a:ext cx="6438900" cy="8334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4" name="Сполучна лінія: уступом 13">
            <a:extLst>
              <a:ext uri="{FF2B5EF4-FFF2-40B4-BE49-F238E27FC236}">
                <a16:creationId xmlns:a16="http://schemas.microsoft.com/office/drawing/2014/main" id="{6FAD8A4D-94B1-C60C-20CB-F16987AA3D31}"/>
              </a:ext>
            </a:extLst>
          </p:cNvPr>
          <p:cNvCxnSpPr>
            <a:cxnSpLocks/>
          </p:cNvCxnSpPr>
          <p:nvPr/>
        </p:nvCxnSpPr>
        <p:spPr>
          <a:xfrm flipV="1">
            <a:off x="7010400" y="6134100"/>
            <a:ext cx="2971799" cy="2743200"/>
          </a:xfrm>
          <a:prstGeom prst="bent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3D362B-601F-6F4A-072B-B9ED73D57112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7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5267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1478C-8BD5-CA2B-B086-17D088A7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66700"/>
            <a:ext cx="15697200" cy="1143000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ЛОКАЦІЯ №4    </a:t>
            </a:r>
            <a:br>
              <a:rPr lang="uk-UA" sz="3600" b="1" dirty="0">
                <a:solidFill>
                  <a:srgbClr val="C00000"/>
                </a:solidFill>
              </a:rPr>
            </a:br>
            <a:r>
              <a:rPr lang="uk-UA" sz="3600" b="1" dirty="0">
                <a:solidFill>
                  <a:srgbClr val="C00000"/>
                </a:solidFill>
              </a:rPr>
              <a:t>ІСТОРИСНЕ ЯДРО КОНОТОПА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57F9F9-8134-8A2E-E207-CB94213F6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189" y="1447800"/>
            <a:ext cx="6369621" cy="586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E84C68-8B42-864F-CE0D-F1963AF68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03" y="622441"/>
            <a:ext cx="4737428" cy="91521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A09DFE-13AF-F5EA-0969-3E9F0DB335BD}"/>
              </a:ext>
            </a:extLst>
          </p:cNvPr>
          <p:cNvSpPr txBox="1"/>
          <p:nvPr/>
        </p:nvSpPr>
        <p:spPr>
          <a:xfrm>
            <a:off x="5959187" y="7512731"/>
            <a:ext cx="73758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C00000"/>
                </a:solidFill>
              </a:rPr>
              <a:t>   На території старої фортеці розташовувалися поряд дві найстаріші дерев’яні церкви міста – церква Святої Великомучениці Варвари та Святого Георгія (Х</a:t>
            </a:r>
            <a:r>
              <a:rPr lang="en-US" sz="2400" dirty="0">
                <a:solidFill>
                  <a:srgbClr val="C00000"/>
                </a:solidFill>
              </a:rPr>
              <a:t>VII – XVIII c</a:t>
            </a:r>
            <a:r>
              <a:rPr lang="uk-UA" sz="2400" dirty="0">
                <a:solidFill>
                  <a:srgbClr val="C00000"/>
                </a:solidFill>
              </a:rPr>
              <a:t>т.). На плані відповідні цифри 5 та 7.   </a:t>
            </a:r>
          </a:p>
          <a:p>
            <a:pPr algn="just"/>
            <a:r>
              <a:rPr lang="uk-UA" sz="2400" dirty="0">
                <a:solidFill>
                  <a:srgbClr val="C00000"/>
                </a:solidFill>
              </a:rPr>
              <a:t>   Ікона Святої Великомучениці Варвари та фрагмент ікони з зображенням Петра Калнишевського.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9BE99E-A781-3506-35C4-15D544AB7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1622" y="419100"/>
            <a:ext cx="3200268" cy="42670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E1850C-FB0C-4ACD-648E-C51263C76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1622" y="4838524"/>
            <a:ext cx="3260978" cy="50062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2BCD7B-D175-D960-C839-A2173FD4FCCF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8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06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7C91E-ACA4-22B6-0E7E-85BB5A081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571500"/>
            <a:ext cx="14782800" cy="1143000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C00000"/>
                </a:solidFill>
              </a:rPr>
              <a:t>ЛОКАЦІЯ №5   СОБОР УСПІННЯ ПРЕСВЯТОЇ БОГОРОДИЦІ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70068F-973C-0C18-2245-84359FBD1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05" y="2141903"/>
            <a:ext cx="9037429" cy="5426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007C6A-344E-F711-63B6-5766B0477308}"/>
              </a:ext>
            </a:extLst>
          </p:cNvPr>
          <p:cNvSpPr txBox="1"/>
          <p:nvPr/>
        </p:nvSpPr>
        <p:spPr>
          <a:xfrm>
            <a:off x="1460719" y="7734300"/>
            <a:ext cx="7848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rgbClr val="C00000"/>
                </a:solidFill>
              </a:rPr>
              <a:t>Кам’яний</a:t>
            </a:r>
            <a:r>
              <a:rPr lang="ru-RU" sz="2800" dirty="0">
                <a:solidFill>
                  <a:srgbClr val="C00000"/>
                </a:solidFill>
              </a:rPr>
              <a:t> храм </a:t>
            </a:r>
            <a:r>
              <a:rPr lang="ru-RU" sz="2800" dirty="0" err="1">
                <a:solidFill>
                  <a:srgbClr val="C00000"/>
                </a:solidFill>
              </a:rPr>
              <a:t>Успіня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Пресвятої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Богородиці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будувався</a:t>
            </a:r>
            <a:r>
              <a:rPr lang="ru-RU" sz="2800" dirty="0">
                <a:solidFill>
                  <a:srgbClr val="C00000"/>
                </a:solidFill>
              </a:rPr>
              <a:t> з 1866 по 1895 роки. </a:t>
            </a:r>
            <a:r>
              <a:rPr lang="ru-RU" sz="2800" dirty="0" err="1">
                <a:solidFill>
                  <a:srgbClr val="C00000"/>
                </a:solidFill>
              </a:rPr>
              <a:t>Архітектор</a:t>
            </a:r>
            <a:r>
              <a:rPr lang="ru-RU" sz="2800" dirty="0">
                <a:solidFill>
                  <a:srgbClr val="C00000"/>
                </a:solidFill>
              </a:rPr>
              <a:t> – </a:t>
            </a:r>
            <a:r>
              <a:rPr lang="ru-RU" sz="2800" dirty="0" err="1">
                <a:solidFill>
                  <a:srgbClr val="C00000"/>
                </a:solidFill>
              </a:rPr>
              <a:t>П.Садовський</a:t>
            </a:r>
            <a:r>
              <a:rPr lang="ru-RU" sz="2800" dirty="0">
                <a:solidFill>
                  <a:srgbClr val="C00000"/>
                </a:solidFill>
              </a:rPr>
              <a:t>. У 1939 р. собор </a:t>
            </a:r>
            <a:r>
              <a:rPr lang="ru-RU" sz="2800" dirty="0" err="1">
                <a:solidFill>
                  <a:srgbClr val="C00000"/>
                </a:solidFill>
              </a:rPr>
              <a:t>було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зруйновано</a:t>
            </a:r>
            <a:r>
              <a:rPr lang="ru-RU" sz="2800" dirty="0"/>
              <a:t>. </a:t>
            </a:r>
            <a:endParaRPr lang="uk-UA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47624E-7AE8-AD79-9F04-772E5F3E4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2149523"/>
            <a:ext cx="3657600" cy="54260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5377F-8833-148C-6C0D-036B1E47819B}"/>
              </a:ext>
            </a:extLst>
          </p:cNvPr>
          <p:cNvSpPr txBox="1"/>
          <p:nvPr/>
        </p:nvSpPr>
        <p:spPr>
          <a:xfrm>
            <a:off x="10363200" y="7734300"/>
            <a:ext cx="70104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solidFill>
                  <a:srgbClr val="C00000"/>
                </a:solidFill>
              </a:rPr>
              <a:t>Максим Йосипович </a:t>
            </a:r>
            <a:r>
              <a:rPr lang="uk-UA" sz="2800" dirty="0" err="1">
                <a:solidFill>
                  <a:srgbClr val="C00000"/>
                </a:solidFill>
              </a:rPr>
              <a:t>Парпура</a:t>
            </a:r>
            <a:r>
              <a:rPr lang="uk-UA" sz="2800" dirty="0">
                <a:solidFill>
                  <a:srgbClr val="C00000"/>
                </a:solidFill>
              </a:rPr>
              <a:t> (1763 – 1828)  — український громадський діяч, видавець і меценат, перший видавець поеми «Енеїда» Івана Котляревського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CADC0F-6318-620B-FF91-5F380DCDA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3396" y="2141902"/>
            <a:ext cx="3325004" cy="54086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24F825-4C96-2872-2238-02FE3B57F335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9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4417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50614-D4DE-2359-583C-9B08076A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17145000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ЛОКАЦІЯ № 6   ВІДРОДЖЕНИЙ СОБОР РІЗДВА ПРЕСВЯТОЇ БОГОРОДИЦІ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CB8B70-B460-26CF-2ABB-716F005D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019300"/>
            <a:ext cx="8877300" cy="49934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E343FB-06ED-372A-4034-4A4D76FF6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119"/>
          <a:stretch/>
        </p:blipFill>
        <p:spPr>
          <a:xfrm>
            <a:off x="9662159" y="2019300"/>
            <a:ext cx="8244840" cy="4937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AA4A75-9840-6328-F2E2-02FF451B2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159" y="2046027"/>
            <a:ext cx="2342685" cy="49667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F18DE0-E15E-5D06-BD30-D87F26CB251C}"/>
              </a:ext>
            </a:extLst>
          </p:cNvPr>
          <p:cNvSpPr txBox="1"/>
          <p:nvPr/>
        </p:nvSpPr>
        <p:spPr>
          <a:xfrm>
            <a:off x="673300" y="7261675"/>
            <a:ext cx="86736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solidFill>
                  <a:srgbClr val="C00000"/>
                </a:solidFill>
              </a:rPr>
              <a:t>    Відкриття собору Різдва Пресвятої Богородиці було урочисто проведено 11 липня 2009 року та приурочене до святкування 350-річчя битви під Конотопом. 25 вересня 2011 року собор був освячений.</a:t>
            </a:r>
          </a:p>
          <a:p>
            <a:pPr algn="just"/>
            <a:r>
              <a:rPr lang="uk-UA" sz="2800" dirty="0">
                <a:solidFill>
                  <a:srgbClr val="C00000"/>
                </a:solidFill>
              </a:rPr>
              <a:t>    Збудовано собор коштом меценатів.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8DE9E-64FD-BAC5-43BC-F7B84B41A3C9}"/>
              </a:ext>
            </a:extLst>
          </p:cNvPr>
          <p:cNvSpPr txBox="1"/>
          <p:nvPr/>
        </p:nvSpPr>
        <p:spPr>
          <a:xfrm>
            <a:off x="9662160" y="7261675"/>
            <a:ext cx="82448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solidFill>
                  <a:srgbClr val="C00000"/>
                </a:solidFill>
              </a:rPr>
              <a:t>14 жовтня 2019 р., командир 58 </a:t>
            </a:r>
            <a:r>
              <a:rPr lang="uk-UA" sz="2800" dirty="0" err="1">
                <a:solidFill>
                  <a:srgbClr val="C00000"/>
                </a:solidFill>
              </a:rPr>
              <a:t>ОМПБр</a:t>
            </a:r>
            <a:r>
              <a:rPr lang="uk-UA" sz="2800" dirty="0">
                <a:solidFill>
                  <a:srgbClr val="C00000"/>
                </a:solidFill>
              </a:rPr>
              <a:t> ім. гетьмана Івана Виговського, полковник </a:t>
            </a:r>
            <a:r>
              <a:rPr lang="uk-UA" sz="2800" dirty="0" err="1">
                <a:solidFill>
                  <a:srgbClr val="C00000"/>
                </a:solidFill>
              </a:rPr>
              <a:t>Драпатий</a:t>
            </a:r>
            <a:r>
              <a:rPr lang="uk-UA" sz="2800" dirty="0">
                <a:solidFill>
                  <a:srgbClr val="C00000"/>
                </a:solidFill>
              </a:rPr>
              <a:t> М.В. (2024р. Генерал-майор, командувач Сухопутних військ ЗСУ) відкрив на території Собору меморіал «Пантеон національної пам’яті Конотопа».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E8925C-C4DD-935A-3CE8-57CB4F6FC834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10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557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A0728-856F-15A7-CCBC-3A1724E6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1028700"/>
            <a:ext cx="8229600" cy="114300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ВИСНОВКИ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B656E-742E-1427-4F12-284ED3264F5D}"/>
              </a:ext>
            </a:extLst>
          </p:cNvPr>
          <p:cNvSpPr txBox="1"/>
          <p:nvPr/>
        </p:nvSpPr>
        <p:spPr>
          <a:xfrm>
            <a:off x="2209800" y="2857500"/>
            <a:ext cx="149352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uk-UA" sz="3200" dirty="0">
                <a:solidFill>
                  <a:srgbClr val="C00000"/>
                </a:solidFill>
              </a:rPr>
              <a:t>   У ході дослідження було розроблено пішохідний екскурсійний маршрут історичним центром Конотопа;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uk-UA" sz="3200" dirty="0">
                <a:solidFill>
                  <a:srgbClr val="C00000"/>
                </a:solidFill>
              </a:rPr>
              <a:t>   Зібрано відомості про найвідоміші храми Конотопа на різних етапах історії. Ці дані стали основою для структурування маршруту;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uk-UA" sz="3200" dirty="0">
                <a:solidFill>
                  <a:srgbClr val="C00000"/>
                </a:solidFill>
              </a:rPr>
              <a:t>   Оцінка значення храмів у контексті культурної спадщини показала, що вони не лише зберігають релігійні традиції, але й виступають символами стійкості громади, втілюючи пам’ять про важливі події та постаті регіону, слугують осередками соціального єднання, </a:t>
            </a:r>
            <a:r>
              <a:rPr lang="uk-UA" sz="3200" dirty="0" err="1">
                <a:solidFill>
                  <a:srgbClr val="C00000"/>
                </a:solidFill>
              </a:rPr>
              <a:t>волонтерства</a:t>
            </a:r>
            <a:r>
              <a:rPr lang="uk-UA" sz="3200" dirty="0">
                <a:solidFill>
                  <a:srgbClr val="C00000"/>
                </a:solidFill>
              </a:rPr>
              <a:t> та благодійності</a:t>
            </a:r>
            <a:r>
              <a:rPr lang="uk-UA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7BEB83-243A-8CEC-1062-C8CD79AD2EB2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11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4406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5AAE8-9112-02FF-6E7A-8DBC9C2B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190500"/>
            <a:ext cx="13792200" cy="114300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Список використаних джерел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2DF641-898D-34D1-0DAB-2D002F52EA8D}"/>
              </a:ext>
            </a:extLst>
          </p:cNvPr>
          <p:cNvSpPr txBox="1"/>
          <p:nvPr/>
        </p:nvSpPr>
        <p:spPr>
          <a:xfrm>
            <a:off x="1219200" y="1333500"/>
            <a:ext cx="1661160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/>
              <a:t>1. </a:t>
            </a:r>
            <a:r>
              <a:rPr lang="uk-UA" sz="2800" dirty="0" err="1"/>
              <a:t>Борошнєв</a:t>
            </a:r>
            <a:r>
              <a:rPr lang="uk-UA" sz="2800" dirty="0"/>
              <a:t> В. О. Конотоп: сторінки минулого. Конотоп: Вид-во «Папірус», 2013.</a:t>
            </a:r>
          </a:p>
          <a:p>
            <a:r>
              <a:rPr lang="uk-UA" sz="2800" dirty="0"/>
              <a:t>2.</a:t>
            </a:r>
            <a:r>
              <a:rPr lang="en-US" sz="2800" dirty="0"/>
              <a:t> </a:t>
            </a:r>
            <a:r>
              <a:rPr lang="uk-UA" sz="2800" dirty="0"/>
              <a:t>Євтушенко О. В. Вулицями рідного міста. Донецьк: Вид-во «</a:t>
            </a:r>
            <a:r>
              <a:rPr lang="uk-UA" sz="2800" dirty="0" err="1"/>
              <a:t>Ноулідж</a:t>
            </a:r>
            <a:r>
              <a:rPr lang="uk-UA" sz="2800" dirty="0"/>
              <a:t>» (донецьке відділення), 2014. - 96 с.</a:t>
            </a:r>
            <a:endParaRPr lang="en-US" sz="2800" dirty="0"/>
          </a:p>
          <a:p>
            <a:r>
              <a:rPr lang="en-US" sz="2800" dirty="0"/>
              <a:t>3</a:t>
            </a:r>
            <a:r>
              <a:rPr lang="uk-UA" sz="2800" dirty="0"/>
              <a:t>. Євтушенко О. В. Храм Успіня Пресвятої Богородиці. До історії культової архітектури Конотопа Х</a:t>
            </a:r>
            <a:r>
              <a:rPr lang="en-US" sz="2800" dirty="0"/>
              <a:t>VII – XIX </a:t>
            </a:r>
            <a:r>
              <a:rPr lang="uk-UA" sz="2800" dirty="0"/>
              <a:t>століть. «Конотопський краєзнавчий збірник. Випуск 5», 2021</a:t>
            </a:r>
          </a:p>
          <a:p>
            <a:r>
              <a:rPr lang="uk-UA" sz="2800" dirty="0"/>
              <a:t>4. Шеляг О.О. З історії школи № 2. Відроджена святиня. «Конотопський краєзнавчий збірник. Випуск І», 2013.</a:t>
            </a:r>
          </a:p>
          <a:p>
            <a:r>
              <a:rPr lang="uk-UA" sz="2800" dirty="0"/>
              <a:t>5. </a:t>
            </a:r>
            <a:r>
              <a:rPr lang="uk-UA" sz="2800" dirty="0" err="1"/>
              <a:t>Артюх</a:t>
            </a:r>
            <a:r>
              <a:rPr lang="uk-UA" sz="2800" dirty="0"/>
              <a:t> В. Історичний опис м. Конотоп Сумської області. </a:t>
            </a:r>
            <a:r>
              <a:rPr lang="en-US" sz="2800" dirty="0"/>
              <a:t>UPL: </a:t>
            </a:r>
            <a:r>
              <a:rPr lang="en-US" sz="2800" dirty="0">
                <a:hlinkClick r:id="rId2"/>
              </a:rPr>
              <a:t>https://history.sumy.ua/research/article/341-istorichnij-m-konotop-sumskoji-oblasti.html</a:t>
            </a:r>
            <a:endParaRPr lang="uk-UA" sz="2800" dirty="0"/>
          </a:p>
          <a:p>
            <a:r>
              <a:rPr lang="uk-UA" sz="2800" dirty="0"/>
              <a:t>6. Козлов О. М. Вознесенська церква і родинний склеп Драгомирових. «Сумський історико-архівний журнал. Випуски ІІ-ІІІ», 2007.</a:t>
            </a:r>
            <a:r>
              <a:rPr lang="en-US" sz="2800" dirty="0"/>
              <a:t> UPL: </a:t>
            </a:r>
            <a:r>
              <a:rPr lang="en-US" sz="2800" dirty="0">
                <a:hlinkClick r:id="rId3"/>
              </a:rPr>
              <a:t>http://dspace.nbuv.gov.ua/handle/123456789/47746</a:t>
            </a:r>
            <a:r>
              <a:rPr lang="uk-UA" sz="2800" dirty="0"/>
              <a:t> </a:t>
            </a:r>
          </a:p>
          <a:p>
            <a:r>
              <a:rPr lang="uk-UA" sz="2800" dirty="0"/>
              <a:t>7. Книга Пам'яті Сумської області: в 3 томах. - Т. ІІ. Зруйновані храми Сумщини. Мартиролог втрачених святинь / автор-упорядник О.М. Корнієнко. - Суми: Ярославна, 2007.- 324 с. </a:t>
            </a:r>
            <a:r>
              <a:rPr lang="en-US" sz="2800" dirty="0"/>
              <a:t>UPL:</a:t>
            </a:r>
            <a:r>
              <a:rPr lang="uk-UA" sz="2800" dirty="0"/>
              <a:t> </a:t>
            </a:r>
            <a:r>
              <a:rPr lang="en-US" sz="2800" dirty="0">
                <a:hlinkClick r:id="rId4"/>
              </a:rPr>
              <a:t>https://irbis-nbuv.gov.ua/cgibin/ua/elib.exe?Z21ID=&amp;I21DBN=UKRLIB&amp;P21DBN=UKRLIB&amp;S21STN=1&amp;S21REF=10&amp;S21FMT=online_book&amp;C21COM=S&amp;S21CNR=20&amp;S21P01=0&amp;S21P02=0&amp;S21P03=FF=&amp;S21STR=ukr0005722</a:t>
            </a:r>
            <a:r>
              <a:rPr lang="uk-UA" sz="2800" dirty="0"/>
              <a:t> </a:t>
            </a:r>
          </a:p>
          <a:p>
            <a:r>
              <a:rPr lang="uk-UA" sz="2800" dirty="0"/>
              <a:t>8. </a:t>
            </a:r>
            <a:r>
              <a:rPr lang="ru-RU" sz="2800" dirty="0" err="1"/>
              <a:t>Лазаревськй</a:t>
            </a:r>
            <a:r>
              <a:rPr lang="ru-RU" sz="2800" dirty="0"/>
              <a:t> О. М. Описание Старой Малороссии, т. 3: Полк Прилуцкий. К., 1902.</a:t>
            </a:r>
            <a:r>
              <a:rPr lang="en-US" sz="2800" dirty="0"/>
              <a:t> . UPL: </a:t>
            </a:r>
            <a:r>
              <a:rPr lang="en-US" sz="2800" dirty="0">
                <a:hlinkClick r:id="rId5"/>
              </a:rPr>
              <a:t>https://irbis-nbuv.gov.ua/ulib/item/UKR0002750</a:t>
            </a:r>
            <a:endParaRPr lang="uk-UA" sz="2800" dirty="0"/>
          </a:p>
          <a:p>
            <a:r>
              <a:rPr lang="uk-UA" sz="2800" dirty="0"/>
              <a:t>9. </a:t>
            </a:r>
            <a:r>
              <a:rPr lang="ru-RU" sz="2800" dirty="0" err="1"/>
              <a:t>Старі</a:t>
            </a:r>
            <a:r>
              <a:rPr lang="ru-RU" sz="2800" dirty="0"/>
              <a:t> фото Конотопа. URL: </a:t>
            </a:r>
            <a:r>
              <a:rPr lang="ru-RU" sz="2800" dirty="0">
                <a:hlinkClick r:id="rId6"/>
              </a:rPr>
              <a:t>https://nailizakon.com/fotogalereya_ukraina/konotop/konotop.html</a:t>
            </a:r>
            <a:endParaRPr lang="ru-RU" sz="2800" dirty="0"/>
          </a:p>
          <a:p>
            <a:r>
              <a:rPr lang="ru-RU" sz="2800" dirty="0"/>
              <a:t>10. </a:t>
            </a:r>
            <a:r>
              <a:rPr lang="ru-RU" sz="2800" dirty="0" err="1"/>
              <a:t>Меморіал</a:t>
            </a:r>
            <a:r>
              <a:rPr lang="ru-RU" sz="2800" dirty="0"/>
              <a:t> “Пантеон </a:t>
            </a:r>
            <a:r>
              <a:rPr lang="ru-RU" sz="2800" dirty="0" err="1"/>
              <a:t>національної</a:t>
            </a:r>
            <a:r>
              <a:rPr lang="ru-RU" sz="2800" dirty="0"/>
              <a:t> </a:t>
            </a:r>
            <a:r>
              <a:rPr lang="ru-RU" sz="2800" dirty="0" err="1"/>
              <a:t>пам’яті</a:t>
            </a:r>
            <a:r>
              <a:rPr lang="ru-RU" sz="2800" dirty="0"/>
              <a:t>” </a:t>
            </a:r>
            <a:r>
              <a:rPr lang="ru-RU" sz="2800" dirty="0" err="1"/>
              <a:t>відкрили</a:t>
            </a:r>
            <a:r>
              <a:rPr lang="ru-RU" sz="2800" dirty="0"/>
              <a:t> в </a:t>
            </a:r>
            <a:r>
              <a:rPr lang="ru-RU" sz="2800" dirty="0" err="1"/>
              <a:t>Конотопі</a:t>
            </a:r>
            <a:r>
              <a:rPr lang="ru-RU" sz="2800" dirty="0"/>
              <a:t>.</a:t>
            </a:r>
            <a:r>
              <a:rPr lang="en-US" sz="2800" dirty="0"/>
              <a:t>  UPL: </a:t>
            </a:r>
            <a:r>
              <a:rPr lang="ru-RU" sz="2800" dirty="0"/>
              <a:t> </a:t>
            </a:r>
            <a:r>
              <a:rPr lang="en-US" sz="2800" dirty="0">
                <a:hlinkClick r:id="rId7"/>
              </a:rPr>
              <a:t>https://novynarnia.com/2019/10/20/memorial-panteon-natsionalnoyi-pam-yati-konotopa-vidkrili-v-konotopi/</a:t>
            </a:r>
            <a:r>
              <a:rPr lang="uk-UA" sz="2800" dirty="0"/>
              <a:t>  </a:t>
            </a:r>
          </a:p>
          <a:p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D19B4-E743-751B-61CC-19B83973AA47}"/>
              </a:ext>
            </a:extLst>
          </p:cNvPr>
          <p:cNvSpPr txBox="1"/>
          <p:nvPr/>
        </p:nvSpPr>
        <p:spPr>
          <a:xfrm>
            <a:off x="17297400" y="94869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400" smtClean="0"/>
              <a:pPr/>
              <a:t>12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4394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DFDF2-6966-CB3B-38F6-519D5FCE6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2324100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b="1" dirty="0">
                <a:solidFill>
                  <a:srgbClr val="C00000"/>
                </a:solidFill>
              </a:rPr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135654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1142</Words>
  <Application>Microsoft Office PowerPoint</Application>
  <PresentationFormat>Довільний</PresentationFormat>
  <Paragraphs>82</Paragraphs>
  <Slides>13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Arial</vt:lpstr>
      <vt:lpstr>Calibri</vt:lpstr>
      <vt:lpstr>SF Pro Text</vt:lpstr>
      <vt:lpstr>Times New Roman</vt:lpstr>
      <vt:lpstr>Wingdings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ЛОКАЦІЯ №2   ВОЗНЕСЕНСЬКИЙ СОБОР</vt:lpstr>
      <vt:lpstr>ЛОКАЦІЯ №2   ВОЗНЕСЕНСЬКИЙ СОБОР</vt:lpstr>
      <vt:lpstr>ЛОКАЦІЯ №3   СОБОР РІЗДВА ПРЕСВЯТОЇ БОГОРОДИЦІ</vt:lpstr>
      <vt:lpstr>ЛОКАЦІЯ №4     ІСТОРИСНЕ ЯДРО КОНОТОПА </vt:lpstr>
      <vt:lpstr>ЛОКАЦІЯ №5   СОБОР УСПІННЯ ПРЕСВЯТОЇ БОГОРОДИЦІ </vt:lpstr>
      <vt:lpstr>ЛОКАЦІЯ № 6   ВІДРОДЖЕНИЙ СОБОР РІЗДВА ПРЕСВЯТОЇ БОГОРОДИЦІ  </vt:lpstr>
      <vt:lpstr>ВИСНОВКИ</vt:lpstr>
      <vt:lpstr>Список використаних джерел</vt:lpstr>
      <vt:lpstr>ДЯКУЮ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By. Rimberio Group</dc:title>
  <cp:lastModifiedBy>User</cp:lastModifiedBy>
  <cp:revision>45</cp:revision>
  <dcterms:created xsi:type="dcterms:W3CDTF">2006-08-16T00:00:00Z</dcterms:created>
  <dcterms:modified xsi:type="dcterms:W3CDTF">2025-04-14T18:32:16Z</dcterms:modified>
  <dc:identifier>DAGivFMSN_Y</dc:identifier>
</cp:coreProperties>
</file>