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4630400" cy="8229600"/>
  <p:notesSz cx="8229600" cy="14630400"/>
  <p:embeddedFontLst>
    <p:embeddedFont>
      <p:font typeface="Quattrocento"/>
      <p:regular r:id="rId23"/>
    </p:embeddedFont>
    <p:embeddedFont>
      <p:font typeface="Quattrocento"/>
      <p:regular r:id="rId24"/>
    </p:embeddedFont>
    <p:embeddedFont>
      <p:font typeface="Quattrocento"/>
      <p:regular r:id="rId25"/>
    </p:embeddedFont>
    <p:embeddedFont>
      <p:font typeface="Quattrocento"/>
      <p:regular r:id="rId26"/>
    </p:embeddedFont>
  </p:embeddedFon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C4241"/>
          </a:solidFill>
          <a:ln/>
        </p:spPr>
      </p:sp>
      <p:sp>
        <p:nvSpPr>
          <p:cNvPr id="3" name="Shape 1"/>
          <p:cNvSpPr/>
          <p:nvPr/>
        </p:nvSpPr>
        <p:spPr>
          <a:xfrm>
            <a:off x="0" y="0"/>
            <a:ext cx="14630400" cy="8229600"/>
          </a:xfrm>
          <a:prstGeom prst="rect">
            <a:avLst/>
          </a:prstGeom>
          <a:solidFill>
            <a:srgbClr val="123332"/>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C4241"/>
          </a:solidFill>
          <a:ln/>
        </p:spPr>
      </p:sp>
      <p:sp>
        <p:nvSpPr>
          <p:cNvPr id="3" name="Shape 1"/>
          <p:cNvSpPr/>
          <p:nvPr/>
        </p:nvSpPr>
        <p:spPr>
          <a:xfrm>
            <a:off x="0" y="0"/>
            <a:ext cx="14630400" cy="8229600"/>
          </a:xfrm>
          <a:prstGeom prst="rect">
            <a:avLst/>
          </a:prstGeom>
          <a:solidFill>
            <a:srgbClr val="123332"/>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C4241"/>
          </a:solidFill>
          <a:ln/>
        </p:spPr>
      </p:sp>
      <p:sp>
        <p:nvSpPr>
          <p:cNvPr id="3" name="Shape 1"/>
          <p:cNvSpPr/>
          <p:nvPr/>
        </p:nvSpPr>
        <p:spPr>
          <a:xfrm>
            <a:off x="0" y="0"/>
            <a:ext cx="14630400" cy="8229600"/>
          </a:xfrm>
          <a:prstGeom prst="rect">
            <a:avLst/>
          </a:prstGeom>
          <a:solidFill>
            <a:srgbClr val="123332"/>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C4241"/>
          </a:solidFill>
          <a:ln/>
        </p:spPr>
      </p:sp>
      <p:sp>
        <p:nvSpPr>
          <p:cNvPr id="3" name="Shape 1"/>
          <p:cNvSpPr/>
          <p:nvPr/>
        </p:nvSpPr>
        <p:spPr>
          <a:xfrm>
            <a:off x="0" y="0"/>
            <a:ext cx="14630400" cy="8229600"/>
          </a:xfrm>
          <a:prstGeom prst="rect">
            <a:avLst/>
          </a:prstGeom>
          <a:solidFill>
            <a:srgbClr val="123332"/>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C4241"/>
          </a:solidFill>
          <a:ln/>
        </p:spPr>
      </p:sp>
      <p:sp>
        <p:nvSpPr>
          <p:cNvPr id="3" name="Shape 1"/>
          <p:cNvSpPr/>
          <p:nvPr/>
        </p:nvSpPr>
        <p:spPr>
          <a:xfrm>
            <a:off x="0" y="0"/>
            <a:ext cx="14630400" cy="8229600"/>
          </a:xfrm>
          <a:prstGeom prst="rect">
            <a:avLst/>
          </a:prstGeom>
          <a:solidFill>
            <a:srgbClr val="123332"/>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C4241"/>
          </a:solidFill>
          <a:ln/>
        </p:spPr>
      </p:sp>
      <p:sp>
        <p:nvSpPr>
          <p:cNvPr id="3" name="Shape 1"/>
          <p:cNvSpPr/>
          <p:nvPr/>
        </p:nvSpPr>
        <p:spPr>
          <a:xfrm>
            <a:off x="0" y="0"/>
            <a:ext cx="14630400" cy="8229600"/>
          </a:xfrm>
          <a:prstGeom prst="rect">
            <a:avLst/>
          </a:prstGeom>
          <a:solidFill>
            <a:srgbClr val="123332"/>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C4241"/>
          </a:solidFill>
          <a:ln/>
        </p:spPr>
      </p:sp>
      <p:sp>
        <p:nvSpPr>
          <p:cNvPr id="3" name="Shape 1"/>
          <p:cNvSpPr/>
          <p:nvPr/>
        </p:nvSpPr>
        <p:spPr>
          <a:xfrm>
            <a:off x="0" y="0"/>
            <a:ext cx="14630400" cy="8229600"/>
          </a:xfrm>
          <a:prstGeom prst="rect">
            <a:avLst/>
          </a:prstGeom>
          <a:solidFill>
            <a:srgbClr val="123332"/>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C4241"/>
          </a:solidFill>
          <a:ln/>
        </p:spPr>
      </p:sp>
      <p:sp>
        <p:nvSpPr>
          <p:cNvPr id="3" name="Shape 1"/>
          <p:cNvSpPr/>
          <p:nvPr/>
        </p:nvSpPr>
        <p:spPr>
          <a:xfrm>
            <a:off x="0" y="0"/>
            <a:ext cx="14630400" cy="8229600"/>
          </a:xfrm>
          <a:prstGeom prst="rect">
            <a:avLst/>
          </a:prstGeom>
          <a:solidFill>
            <a:srgbClr val="123332"/>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C4241"/>
          </a:solidFill>
          <a:ln/>
        </p:spPr>
      </p:sp>
      <p:sp>
        <p:nvSpPr>
          <p:cNvPr id="3" name="Shape 1"/>
          <p:cNvSpPr/>
          <p:nvPr/>
        </p:nvSpPr>
        <p:spPr>
          <a:xfrm>
            <a:off x="0" y="0"/>
            <a:ext cx="14630400" cy="8229600"/>
          </a:xfrm>
          <a:prstGeom prst="rect">
            <a:avLst/>
          </a:prstGeom>
          <a:solidFill>
            <a:srgbClr val="123332"/>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C4241"/>
          </a:solidFill>
          <a:ln/>
        </p:spPr>
      </p:sp>
      <p:sp>
        <p:nvSpPr>
          <p:cNvPr id="3" name="Shape 1"/>
          <p:cNvSpPr/>
          <p:nvPr/>
        </p:nvSpPr>
        <p:spPr>
          <a:xfrm>
            <a:off x="0" y="0"/>
            <a:ext cx="14630400" cy="8229600"/>
          </a:xfrm>
          <a:prstGeom prst="rect">
            <a:avLst/>
          </a:prstGeom>
          <a:solidFill>
            <a:srgbClr val="123332"/>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C4241"/>
          </a:solidFill>
          <a:ln/>
        </p:spPr>
      </p:sp>
      <p:sp>
        <p:nvSpPr>
          <p:cNvPr id="3" name="Shape 1"/>
          <p:cNvSpPr/>
          <p:nvPr/>
        </p:nvSpPr>
        <p:spPr>
          <a:xfrm>
            <a:off x="0" y="0"/>
            <a:ext cx="14630400" cy="8229600"/>
          </a:xfrm>
          <a:prstGeom prst="rect">
            <a:avLst/>
          </a:prstGeom>
          <a:solidFill>
            <a:srgbClr val="123332"/>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C4241"/>
          </a:solidFill>
          <a:ln/>
        </p:spPr>
      </p:sp>
      <p:sp>
        <p:nvSpPr>
          <p:cNvPr id="3" name="Shape 1"/>
          <p:cNvSpPr/>
          <p:nvPr/>
        </p:nvSpPr>
        <p:spPr>
          <a:xfrm>
            <a:off x="0" y="0"/>
            <a:ext cx="14630400" cy="8229600"/>
          </a:xfrm>
          <a:prstGeom prst="rect">
            <a:avLst/>
          </a:prstGeom>
          <a:solidFill>
            <a:srgbClr val="123332"/>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C4241"/>
          </a:solidFill>
          <a:ln/>
        </p:spPr>
      </p:sp>
      <p:sp>
        <p:nvSpPr>
          <p:cNvPr id="3" name="Shape 1"/>
          <p:cNvSpPr/>
          <p:nvPr/>
        </p:nvSpPr>
        <p:spPr>
          <a:xfrm>
            <a:off x="0" y="0"/>
            <a:ext cx="14630400" cy="8229600"/>
          </a:xfrm>
          <a:prstGeom prst="rect">
            <a:avLst/>
          </a:prstGeom>
          <a:solidFill>
            <a:srgbClr val="123332"/>
          </a:solid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C4241"/>
          </a:solidFill>
          <a:ln/>
        </p:spPr>
      </p:sp>
      <p:sp>
        <p:nvSpPr>
          <p:cNvPr id="3" name="Shape 1"/>
          <p:cNvSpPr/>
          <p:nvPr/>
        </p:nvSpPr>
        <p:spPr>
          <a:xfrm>
            <a:off x="0" y="0"/>
            <a:ext cx="14630400" cy="8229600"/>
          </a:xfrm>
          <a:prstGeom prst="rect">
            <a:avLst/>
          </a:prstGeom>
          <a:solidFill>
            <a:srgbClr val="123332"/>
          </a:solid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C4241"/>
          </a:solidFill>
          <a:ln/>
        </p:spPr>
      </p:sp>
      <p:sp>
        <p:nvSpPr>
          <p:cNvPr id="3" name="Shape 1"/>
          <p:cNvSpPr/>
          <p:nvPr/>
        </p:nvSpPr>
        <p:spPr>
          <a:xfrm>
            <a:off x="0" y="0"/>
            <a:ext cx="14630400" cy="8229600"/>
          </a:xfrm>
          <a:prstGeom prst="rect">
            <a:avLst/>
          </a:prstGeom>
          <a:solidFill>
            <a:srgbClr val="123332"/>
          </a:solid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C4241"/>
          </a:solidFill>
          <a:ln/>
        </p:spPr>
      </p:sp>
      <p:sp>
        <p:nvSpPr>
          <p:cNvPr id="3" name="Shape 1"/>
          <p:cNvSpPr/>
          <p:nvPr/>
        </p:nvSpPr>
        <p:spPr>
          <a:xfrm>
            <a:off x="0" y="0"/>
            <a:ext cx="14630400" cy="8229600"/>
          </a:xfrm>
          <a:prstGeom prst="rect">
            <a:avLst/>
          </a:prstGeom>
          <a:solidFill>
            <a:srgbClr val="123332"/>
          </a:solidFill>
          <a:ln/>
        </p:spPr>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3.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slideLayout" Target="../slideLayouts/slideLayout4.xml"/><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slideLayout" Target="../slideLayouts/slideLayout5.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slideLayout" Target="../slideLayouts/slideLayout6.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image" Target="../media/image-6-8.png"/><Relationship Id="rId9" Type="http://schemas.openxmlformats.org/officeDocument/2006/relationships/image" Target="../media/image-6-9.png"/><Relationship Id="rId10" Type="http://schemas.openxmlformats.org/officeDocument/2006/relationships/slideLayout" Target="../slideLayouts/slideLayout7.xml"/><Relationship Id="rId11"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7-7.png"/><Relationship Id="rId8" Type="http://schemas.openxmlformats.org/officeDocument/2006/relationships/image" Target="../media/image-7-8.png"/><Relationship Id="rId9" Type="http://schemas.openxmlformats.org/officeDocument/2006/relationships/image" Target="../media/image-7-9.png"/><Relationship Id="rId10" Type="http://schemas.openxmlformats.org/officeDocument/2006/relationships/image" Target="../media/image-7-10.png"/><Relationship Id="rId11" Type="http://schemas.openxmlformats.org/officeDocument/2006/relationships/slideLayout" Target="../slideLayouts/slideLayout8.xml"/><Relationship Id="rId1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image" Target="../media/image-8-7.png"/><Relationship Id="rId8" Type="http://schemas.openxmlformats.org/officeDocument/2006/relationships/image" Target="../media/image-8-8.png"/><Relationship Id="rId9" Type="http://schemas.openxmlformats.org/officeDocument/2006/relationships/image" Target="../media/image-8-9.png"/><Relationship Id="rId10" Type="http://schemas.openxmlformats.org/officeDocument/2006/relationships/slideLayout" Target="../slideLayouts/slideLayout9.xml"/><Relationship Id="rId11"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image" Target="../media/image-9-8.png"/><Relationship Id="rId9" Type="http://schemas.openxmlformats.org/officeDocument/2006/relationships/image" Target="../media/image-9-9.png"/><Relationship Id="rId10" Type="http://schemas.openxmlformats.org/officeDocument/2006/relationships/image" Target="../media/image-9-10.png"/><Relationship Id="rId11" Type="http://schemas.openxmlformats.org/officeDocument/2006/relationships/image" Target="../media/image-9-11.png"/><Relationship Id="rId12" Type="http://schemas.openxmlformats.org/officeDocument/2006/relationships/image" Target="../media/image-9-12.png"/><Relationship Id="rId13" Type="http://schemas.openxmlformats.org/officeDocument/2006/relationships/image" Target="../media/image-9-13.png"/><Relationship Id="rId14" Type="http://schemas.openxmlformats.org/officeDocument/2006/relationships/image" Target="../media/image-9-14.png"/><Relationship Id="rId15" Type="http://schemas.openxmlformats.org/officeDocument/2006/relationships/image" Target="../media/image-9-15.png"/><Relationship Id="rId16" Type="http://schemas.openxmlformats.org/officeDocument/2006/relationships/image" Target="../media/image-9-16.png"/><Relationship Id="rId17" Type="http://schemas.openxmlformats.org/officeDocument/2006/relationships/image" Target="../media/image-9-17.png"/><Relationship Id="rId18" Type="http://schemas.openxmlformats.org/officeDocument/2006/relationships/image" Target="../media/image-9-18.png"/><Relationship Id="rId19" Type="http://schemas.openxmlformats.org/officeDocument/2006/relationships/slideLayout" Target="../slideLayouts/slideLayout10.xml"/><Relationship Id="rId20"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slideLayout" Target="../slideLayouts/slideLayout11.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slideLayout" Target="../slideLayouts/slideLayout12.xml"/><Relationship Id="rId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4.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slideLayout" Target="../slideLayouts/slideLayout15.xml"/><Relationship Id="rId8"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2" Type="http://schemas.openxmlformats.org/officeDocument/2006/relationships/hyperlink" Target="https://psihologonline.pro/reabilitatsiyna-psykholohiya-metody-i-tekhniky/" TargetMode="External"/><Relationship Id="rId3" Type="http://schemas.openxmlformats.org/officeDocument/2006/relationships/hyperlink" Target="https://library.gov.ua/osnovy-reabilitatsiyi-fizychnoyi-terapiyi-ergoterapiyi/" TargetMode="External"/><Relationship Id="rId4" Type="http://schemas.openxmlformats.org/officeDocument/2006/relationships/hyperlink" Target="https://www.ukr.net/news/medicina/vazhlyvi-navychky-dlya-uspihnogo-vedennya-adaptatsiyi-ditej-z-invalidnistyu/" TargetMode="External"/><Relationship Id="rId5" Type="http://schemas.openxmlformats.org/officeDocument/2006/relationships/hyperlink" Target="https://www.mon.gov.ua/ua/news/novini-2019/vimogi-do-profesijnoho-rozvitku-fahivtsiv/" TargetMode="External"/><Relationship Id="rId6" Type="http://schemas.openxmlformats.org/officeDocument/2006/relationships/hyperlink" Target="https://blog.i.ua/user/8823122/2273591/" TargetMode="External"/><Relationship Id="rId7" Type="http://schemas.openxmlformats.org/officeDocument/2006/relationships/hyperlink" Target="https://www.health.gov.ua/health_skill/4295" TargetMode="External"/><Relationship Id="rId8" Type="http://schemas.openxmlformats.org/officeDocument/2006/relationships/hyperlink" Target="https://voevodyno.com/?gad_source=1&amp;gbraid=0AAAAACXVwgX5t_CtGwUa86VpWKA-Zr4WN&amp;gclid=Cj0KCQjwzYLABhD4ARIsALySuCQoFG9xq5yixCdE9FwICl823KZ-ha-GNj3ey0-KucKA1FNiRn-I8-QaAp6eEALw_wcB" TargetMode="External"/><Relationship Id="rId1" Type="http://schemas.openxmlformats.org/officeDocument/2006/relationships/image" Target="../media/image-15-1.png"/><Relationship Id="rId9" Type="http://schemas.openxmlformats.org/officeDocument/2006/relationships/image" Target="../media/image-15-2.png"/><Relationship Id="rId10" Type="http://schemas.openxmlformats.org/officeDocument/2006/relationships/slideLayout" Target="../slideLayouts/slideLayout16.xml"/><Relationship Id="rId11"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17.xml"/><Relationship Id="rId4"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8869680" y="0"/>
            <a:ext cx="5760720" cy="8229600"/>
          </a:xfrm>
          <a:prstGeom prst="rect">
            <a:avLst/>
          </a:prstGeom>
        </p:spPr>
      </p:pic>
      <p:sp>
        <p:nvSpPr>
          <p:cNvPr id="3" name="Text 0"/>
          <p:cNvSpPr/>
          <p:nvPr/>
        </p:nvSpPr>
        <p:spPr>
          <a:xfrm>
            <a:off x="793790" y="781050"/>
            <a:ext cx="7556421" cy="272177"/>
          </a:xfrm>
          <a:prstGeom prst="rect">
            <a:avLst/>
          </a:prstGeom>
          <a:noFill/>
          <a:ln/>
        </p:spPr>
        <p:txBody>
          <a:bodyPr wrap="none" lIns="0" tIns="0" rIns="0" bIns="0" rtlCol="0" anchor="t"/>
          <a:lstStyle/>
          <a:p>
            <a:pPr algn="l" indent="0" marL="0">
              <a:lnSpc>
                <a:spcPts val="2100"/>
              </a:lnSpc>
              <a:buNone/>
            </a:pPr>
            <a:endParaRPr lang="en-US" sz="1300" dirty="0"/>
          </a:p>
        </p:txBody>
      </p:sp>
      <p:sp>
        <p:nvSpPr>
          <p:cNvPr id="4" name="Text 1"/>
          <p:cNvSpPr/>
          <p:nvPr/>
        </p:nvSpPr>
        <p:spPr>
          <a:xfrm>
            <a:off x="793790" y="1223248"/>
            <a:ext cx="4942523" cy="318849"/>
          </a:xfrm>
          <a:prstGeom prst="rect">
            <a:avLst/>
          </a:prstGeom>
          <a:noFill/>
          <a:ln/>
        </p:spPr>
        <p:txBody>
          <a:bodyPr wrap="none" lIns="0" tIns="0" rIns="0" bIns="0" rtlCol="0" anchor="t"/>
          <a:lstStyle/>
          <a:p>
            <a:pPr algn="l" indent="0" marL="0">
              <a:lnSpc>
                <a:spcPts val="2500"/>
              </a:lnSpc>
              <a:buNone/>
            </a:pPr>
            <a:r>
              <a:rPr lang="en-US" sz="2000" dirty="0">
                <a:solidFill>
                  <a:srgbClr val="FFD9BE"/>
                </a:solidFill>
                <a:latin typeface="Quattrocento" pitchFamily="34" charset="0"/>
                <a:ea typeface="Quattrocento" pitchFamily="34" charset="-122"/>
                <a:cs typeface="Quattrocento" pitchFamily="34" charset="-120"/>
              </a:rPr>
              <a:t>Всеукраїнський інтерактивний конкурс </a:t>
            </a:r>
            <a:endParaRPr lang="en-US" sz="2000" dirty="0"/>
          </a:p>
        </p:txBody>
      </p:sp>
      <p:sp>
        <p:nvSpPr>
          <p:cNvPr id="5" name="Text 2"/>
          <p:cNvSpPr/>
          <p:nvPr/>
        </p:nvSpPr>
        <p:spPr>
          <a:xfrm>
            <a:off x="793790" y="1797248"/>
            <a:ext cx="3264694" cy="318849"/>
          </a:xfrm>
          <a:prstGeom prst="rect">
            <a:avLst/>
          </a:prstGeom>
          <a:noFill/>
          <a:ln/>
        </p:spPr>
        <p:txBody>
          <a:bodyPr wrap="none" lIns="0" tIns="0" rIns="0" bIns="0" rtlCol="0" anchor="t"/>
          <a:lstStyle/>
          <a:p>
            <a:pPr algn="l" indent="0" marL="0">
              <a:lnSpc>
                <a:spcPts val="2500"/>
              </a:lnSpc>
              <a:buNone/>
            </a:pPr>
            <a:r>
              <a:rPr lang="en-US" sz="2000" dirty="0">
                <a:solidFill>
                  <a:srgbClr val="FFD9BE"/>
                </a:solidFill>
                <a:latin typeface="Quattrocento" pitchFamily="34" charset="0"/>
                <a:ea typeface="Quattrocento" pitchFamily="34" charset="-122"/>
                <a:cs typeface="Quattrocento" pitchFamily="34" charset="-120"/>
              </a:rPr>
              <a:t>«МАН – Юніор Дослідник» </a:t>
            </a:r>
            <a:endParaRPr lang="en-US" sz="2000" dirty="0"/>
          </a:p>
        </p:txBody>
      </p:sp>
      <p:sp>
        <p:nvSpPr>
          <p:cNvPr id="6" name="Text 3"/>
          <p:cNvSpPr/>
          <p:nvPr/>
        </p:nvSpPr>
        <p:spPr>
          <a:xfrm>
            <a:off x="793790" y="2371249"/>
            <a:ext cx="2551748" cy="318849"/>
          </a:xfrm>
          <a:prstGeom prst="rect">
            <a:avLst/>
          </a:prstGeom>
          <a:noFill/>
          <a:ln/>
        </p:spPr>
        <p:txBody>
          <a:bodyPr wrap="none" lIns="0" tIns="0" rIns="0" bIns="0" rtlCol="0" anchor="t"/>
          <a:lstStyle/>
          <a:p>
            <a:pPr algn="l" indent="0" marL="0">
              <a:lnSpc>
                <a:spcPts val="2500"/>
              </a:lnSpc>
              <a:buNone/>
            </a:pPr>
            <a:r>
              <a:rPr lang="en-US" sz="2000" dirty="0">
                <a:solidFill>
                  <a:srgbClr val="FFD9BE"/>
                </a:solidFill>
                <a:latin typeface="Quattrocento" pitchFamily="34" charset="0"/>
                <a:ea typeface="Quattrocento" pitchFamily="34" charset="-122"/>
                <a:cs typeface="Quattrocento" pitchFamily="34" charset="-120"/>
              </a:rPr>
              <a:t>Номінація: </a:t>
            </a:r>
            <a:endParaRPr lang="en-US" sz="2000" dirty="0"/>
          </a:p>
        </p:txBody>
      </p:sp>
      <p:sp>
        <p:nvSpPr>
          <p:cNvPr id="7" name="Text 4"/>
          <p:cNvSpPr/>
          <p:nvPr/>
        </p:nvSpPr>
        <p:spPr>
          <a:xfrm>
            <a:off x="793790" y="2945249"/>
            <a:ext cx="2551748" cy="318849"/>
          </a:xfrm>
          <a:prstGeom prst="rect">
            <a:avLst/>
          </a:prstGeom>
          <a:noFill/>
          <a:ln/>
        </p:spPr>
        <p:txBody>
          <a:bodyPr wrap="none" lIns="0" tIns="0" rIns="0" bIns="0" rtlCol="0" anchor="t"/>
          <a:lstStyle/>
          <a:p>
            <a:pPr algn="l" indent="0" marL="0">
              <a:lnSpc>
                <a:spcPts val="2500"/>
              </a:lnSpc>
              <a:buNone/>
            </a:pPr>
            <a:r>
              <a:rPr lang="en-US" sz="2000" dirty="0">
                <a:solidFill>
                  <a:srgbClr val="FFD9BE"/>
                </a:solidFill>
                <a:latin typeface="Quattrocento" pitchFamily="34" charset="0"/>
                <a:ea typeface="Quattrocento" pitchFamily="34" charset="-122"/>
                <a:cs typeface="Quattrocento" pitchFamily="34" charset="-120"/>
              </a:rPr>
              <a:t>«Історик – Юніор»</a:t>
            </a:r>
            <a:endParaRPr lang="en-US" sz="2000" dirty="0"/>
          </a:p>
        </p:txBody>
      </p:sp>
      <p:sp>
        <p:nvSpPr>
          <p:cNvPr id="8" name="Text 5"/>
          <p:cNvSpPr/>
          <p:nvPr/>
        </p:nvSpPr>
        <p:spPr>
          <a:xfrm>
            <a:off x="793790" y="3519249"/>
            <a:ext cx="7556421" cy="1063228"/>
          </a:xfrm>
          <a:prstGeom prst="rect">
            <a:avLst/>
          </a:prstGeom>
          <a:noFill/>
          <a:ln/>
        </p:spPr>
        <p:txBody>
          <a:bodyPr wrap="square" lIns="0" tIns="0" rIns="0" bIns="0" rtlCol="0" anchor="t"/>
          <a:lstStyle/>
          <a:p>
            <a:pPr algn="l" indent="0" marL="0">
              <a:lnSpc>
                <a:spcPts val="4150"/>
              </a:lnSpc>
              <a:buNone/>
            </a:pPr>
            <a:r>
              <a:rPr lang="en-US" sz="3300" dirty="0">
                <a:solidFill>
                  <a:srgbClr val="FFD9BE"/>
                </a:solidFill>
                <a:latin typeface="Quattrocento" pitchFamily="34" charset="0"/>
                <a:ea typeface="Quattrocento" pitchFamily="34" charset="-122"/>
                <a:cs typeface="Quattrocento" pitchFamily="34" charset="-120"/>
              </a:rPr>
              <a:t> «Парк Шенборна – місце сили у серці Карпат»</a:t>
            </a:r>
            <a:endParaRPr lang="en-US" sz="3300" dirty="0"/>
          </a:p>
        </p:txBody>
      </p:sp>
      <p:sp>
        <p:nvSpPr>
          <p:cNvPr id="9" name="Text 6"/>
          <p:cNvSpPr/>
          <p:nvPr/>
        </p:nvSpPr>
        <p:spPr>
          <a:xfrm>
            <a:off x="793790" y="4837628"/>
            <a:ext cx="7556421" cy="1360646"/>
          </a:xfrm>
          <a:prstGeom prst="rect">
            <a:avLst/>
          </a:prstGeom>
          <a:noFill/>
          <a:ln/>
        </p:spPr>
        <p:txBody>
          <a:bodyPr wrap="square" lIns="0" tIns="0" rIns="0" bIns="0" rtlCol="0" anchor="t"/>
          <a:lstStyle/>
          <a:p>
            <a:pPr algn="l" indent="0" marL="0">
              <a:lnSpc>
                <a:spcPts val="2650"/>
              </a:lnSpc>
              <a:buNone/>
            </a:pPr>
            <a:r>
              <a:rPr lang="en-US" sz="1650" dirty="0">
                <a:solidFill>
                  <a:srgbClr val="F9EEE7"/>
                </a:solidFill>
                <a:latin typeface="Quattrocento" pitchFamily="34" charset="0"/>
                <a:ea typeface="Quattrocento" pitchFamily="34" charset="-122"/>
                <a:cs typeface="Quattrocento" pitchFamily="34" charset="-120"/>
              </a:rPr>
              <a:t>Куцик Валерія Іванівна, учениця 10 класу Турє-Реметівського закладу загальної середньої освіти І-ІІІ ступенів Турє-Реметівської сільської ради Ужгородського району Закарпатське територіальне відділення МАН України </a:t>
            </a:r>
            <a:endParaRPr lang="en-US" sz="1650" dirty="0"/>
          </a:p>
        </p:txBody>
      </p:sp>
      <p:sp>
        <p:nvSpPr>
          <p:cNvPr id="10" name="Text 7"/>
          <p:cNvSpPr/>
          <p:nvPr/>
        </p:nvSpPr>
        <p:spPr>
          <a:xfrm>
            <a:off x="793790" y="6389608"/>
            <a:ext cx="7556421" cy="340162"/>
          </a:xfrm>
          <a:prstGeom prst="rect">
            <a:avLst/>
          </a:prstGeom>
          <a:noFill/>
          <a:ln/>
        </p:spPr>
        <p:txBody>
          <a:bodyPr wrap="none" lIns="0" tIns="0" rIns="0" bIns="0" rtlCol="0" anchor="t"/>
          <a:lstStyle/>
          <a:p>
            <a:pPr algn="l" indent="0" marL="0">
              <a:lnSpc>
                <a:spcPts val="2650"/>
              </a:lnSpc>
              <a:buNone/>
            </a:pPr>
            <a:r>
              <a:rPr lang="en-US" sz="1650" dirty="0">
                <a:solidFill>
                  <a:srgbClr val="F9EEE7"/>
                </a:solidFill>
                <a:latin typeface="Quattrocento" pitchFamily="34" charset="0"/>
                <a:ea typeface="Quattrocento" pitchFamily="34" charset="-122"/>
                <a:cs typeface="Quattrocento" pitchFamily="34" charset="-120"/>
              </a:rPr>
              <a:t>Наукові керівники: </a:t>
            </a:r>
            <a:endParaRPr lang="en-US" sz="1650" dirty="0"/>
          </a:p>
        </p:txBody>
      </p:sp>
      <p:sp>
        <p:nvSpPr>
          <p:cNvPr id="11" name="Text 8"/>
          <p:cNvSpPr/>
          <p:nvPr/>
        </p:nvSpPr>
        <p:spPr>
          <a:xfrm>
            <a:off x="793790" y="6921103"/>
            <a:ext cx="7556421" cy="680323"/>
          </a:xfrm>
          <a:prstGeom prst="rect">
            <a:avLst/>
          </a:prstGeom>
          <a:noFill/>
          <a:ln/>
        </p:spPr>
        <p:txBody>
          <a:bodyPr wrap="square" lIns="0" tIns="0" rIns="0" bIns="0" rtlCol="0" anchor="t"/>
          <a:lstStyle/>
          <a:p>
            <a:pPr algn="l" indent="0" marL="0">
              <a:lnSpc>
                <a:spcPts val="2650"/>
              </a:lnSpc>
              <a:buNone/>
            </a:pPr>
            <a:r>
              <a:rPr lang="en-US" sz="1650" dirty="0">
                <a:solidFill>
                  <a:srgbClr val="F9EEE7"/>
                </a:solidFill>
                <a:latin typeface="Quattrocento" pitchFamily="34" charset="0"/>
                <a:ea typeface="Quattrocento" pitchFamily="34" charset="-122"/>
                <a:cs typeface="Quattrocento" pitchFamily="34" charset="-120"/>
              </a:rPr>
              <a:t>Лібра Мар`яна Іванівна, вчитель історії. Воронич Людмила Михайлівна, вчитель фізики Турє-Реметівського ЗЗСО</a:t>
            </a:r>
            <a:endParaRPr lang="en-US" sz="16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23332">
              <a:alpha val="80000"/>
            </a:srgbClr>
          </a:solidFill>
          <a:ln/>
        </p:spPr>
      </p:sp>
      <p:sp>
        <p:nvSpPr>
          <p:cNvPr id="4" name="Text 1"/>
          <p:cNvSpPr/>
          <p:nvPr/>
        </p:nvSpPr>
        <p:spPr>
          <a:xfrm>
            <a:off x="793790" y="727829"/>
            <a:ext cx="5103614" cy="637937"/>
          </a:xfrm>
          <a:prstGeom prst="rect">
            <a:avLst/>
          </a:prstGeom>
          <a:noFill/>
          <a:ln/>
        </p:spPr>
        <p:txBody>
          <a:bodyPr wrap="none" lIns="0" tIns="0" rIns="0" bIns="0" rtlCol="0" anchor="t"/>
          <a:lstStyle/>
          <a:p>
            <a:pPr algn="l" indent="0" marL="0">
              <a:lnSpc>
                <a:spcPts val="5000"/>
              </a:lnSpc>
              <a:buNone/>
            </a:pPr>
            <a:r>
              <a:rPr lang="en-US" sz="4000" dirty="0">
                <a:solidFill>
                  <a:srgbClr val="FFD9BE"/>
                </a:solidFill>
                <a:latin typeface="Quattrocento" pitchFamily="34" charset="0"/>
                <a:ea typeface="Quattrocento" pitchFamily="34" charset="-122"/>
                <a:cs typeface="Quattrocento" pitchFamily="34" charset="-120"/>
              </a:rPr>
              <a:t>Мета дослідження</a:t>
            </a:r>
            <a:endParaRPr lang="en-US" sz="4000" dirty="0"/>
          </a:p>
        </p:txBody>
      </p:sp>
      <p:sp>
        <p:nvSpPr>
          <p:cNvPr id="5" name="Text 2"/>
          <p:cNvSpPr/>
          <p:nvPr/>
        </p:nvSpPr>
        <p:spPr>
          <a:xfrm>
            <a:off x="793790" y="1671876"/>
            <a:ext cx="2551748" cy="318849"/>
          </a:xfrm>
          <a:prstGeom prst="rect">
            <a:avLst/>
          </a:prstGeom>
          <a:noFill/>
          <a:ln/>
        </p:spPr>
        <p:txBody>
          <a:bodyPr wrap="none" lIns="0" tIns="0" rIns="0" bIns="0" rtlCol="0" anchor="t"/>
          <a:lstStyle/>
          <a:p>
            <a:pPr algn="l" indent="0" marL="0">
              <a:lnSpc>
                <a:spcPts val="2500"/>
              </a:lnSpc>
              <a:buNone/>
            </a:pPr>
            <a:endParaRPr lang="en-US" sz="2000" dirty="0"/>
          </a:p>
        </p:txBody>
      </p:sp>
      <p:pic>
        <p:nvPicPr>
          <p:cNvPr id="6" name="Image 1" descr="preencoded.png">    </p:cNvPr>
          <p:cNvPicPr>
            <a:picLocks noChangeAspect="1"/>
          </p:cNvPicPr>
          <p:nvPr/>
        </p:nvPicPr>
        <p:blipFill>
          <a:blip r:embed="rId2"/>
          <a:stretch>
            <a:fillRect/>
          </a:stretch>
        </p:blipFill>
        <p:spPr>
          <a:xfrm>
            <a:off x="793790" y="2526387"/>
            <a:ext cx="4056102" cy="4056102"/>
          </a:xfrm>
          <a:prstGeom prst="rect">
            <a:avLst/>
          </a:prstGeom>
        </p:spPr>
      </p:pic>
      <p:sp>
        <p:nvSpPr>
          <p:cNvPr id="7" name="Text 3"/>
          <p:cNvSpPr/>
          <p:nvPr/>
        </p:nvSpPr>
        <p:spPr>
          <a:xfrm>
            <a:off x="5811441" y="2500908"/>
            <a:ext cx="6450806" cy="510302"/>
          </a:xfrm>
          <a:prstGeom prst="rect">
            <a:avLst/>
          </a:prstGeom>
          <a:noFill/>
          <a:ln/>
        </p:spPr>
        <p:txBody>
          <a:bodyPr wrap="none" lIns="0" tIns="0" rIns="0" bIns="0" rtlCol="0" anchor="t"/>
          <a:lstStyle/>
          <a:p>
            <a:pPr algn="l" indent="0" marL="0">
              <a:lnSpc>
                <a:spcPts val="4000"/>
              </a:lnSpc>
              <a:buNone/>
            </a:pPr>
            <a:r>
              <a:rPr lang="en-US" sz="3200" dirty="0">
                <a:solidFill>
                  <a:srgbClr val="FFD9BE"/>
                </a:solidFill>
                <a:latin typeface="Quattrocento" pitchFamily="34" charset="0"/>
                <a:ea typeface="Quattrocento" pitchFamily="34" charset="-122"/>
                <a:cs typeface="Quattrocento" pitchFamily="34" charset="-120"/>
              </a:rPr>
              <a:t>Створити туристичний маршрут</a:t>
            </a:r>
            <a:endParaRPr lang="en-US" sz="3200" dirty="0"/>
          </a:p>
        </p:txBody>
      </p:sp>
      <p:sp>
        <p:nvSpPr>
          <p:cNvPr id="8" name="Text 4"/>
          <p:cNvSpPr/>
          <p:nvPr/>
        </p:nvSpPr>
        <p:spPr>
          <a:xfrm>
            <a:off x="5811441" y="3215283"/>
            <a:ext cx="8032671" cy="4082415"/>
          </a:xfrm>
          <a:prstGeom prst="rect">
            <a:avLst/>
          </a:prstGeom>
          <a:noFill/>
          <a:ln/>
        </p:spPr>
        <p:txBody>
          <a:bodyPr wrap="square" lIns="0" tIns="0" rIns="0" bIns="0" rtlCol="0" anchor="t"/>
          <a:lstStyle/>
          <a:p>
            <a:pPr algn="l" indent="0" marL="0">
              <a:lnSpc>
                <a:spcPts val="4000"/>
              </a:lnSpc>
              <a:buNone/>
            </a:pPr>
            <a:r>
              <a:rPr lang="en-US" sz="3200" dirty="0">
                <a:solidFill>
                  <a:srgbClr val="FFD9BE"/>
                </a:solidFill>
                <a:latin typeface="Quattrocento" pitchFamily="34" charset="0"/>
                <a:ea typeface="Quattrocento" pitchFamily="34" charset="-122"/>
                <a:cs typeface="Quattrocento" pitchFamily="34" charset="-120"/>
              </a:rPr>
              <a:t> «Парк Шенборна — місце сили у серці Карпат», який стане безпечним та гармонійним простором для військових, переселенців і всіх, хто шукає відновлення: психоемоційного, фізичного та соціального, а також для відновлення зв'язку з рідною землею і пошуку внутрішньої гармонії</a:t>
            </a:r>
            <a:endParaRPr lang="en-US" sz="3200" dirty="0"/>
          </a:p>
        </p:txBody>
      </p:sp>
      <p:pic>
        <p:nvPicPr>
          <p:cNvPr id="9" name="Image 2" descr="preencoded.png">    </p:cNvPr>
          <p:cNvPicPr>
            <a:picLocks noChangeAspect="1"/>
          </p:cNvPicPr>
          <p:nvPr/>
        </p:nvPicPr>
        <p:blipFill>
          <a:blip r:embed="rId3"/>
          <a:stretch>
            <a:fillRect/>
          </a:stretch>
        </p:blipFill>
        <p:spPr>
          <a:xfrm>
            <a:off x="13563600" y="228600"/>
            <a:ext cx="838200" cy="55947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23332">
              <a:alpha val="80000"/>
            </a:srgbClr>
          </a:solidFill>
          <a:ln/>
        </p:spPr>
      </p:sp>
      <p:sp>
        <p:nvSpPr>
          <p:cNvPr id="4" name="Text 1"/>
          <p:cNvSpPr/>
          <p:nvPr/>
        </p:nvSpPr>
        <p:spPr>
          <a:xfrm>
            <a:off x="734616" y="780098"/>
            <a:ext cx="5518785" cy="623054"/>
          </a:xfrm>
          <a:prstGeom prst="rect">
            <a:avLst/>
          </a:prstGeom>
          <a:noFill/>
          <a:ln/>
        </p:spPr>
        <p:txBody>
          <a:bodyPr wrap="none" lIns="0" tIns="0" rIns="0" bIns="0" rtlCol="0" anchor="t"/>
          <a:lstStyle/>
          <a:p>
            <a:pPr algn="l" indent="0" marL="0">
              <a:lnSpc>
                <a:spcPts val="4900"/>
              </a:lnSpc>
              <a:buNone/>
            </a:pPr>
            <a:r>
              <a:rPr lang="en-US" sz="3900" dirty="0">
                <a:solidFill>
                  <a:srgbClr val="FFD9BE"/>
                </a:solidFill>
                <a:latin typeface="Quattrocento" pitchFamily="34" charset="0"/>
                <a:ea typeface="Quattrocento" pitchFamily="34" charset="-122"/>
                <a:cs typeface="Quattrocento" pitchFamily="34" charset="-120"/>
              </a:rPr>
              <a:t>Завдання дослідження</a:t>
            </a:r>
            <a:endParaRPr lang="en-US" sz="3900" dirty="0"/>
          </a:p>
        </p:txBody>
      </p:sp>
      <p:sp>
        <p:nvSpPr>
          <p:cNvPr id="5" name="Shape 2"/>
          <p:cNvSpPr/>
          <p:nvPr/>
        </p:nvSpPr>
        <p:spPr>
          <a:xfrm>
            <a:off x="734616" y="1926550"/>
            <a:ext cx="448628" cy="448628"/>
          </a:xfrm>
          <a:prstGeom prst="roundRect">
            <a:avLst>
              <a:gd name="adj" fmla="val 66677"/>
            </a:avLst>
          </a:prstGeom>
          <a:solidFill>
            <a:srgbClr val="315251"/>
          </a:solidFill>
          <a:ln w="7620">
            <a:solidFill>
              <a:srgbClr val="4A6B6A"/>
            </a:solidFill>
            <a:prstDash val="solid"/>
          </a:ln>
          <a:effectLst>
            <a:outerShdw sx="100000" sy="100000" kx="0" ky="0" algn="bl" rotWithShape="0" blurRad="0" dist="17780" dir="2700000">
              <a:srgbClr val="4a6b6a">
                <a:alpha val="100000"/>
              </a:srgbClr>
            </a:outerShdw>
          </a:effectLst>
        </p:spPr>
      </p:sp>
      <p:pic>
        <p:nvPicPr>
          <p:cNvPr id="6" name="Image 1" descr="preencoded.png">    </p:cNvPr>
          <p:cNvPicPr>
            <a:picLocks noChangeAspect="1"/>
          </p:cNvPicPr>
          <p:nvPr/>
        </p:nvPicPr>
        <p:blipFill>
          <a:blip r:embed="rId2"/>
          <a:stretch>
            <a:fillRect/>
          </a:stretch>
        </p:blipFill>
        <p:spPr>
          <a:xfrm>
            <a:off x="809387" y="1963936"/>
            <a:ext cx="299085" cy="373856"/>
          </a:xfrm>
          <a:prstGeom prst="rect">
            <a:avLst/>
          </a:prstGeom>
        </p:spPr>
      </p:pic>
      <p:sp>
        <p:nvSpPr>
          <p:cNvPr id="7" name="Text 3"/>
          <p:cNvSpPr/>
          <p:nvPr/>
        </p:nvSpPr>
        <p:spPr>
          <a:xfrm>
            <a:off x="1382554" y="1926550"/>
            <a:ext cx="2991207" cy="373856"/>
          </a:xfrm>
          <a:prstGeom prst="rect">
            <a:avLst/>
          </a:prstGeom>
          <a:noFill/>
          <a:ln/>
        </p:spPr>
        <p:txBody>
          <a:bodyPr wrap="none" lIns="0" tIns="0" rIns="0" bIns="0" rtlCol="0" anchor="t"/>
          <a:lstStyle/>
          <a:p>
            <a:pPr algn="l" indent="0" marL="0">
              <a:lnSpc>
                <a:spcPts val="2900"/>
              </a:lnSpc>
              <a:buNone/>
            </a:pPr>
            <a:r>
              <a:rPr lang="en-US" sz="2350" dirty="0">
                <a:solidFill>
                  <a:srgbClr val="F9EEE7"/>
                </a:solidFill>
                <a:latin typeface="Quattrocento" pitchFamily="34" charset="0"/>
                <a:ea typeface="Quattrocento" pitchFamily="34" charset="-122"/>
                <a:cs typeface="Quattrocento" pitchFamily="34" charset="-120"/>
              </a:rPr>
              <a:t>Розробка маршруту</a:t>
            </a:r>
            <a:endParaRPr lang="en-US" sz="2350" dirty="0"/>
          </a:p>
        </p:txBody>
      </p:sp>
      <p:sp>
        <p:nvSpPr>
          <p:cNvPr id="8" name="Text 4"/>
          <p:cNvSpPr/>
          <p:nvPr/>
        </p:nvSpPr>
        <p:spPr>
          <a:xfrm>
            <a:off x="1382554" y="2419945"/>
            <a:ext cx="3606284" cy="1869281"/>
          </a:xfrm>
          <a:prstGeom prst="rect">
            <a:avLst/>
          </a:prstGeom>
          <a:noFill/>
          <a:ln/>
        </p:spPr>
        <p:txBody>
          <a:bodyPr wrap="square" lIns="0" tIns="0" rIns="0" bIns="0" rtlCol="0" anchor="t"/>
          <a:lstStyle/>
          <a:p>
            <a:pPr algn="l" indent="0" marL="0">
              <a:lnSpc>
                <a:spcPts val="2900"/>
              </a:lnSpc>
              <a:buNone/>
            </a:pPr>
            <a:r>
              <a:rPr lang="en-US" sz="2350" dirty="0">
                <a:solidFill>
                  <a:srgbClr val="F9EEE7"/>
                </a:solidFill>
                <a:latin typeface="Quattrocento" pitchFamily="34" charset="0"/>
                <a:ea typeface="Quattrocento" pitchFamily="34" charset="-122"/>
                <a:cs typeface="Quattrocento" pitchFamily="34" charset="-120"/>
              </a:rPr>
              <a:t>Розробити маршрут для духовного, фізичного, емоційного й творчого зцілення військових та ВПО.</a:t>
            </a:r>
            <a:endParaRPr lang="en-US" sz="2350" dirty="0"/>
          </a:p>
        </p:txBody>
      </p:sp>
      <p:sp>
        <p:nvSpPr>
          <p:cNvPr id="9" name="Shape 5"/>
          <p:cNvSpPr/>
          <p:nvPr/>
        </p:nvSpPr>
        <p:spPr>
          <a:xfrm>
            <a:off x="5188148" y="1926550"/>
            <a:ext cx="448628" cy="448628"/>
          </a:xfrm>
          <a:prstGeom prst="roundRect">
            <a:avLst>
              <a:gd name="adj" fmla="val 66677"/>
            </a:avLst>
          </a:prstGeom>
          <a:solidFill>
            <a:srgbClr val="315251"/>
          </a:solidFill>
          <a:ln w="7620">
            <a:solidFill>
              <a:srgbClr val="4A6B6A"/>
            </a:solidFill>
            <a:prstDash val="solid"/>
          </a:ln>
          <a:effectLst>
            <a:outerShdw sx="100000" sy="100000" kx="0" ky="0" algn="bl" rotWithShape="0" blurRad="0" dist="17780" dir="2700000">
              <a:srgbClr val="4a6b6a">
                <a:alpha val="100000"/>
              </a:srgbClr>
            </a:outerShdw>
          </a:effectLst>
        </p:spPr>
      </p:sp>
      <p:pic>
        <p:nvPicPr>
          <p:cNvPr id="10" name="Image 2" descr="preencoded.png">    </p:cNvPr>
          <p:cNvPicPr>
            <a:picLocks noChangeAspect="1"/>
          </p:cNvPicPr>
          <p:nvPr/>
        </p:nvPicPr>
        <p:blipFill>
          <a:blip r:embed="rId3"/>
          <a:stretch>
            <a:fillRect/>
          </a:stretch>
        </p:blipFill>
        <p:spPr>
          <a:xfrm>
            <a:off x="5262920" y="1963936"/>
            <a:ext cx="299085" cy="373856"/>
          </a:xfrm>
          <a:prstGeom prst="rect">
            <a:avLst/>
          </a:prstGeom>
        </p:spPr>
      </p:pic>
      <p:sp>
        <p:nvSpPr>
          <p:cNvPr id="11" name="Text 6"/>
          <p:cNvSpPr/>
          <p:nvPr/>
        </p:nvSpPr>
        <p:spPr>
          <a:xfrm>
            <a:off x="5836087" y="1926550"/>
            <a:ext cx="3270647" cy="373856"/>
          </a:xfrm>
          <a:prstGeom prst="rect">
            <a:avLst/>
          </a:prstGeom>
          <a:noFill/>
          <a:ln/>
        </p:spPr>
        <p:txBody>
          <a:bodyPr wrap="none" lIns="0" tIns="0" rIns="0" bIns="0" rtlCol="0" anchor="t"/>
          <a:lstStyle/>
          <a:p>
            <a:pPr algn="l" indent="0" marL="0">
              <a:lnSpc>
                <a:spcPts val="2900"/>
              </a:lnSpc>
              <a:buNone/>
            </a:pPr>
            <a:r>
              <a:rPr lang="en-US" sz="2350" dirty="0">
                <a:solidFill>
                  <a:srgbClr val="F9EEE7"/>
                </a:solidFill>
                <a:latin typeface="Quattrocento" pitchFamily="34" charset="0"/>
                <a:ea typeface="Quattrocento" pitchFamily="34" charset="-122"/>
                <a:cs typeface="Quattrocento" pitchFamily="34" charset="-120"/>
              </a:rPr>
              <a:t>Аналіз інфраструктури</a:t>
            </a:r>
            <a:endParaRPr lang="en-US" sz="2350" dirty="0"/>
          </a:p>
        </p:txBody>
      </p:sp>
      <p:sp>
        <p:nvSpPr>
          <p:cNvPr id="12" name="Text 7"/>
          <p:cNvSpPr/>
          <p:nvPr/>
        </p:nvSpPr>
        <p:spPr>
          <a:xfrm>
            <a:off x="5836087" y="2419945"/>
            <a:ext cx="3606284" cy="2243138"/>
          </a:xfrm>
          <a:prstGeom prst="rect">
            <a:avLst/>
          </a:prstGeom>
          <a:noFill/>
          <a:ln/>
        </p:spPr>
        <p:txBody>
          <a:bodyPr wrap="square" lIns="0" tIns="0" rIns="0" bIns="0" rtlCol="0" anchor="t"/>
          <a:lstStyle/>
          <a:p>
            <a:pPr algn="l" indent="0" marL="0">
              <a:lnSpc>
                <a:spcPts val="2900"/>
              </a:lnSpc>
              <a:buNone/>
            </a:pPr>
            <a:r>
              <a:rPr lang="en-US" sz="2350" dirty="0">
                <a:solidFill>
                  <a:srgbClr val="F9EEE7"/>
                </a:solidFill>
                <a:latin typeface="Quattrocento" pitchFamily="34" charset="0"/>
                <a:ea typeface="Quattrocento" pitchFamily="34" charset="-122"/>
                <a:cs typeface="Quattrocento" pitchFamily="34" charset="-120"/>
              </a:rPr>
              <a:t>Проаналізувати ефективність інфраструктури комплексу «Воєводино» у реабілітаційних і творчих програмах.</a:t>
            </a:r>
            <a:endParaRPr lang="en-US" sz="2350" dirty="0"/>
          </a:p>
        </p:txBody>
      </p:sp>
      <p:sp>
        <p:nvSpPr>
          <p:cNvPr id="13" name="Shape 8"/>
          <p:cNvSpPr/>
          <p:nvPr/>
        </p:nvSpPr>
        <p:spPr>
          <a:xfrm>
            <a:off x="9641681" y="1926550"/>
            <a:ext cx="448628" cy="448628"/>
          </a:xfrm>
          <a:prstGeom prst="roundRect">
            <a:avLst>
              <a:gd name="adj" fmla="val 66677"/>
            </a:avLst>
          </a:prstGeom>
          <a:solidFill>
            <a:srgbClr val="315251"/>
          </a:solidFill>
          <a:ln w="7620">
            <a:solidFill>
              <a:srgbClr val="4A6B6A"/>
            </a:solidFill>
            <a:prstDash val="solid"/>
          </a:ln>
          <a:effectLst>
            <a:outerShdw sx="100000" sy="100000" kx="0" ky="0" algn="bl" rotWithShape="0" blurRad="0" dist="17780" dir="2700000">
              <a:srgbClr val="4a6b6a">
                <a:alpha val="100000"/>
              </a:srgbClr>
            </a:outerShdw>
          </a:effectLst>
        </p:spPr>
      </p:sp>
      <p:pic>
        <p:nvPicPr>
          <p:cNvPr id="14" name="Image 3" descr="preencoded.png">    </p:cNvPr>
          <p:cNvPicPr>
            <a:picLocks noChangeAspect="1"/>
          </p:cNvPicPr>
          <p:nvPr/>
        </p:nvPicPr>
        <p:blipFill>
          <a:blip r:embed="rId4"/>
          <a:stretch>
            <a:fillRect/>
          </a:stretch>
        </p:blipFill>
        <p:spPr>
          <a:xfrm>
            <a:off x="9716453" y="1963936"/>
            <a:ext cx="299085" cy="373856"/>
          </a:xfrm>
          <a:prstGeom prst="rect">
            <a:avLst/>
          </a:prstGeom>
        </p:spPr>
      </p:pic>
      <p:sp>
        <p:nvSpPr>
          <p:cNvPr id="15" name="Text 9"/>
          <p:cNvSpPr/>
          <p:nvPr/>
        </p:nvSpPr>
        <p:spPr>
          <a:xfrm>
            <a:off x="10289619" y="1926550"/>
            <a:ext cx="3606284" cy="747713"/>
          </a:xfrm>
          <a:prstGeom prst="rect">
            <a:avLst/>
          </a:prstGeom>
          <a:noFill/>
          <a:ln/>
        </p:spPr>
        <p:txBody>
          <a:bodyPr wrap="square" lIns="0" tIns="0" rIns="0" bIns="0" rtlCol="0" anchor="t"/>
          <a:lstStyle/>
          <a:p>
            <a:pPr algn="l" indent="0" marL="0">
              <a:lnSpc>
                <a:spcPts val="2900"/>
              </a:lnSpc>
              <a:buNone/>
            </a:pPr>
            <a:r>
              <a:rPr lang="en-US" sz="2350" dirty="0">
                <a:solidFill>
                  <a:srgbClr val="F9EEE7"/>
                </a:solidFill>
                <a:latin typeface="Quattrocento" pitchFamily="34" charset="0"/>
                <a:ea typeface="Quattrocento" pitchFamily="34" charset="-122"/>
                <a:cs typeface="Quattrocento" pitchFamily="34" charset="-120"/>
              </a:rPr>
              <a:t>Інтеграція історико-культурних елементів</a:t>
            </a:r>
            <a:endParaRPr lang="en-US" sz="2350" dirty="0"/>
          </a:p>
        </p:txBody>
      </p:sp>
      <p:sp>
        <p:nvSpPr>
          <p:cNvPr id="16" name="Text 10"/>
          <p:cNvSpPr/>
          <p:nvPr/>
        </p:nvSpPr>
        <p:spPr>
          <a:xfrm>
            <a:off x="10289619" y="2793802"/>
            <a:ext cx="3606284" cy="2243138"/>
          </a:xfrm>
          <a:prstGeom prst="rect">
            <a:avLst/>
          </a:prstGeom>
          <a:noFill/>
          <a:ln/>
        </p:spPr>
        <p:txBody>
          <a:bodyPr wrap="square" lIns="0" tIns="0" rIns="0" bIns="0" rtlCol="0" anchor="t"/>
          <a:lstStyle/>
          <a:p>
            <a:pPr algn="l" indent="0" marL="0">
              <a:lnSpc>
                <a:spcPts val="2900"/>
              </a:lnSpc>
              <a:buNone/>
            </a:pPr>
            <a:r>
              <a:rPr lang="en-US" sz="2350" dirty="0">
                <a:solidFill>
                  <a:srgbClr val="F9EEE7"/>
                </a:solidFill>
                <a:latin typeface="Quattrocento" pitchFamily="34" charset="0"/>
                <a:ea typeface="Quattrocento" pitchFamily="34" charset="-122"/>
                <a:cs typeface="Quattrocento" pitchFamily="34" charset="-120"/>
              </a:rPr>
              <a:t>Інтегрувати історико-культурні елементи парку для відновлення зв'язку з традицією, корінням й ідентичністю.</a:t>
            </a:r>
            <a:endParaRPr lang="en-US" sz="2350" dirty="0"/>
          </a:p>
        </p:txBody>
      </p:sp>
      <p:sp>
        <p:nvSpPr>
          <p:cNvPr id="17" name="Shape 11"/>
          <p:cNvSpPr/>
          <p:nvPr/>
        </p:nvSpPr>
        <p:spPr>
          <a:xfrm>
            <a:off x="734616" y="5460563"/>
            <a:ext cx="448628" cy="448628"/>
          </a:xfrm>
          <a:prstGeom prst="roundRect">
            <a:avLst>
              <a:gd name="adj" fmla="val 66677"/>
            </a:avLst>
          </a:prstGeom>
          <a:solidFill>
            <a:srgbClr val="315251"/>
          </a:solidFill>
          <a:ln w="7620">
            <a:solidFill>
              <a:srgbClr val="4A6B6A"/>
            </a:solidFill>
            <a:prstDash val="solid"/>
          </a:ln>
          <a:effectLst>
            <a:outerShdw sx="100000" sy="100000" kx="0" ky="0" algn="bl" rotWithShape="0" blurRad="0" dist="17780" dir="2700000">
              <a:srgbClr val="4a6b6a">
                <a:alpha val="100000"/>
              </a:srgbClr>
            </a:outerShdw>
          </a:effectLst>
        </p:spPr>
      </p:sp>
      <p:pic>
        <p:nvPicPr>
          <p:cNvPr id="18" name="Image 4" descr="preencoded.png">    </p:cNvPr>
          <p:cNvPicPr>
            <a:picLocks noChangeAspect="1"/>
          </p:cNvPicPr>
          <p:nvPr/>
        </p:nvPicPr>
        <p:blipFill>
          <a:blip r:embed="rId5"/>
          <a:stretch>
            <a:fillRect/>
          </a:stretch>
        </p:blipFill>
        <p:spPr>
          <a:xfrm>
            <a:off x="809387" y="5497949"/>
            <a:ext cx="299085" cy="373856"/>
          </a:xfrm>
          <a:prstGeom prst="rect">
            <a:avLst/>
          </a:prstGeom>
        </p:spPr>
      </p:pic>
      <p:sp>
        <p:nvSpPr>
          <p:cNvPr id="19" name="Text 12"/>
          <p:cNvSpPr/>
          <p:nvPr/>
        </p:nvSpPr>
        <p:spPr>
          <a:xfrm>
            <a:off x="1382554" y="5460563"/>
            <a:ext cx="4410432" cy="373856"/>
          </a:xfrm>
          <a:prstGeom prst="rect">
            <a:avLst/>
          </a:prstGeom>
          <a:noFill/>
          <a:ln/>
        </p:spPr>
        <p:txBody>
          <a:bodyPr wrap="none" lIns="0" tIns="0" rIns="0" bIns="0" rtlCol="0" anchor="t"/>
          <a:lstStyle/>
          <a:p>
            <a:pPr algn="l" indent="0" marL="0">
              <a:lnSpc>
                <a:spcPts val="2900"/>
              </a:lnSpc>
              <a:buNone/>
            </a:pPr>
            <a:r>
              <a:rPr lang="en-US" sz="2350" dirty="0">
                <a:solidFill>
                  <a:srgbClr val="F9EEE7"/>
                </a:solidFill>
                <a:latin typeface="Quattrocento" pitchFamily="34" charset="0"/>
                <a:ea typeface="Quattrocento" pitchFamily="34" charset="-122"/>
                <a:cs typeface="Quattrocento" pitchFamily="34" charset="-120"/>
              </a:rPr>
              <a:t>Створення творчого простору</a:t>
            </a:r>
            <a:endParaRPr lang="en-US" sz="2350" dirty="0"/>
          </a:p>
        </p:txBody>
      </p:sp>
      <p:sp>
        <p:nvSpPr>
          <p:cNvPr id="20" name="Text 13"/>
          <p:cNvSpPr/>
          <p:nvPr/>
        </p:nvSpPr>
        <p:spPr>
          <a:xfrm>
            <a:off x="1382554" y="5953958"/>
            <a:ext cx="5832991" cy="1495425"/>
          </a:xfrm>
          <a:prstGeom prst="rect">
            <a:avLst/>
          </a:prstGeom>
          <a:noFill/>
          <a:ln/>
        </p:spPr>
        <p:txBody>
          <a:bodyPr wrap="square" lIns="0" tIns="0" rIns="0" bIns="0" rtlCol="0" anchor="t"/>
          <a:lstStyle/>
          <a:p>
            <a:pPr algn="l" indent="0" marL="0">
              <a:lnSpc>
                <a:spcPts val="2900"/>
              </a:lnSpc>
              <a:buNone/>
            </a:pPr>
            <a:r>
              <a:rPr lang="en-US" sz="2350" dirty="0">
                <a:solidFill>
                  <a:srgbClr val="F9EEE7"/>
                </a:solidFill>
                <a:latin typeface="Quattrocento" pitchFamily="34" charset="0"/>
                <a:ea typeface="Quattrocento" pitchFamily="34" charset="-122"/>
                <a:cs typeface="Quattrocento" pitchFamily="34" charset="-120"/>
              </a:rPr>
              <a:t>Створити простір для творчої самореалізації через практичні активності: арт-терапія, садівництво, йога, догляд за тваринами тощо.</a:t>
            </a:r>
            <a:endParaRPr lang="en-US" sz="2350" dirty="0"/>
          </a:p>
        </p:txBody>
      </p:sp>
      <p:sp>
        <p:nvSpPr>
          <p:cNvPr id="21" name="Shape 14"/>
          <p:cNvSpPr/>
          <p:nvPr/>
        </p:nvSpPr>
        <p:spPr>
          <a:xfrm>
            <a:off x="7414855" y="5460563"/>
            <a:ext cx="448628" cy="448628"/>
          </a:xfrm>
          <a:prstGeom prst="roundRect">
            <a:avLst>
              <a:gd name="adj" fmla="val 66677"/>
            </a:avLst>
          </a:prstGeom>
          <a:solidFill>
            <a:srgbClr val="315251"/>
          </a:solidFill>
          <a:ln w="7620">
            <a:solidFill>
              <a:srgbClr val="4A6B6A"/>
            </a:solidFill>
            <a:prstDash val="solid"/>
          </a:ln>
          <a:effectLst>
            <a:outerShdw sx="100000" sy="100000" kx="0" ky="0" algn="bl" rotWithShape="0" blurRad="0" dist="17780" dir="2700000">
              <a:srgbClr val="4a6b6a">
                <a:alpha val="100000"/>
              </a:srgbClr>
            </a:outerShdw>
          </a:effectLst>
        </p:spPr>
      </p:sp>
      <p:pic>
        <p:nvPicPr>
          <p:cNvPr id="22" name="Image 5" descr="preencoded.png">    </p:cNvPr>
          <p:cNvPicPr>
            <a:picLocks noChangeAspect="1"/>
          </p:cNvPicPr>
          <p:nvPr/>
        </p:nvPicPr>
        <p:blipFill>
          <a:blip r:embed="rId6"/>
          <a:stretch>
            <a:fillRect/>
          </a:stretch>
        </p:blipFill>
        <p:spPr>
          <a:xfrm>
            <a:off x="7489627" y="5497949"/>
            <a:ext cx="299085" cy="373856"/>
          </a:xfrm>
          <a:prstGeom prst="rect">
            <a:avLst/>
          </a:prstGeom>
        </p:spPr>
      </p:pic>
      <p:sp>
        <p:nvSpPr>
          <p:cNvPr id="23" name="Text 15"/>
          <p:cNvSpPr/>
          <p:nvPr/>
        </p:nvSpPr>
        <p:spPr>
          <a:xfrm>
            <a:off x="8062793" y="5460563"/>
            <a:ext cx="3916085" cy="373856"/>
          </a:xfrm>
          <a:prstGeom prst="rect">
            <a:avLst/>
          </a:prstGeom>
          <a:noFill/>
          <a:ln/>
        </p:spPr>
        <p:txBody>
          <a:bodyPr wrap="none" lIns="0" tIns="0" rIns="0" bIns="0" rtlCol="0" anchor="t"/>
          <a:lstStyle/>
          <a:p>
            <a:pPr algn="l" indent="0" marL="0">
              <a:lnSpc>
                <a:spcPts val="2900"/>
              </a:lnSpc>
              <a:buNone/>
            </a:pPr>
            <a:r>
              <a:rPr lang="en-US" sz="2350" dirty="0">
                <a:solidFill>
                  <a:srgbClr val="F9EEE7"/>
                </a:solidFill>
                <a:latin typeface="Quattrocento" pitchFamily="34" charset="0"/>
                <a:ea typeface="Quattrocento" pitchFamily="34" charset="-122"/>
                <a:cs typeface="Quattrocento" pitchFamily="34" charset="-120"/>
              </a:rPr>
              <a:t>Розвиток "м'якого туризму"</a:t>
            </a:r>
            <a:endParaRPr lang="en-US" sz="2350" dirty="0"/>
          </a:p>
        </p:txBody>
      </p:sp>
      <p:sp>
        <p:nvSpPr>
          <p:cNvPr id="24" name="Text 16"/>
          <p:cNvSpPr/>
          <p:nvPr/>
        </p:nvSpPr>
        <p:spPr>
          <a:xfrm>
            <a:off x="8062793" y="5953958"/>
            <a:ext cx="5832991" cy="1495425"/>
          </a:xfrm>
          <a:prstGeom prst="rect">
            <a:avLst/>
          </a:prstGeom>
          <a:noFill/>
          <a:ln/>
        </p:spPr>
        <p:txBody>
          <a:bodyPr wrap="square" lIns="0" tIns="0" rIns="0" bIns="0" rtlCol="0" anchor="t"/>
          <a:lstStyle/>
          <a:p>
            <a:pPr algn="l" indent="0" marL="0">
              <a:lnSpc>
                <a:spcPts val="2900"/>
              </a:lnSpc>
              <a:buNone/>
            </a:pPr>
            <a:r>
              <a:rPr lang="en-US" sz="2350" dirty="0">
                <a:solidFill>
                  <a:srgbClr val="F9EEE7"/>
                </a:solidFill>
                <a:latin typeface="Quattrocento" pitchFamily="34" charset="0"/>
                <a:ea typeface="Quattrocento" pitchFamily="34" charset="-122"/>
                <a:cs typeface="Quattrocento" pitchFamily="34" charset="-120"/>
              </a:rPr>
              <a:t>Сприяти розвитку "м'якого туризму", який об'єднує екологічність, емоційну глибину та можливість творчого відновлення.</a:t>
            </a:r>
            <a:endParaRPr lang="en-US" sz="2350" dirty="0"/>
          </a:p>
        </p:txBody>
      </p:sp>
      <p:pic>
        <p:nvPicPr>
          <p:cNvPr id="25" name="Image 6" descr="preencoded.png">    </p:cNvPr>
          <p:cNvPicPr>
            <a:picLocks noChangeAspect="1"/>
          </p:cNvPicPr>
          <p:nvPr/>
        </p:nvPicPr>
        <p:blipFill>
          <a:blip r:embed="rId7"/>
          <a:stretch>
            <a:fillRect/>
          </a:stretch>
        </p:blipFill>
        <p:spPr>
          <a:xfrm>
            <a:off x="13563600" y="228600"/>
            <a:ext cx="838200" cy="55947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23332">
              <a:alpha val="80000"/>
            </a:srgbClr>
          </a:solidFill>
          <a:ln/>
        </p:spPr>
      </p:sp>
      <p:sp>
        <p:nvSpPr>
          <p:cNvPr id="4" name="Text 1"/>
          <p:cNvSpPr/>
          <p:nvPr/>
        </p:nvSpPr>
        <p:spPr>
          <a:xfrm>
            <a:off x="737830" y="732353"/>
            <a:ext cx="8554164" cy="494109"/>
          </a:xfrm>
          <a:prstGeom prst="rect">
            <a:avLst/>
          </a:prstGeom>
          <a:noFill/>
          <a:ln/>
        </p:spPr>
        <p:txBody>
          <a:bodyPr wrap="none" lIns="0" tIns="0" rIns="0" bIns="0" rtlCol="0" anchor="t"/>
          <a:lstStyle/>
          <a:p>
            <a:pPr algn="l" indent="0" marL="0">
              <a:lnSpc>
                <a:spcPts val="3850"/>
              </a:lnSpc>
              <a:buNone/>
            </a:pPr>
            <a:r>
              <a:rPr lang="en-US" sz="3100" dirty="0">
                <a:solidFill>
                  <a:srgbClr val="FFD9BE"/>
                </a:solidFill>
                <a:latin typeface="Quattrocento" pitchFamily="34" charset="0"/>
                <a:ea typeface="Quattrocento" pitchFamily="34" charset="-122"/>
                <a:cs typeface="Quattrocento" pitchFamily="34" charset="-120"/>
              </a:rPr>
              <a:t>Предмет, об'єкт та актуальність дослідження</a:t>
            </a:r>
            <a:endParaRPr lang="en-US" sz="3100" dirty="0"/>
          </a:p>
        </p:txBody>
      </p:sp>
      <p:pic>
        <p:nvPicPr>
          <p:cNvPr id="5" name="Image 1" descr="preencoded.png">    </p:cNvPr>
          <p:cNvPicPr>
            <a:picLocks noChangeAspect="1"/>
          </p:cNvPicPr>
          <p:nvPr/>
        </p:nvPicPr>
        <p:blipFill>
          <a:blip r:embed="rId2"/>
          <a:stretch>
            <a:fillRect/>
          </a:stretch>
        </p:blipFill>
        <p:spPr>
          <a:xfrm>
            <a:off x="1709976" y="1463635"/>
            <a:ext cx="2282428" cy="2282428"/>
          </a:xfrm>
          <a:prstGeom prst="rect">
            <a:avLst/>
          </a:prstGeom>
        </p:spPr>
      </p:pic>
      <p:sp>
        <p:nvSpPr>
          <p:cNvPr id="6" name="Text 2"/>
          <p:cNvSpPr/>
          <p:nvPr/>
        </p:nvSpPr>
        <p:spPr>
          <a:xfrm>
            <a:off x="1166813" y="3943707"/>
            <a:ext cx="3368635" cy="395288"/>
          </a:xfrm>
          <a:prstGeom prst="rect">
            <a:avLst/>
          </a:prstGeom>
          <a:noFill/>
          <a:ln/>
        </p:spPr>
        <p:txBody>
          <a:bodyPr wrap="none" lIns="0" tIns="0" rIns="0" bIns="0" rtlCol="0" anchor="t"/>
          <a:lstStyle/>
          <a:p>
            <a:pPr algn="ctr" indent="0" marL="0">
              <a:lnSpc>
                <a:spcPts val="3100"/>
              </a:lnSpc>
              <a:buNone/>
            </a:pPr>
            <a:r>
              <a:rPr lang="en-US" sz="2450" dirty="0">
                <a:solidFill>
                  <a:srgbClr val="F9EEE7"/>
                </a:solidFill>
                <a:latin typeface="Quattrocento" pitchFamily="34" charset="0"/>
                <a:ea typeface="Quattrocento" pitchFamily="34" charset="-122"/>
                <a:cs typeface="Quattrocento" pitchFamily="34" charset="-120"/>
              </a:rPr>
              <a:t>Предмет дослідження</a:t>
            </a:r>
            <a:endParaRPr lang="en-US" sz="2450" dirty="0"/>
          </a:p>
        </p:txBody>
      </p:sp>
      <p:sp>
        <p:nvSpPr>
          <p:cNvPr id="7" name="Text 3"/>
          <p:cNvSpPr/>
          <p:nvPr/>
        </p:nvSpPr>
        <p:spPr>
          <a:xfrm>
            <a:off x="737830" y="4433768"/>
            <a:ext cx="4226719" cy="592931"/>
          </a:xfrm>
          <a:prstGeom prst="rect">
            <a:avLst/>
          </a:prstGeom>
          <a:noFill/>
          <a:ln/>
        </p:spPr>
        <p:txBody>
          <a:bodyPr wrap="square" lIns="0" tIns="0" rIns="0" bIns="0" rtlCol="0" anchor="t"/>
          <a:lstStyle/>
          <a:p>
            <a:pPr algn="ctr" indent="0" marL="0">
              <a:lnSpc>
                <a:spcPts val="2300"/>
              </a:lnSpc>
              <a:buNone/>
            </a:pPr>
            <a:r>
              <a:rPr lang="en-US" sz="1850" dirty="0">
                <a:solidFill>
                  <a:srgbClr val="F9EEE7"/>
                </a:solidFill>
                <a:latin typeface="Quattrocento" pitchFamily="34" charset="0"/>
                <a:ea typeface="Quattrocento" pitchFamily="34" charset="-122"/>
                <a:cs typeface="Quattrocento" pitchFamily="34" charset="-120"/>
              </a:rPr>
              <a:t>Розробка туристичного маршруту для військових та ВПО.</a:t>
            </a:r>
            <a:endParaRPr lang="en-US" sz="1850" dirty="0"/>
          </a:p>
        </p:txBody>
      </p:sp>
      <p:pic>
        <p:nvPicPr>
          <p:cNvPr id="8" name="Image 2" descr="preencoded.png">    </p:cNvPr>
          <p:cNvPicPr>
            <a:picLocks noChangeAspect="1"/>
          </p:cNvPicPr>
          <p:nvPr/>
        </p:nvPicPr>
        <p:blipFill>
          <a:blip r:embed="rId3"/>
          <a:stretch>
            <a:fillRect/>
          </a:stretch>
        </p:blipFill>
        <p:spPr>
          <a:xfrm>
            <a:off x="6173867" y="1463635"/>
            <a:ext cx="2282428" cy="2282428"/>
          </a:xfrm>
          <a:prstGeom prst="rect">
            <a:avLst/>
          </a:prstGeom>
        </p:spPr>
      </p:pic>
      <p:sp>
        <p:nvSpPr>
          <p:cNvPr id="9" name="Text 4"/>
          <p:cNvSpPr/>
          <p:nvPr/>
        </p:nvSpPr>
        <p:spPr>
          <a:xfrm>
            <a:off x="5733931" y="3943707"/>
            <a:ext cx="3162300" cy="395288"/>
          </a:xfrm>
          <a:prstGeom prst="rect">
            <a:avLst/>
          </a:prstGeom>
          <a:noFill/>
          <a:ln/>
        </p:spPr>
        <p:txBody>
          <a:bodyPr wrap="none" lIns="0" tIns="0" rIns="0" bIns="0" rtlCol="0" anchor="t"/>
          <a:lstStyle/>
          <a:p>
            <a:pPr algn="ctr" indent="0" marL="0">
              <a:lnSpc>
                <a:spcPts val="3100"/>
              </a:lnSpc>
              <a:buNone/>
            </a:pPr>
            <a:r>
              <a:rPr lang="en-US" sz="2450" dirty="0">
                <a:solidFill>
                  <a:srgbClr val="F9EEE7"/>
                </a:solidFill>
                <a:latin typeface="Quattrocento" pitchFamily="34" charset="0"/>
                <a:ea typeface="Quattrocento" pitchFamily="34" charset="-122"/>
                <a:cs typeface="Quattrocento" pitchFamily="34" charset="-120"/>
              </a:rPr>
              <a:t>Об'єкт дослідження</a:t>
            </a:r>
            <a:endParaRPr lang="en-US" sz="2450" dirty="0"/>
          </a:p>
        </p:txBody>
      </p:sp>
      <p:sp>
        <p:nvSpPr>
          <p:cNvPr id="10" name="Text 5"/>
          <p:cNvSpPr/>
          <p:nvPr/>
        </p:nvSpPr>
        <p:spPr>
          <a:xfrm>
            <a:off x="5201722" y="4433768"/>
            <a:ext cx="4226838" cy="889397"/>
          </a:xfrm>
          <a:prstGeom prst="rect">
            <a:avLst/>
          </a:prstGeom>
          <a:noFill/>
          <a:ln/>
        </p:spPr>
        <p:txBody>
          <a:bodyPr wrap="square" lIns="0" tIns="0" rIns="0" bIns="0" rtlCol="0" anchor="t"/>
          <a:lstStyle/>
          <a:p>
            <a:pPr algn="ctr" indent="0" marL="0">
              <a:lnSpc>
                <a:spcPts val="2300"/>
              </a:lnSpc>
              <a:buNone/>
            </a:pPr>
            <a:r>
              <a:rPr lang="en-US" sz="1850" dirty="0">
                <a:solidFill>
                  <a:srgbClr val="F9EEE7"/>
                </a:solidFill>
                <a:latin typeface="Quattrocento" pitchFamily="34" charset="0"/>
                <a:ea typeface="Quattrocento" pitchFamily="34" charset="-122"/>
                <a:cs typeface="Quattrocento" pitchFamily="34" charset="-120"/>
              </a:rPr>
              <a:t>Маршрут «Парк Шенборна» як простір для реабілітації та відновлення військових і ВПО.</a:t>
            </a:r>
            <a:endParaRPr lang="en-US" sz="1850" dirty="0"/>
          </a:p>
        </p:txBody>
      </p:sp>
      <p:pic>
        <p:nvPicPr>
          <p:cNvPr id="11" name="Image 3" descr="preencoded.png">    </p:cNvPr>
          <p:cNvPicPr>
            <a:picLocks noChangeAspect="1"/>
          </p:cNvPicPr>
          <p:nvPr/>
        </p:nvPicPr>
        <p:blipFill>
          <a:blip r:embed="rId4"/>
          <a:stretch>
            <a:fillRect/>
          </a:stretch>
        </p:blipFill>
        <p:spPr>
          <a:xfrm>
            <a:off x="10637877" y="1463635"/>
            <a:ext cx="2282428" cy="2282428"/>
          </a:xfrm>
          <a:prstGeom prst="rect">
            <a:avLst/>
          </a:prstGeom>
        </p:spPr>
      </p:pic>
      <p:sp>
        <p:nvSpPr>
          <p:cNvPr id="12" name="Text 6"/>
          <p:cNvSpPr/>
          <p:nvPr/>
        </p:nvSpPr>
        <p:spPr>
          <a:xfrm>
            <a:off x="9665732" y="3943707"/>
            <a:ext cx="4226838" cy="988219"/>
          </a:xfrm>
          <a:prstGeom prst="rect">
            <a:avLst/>
          </a:prstGeom>
          <a:noFill/>
          <a:ln/>
        </p:spPr>
        <p:txBody>
          <a:bodyPr wrap="square" lIns="0" tIns="0" rIns="0" bIns="0" rtlCol="0" anchor="t"/>
          <a:lstStyle/>
          <a:p>
            <a:pPr algn="ctr" indent="0" marL="0">
              <a:lnSpc>
                <a:spcPts val="3850"/>
              </a:lnSpc>
              <a:buNone/>
            </a:pPr>
            <a:r>
              <a:rPr lang="en-US" sz="3100" dirty="0">
                <a:solidFill>
                  <a:srgbClr val="F9EEE7"/>
                </a:solidFill>
                <a:latin typeface="Quattrocento" pitchFamily="34" charset="0"/>
                <a:ea typeface="Quattrocento" pitchFamily="34" charset="-122"/>
                <a:cs typeface="Quattrocento" pitchFamily="34" charset="-120"/>
              </a:rPr>
              <a:t>Актуальність дослідження</a:t>
            </a:r>
            <a:endParaRPr lang="en-US" sz="3100" dirty="0"/>
          </a:p>
        </p:txBody>
      </p:sp>
      <p:sp>
        <p:nvSpPr>
          <p:cNvPr id="13" name="Text 7"/>
          <p:cNvSpPr/>
          <p:nvPr/>
        </p:nvSpPr>
        <p:spPr>
          <a:xfrm>
            <a:off x="9665732" y="5026700"/>
            <a:ext cx="4226838" cy="2470547"/>
          </a:xfrm>
          <a:prstGeom prst="rect">
            <a:avLst/>
          </a:prstGeom>
          <a:noFill/>
          <a:ln/>
        </p:spPr>
        <p:txBody>
          <a:bodyPr wrap="square" lIns="0" tIns="0" rIns="0" bIns="0" rtlCol="0" anchor="t"/>
          <a:lstStyle/>
          <a:p>
            <a:pPr algn="ctr" indent="0" marL="0">
              <a:lnSpc>
                <a:spcPts val="1900"/>
              </a:lnSpc>
              <a:buNone/>
            </a:pPr>
            <a:r>
              <a:rPr lang="en-US" sz="1550" b="1" dirty="0">
                <a:solidFill>
                  <a:srgbClr val="F9EEE7"/>
                </a:solidFill>
                <a:latin typeface="Quattrocento" pitchFamily="34" charset="0"/>
                <a:ea typeface="Quattrocento" pitchFamily="34" charset="-122"/>
                <a:cs typeface="Quattrocento" pitchFamily="34" charset="-120"/>
              </a:rPr>
              <a:t>Новий туристичний маршрут поєднує інфраструктуру «Воєводино» та історико-культурну спадщину, створити  екологічний терапевтичний туризм для відновлення після травм. Підходи включають арт-терапію, йогу, астротуризм, медитацію та фізичну терапію для адаптації і підвищення якості життя. Проєкт сприяє соціальній інтеграції та стійкості до стресу.</a:t>
            </a:r>
            <a:endParaRPr lang="en-US" sz="1550" dirty="0"/>
          </a:p>
        </p:txBody>
      </p:sp>
      <p:pic>
        <p:nvPicPr>
          <p:cNvPr id="14" name="Image 4" descr="preencoded.png">    </p:cNvPr>
          <p:cNvPicPr>
            <a:picLocks noChangeAspect="1"/>
          </p:cNvPicPr>
          <p:nvPr/>
        </p:nvPicPr>
        <p:blipFill>
          <a:blip r:embed="rId5"/>
          <a:stretch>
            <a:fillRect/>
          </a:stretch>
        </p:blipFill>
        <p:spPr>
          <a:xfrm>
            <a:off x="13563600" y="228600"/>
            <a:ext cx="838200" cy="55947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68191" y="744736"/>
            <a:ext cx="9985772" cy="617339"/>
          </a:xfrm>
          <a:prstGeom prst="rect">
            <a:avLst/>
          </a:prstGeom>
          <a:noFill/>
          <a:ln/>
        </p:spPr>
        <p:txBody>
          <a:bodyPr wrap="none" lIns="0" tIns="0" rIns="0" bIns="0" rtlCol="0" anchor="t"/>
          <a:lstStyle/>
          <a:p>
            <a:pPr algn="l" indent="0" marL="0">
              <a:lnSpc>
                <a:spcPts val="4850"/>
              </a:lnSpc>
              <a:buNone/>
            </a:pPr>
            <a:r>
              <a:rPr lang="en-US" sz="3850" dirty="0">
                <a:solidFill>
                  <a:srgbClr val="FFD9BE"/>
                </a:solidFill>
                <a:latin typeface="Quattrocento" pitchFamily="34" charset="0"/>
                <a:ea typeface="Quattrocento" pitchFamily="34" charset="-122"/>
                <a:cs typeface="Quattrocento" pitchFamily="34" charset="-120"/>
              </a:rPr>
              <a:t>Історія створення парку графа Шенборна</a:t>
            </a:r>
            <a:endParaRPr lang="en-US" sz="3850" dirty="0"/>
          </a:p>
        </p:txBody>
      </p:sp>
      <p:sp>
        <p:nvSpPr>
          <p:cNvPr id="3" name="Text 1"/>
          <p:cNvSpPr/>
          <p:nvPr/>
        </p:nvSpPr>
        <p:spPr>
          <a:xfrm>
            <a:off x="768191" y="1658303"/>
            <a:ext cx="13094018" cy="2222421"/>
          </a:xfrm>
          <a:prstGeom prst="rect">
            <a:avLst/>
          </a:prstGeom>
          <a:noFill/>
          <a:ln/>
        </p:spPr>
        <p:txBody>
          <a:bodyPr wrap="square" lIns="0" tIns="0" rIns="0" bIns="0" rtlCol="0" anchor="t"/>
          <a:lstStyle/>
          <a:p>
            <a:pPr algn="l" indent="0" marL="0">
              <a:lnSpc>
                <a:spcPts val="2900"/>
              </a:lnSpc>
              <a:buNone/>
            </a:pPr>
            <a:r>
              <a:rPr lang="en-US" sz="2300" dirty="0">
                <a:solidFill>
                  <a:srgbClr val="FFD9BE"/>
                </a:solidFill>
                <a:latin typeface="Quattrocento" pitchFamily="34" charset="0"/>
                <a:ea typeface="Quattrocento" pitchFamily="34" charset="-122"/>
                <a:cs typeface="Quattrocento" pitchFamily="34" charset="-120"/>
              </a:rPr>
              <a:t>Граф Ервін-Фрідріх фон Шенборн-Бухгайм належав до відомої австрійської династії, яка у XVIII-XIX століттях володіла великими маєтками на Закарпатті. У 2013 році місцевий бізнесмен Сергій Мошак  заклав ландшафтний парк імені графа Шенборна, як данину історії Закарпаття. Тут поєднано елементи англійського та французького садово-паркового мистецтва. Парк із численними екзотичними рослинами, водоймами у формі серця та алеями став місцем духовного та фізичного відпочинку для відвідувачів.</a:t>
            </a:r>
            <a:endParaRPr lang="en-US" sz="2300" dirty="0"/>
          </a:p>
        </p:txBody>
      </p:sp>
      <p:pic>
        <p:nvPicPr>
          <p:cNvPr id="4" name="Image 0" descr="preencoded.png">    </p:cNvPr>
          <p:cNvPicPr>
            <a:picLocks noChangeAspect="1"/>
          </p:cNvPicPr>
          <p:nvPr/>
        </p:nvPicPr>
        <p:blipFill>
          <a:blip r:embed="rId1"/>
          <a:stretch>
            <a:fillRect/>
          </a:stretch>
        </p:blipFill>
        <p:spPr>
          <a:xfrm>
            <a:off x="768191" y="4176951"/>
            <a:ext cx="3750469" cy="2317909"/>
          </a:xfrm>
          <a:prstGeom prst="rect">
            <a:avLst/>
          </a:prstGeom>
        </p:spPr>
      </p:pic>
      <p:sp>
        <p:nvSpPr>
          <p:cNvPr id="5" name="Text 2"/>
          <p:cNvSpPr/>
          <p:nvPr/>
        </p:nvSpPr>
        <p:spPr>
          <a:xfrm>
            <a:off x="768191" y="6741795"/>
            <a:ext cx="2469475" cy="308610"/>
          </a:xfrm>
          <a:prstGeom prst="rect">
            <a:avLst/>
          </a:prstGeom>
          <a:noFill/>
          <a:ln/>
        </p:spPr>
        <p:txBody>
          <a:bodyPr wrap="none" lIns="0" tIns="0" rIns="0" bIns="0" rtlCol="0" anchor="t"/>
          <a:lstStyle/>
          <a:p>
            <a:pPr algn="l" indent="0" marL="0">
              <a:lnSpc>
                <a:spcPts val="2400"/>
              </a:lnSpc>
              <a:buNone/>
            </a:pPr>
            <a:r>
              <a:rPr lang="en-US" sz="1900" dirty="0">
                <a:solidFill>
                  <a:srgbClr val="F9EEE7"/>
                </a:solidFill>
                <a:latin typeface="Quattrocento" pitchFamily="34" charset="0"/>
                <a:ea typeface="Quattrocento" pitchFamily="34" charset="-122"/>
                <a:cs typeface="Quattrocento" pitchFamily="34" charset="-120"/>
              </a:rPr>
              <a:t>Іванів млин</a:t>
            </a:r>
            <a:endParaRPr lang="en-US" sz="1900" dirty="0"/>
          </a:p>
        </p:txBody>
      </p:sp>
      <p:sp>
        <p:nvSpPr>
          <p:cNvPr id="6" name="Text 3"/>
          <p:cNvSpPr/>
          <p:nvPr/>
        </p:nvSpPr>
        <p:spPr>
          <a:xfrm>
            <a:off x="768191" y="7168872"/>
            <a:ext cx="4167188" cy="315992"/>
          </a:xfrm>
          <a:prstGeom prst="rect">
            <a:avLst/>
          </a:prstGeom>
          <a:noFill/>
          <a:ln/>
        </p:spPr>
        <p:txBody>
          <a:bodyPr wrap="none" lIns="0" tIns="0" rIns="0" bIns="0" rtlCol="0" anchor="t"/>
          <a:lstStyle/>
          <a:p>
            <a:pPr algn="l" indent="0" marL="0">
              <a:lnSpc>
                <a:spcPts val="2450"/>
              </a:lnSpc>
              <a:buNone/>
            </a:pPr>
            <a:endParaRPr lang="en-US" sz="1550" dirty="0"/>
          </a:p>
        </p:txBody>
      </p:sp>
      <p:pic>
        <p:nvPicPr>
          <p:cNvPr id="7" name="Image 1" descr="preencoded.png">    </p:cNvPr>
          <p:cNvPicPr>
            <a:picLocks noChangeAspect="1"/>
          </p:cNvPicPr>
          <p:nvPr/>
        </p:nvPicPr>
        <p:blipFill>
          <a:blip r:embed="rId2"/>
          <a:stretch>
            <a:fillRect/>
          </a:stretch>
        </p:blipFill>
        <p:spPr>
          <a:xfrm>
            <a:off x="5231606" y="4176951"/>
            <a:ext cx="3750469" cy="2317909"/>
          </a:xfrm>
          <a:prstGeom prst="rect">
            <a:avLst/>
          </a:prstGeom>
        </p:spPr>
      </p:pic>
      <p:sp>
        <p:nvSpPr>
          <p:cNvPr id="8" name="Text 4"/>
          <p:cNvSpPr/>
          <p:nvPr/>
        </p:nvSpPr>
        <p:spPr>
          <a:xfrm>
            <a:off x="5231606" y="6741795"/>
            <a:ext cx="2893219" cy="308610"/>
          </a:xfrm>
          <a:prstGeom prst="rect">
            <a:avLst/>
          </a:prstGeom>
          <a:noFill/>
          <a:ln/>
        </p:spPr>
        <p:txBody>
          <a:bodyPr wrap="none" lIns="0" tIns="0" rIns="0" bIns="0" rtlCol="0" anchor="t"/>
          <a:lstStyle/>
          <a:p>
            <a:pPr algn="l" indent="0" marL="0">
              <a:lnSpc>
                <a:spcPts val="2400"/>
              </a:lnSpc>
              <a:buNone/>
            </a:pPr>
            <a:r>
              <a:rPr lang="en-US" sz="1900" dirty="0">
                <a:solidFill>
                  <a:srgbClr val="F9EEE7"/>
                </a:solidFill>
                <a:latin typeface="Quattrocento" pitchFamily="34" charset="0"/>
                <a:ea typeface="Quattrocento" pitchFamily="34" charset="-122"/>
                <a:cs typeface="Quattrocento" pitchFamily="34" charset="-120"/>
              </a:rPr>
              <a:t>Скульптура "Три яблука"</a:t>
            </a:r>
            <a:endParaRPr lang="en-US" sz="1900" dirty="0"/>
          </a:p>
        </p:txBody>
      </p:sp>
      <p:sp>
        <p:nvSpPr>
          <p:cNvPr id="9" name="Text 5"/>
          <p:cNvSpPr/>
          <p:nvPr/>
        </p:nvSpPr>
        <p:spPr>
          <a:xfrm>
            <a:off x="5231606" y="7168872"/>
            <a:ext cx="4167188" cy="315992"/>
          </a:xfrm>
          <a:prstGeom prst="rect">
            <a:avLst/>
          </a:prstGeom>
          <a:noFill/>
          <a:ln/>
        </p:spPr>
        <p:txBody>
          <a:bodyPr wrap="none" lIns="0" tIns="0" rIns="0" bIns="0" rtlCol="0" anchor="t"/>
          <a:lstStyle/>
          <a:p>
            <a:pPr algn="l" indent="0" marL="0">
              <a:lnSpc>
                <a:spcPts val="2450"/>
              </a:lnSpc>
              <a:buNone/>
            </a:pPr>
            <a:endParaRPr lang="en-US" sz="1550" dirty="0"/>
          </a:p>
        </p:txBody>
      </p:sp>
      <p:pic>
        <p:nvPicPr>
          <p:cNvPr id="10" name="Image 2" descr="preencoded.png">    </p:cNvPr>
          <p:cNvPicPr>
            <a:picLocks noChangeAspect="1"/>
          </p:cNvPicPr>
          <p:nvPr/>
        </p:nvPicPr>
        <p:blipFill>
          <a:blip r:embed="rId3"/>
          <a:stretch>
            <a:fillRect/>
          </a:stretch>
        </p:blipFill>
        <p:spPr>
          <a:xfrm>
            <a:off x="9695021" y="4176951"/>
            <a:ext cx="3750469" cy="2317909"/>
          </a:xfrm>
          <a:prstGeom prst="rect">
            <a:avLst/>
          </a:prstGeom>
        </p:spPr>
      </p:pic>
      <p:sp>
        <p:nvSpPr>
          <p:cNvPr id="11" name="Text 6"/>
          <p:cNvSpPr/>
          <p:nvPr/>
        </p:nvSpPr>
        <p:spPr>
          <a:xfrm>
            <a:off x="9695021" y="6741795"/>
            <a:ext cx="2469475" cy="308610"/>
          </a:xfrm>
          <a:prstGeom prst="rect">
            <a:avLst/>
          </a:prstGeom>
          <a:noFill/>
          <a:ln/>
        </p:spPr>
        <p:txBody>
          <a:bodyPr wrap="none" lIns="0" tIns="0" rIns="0" bIns="0" rtlCol="0" anchor="t"/>
          <a:lstStyle/>
          <a:p>
            <a:pPr algn="l" indent="0" marL="0">
              <a:lnSpc>
                <a:spcPts val="2400"/>
              </a:lnSpc>
              <a:buNone/>
            </a:pPr>
            <a:r>
              <a:rPr lang="en-US" sz="1900" dirty="0">
                <a:solidFill>
                  <a:srgbClr val="F9EEE7"/>
                </a:solidFill>
                <a:latin typeface="Quattrocento" pitchFamily="34" charset="0"/>
                <a:ea typeface="Quattrocento" pitchFamily="34" charset="-122"/>
                <a:cs typeface="Quattrocento" pitchFamily="34" charset="-120"/>
              </a:rPr>
              <a:t>Каледнар друїдів</a:t>
            </a:r>
            <a:endParaRPr lang="en-US" sz="1900" dirty="0"/>
          </a:p>
        </p:txBody>
      </p:sp>
      <p:sp>
        <p:nvSpPr>
          <p:cNvPr id="12" name="Text 7"/>
          <p:cNvSpPr/>
          <p:nvPr/>
        </p:nvSpPr>
        <p:spPr>
          <a:xfrm>
            <a:off x="9695021" y="7168872"/>
            <a:ext cx="4167188" cy="315992"/>
          </a:xfrm>
          <a:prstGeom prst="rect">
            <a:avLst/>
          </a:prstGeom>
          <a:noFill/>
          <a:ln/>
        </p:spPr>
        <p:txBody>
          <a:bodyPr wrap="none" lIns="0" tIns="0" rIns="0" bIns="0" rtlCol="0" anchor="t"/>
          <a:lstStyle/>
          <a:p>
            <a:pPr algn="l" indent="0" marL="0">
              <a:lnSpc>
                <a:spcPts val="2450"/>
              </a:lnSpc>
              <a:buNone/>
            </a:pPr>
            <a:endParaRPr lang="en-US" sz="1550" dirty="0"/>
          </a:p>
        </p:txBody>
      </p:sp>
      <p:pic>
        <p:nvPicPr>
          <p:cNvPr id="13" name="Image 3" descr="preencoded.png">    </p:cNvPr>
          <p:cNvPicPr>
            <a:picLocks noChangeAspect="1"/>
          </p:cNvPicPr>
          <p:nvPr/>
        </p:nvPicPr>
        <p:blipFill>
          <a:blip r:embed="rId4"/>
          <a:stretch>
            <a:fillRect/>
          </a:stretch>
        </p:blipFill>
        <p:spPr>
          <a:xfrm>
            <a:off x="13563600" y="228600"/>
            <a:ext cx="838200" cy="55947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23332">
              <a:alpha val="80000"/>
            </a:srgbClr>
          </a:solidFill>
          <a:ln/>
        </p:spPr>
      </p:sp>
      <p:sp>
        <p:nvSpPr>
          <p:cNvPr id="4" name="Text 1"/>
          <p:cNvSpPr/>
          <p:nvPr/>
        </p:nvSpPr>
        <p:spPr>
          <a:xfrm>
            <a:off x="775216" y="775930"/>
            <a:ext cx="5621774" cy="692110"/>
          </a:xfrm>
          <a:prstGeom prst="rect">
            <a:avLst/>
          </a:prstGeom>
          <a:noFill/>
          <a:ln/>
        </p:spPr>
        <p:txBody>
          <a:bodyPr wrap="none" lIns="0" tIns="0" rIns="0" bIns="0" rtlCol="0" anchor="t"/>
          <a:lstStyle/>
          <a:p>
            <a:pPr algn="l" indent="0" marL="0">
              <a:lnSpc>
                <a:spcPts val="5450"/>
              </a:lnSpc>
              <a:buNone/>
            </a:pPr>
            <a:r>
              <a:rPr lang="en-US" sz="4350" dirty="0">
                <a:solidFill>
                  <a:srgbClr val="FFD9BE"/>
                </a:solidFill>
                <a:latin typeface="Quattrocento" pitchFamily="34" charset="0"/>
                <a:ea typeface="Quattrocento" pitchFamily="34" charset="-122"/>
                <a:cs typeface="Quattrocento" pitchFamily="34" charset="-120"/>
              </a:rPr>
              <a:t>Методи дослідження</a:t>
            </a:r>
            <a:endParaRPr lang="en-US" sz="4350" dirty="0"/>
          </a:p>
        </p:txBody>
      </p:sp>
      <p:pic>
        <p:nvPicPr>
          <p:cNvPr id="5" name="Image 1" descr="preencoded.png">    </p:cNvPr>
          <p:cNvPicPr>
            <a:picLocks noChangeAspect="1"/>
          </p:cNvPicPr>
          <p:nvPr/>
        </p:nvPicPr>
        <p:blipFill>
          <a:blip r:embed="rId2"/>
          <a:stretch>
            <a:fillRect/>
          </a:stretch>
        </p:blipFill>
        <p:spPr>
          <a:xfrm>
            <a:off x="775216" y="1838920"/>
            <a:ext cx="553641" cy="553641"/>
          </a:xfrm>
          <a:prstGeom prst="rect">
            <a:avLst/>
          </a:prstGeom>
        </p:spPr>
      </p:pic>
      <p:sp>
        <p:nvSpPr>
          <p:cNvPr id="6" name="Text 2"/>
          <p:cNvSpPr/>
          <p:nvPr/>
        </p:nvSpPr>
        <p:spPr>
          <a:xfrm>
            <a:off x="1550313" y="1800225"/>
            <a:ext cx="2245757" cy="1245513"/>
          </a:xfrm>
          <a:prstGeom prst="rect">
            <a:avLst/>
          </a:prstGeom>
          <a:noFill/>
          <a:ln/>
        </p:spPr>
        <p:txBody>
          <a:bodyPr wrap="square" lIns="0" tIns="0" rIns="0" bIns="0" rtlCol="0" anchor="t"/>
          <a:lstStyle/>
          <a:p>
            <a:pPr algn="l" indent="0" marL="0">
              <a:lnSpc>
                <a:spcPts val="3250"/>
              </a:lnSpc>
              <a:buNone/>
            </a:pPr>
            <a:r>
              <a:rPr lang="en-US" sz="2600" dirty="0">
                <a:solidFill>
                  <a:srgbClr val="F9EEE7"/>
                </a:solidFill>
                <a:latin typeface="Quattrocento" pitchFamily="34" charset="0"/>
                <a:ea typeface="Quattrocento" pitchFamily="34" charset="-122"/>
                <a:cs typeface="Quattrocento" pitchFamily="34" charset="-120"/>
              </a:rPr>
              <a:t>Аналіз літератури та документів</a:t>
            </a:r>
            <a:endParaRPr lang="en-US" sz="2600" dirty="0"/>
          </a:p>
        </p:txBody>
      </p:sp>
      <p:pic>
        <p:nvPicPr>
          <p:cNvPr id="7" name="Image 2" descr="preencoded.png">    </p:cNvPr>
          <p:cNvPicPr>
            <a:picLocks noChangeAspect="1"/>
          </p:cNvPicPr>
          <p:nvPr/>
        </p:nvPicPr>
        <p:blipFill>
          <a:blip r:embed="rId3"/>
          <a:stretch>
            <a:fillRect/>
          </a:stretch>
        </p:blipFill>
        <p:spPr>
          <a:xfrm>
            <a:off x="4128254" y="1838920"/>
            <a:ext cx="553641" cy="553641"/>
          </a:xfrm>
          <a:prstGeom prst="rect">
            <a:avLst/>
          </a:prstGeom>
        </p:spPr>
      </p:pic>
      <p:sp>
        <p:nvSpPr>
          <p:cNvPr id="8" name="Text 3"/>
          <p:cNvSpPr/>
          <p:nvPr/>
        </p:nvSpPr>
        <p:spPr>
          <a:xfrm>
            <a:off x="4903351" y="1800225"/>
            <a:ext cx="2245757" cy="830342"/>
          </a:xfrm>
          <a:prstGeom prst="rect">
            <a:avLst/>
          </a:prstGeom>
          <a:noFill/>
          <a:ln/>
        </p:spPr>
        <p:txBody>
          <a:bodyPr wrap="square" lIns="0" tIns="0" rIns="0" bIns="0" rtlCol="0" anchor="t"/>
          <a:lstStyle/>
          <a:p>
            <a:pPr algn="l" indent="0" marL="0">
              <a:lnSpc>
                <a:spcPts val="3250"/>
              </a:lnSpc>
              <a:buNone/>
            </a:pPr>
            <a:r>
              <a:rPr lang="en-US" sz="2600" dirty="0">
                <a:solidFill>
                  <a:srgbClr val="F9EEE7"/>
                </a:solidFill>
                <a:latin typeface="Quattrocento" pitchFamily="34" charset="0"/>
                <a:ea typeface="Quattrocento" pitchFamily="34" charset="-122"/>
                <a:cs typeface="Quattrocento" pitchFamily="34" charset="-120"/>
              </a:rPr>
              <a:t>Опитування та інтерв'ю</a:t>
            </a:r>
            <a:endParaRPr lang="en-US" sz="2600" dirty="0"/>
          </a:p>
        </p:txBody>
      </p:sp>
      <p:pic>
        <p:nvPicPr>
          <p:cNvPr id="9" name="Image 3" descr="preencoded.png">    </p:cNvPr>
          <p:cNvPicPr>
            <a:picLocks noChangeAspect="1"/>
          </p:cNvPicPr>
          <p:nvPr/>
        </p:nvPicPr>
        <p:blipFill>
          <a:blip r:embed="rId4"/>
          <a:stretch>
            <a:fillRect/>
          </a:stretch>
        </p:blipFill>
        <p:spPr>
          <a:xfrm>
            <a:off x="7481292" y="1838920"/>
            <a:ext cx="553641" cy="553641"/>
          </a:xfrm>
          <a:prstGeom prst="rect">
            <a:avLst/>
          </a:prstGeom>
        </p:spPr>
      </p:pic>
      <p:sp>
        <p:nvSpPr>
          <p:cNvPr id="10" name="Text 4"/>
          <p:cNvSpPr/>
          <p:nvPr/>
        </p:nvSpPr>
        <p:spPr>
          <a:xfrm>
            <a:off x="8256389" y="1800225"/>
            <a:ext cx="2245757" cy="830342"/>
          </a:xfrm>
          <a:prstGeom prst="rect">
            <a:avLst/>
          </a:prstGeom>
          <a:noFill/>
          <a:ln/>
        </p:spPr>
        <p:txBody>
          <a:bodyPr wrap="square" lIns="0" tIns="0" rIns="0" bIns="0" rtlCol="0" anchor="t"/>
          <a:lstStyle/>
          <a:p>
            <a:pPr algn="l" indent="0" marL="0">
              <a:lnSpc>
                <a:spcPts val="3250"/>
              </a:lnSpc>
              <a:buNone/>
            </a:pPr>
            <a:r>
              <a:rPr lang="en-US" sz="2600" dirty="0">
                <a:solidFill>
                  <a:srgbClr val="F9EEE7"/>
                </a:solidFill>
                <a:latin typeface="Quattrocento" pitchFamily="34" charset="0"/>
                <a:ea typeface="Quattrocento" pitchFamily="34" charset="-122"/>
                <a:cs typeface="Quattrocento" pitchFamily="34" charset="-120"/>
              </a:rPr>
              <a:t>Польові дослідження</a:t>
            </a:r>
            <a:endParaRPr lang="en-US" sz="2600" dirty="0"/>
          </a:p>
        </p:txBody>
      </p:sp>
      <p:pic>
        <p:nvPicPr>
          <p:cNvPr id="11" name="Image 4" descr="preencoded.png">    </p:cNvPr>
          <p:cNvPicPr>
            <a:picLocks noChangeAspect="1"/>
          </p:cNvPicPr>
          <p:nvPr/>
        </p:nvPicPr>
        <p:blipFill>
          <a:blip r:embed="rId5"/>
          <a:stretch>
            <a:fillRect/>
          </a:stretch>
        </p:blipFill>
        <p:spPr>
          <a:xfrm>
            <a:off x="10834330" y="1838920"/>
            <a:ext cx="553641" cy="553641"/>
          </a:xfrm>
          <a:prstGeom prst="rect">
            <a:avLst/>
          </a:prstGeom>
        </p:spPr>
      </p:pic>
      <p:sp>
        <p:nvSpPr>
          <p:cNvPr id="12" name="Text 5"/>
          <p:cNvSpPr/>
          <p:nvPr/>
        </p:nvSpPr>
        <p:spPr>
          <a:xfrm>
            <a:off x="11609427" y="1800225"/>
            <a:ext cx="2245757" cy="1245513"/>
          </a:xfrm>
          <a:prstGeom prst="rect">
            <a:avLst/>
          </a:prstGeom>
          <a:noFill/>
          <a:ln/>
        </p:spPr>
        <p:txBody>
          <a:bodyPr wrap="square" lIns="0" tIns="0" rIns="0" bIns="0" rtlCol="0" anchor="t"/>
          <a:lstStyle/>
          <a:p>
            <a:pPr algn="l" indent="0" marL="0">
              <a:lnSpc>
                <a:spcPts val="3250"/>
              </a:lnSpc>
              <a:buNone/>
            </a:pPr>
            <a:r>
              <a:rPr lang="en-US" sz="2600" dirty="0">
                <a:solidFill>
                  <a:srgbClr val="F9EEE7"/>
                </a:solidFill>
                <a:latin typeface="Quattrocento" pitchFamily="34" charset="0"/>
                <a:ea typeface="Quattrocento" pitchFamily="34" charset="-122"/>
                <a:cs typeface="Quattrocento" pitchFamily="34" charset="-120"/>
              </a:rPr>
              <a:t>Експериментальні активності</a:t>
            </a:r>
            <a:endParaRPr lang="en-US" sz="2600" dirty="0"/>
          </a:p>
        </p:txBody>
      </p:sp>
      <p:pic>
        <p:nvPicPr>
          <p:cNvPr id="13" name="Image 5" descr="preencoded.png">    </p:cNvPr>
          <p:cNvPicPr>
            <a:picLocks noChangeAspect="1"/>
          </p:cNvPicPr>
          <p:nvPr/>
        </p:nvPicPr>
        <p:blipFill>
          <a:blip r:embed="rId6"/>
          <a:stretch>
            <a:fillRect/>
          </a:stretch>
        </p:blipFill>
        <p:spPr>
          <a:xfrm>
            <a:off x="1354574" y="3294817"/>
            <a:ext cx="2979658" cy="2979658"/>
          </a:xfrm>
          <a:prstGeom prst="rect">
            <a:avLst/>
          </a:prstGeom>
        </p:spPr>
      </p:pic>
      <p:sp>
        <p:nvSpPr>
          <p:cNvPr id="14" name="Text 6"/>
          <p:cNvSpPr/>
          <p:nvPr/>
        </p:nvSpPr>
        <p:spPr>
          <a:xfrm>
            <a:off x="1183243" y="6551295"/>
            <a:ext cx="3322320" cy="415171"/>
          </a:xfrm>
          <a:prstGeom prst="rect">
            <a:avLst/>
          </a:prstGeom>
          <a:noFill/>
          <a:ln/>
        </p:spPr>
        <p:txBody>
          <a:bodyPr wrap="none" lIns="0" tIns="0" rIns="0" bIns="0" rtlCol="0" anchor="t"/>
          <a:lstStyle/>
          <a:p>
            <a:pPr algn="ctr" indent="0" marL="0">
              <a:lnSpc>
                <a:spcPts val="3250"/>
              </a:lnSpc>
              <a:buNone/>
            </a:pPr>
            <a:endParaRPr lang="en-US" sz="2600" dirty="0"/>
          </a:p>
        </p:txBody>
      </p:sp>
      <p:sp>
        <p:nvSpPr>
          <p:cNvPr id="15" name="Text 7"/>
          <p:cNvSpPr/>
          <p:nvPr/>
        </p:nvSpPr>
        <p:spPr>
          <a:xfrm>
            <a:off x="775216" y="7099340"/>
            <a:ext cx="4138493" cy="354330"/>
          </a:xfrm>
          <a:prstGeom prst="rect">
            <a:avLst/>
          </a:prstGeom>
          <a:noFill/>
          <a:ln/>
        </p:spPr>
        <p:txBody>
          <a:bodyPr wrap="none" lIns="0" tIns="0" rIns="0" bIns="0" rtlCol="0" anchor="t"/>
          <a:lstStyle/>
          <a:p>
            <a:pPr algn="ctr" indent="0" marL="0">
              <a:lnSpc>
                <a:spcPts val="2750"/>
              </a:lnSpc>
              <a:buNone/>
            </a:pPr>
            <a:endParaRPr lang="en-US" sz="1700" dirty="0"/>
          </a:p>
        </p:txBody>
      </p:sp>
      <p:pic>
        <p:nvPicPr>
          <p:cNvPr id="16" name="Image 6" descr="preencoded.png">    </p:cNvPr>
          <p:cNvPicPr>
            <a:picLocks noChangeAspect="1"/>
          </p:cNvPicPr>
          <p:nvPr/>
        </p:nvPicPr>
        <p:blipFill>
          <a:blip r:embed="rId7"/>
          <a:stretch>
            <a:fillRect/>
          </a:stretch>
        </p:blipFill>
        <p:spPr>
          <a:xfrm>
            <a:off x="5825252" y="3294817"/>
            <a:ext cx="2979658" cy="2979658"/>
          </a:xfrm>
          <a:prstGeom prst="rect">
            <a:avLst/>
          </a:prstGeom>
        </p:spPr>
      </p:pic>
      <p:sp>
        <p:nvSpPr>
          <p:cNvPr id="17" name="Text 8"/>
          <p:cNvSpPr/>
          <p:nvPr/>
        </p:nvSpPr>
        <p:spPr>
          <a:xfrm>
            <a:off x="5653921" y="6551295"/>
            <a:ext cx="3322320" cy="415171"/>
          </a:xfrm>
          <a:prstGeom prst="rect">
            <a:avLst/>
          </a:prstGeom>
          <a:noFill/>
          <a:ln/>
        </p:spPr>
        <p:txBody>
          <a:bodyPr wrap="none" lIns="0" tIns="0" rIns="0" bIns="0" rtlCol="0" anchor="t"/>
          <a:lstStyle/>
          <a:p>
            <a:pPr algn="ctr" indent="0" marL="0">
              <a:lnSpc>
                <a:spcPts val="3250"/>
              </a:lnSpc>
              <a:buNone/>
            </a:pPr>
            <a:endParaRPr lang="en-US" sz="2600" dirty="0"/>
          </a:p>
        </p:txBody>
      </p:sp>
      <p:sp>
        <p:nvSpPr>
          <p:cNvPr id="18" name="Text 9"/>
          <p:cNvSpPr/>
          <p:nvPr/>
        </p:nvSpPr>
        <p:spPr>
          <a:xfrm>
            <a:off x="5245894" y="7099340"/>
            <a:ext cx="4138493" cy="354330"/>
          </a:xfrm>
          <a:prstGeom prst="rect">
            <a:avLst/>
          </a:prstGeom>
          <a:noFill/>
          <a:ln/>
        </p:spPr>
        <p:txBody>
          <a:bodyPr wrap="none" lIns="0" tIns="0" rIns="0" bIns="0" rtlCol="0" anchor="t"/>
          <a:lstStyle/>
          <a:p>
            <a:pPr algn="ctr" indent="0" marL="0">
              <a:lnSpc>
                <a:spcPts val="2750"/>
              </a:lnSpc>
              <a:buNone/>
            </a:pPr>
            <a:endParaRPr lang="en-US" sz="1700" dirty="0"/>
          </a:p>
        </p:txBody>
      </p:sp>
      <p:pic>
        <p:nvPicPr>
          <p:cNvPr id="19" name="Image 7" descr="preencoded.png">    </p:cNvPr>
          <p:cNvPicPr>
            <a:picLocks noChangeAspect="1"/>
          </p:cNvPicPr>
          <p:nvPr/>
        </p:nvPicPr>
        <p:blipFill>
          <a:blip r:embed="rId8"/>
          <a:stretch>
            <a:fillRect/>
          </a:stretch>
        </p:blipFill>
        <p:spPr>
          <a:xfrm>
            <a:off x="10295930" y="3294817"/>
            <a:ext cx="2979658" cy="2979658"/>
          </a:xfrm>
          <a:prstGeom prst="rect">
            <a:avLst/>
          </a:prstGeom>
        </p:spPr>
      </p:pic>
      <p:sp>
        <p:nvSpPr>
          <p:cNvPr id="20" name="Text 10"/>
          <p:cNvSpPr/>
          <p:nvPr/>
        </p:nvSpPr>
        <p:spPr>
          <a:xfrm>
            <a:off x="10124599" y="6551295"/>
            <a:ext cx="3322320" cy="415171"/>
          </a:xfrm>
          <a:prstGeom prst="rect">
            <a:avLst/>
          </a:prstGeom>
          <a:noFill/>
          <a:ln/>
        </p:spPr>
        <p:txBody>
          <a:bodyPr wrap="none" lIns="0" tIns="0" rIns="0" bIns="0" rtlCol="0" anchor="t"/>
          <a:lstStyle/>
          <a:p>
            <a:pPr algn="ctr" indent="0" marL="0">
              <a:lnSpc>
                <a:spcPts val="3250"/>
              </a:lnSpc>
              <a:buNone/>
            </a:pPr>
            <a:endParaRPr lang="en-US" sz="2600" dirty="0"/>
          </a:p>
        </p:txBody>
      </p:sp>
      <p:sp>
        <p:nvSpPr>
          <p:cNvPr id="21" name="Text 11"/>
          <p:cNvSpPr/>
          <p:nvPr/>
        </p:nvSpPr>
        <p:spPr>
          <a:xfrm>
            <a:off x="9716572" y="7099340"/>
            <a:ext cx="4138493" cy="354330"/>
          </a:xfrm>
          <a:prstGeom prst="rect">
            <a:avLst/>
          </a:prstGeom>
          <a:noFill/>
          <a:ln/>
        </p:spPr>
        <p:txBody>
          <a:bodyPr wrap="none" lIns="0" tIns="0" rIns="0" bIns="0" rtlCol="0" anchor="t"/>
          <a:lstStyle/>
          <a:p>
            <a:pPr algn="ctr" indent="0" marL="0">
              <a:lnSpc>
                <a:spcPts val="2750"/>
              </a:lnSpc>
              <a:buNone/>
            </a:pPr>
            <a:endParaRPr lang="en-US" sz="1700" dirty="0"/>
          </a:p>
        </p:txBody>
      </p:sp>
      <p:pic>
        <p:nvPicPr>
          <p:cNvPr id="22" name="Image 8" descr="preencoded.png">    </p:cNvPr>
          <p:cNvPicPr>
            <a:picLocks noChangeAspect="1"/>
          </p:cNvPicPr>
          <p:nvPr/>
        </p:nvPicPr>
        <p:blipFill>
          <a:blip r:embed="rId9"/>
          <a:stretch>
            <a:fillRect/>
          </a:stretch>
        </p:blipFill>
        <p:spPr>
          <a:xfrm>
            <a:off x="13563600" y="228600"/>
            <a:ext cx="838200" cy="55947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31386"/>
          </a:xfrm>
          <a:prstGeom prst="rect">
            <a:avLst/>
          </a:prstGeom>
        </p:spPr>
      </p:pic>
      <p:sp>
        <p:nvSpPr>
          <p:cNvPr id="3" name="Text 0"/>
          <p:cNvSpPr/>
          <p:nvPr/>
        </p:nvSpPr>
        <p:spPr>
          <a:xfrm>
            <a:off x="744260" y="584716"/>
            <a:ext cx="5723573" cy="531614"/>
          </a:xfrm>
          <a:prstGeom prst="rect">
            <a:avLst/>
          </a:prstGeom>
          <a:noFill/>
          <a:ln/>
        </p:spPr>
        <p:txBody>
          <a:bodyPr wrap="none" lIns="0" tIns="0" rIns="0" bIns="0" rtlCol="0" anchor="t"/>
          <a:lstStyle/>
          <a:p>
            <a:pPr algn="l" indent="0" marL="0">
              <a:lnSpc>
                <a:spcPts val="4150"/>
              </a:lnSpc>
              <a:buNone/>
            </a:pPr>
            <a:r>
              <a:rPr lang="en-US" sz="3300" dirty="0">
                <a:solidFill>
                  <a:srgbClr val="FFD9BE"/>
                </a:solidFill>
                <a:latin typeface="Quattrocento" pitchFamily="34" charset="0"/>
                <a:ea typeface="Quattrocento" pitchFamily="34" charset="-122"/>
                <a:cs typeface="Quattrocento" pitchFamily="34" charset="-120"/>
              </a:rPr>
              <a:t>Експериментальна частина</a:t>
            </a:r>
            <a:endParaRPr lang="en-US" sz="3300" dirty="0"/>
          </a:p>
        </p:txBody>
      </p:sp>
      <p:sp>
        <p:nvSpPr>
          <p:cNvPr id="4" name="Text 1"/>
          <p:cNvSpPr/>
          <p:nvPr/>
        </p:nvSpPr>
        <p:spPr>
          <a:xfrm>
            <a:off x="2668429" y="1699855"/>
            <a:ext cx="2551748" cy="318849"/>
          </a:xfrm>
          <a:prstGeom prst="rect">
            <a:avLst/>
          </a:prstGeom>
          <a:noFill/>
          <a:ln/>
        </p:spPr>
        <p:txBody>
          <a:bodyPr wrap="none" lIns="0" tIns="0" rIns="0" bIns="0" rtlCol="0" anchor="t"/>
          <a:lstStyle/>
          <a:p>
            <a:pPr algn="r" indent="0" marL="0">
              <a:lnSpc>
                <a:spcPts val="2500"/>
              </a:lnSpc>
              <a:buNone/>
            </a:pPr>
            <a:r>
              <a:rPr lang="en-US" sz="2000" dirty="0">
                <a:solidFill>
                  <a:srgbClr val="F9EEE7"/>
                </a:solidFill>
                <a:latin typeface="Quattrocento" pitchFamily="34" charset="0"/>
                <a:ea typeface="Quattrocento" pitchFamily="34" charset="-122"/>
                <a:cs typeface="Quattrocento" pitchFamily="34" charset="-120"/>
              </a:rPr>
              <a:t>Озеро у формі серця</a:t>
            </a:r>
            <a:endParaRPr lang="en-US" sz="2000" dirty="0"/>
          </a:p>
        </p:txBody>
      </p:sp>
      <p:sp>
        <p:nvSpPr>
          <p:cNvPr id="5" name="Text 2"/>
          <p:cNvSpPr/>
          <p:nvPr/>
        </p:nvSpPr>
        <p:spPr>
          <a:xfrm>
            <a:off x="744260" y="2120741"/>
            <a:ext cx="4475917" cy="637699"/>
          </a:xfrm>
          <a:prstGeom prst="rect">
            <a:avLst/>
          </a:prstGeom>
          <a:noFill/>
          <a:ln/>
        </p:spPr>
        <p:txBody>
          <a:bodyPr wrap="square" lIns="0" tIns="0" rIns="0" bIns="0" rtlCol="0" anchor="t"/>
          <a:lstStyle/>
          <a:p>
            <a:pPr algn="r" indent="0" marL="0">
              <a:lnSpc>
                <a:spcPts val="2500"/>
              </a:lnSpc>
              <a:buNone/>
            </a:pPr>
            <a:r>
              <a:rPr lang="en-US" sz="2000" dirty="0">
                <a:solidFill>
                  <a:srgbClr val="F9EEE7"/>
                </a:solidFill>
                <a:latin typeface="Quattrocento" pitchFamily="34" charset="0"/>
                <a:ea typeface="Quattrocento" pitchFamily="34" charset="-122"/>
                <a:cs typeface="Quattrocento" pitchFamily="34" charset="-120"/>
              </a:rPr>
              <a:t>Катання на човнах, фототерапія, медитація на березі</a:t>
            </a:r>
            <a:endParaRPr lang="en-US" sz="2000" dirty="0"/>
          </a:p>
        </p:txBody>
      </p:sp>
      <p:pic>
        <p:nvPicPr>
          <p:cNvPr id="6" name="Image 1" descr="preencoded.png">    </p:cNvPr>
          <p:cNvPicPr>
            <a:picLocks noChangeAspect="1"/>
          </p:cNvPicPr>
          <p:nvPr/>
        </p:nvPicPr>
        <p:blipFill>
          <a:blip r:embed="rId2"/>
          <a:stretch>
            <a:fillRect/>
          </a:stretch>
        </p:blipFill>
        <p:spPr>
          <a:xfrm>
            <a:off x="5475327" y="1744504"/>
            <a:ext cx="3679627" cy="3679627"/>
          </a:xfrm>
          <a:prstGeom prst="rect">
            <a:avLst/>
          </a:prstGeom>
        </p:spPr>
      </p:pic>
      <p:pic>
        <p:nvPicPr>
          <p:cNvPr id="7" name="Image 2" descr="preencoded.png">    </p:cNvPr>
          <p:cNvPicPr>
            <a:picLocks noChangeAspect="1"/>
          </p:cNvPicPr>
          <p:nvPr/>
        </p:nvPicPr>
        <p:blipFill>
          <a:blip r:embed="rId3"/>
          <a:stretch>
            <a:fillRect/>
          </a:stretch>
        </p:blipFill>
        <p:spPr>
          <a:xfrm>
            <a:off x="6291501" y="2500313"/>
            <a:ext cx="254437" cy="318135"/>
          </a:xfrm>
          <a:prstGeom prst="rect">
            <a:avLst/>
          </a:prstGeom>
        </p:spPr>
      </p:pic>
      <p:sp>
        <p:nvSpPr>
          <p:cNvPr id="8" name="Text 3"/>
          <p:cNvSpPr/>
          <p:nvPr/>
        </p:nvSpPr>
        <p:spPr>
          <a:xfrm>
            <a:off x="9410105" y="1371481"/>
            <a:ext cx="2551748" cy="318849"/>
          </a:xfrm>
          <a:prstGeom prst="rect">
            <a:avLst/>
          </a:prstGeom>
          <a:noFill/>
          <a:ln/>
        </p:spPr>
        <p:txBody>
          <a:bodyPr wrap="none" lIns="0" tIns="0" rIns="0" bIns="0" rtlCol="0" anchor="t"/>
          <a:lstStyle/>
          <a:p>
            <a:pPr algn="l" indent="0" marL="0">
              <a:lnSpc>
                <a:spcPts val="2500"/>
              </a:lnSpc>
              <a:buNone/>
            </a:pPr>
            <a:r>
              <a:rPr lang="en-US" sz="2000" dirty="0">
                <a:solidFill>
                  <a:srgbClr val="F9EEE7"/>
                </a:solidFill>
                <a:latin typeface="Quattrocento" pitchFamily="34" charset="0"/>
                <a:ea typeface="Quattrocento" pitchFamily="34" charset="-122"/>
                <a:cs typeface="Quattrocento" pitchFamily="34" charset="-120"/>
              </a:rPr>
              <a:t>Кінна база</a:t>
            </a:r>
            <a:endParaRPr lang="en-US" sz="2000" dirty="0"/>
          </a:p>
        </p:txBody>
      </p:sp>
      <p:sp>
        <p:nvSpPr>
          <p:cNvPr id="9" name="Text 4"/>
          <p:cNvSpPr/>
          <p:nvPr/>
        </p:nvSpPr>
        <p:spPr>
          <a:xfrm>
            <a:off x="9410105" y="1792367"/>
            <a:ext cx="4476036" cy="637699"/>
          </a:xfrm>
          <a:prstGeom prst="rect">
            <a:avLst/>
          </a:prstGeom>
          <a:noFill/>
          <a:ln/>
        </p:spPr>
        <p:txBody>
          <a:bodyPr wrap="square" lIns="0" tIns="0" rIns="0" bIns="0" rtlCol="0" anchor="t"/>
          <a:lstStyle/>
          <a:p>
            <a:pPr algn="l" indent="0" marL="0">
              <a:lnSpc>
                <a:spcPts val="2500"/>
              </a:lnSpc>
              <a:buNone/>
            </a:pPr>
            <a:r>
              <a:rPr lang="en-US" sz="2000" dirty="0">
                <a:solidFill>
                  <a:srgbClr val="F9EEE7"/>
                </a:solidFill>
                <a:latin typeface="Quattrocento" pitchFamily="34" charset="0"/>
                <a:ea typeface="Quattrocento" pitchFamily="34" charset="-122"/>
                <a:cs typeface="Quattrocento" pitchFamily="34" charset="-120"/>
              </a:rPr>
              <a:t>Іпотерапія, уроки верхової їзди, догляд за тваринами</a:t>
            </a:r>
            <a:endParaRPr lang="en-US" sz="2000" dirty="0"/>
          </a:p>
        </p:txBody>
      </p:sp>
      <p:pic>
        <p:nvPicPr>
          <p:cNvPr id="10" name="Image 3" descr="preencoded.png">    </p:cNvPr>
          <p:cNvPicPr>
            <a:picLocks noChangeAspect="1"/>
          </p:cNvPicPr>
          <p:nvPr/>
        </p:nvPicPr>
        <p:blipFill>
          <a:blip r:embed="rId4"/>
          <a:stretch>
            <a:fillRect/>
          </a:stretch>
        </p:blipFill>
        <p:spPr>
          <a:xfrm>
            <a:off x="5475327" y="1744504"/>
            <a:ext cx="3679627" cy="3679627"/>
          </a:xfrm>
          <a:prstGeom prst="rect">
            <a:avLst/>
          </a:prstGeom>
        </p:spPr>
      </p:pic>
      <p:pic>
        <p:nvPicPr>
          <p:cNvPr id="11" name="Image 4" descr="preencoded.png">    </p:cNvPr>
          <p:cNvPicPr>
            <a:picLocks noChangeAspect="1"/>
          </p:cNvPicPr>
          <p:nvPr/>
        </p:nvPicPr>
        <p:blipFill>
          <a:blip r:embed="rId5"/>
          <a:stretch>
            <a:fillRect/>
          </a:stretch>
        </p:blipFill>
        <p:spPr>
          <a:xfrm>
            <a:off x="7790378" y="2287072"/>
            <a:ext cx="254437" cy="318135"/>
          </a:xfrm>
          <a:prstGeom prst="rect">
            <a:avLst/>
          </a:prstGeom>
        </p:spPr>
      </p:pic>
      <p:sp>
        <p:nvSpPr>
          <p:cNvPr id="12" name="Text 5"/>
          <p:cNvSpPr/>
          <p:nvPr/>
        </p:nvSpPr>
        <p:spPr>
          <a:xfrm>
            <a:off x="9495115" y="2685217"/>
            <a:ext cx="2742843" cy="318849"/>
          </a:xfrm>
          <a:prstGeom prst="rect">
            <a:avLst/>
          </a:prstGeom>
          <a:noFill/>
          <a:ln/>
        </p:spPr>
        <p:txBody>
          <a:bodyPr wrap="none" lIns="0" tIns="0" rIns="0" bIns="0" rtlCol="0" anchor="t"/>
          <a:lstStyle/>
          <a:p>
            <a:pPr algn="l" indent="0" marL="0">
              <a:lnSpc>
                <a:spcPts val="2500"/>
              </a:lnSpc>
              <a:buNone/>
            </a:pPr>
            <a:r>
              <a:rPr lang="en-US" sz="2000" dirty="0">
                <a:solidFill>
                  <a:srgbClr val="F9EEE7"/>
                </a:solidFill>
                <a:latin typeface="Quattrocento" pitchFamily="34" charset="0"/>
                <a:ea typeface="Quattrocento" pitchFamily="34" charset="-122"/>
                <a:cs typeface="Quattrocento" pitchFamily="34" charset="-120"/>
              </a:rPr>
              <a:t>Храм Святої Катерини</a:t>
            </a:r>
            <a:endParaRPr lang="en-US" sz="2000" dirty="0"/>
          </a:p>
        </p:txBody>
      </p:sp>
      <p:sp>
        <p:nvSpPr>
          <p:cNvPr id="13" name="Text 6"/>
          <p:cNvSpPr/>
          <p:nvPr/>
        </p:nvSpPr>
        <p:spPr>
          <a:xfrm>
            <a:off x="9495115" y="3106103"/>
            <a:ext cx="4391025" cy="637699"/>
          </a:xfrm>
          <a:prstGeom prst="rect">
            <a:avLst/>
          </a:prstGeom>
          <a:noFill/>
          <a:ln/>
        </p:spPr>
        <p:txBody>
          <a:bodyPr wrap="square" lIns="0" tIns="0" rIns="0" bIns="0" rtlCol="0" anchor="t"/>
          <a:lstStyle/>
          <a:p>
            <a:pPr algn="l" indent="0" marL="0">
              <a:lnSpc>
                <a:spcPts val="2500"/>
              </a:lnSpc>
              <a:buNone/>
            </a:pPr>
            <a:r>
              <a:rPr lang="en-US" sz="2000" dirty="0">
                <a:solidFill>
                  <a:srgbClr val="F9EEE7"/>
                </a:solidFill>
                <a:latin typeface="Quattrocento" pitchFamily="34" charset="0"/>
                <a:ea typeface="Quattrocento" pitchFamily="34" charset="-122"/>
                <a:cs typeface="Quattrocento" pitchFamily="34" charset="-120"/>
              </a:rPr>
              <a:t>Індивідуальні духовні практики, рефлексійні прогулянки</a:t>
            </a:r>
            <a:endParaRPr lang="en-US" sz="2000" dirty="0"/>
          </a:p>
        </p:txBody>
      </p:sp>
      <p:pic>
        <p:nvPicPr>
          <p:cNvPr id="14" name="Image 5" descr="preencoded.png">    </p:cNvPr>
          <p:cNvPicPr>
            <a:picLocks noChangeAspect="1"/>
          </p:cNvPicPr>
          <p:nvPr/>
        </p:nvPicPr>
        <p:blipFill>
          <a:blip r:embed="rId6"/>
          <a:stretch>
            <a:fillRect/>
          </a:stretch>
        </p:blipFill>
        <p:spPr>
          <a:xfrm>
            <a:off x="5475327" y="1744504"/>
            <a:ext cx="3679627" cy="3679627"/>
          </a:xfrm>
          <a:prstGeom prst="rect">
            <a:avLst/>
          </a:prstGeom>
        </p:spPr>
      </p:pic>
      <p:pic>
        <p:nvPicPr>
          <p:cNvPr id="15" name="Image 6" descr="preencoded.png">    </p:cNvPr>
          <p:cNvPicPr>
            <a:picLocks noChangeAspect="1"/>
          </p:cNvPicPr>
          <p:nvPr/>
        </p:nvPicPr>
        <p:blipFill>
          <a:blip r:embed="rId7"/>
          <a:stretch>
            <a:fillRect/>
          </a:stretch>
        </p:blipFill>
        <p:spPr>
          <a:xfrm>
            <a:off x="8456533" y="3646646"/>
            <a:ext cx="254437" cy="318135"/>
          </a:xfrm>
          <a:prstGeom prst="rect">
            <a:avLst/>
          </a:prstGeom>
        </p:spPr>
      </p:pic>
      <p:sp>
        <p:nvSpPr>
          <p:cNvPr id="16" name="Text 7"/>
          <p:cNvSpPr/>
          <p:nvPr/>
        </p:nvSpPr>
        <p:spPr>
          <a:xfrm>
            <a:off x="9410105" y="3998952"/>
            <a:ext cx="2551748" cy="318849"/>
          </a:xfrm>
          <a:prstGeom prst="rect">
            <a:avLst/>
          </a:prstGeom>
          <a:noFill/>
          <a:ln/>
        </p:spPr>
        <p:txBody>
          <a:bodyPr wrap="none" lIns="0" tIns="0" rIns="0" bIns="0" rtlCol="0" anchor="t"/>
          <a:lstStyle/>
          <a:p>
            <a:pPr algn="l" indent="0" marL="0">
              <a:lnSpc>
                <a:spcPts val="2500"/>
              </a:lnSpc>
              <a:buNone/>
            </a:pPr>
            <a:r>
              <a:rPr lang="en-US" sz="2000" dirty="0">
                <a:solidFill>
                  <a:srgbClr val="F9EEE7"/>
                </a:solidFill>
                <a:latin typeface="Quattrocento" pitchFamily="34" charset="0"/>
                <a:ea typeface="Quattrocento" pitchFamily="34" charset="-122"/>
                <a:cs typeface="Quattrocento" pitchFamily="34" charset="-120"/>
              </a:rPr>
              <a:t>Астротуризм</a:t>
            </a:r>
            <a:endParaRPr lang="en-US" sz="2000" dirty="0"/>
          </a:p>
        </p:txBody>
      </p:sp>
      <p:sp>
        <p:nvSpPr>
          <p:cNvPr id="17" name="Text 8"/>
          <p:cNvSpPr/>
          <p:nvPr/>
        </p:nvSpPr>
        <p:spPr>
          <a:xfrm>
            <a:off x="9410105" y="4419838"/>
            <a:ext cx="4476036" cy="956548"/>
          </a:xfrm>
          <a:prstGeom prst="rect">
            <a:avLst/>
          </a:prstGeom>
          <a:noFill/>
          <a:ln/>
        </p:spPr>
        <p:txBody>
          <a:bodyPr wrap="square" lIns="0" tIns="0" rIns="0" bIns="0" rtlCol="0" anchor="t"/>
          <a:lstStyle/>
          <a:p>
            <a:pPr algn="l" indent="0" marL="0">
              <a:lnSpc>
                <a:spcPts val="2500"/>
              </a:lnSpc>
              <a:buNone/>
            </a:pPr>
            <a:r>
              <a:rPr lang="en-US" sz="2000" dirty="0">
                <a:solidFill>
                  <a:srgbClr val="F9EEE7"/>
                </a:solidFill>
                <a:latin typeface="Quattrocento" pitchFamily="34" charset="0"/>
                <a:ea typeface="Quattrocento" pitchFamily="34" charset="-122"/>
                <a:cs typeface="Quattrocento" pitchFamily="34" charset="-120"/>
              </a:rPr>
              <a:t>Організація астрономічних івентів зі спостереження за зоряним небом</a:t>
            </a:r>
            <a:endParaRPr lang="en-US" sz="2000" dirty="0"/>
          </a:p>
        </p:txBody>
      </p:sp>
      <p:sp>
        <p:nvSpPr>
          <p:cNvPr id="18" name="Text 9"/>
          <p:cNvSpPr/>
          <p:nvPr/>
        </p:nvSpPr>
        <p:spPr>
          <a:xfrm>
            <a:off x="9410105" y="5478423"/>
            <a:ext cx="2551748" cy="318849"/>
          </a:xfrm>
          <a:prstGeom prst="rect">
            <a:avLst/>
          </a:prstGeom>
          <a:noFill/>
          <a:ln/>
        </p:spPr>
        <p:txBody>
          <a:bodyPr wrap="none" lIns="0" tIns="0" rIns="0" bIns="0" rtlCol="0" anchor="t"/>
          <a:lstStyle/>
          <a:p>
            <a:pPr algn="l" indent="0" marL="0">
              <a:lnSpc>
                <a:spcPts val="2500"/>
              </a:lnSpc>
              <a:buNone/>
            </a:pPr>
            <a:endParaRPr lang="en-US" sz="2000" dirty="0"/>
          </a:p>
        </p:txBody>
      </p:sp>
      <p:pic>
        <p:nvPicPr>
          <p:cNvPr id="19" name="Image 7" descr="preencoded.png">    </p:cNvPr>
          <p:cNvPicPr>
            <a:picLocks noChangeAspect="1"/>
          </p:cNvPicPr>
          <p:nvPr/>
        </p:nvPicPr>
        <p:blipFill>
          <a:blip r:embed="rId8"/>
          <a:stretch>
            <a:fillRect/>
          </a:stretch>
        </p:blipFill>
        <p:spPr>
          <a:xfrm>
            <a:off x="5475327" y="1744504"/>
            <a:ext cx="3679627" cy="3679627"/>
          </a:xfrm>
          <a:prstGeom prst="rect">
            <a:avLst/>
          </a:prstGeom>
        </p:spPr>
      </p:pic>
      <p:sp>
        <p:nvSpPr>
          <p:cNvPr id="20" name="Text 10"/>
          <p:cNvSpPr/>
          <p:nvPr/>
        </p:nvSpPr>
        <p:spPr>
          <a:xfrm>
            <a:off x="7369254" y="4700230"/>
            <a:ext cx="254437" cy="318135"/>
          </a:xfrm>
          <a:prstGeom prst="rect">
            <a:avLst/>
          </a:prstGeom>
          <a:noFill/>
          <a:ln/>
        </p:spPr>
        <p:txBody>
          <a:bodyPr wrap="none" lIns="0" tIns="0" rIns="0" bIns="0" rtlCol="0" anchor="t"/>
          <a:lstStyle/>
          <a:p>
            <a:pPr algn="l" indent="0" marL="0">
              <a:lnSpc>
                <a:spcPts val="3200"/>
              </a:lnSpc>
              <a:buNone/>
            </a:pPr>
            <a:r>
              <a:rPr lang="en-US" sz="2000" dirty="0">
                <a:solidFill>
                  <a:srgbClr val="F9EEE7"/>
                </a:solidFill>
                <a:latin typeface="Quattrocento" pitchFamily="34" charset="0"/>
                <a:ea typeface="Quattrocento" pitchFamily="34" charset="-122"/>
                <a:cs typeface="Quattrocento" pitchFamily="34" charset="-120"/>
              </a:rPr>
              <a:t>4</a:t>
            </a:r>
            <a:endParaRPr lang="en-US" sz="2000" dirty="0"/>
          </a:p>
        </p:txBody>
      </p:sp>
      <p:sp>
        <p:nvSpPr>
          <p:cNvPr id="21" name="Text 11"/>
          <p:cNvSpPr/>
          <p:nvPr/>
        </p:nvSpPr>
        <p:spPr>
          <a:xfrm>
            <a:off x="2668429" y="4040386"/>
            <a:ext cx="2551748" cy="318849"/>
          </a:xfrm>
          <a:prstGeom prst="rect">
            <a:avLst/>
          </a:prstGeom>
          <a:noFill/>
          <a:ln/>
        </p:spPr>
        <p:txBody>
          <a:bodyPr wrap="none" lIns="0" tIns="0" rIns="0" bIns="0" rtlCol="0" anchor="t"/>
          <a:lstStyle/>
          <a:p>
            <a:pPr algn="r" indent="0" marL="0">
              <a:lnSpc>
                <a:spcPts val="2500"/>
              </a:lnSpc>
              <a:buNone/>
            </a:pPr>
            <a:r>
              <a:rPr lang="en-US" sz="2000" dirty="0">
                <a:solidFill>
                  <a:srgbClr val="F9EEE7"/>
                </a:solidFill>
                <a:latin typeface="Quattrocento" pitchFamily="34" charset="0"/>
                <a:ea typeface="Quattrocento" pitchFamily="34" charset="-122"/>
                <a:cs typeface="Quattrocento" pitchFamily="34" charset="-120"/>
              </a:rPr>
              <a:t>Теплиця та город</a:t>
            </a:r>
            <a:endParaRPr lang="en-US" sz="2000" dirty="0"/>
          </a:p>
        </p:txBody>
      </p:sp>
      <p:sp>
        <p:nvSpPr>
          <p:cNvPr id="22" name="Text 12"/>
          <p:cNvSpPr/>
          <p:nvPr/>
        </p:nvSpPr>
        <p:spPr>
          <a:xfrm>
            <a:off x="744260" y="4461272"/>
            <a:ext cx="4475917" cy="637699"/>
          </a:xfrm>
          <a:prstGeom prst="rect">
            <a:avLst/>
          </a:prstGeom>
          <a:noFill/>
          <a:ln/>
        </p:spPr>
        <p:txBody>
          <a:bodyPr wrap="square" lIns="0" tIns="0" rIns="0" bIns="0" rtlCol="0" anchor="t"/>
          <a:lstStyle/>
          <a:p>
            <a:pPr algn="r" indent="0" marL="0">
              <a:lnSpc>
                <a:spcPts val="2500"/>
              </a:lnSpc>
              <a:buNone/>
            </a:pPr>
            <a:r>
              <a:rPr lang="en-US" sz="2000" dirty="0">
                <a:solidFill>
                  <a:srgbClr val="F9EEE7"/>
                </a:solidFill>
                <a:latin typeface="Quattrocento" pitchFamily="34" charset="0"/>
                <a:ea typeface="Quattrocento" pitchFamily="34" charset="-122"/>
                <a:cs typeface="Quattrocento" pitchFamily="34" charset="-120"/>
              </a:rPr>
              <a:t>"Садова терапія" — робота з ґрунтом для зняття напруги</a:t>
            </a:r>
            <a:endParaRPr lang="en-US" sz="2000" dirty="0"/>
          </a:p>
        </p:txBody>
      </p:sp>
      <p:pic>
        <p:nvPicPr>
          <p:cNvPr id="23" name="Image 8" descr="preencoded.png">    </p:cNvPr>
          <p:cNvPicPr>
            <a:picLocks noChangeAspect="1"/>
          </p:cNvPicPr>
          <p:nvPr/>
        </p:nvPicPr>
        <p:blipFill>
          <a:blip r:embed="rId9"/>
          <a:stretch>
            <a:fillRect/>
          </a:stretch>
        </p:blipFill>
        <p:spPr>
          <a:xfrm>
            <a:off x="5475327" y="1744504"/>
            <a:ext cx="3679627" cy="3679627"/>
          </a:xfrm>
          <a:prstGeom prst="rect">
            <a:avLst/>
          </a:prstGeom>
        </p:spPr>
      </p:pic>
      <p:pic>
        <p:nvPicPr>
          <p:cNvPr id="24" name="Image 9" descr="preencoded.png">    </p:cNvPr>
          <p:cNvPicPr>
            <a:picLocks noChangeAspect="1"/>
          </p:cNvPicPr>
          <p:nvPr/>
        </p:nvPicPr>
        <p:blipFill>
          <a:blip r:embed="rId10"/>
          <a:stretch>
            <a:fillRect/>
          </a:stretch>
        </p:blipFill>
        <p:spPr>
          <a:xfrm>
            <a:off x="6031230" y="3991808"/>
            <a:ext cx="254437" cy="318135"/>
          </a:xfrm>
          <a:prstGeom prst="rect">
            <a:avLst/>
          </a:prstGeom>
        </p:spPr>
      </p:pic>
      <p:sp>
        <p:nvSpPr>
          <p:cNvPr id="25" name="Text 13"/>
          <p:cNvSpPr/>
          <p:nvPr/>
        </p:nvSpPr>
        <p:spPr>
          <a:xfrm>
            <a:off x="744260" y="6052423"/>
            <a:ext cx="13141881" cy="1594247"/>
          </a:xfrm>
          <a:prstGeom prst="rect">
            <a:avLst/>
          </a:prstGeom>
          <a:noFill/>
          <a:ln/>
        </p:spPr>
        <p:txBody>
          <a:bodyPr wrap="square" lIns="0" tIns="0" rIns="0" bIns="0" rtlCol="0" anchor="t"/>
          <a:lstStyle/>
          <a:p>
            <a:pPr algn="l" indent="0" marL="0">
              <a:lnSpc>
                <a:spcPts val="2500"/>
              </a:lnSpc>
              <a:buNone/>
            </a:pPr>
            <a:r>
              <a:rPr lang="en-US" sz="2000" dirty="0">
                <a:solidFill>
                  <a:srgbClr val="FFD9BE"/>
                </a:solidFill>
                <a:latin typeface="Quattrocento" pitchFamily="34" charset="0"/>
                <a:ea typeface="Quattrocento" pitchFamily="34" charset="-122"/>
                <a:cs typeface="Quattrocento" pitchFamily="34" charset="-120"/>
              </a:rPr>
              <a:t>Виявлено, що комплекс «Воєводино» забезпечує багатофункціональний простір для реабілітації, сприяючи фізичному та емоційному відновленню. Цей детальний огляд допомагає побачити парк не лише як естетичний простір, а як багаторівневу реабілітаційну платформу, яка дає змогу відновити фізичні сили, зняти емоційне навантаження, знайти опору в духовності, повернути зв'язок з природою, з іншими людьми й самим собою.</a:t>
            </a:r>
            <a:endParaRPr lang="en-US"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1095018" y="925592"/>
            <a:ext cx="12745164" cy="1905000"/>
          </a:xfrm>
          <a:prstGeom prst="rect">
            <a:avLst/>
          </a:prstGeom>
          <a:noFill/>
          <a:ln/>
        </p:spPr>
        <p:txBody>
          <a:bodyPr wrap="square" lIns="0" tIns="0" rIns="0" bIns="0" rtlCol="0" anchor="t"/>
          <a:lstStyle/>
          <a:p>
            <a:pPr algn="l" indent="0" marL="0">
              <a:lnSpc>
                <a:spcPts val="3000"/>
              </a:lnSpc>
              <a:buNone/>
            </a:pPr>
            <a:r>
              <a:rPr lang="en-US" sz="2400" dirty="0">
                <a:solidFill>
                  <a:srgbClr val="FFD9BE"/>
                </a:solidFill>
                <a:latin typeface="Quattrocento" pitchFamily="34" charset="0"/>
                <a:ea typeface="Quattrocento" pitchFamily="34" charset="-122"/>
                <a:cs typeface="Quattrocento" pitchFamily="34" charset="-120"/>
              </a:rPr>
              <a:t>Курорт Воєводино створює унікальний реабілітаційний простір у серці Карпат, поєднуючи природотерапію біля озера у формі серця, іпотерапію на кінній базі, духовні практики у храмі Святої Катерини, астротуризм для психологічного розвантаження та садову терапію в теплицях. Кожна локація спроєктована для комплексного відновлення фізичного та емоційного стану відвідувачів.</a:t>
            </a:r>
            <a:endParaRPr lang="en-US" sz="2400" dirty="0"/>
          </a:p>
        </p:txBody>
      </p:sp>
      <p:sp>
        <p:nvSpPr>
          <p:cNvPr id="3" name="Shape 1"/>
          <p:cNvSpPr/>
          <p:nvPr/>
        </p:nvSpPr>
        <p:spPr>
          <a:xfrm>
            <a:off x="790218" y="620792"/>
            <a:ext cx="22860" cy="2514600"/>
          </a:xfrm>
          <a:prstGeom prst="rect">
            <a:avLst/>
          </a:prstGeom>
          <a:solidFill>
            <a:srgbClr val="EF9C82"/>
          </a:solidFill>
          <a:ln/>
        </p:spPr>
      </p:sp>
      <p:pic>
        <p:nvPicPr>
          <p:cNvPr id="4" name="Image 0" descr="preencoded.png">    </p:cNvPr>
          <p:cNvPicPr>
            <a:picLocks noChangeAspect="1"/>
          </p:cNvPicPr>
          <p:nvPr/>
        </p:nvPicPr>
        <p:blipFill>
          <a:blip r:embed="rId1"/>
          <a:stretch>
            <a:fillRect/>
          </a:stretch>
        </p:blipFill>
        <p:spPr>
          <a:xfrm>
            <a:off x="797838" y="3495556"/>
            <a:ext cx="1577578" cy="1879640"/>
          </a:xfrm>
          <a:prstGeom prst="rect">
            <a:avLst/>
          </a:prstGeom>
        </p:spPr>
      </p:pic>
      <p:pic>
        <p:nvPicPr>
          <p:cNvPr id="5" name="Image 1" descr="preencoded.png">    </p:cNvPr>
          <p:cNvPicPr>
            <a:picLocks noChangeAspect="1"/>
          </p:cNvPicPr>
          <p:nvPr/>
        </p:nvPicPr>
        <p:blipFill>
          <a:blip r:embed="rId2"/>
          <a:stretch>
            <a:fillRect/>
          </a:stretch>
        </p:blipFill>
        <p:spPr>
          <a:xfrm>
            <a:off x="2537936" y="3495556"/>
            <a:ext cx="3048357" cy="1879640"/>
          </a:xfrm>
          <a:prstGeom prst="rect">
            <a:avLst/>
          </a:prstGeom>
        </p:spPr>
      </p:pic>
      <p:pic>
        <p:nvPicPr>
          <p:cNvPr id="6" name="Image 2" descr="preencoded.png">    </p:cNvPr>
          <p:cNvPicPr>
            <a:picLocks noChangeAspect="1"/>
          </p:cNvPicPr>
          <p:nvPr/>
        </p:nvPicPr>
        <p:blipFill>
          <a:blip r:embed="rId3"/>
          <a:stretch>
            <a:fillRect/>
          </a:stretch>
        </p:blipFill>
        <p:spPr>
          <a:xfrm>
            <a:off x="5748814" y="3495556"/>
            <a:ext cx="3569970" cy="1879640"/>
          </a:xfrm>
          <a:prstGeom prst="rect">
            <a:avLst/>
          </a:prstGeom>
        </p:spPr>
      </p:pic>
      <p:pic>
        <p:nvPicPr>
          <p:cNvPr id="7" name="Image 3" descr="preencoded.png">    </p:cNvPr>
          <p:cNvPicPr>
            <a:picLocks noChangeAspect="1"/>
          </p:cNvPicPr>
          <p:nvPr/>
        </p:nvPicPr>
        <p:blipFill>
          <a:blip r:embed="rId4"/>
          <a:stretch>
            <a:fillRect/>
          </a:stretch>
        </p:blipFill>
        <p:spPr>
          <a:xfrm>
            <a:off x="9481304" y="3495556"/>
            <a:ext cx="2094428" cy="1879640"/>
          </a:xfrm>
          <a:prstGeom prst="rect">
            <a:avLst/>
          </a:prstGeom>
        </p:spPr>
      </p:pic>
      <p:pic>
        <p:nvPicPr>
          <p:cNvPr id="8" name="Image 4" descr="preencoded.png">    </p:cNvPr>
          <p:cNvPicPr>
            <a:picLocks noChangeAspect="1"/>
          </p:cNvPicPr>
          <p:nvPr/>
        </p:nvPicPr>
        <p:blipFill>
          <a:blip r:embed="rId5"/>
          <a:stretch>
            <a:fillRect/>
          </a:stretch>
        </p:blipFill>
        <p:spPr>
          <a:xfrm>
            <a:off x="11738253" y="3495556"/>
            <a:ext cx="2094428" cy="1879640"/>
          </a:xfrm>
          <a:prstGeom prst="rect">
            <a:avLst/>
          </a:prstGeom>
        </p:spPr>
      </p:pic>
      <p:pic>
        <p:nvPicPr>
          <p:cNvPr id="9" name="Image 5" descr="preencoded.png">    </p:cNvPr>
          <p:cNvPicPr>
            <a:picLocks noChangeAspect="1"/>
          </p:cNvPicPr>
          <p:nvPr/>
        </p:nvPicPr>
        <p:blipFill>
          <a:blip r:embed="rId6"/>
          <a:stretch>
            <a:fillRect/>
          </a:stretch>
        </p:blipFill>
        <p:spPr>
          <a:xfrm>
            <a:off x="797838" y="5537716"/>
            <a:ext cx="4227195" cy="1879640"/>
          </a:xfrm>
          <a:prstGeom prst="rect">
            <a:avLst/>
          </a:prstGeom>
        </p:spPr>
      </p:pic>
      <p:pic>
        <p:nvPicPr>
          <p:cNvPr id="10" name="Image 6" descr="preencoded.png">    </p:cNvPr>
          <p:cNvPicPr>
            <a:picLocks noChangeAspect="1"/>
          </p:cNvPicPr>
          <p:nvPr/>
        </p:nvPicPr>
        <p:blipFill>
          <a:blip r:embed="rId7"/>
          <a:stretch>
            <a:fillRect/>
          </a:stretch>
        </p:blipFill>
        <p:spPr>
          <a:xfrm>
            <a:off x="5187553" y="5537716"/>
            <a:ext cx="4866323" cy="1879640"/>
          </a:xfrm>
          <a:prstGeom prst="rect">
            <a:avLst/>
          </a:prstGeom>
        </p:spPr>
      </p:pic>
      <p:pic>
        <p:nvPicPr>
          <p:cNvPr id="11" name="Image 7" descr="preencoded.png">    </p:cNvPr>
          <p:cNvPicPr>
            <a:picLocks noChangeAspect="1"/>
          </p:cNvPicPr>
          <p:nvPr/>
        </p:nvPicPr>
        <p:blipFill>
          <a:blip r:embed="rId8"/>
          <a:stretch>
            <a:fillRect/>
          </a:stretch>
        </p:blipFill>
        <p:spPr>
          <a:xfrm>
            <a:off x="10216396" y="5537716"/>
            <a:ext cx="3616285" cy="1879640"/>
          </a:xfrm>
          <a:prstGeom prst="rect">
            <a:avLst/>
          </a:prstGeom>
        </p:spPr>
      </p:pic>
      <p:pic>
        <p:nvPicPr>
          <p:cNvPr id="12" name="Image 8" descr="preencoded.png">    </p:cNvPr>
          <p:cNvPicPr>
            <a:picLocks noChangeAspect="1"/>
          </p:cNvPicPr>
          <p:nvPr/>
        </p:nvPicPr>
        <p:blipFill>
          <a:blip r:embed="rId9"/>
          <a:stretch>
            <a:fillRect/>
          </a:stretch>
        </p:blipFill>
        <p:spPr>
          <a:xfrm>
            <a:off x="13563600" y="228600"/>
            <a:ext cx="838200" cy="55947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760720" cy="8229600"/>
          </a:xfrm>
          <a:prstGeom prst="rect">
            <a:avLst/>
          </a:prstGeom>
        </p:spPr>
      </p:pic>
      <p:sp>
        <p:nvSpPr>
          <p:cNvPr id="3" name="Text 0"/>
          <p:cNvSpPr/>
          <p:nvPr/>
        </p:nvSpPr>
        <p:spPr>
          <a:xfrm>
            <a:off x="6199584" y="684490"/>
            <a:ext cx="5527477" cy="413980"/>
          </a:xfrm>
          <a:prstGeom prst="rect">
            <a:avLst/>
          </a:prstGeom>
          <a:noFill/>
          <a:ln/>
        </p:spPr>
        <p:txBody>
          <a:bodyPr wrap="none" lIns="0" tIns="0" rIns="0" bIns="0" rtlCol="0" anchor="t"/>
          <a:lstStyle/>
          <a:p>
            <a:pPr algn="l" indent="0" marL="0">
              <a:lnSpc>
                <a:spcPts val="3250"/>
              </a:lnSpc>
              <a:buNone/>
            </a:pPr>
            <a:r>
              <a:rPr lang="en-US" sz="2600" dirty="0">
                <a:solidFill>
                  <a:srgbClr val="FFD9BE"/>
                </a:solidFill>
                <a:latin typeface="Quattrocento" pitchFamily="34" charset="0"/>
                <a:ea typeface="Quattrocento" pitchFamily="34" charset="-122"/>
                <a:cs typeface="Quattrocento" pitchFamily="34" charset="-120"/>
              </a:rPr>
              <a:t>Переваги туристичного маршруту</a:t>
            </a:r>
            <a:endParaRPr lang="en-US" sz="2600" dirty="0"/>
          </a:p>
        </p:txBody>
      </p:sp>
      <p:sp>
        <p:nvSpPr>
          <p:cNvPr id="4" name="Text 1"/>
          <p:cNvSpPr/>
          <p:nvPr/>
        </p:nvSpPr>
        <p:spPr>
          <a:xfrm>
            <a:off x="6994922" y="1297067"/>
            <a:ext cx="1987034" cy="248364"/>
          </a:xfrm>
          <a:prstGeom prst="rect">
            <a:avLst/>
          </a:prstGeom>
          <a:noFill/>
          <a:ln/>
        </p:spPr>
        <p:txBody>
          <a:bodyPr wrap="none" lIns="0" tIns="0" rIns="0" bIns="0" rtlCol="0" anchor="t"/>
          <a:lstStyle/>
          <a:p>
            <a:pPr algn="r" indent="0" marL="0">
              <a:lnSpc>
                <a:spcPts val="1950"/>
              </a:lnSpc>
              <a:buNone/>
            </a:pPr>
            <a:r>
              <a:rPr lang="en-US" sz="1550" dirty="0">
                <a:solidFill>
                  <a:srgbClr val="F9EEE7"/>
                </a:solidFill>
                <a:latin typeface="Quattrocento" pitchFamily="34" charset="0"/>
                <a:ea typeface="Quattrocento" pitchFamily="34" charset="-122"/>
                <a:cs typeface="Quattrocento" pitchFamily="34" charset="-120"/>
              </a:rPr>
              <a:t>Природна цінність</a:t>
            </a:r>
            <a:endParaRPr lang="en-US" sz="1550" dirty="0"/>
          </a:p>
        </p:txBody>
      </p:sp>
      <p:sp>
        <p:nvSpPr>
          <p:cNvPr id="5" name="Text 2"/>
          <p:cNvSpPr/>
          <p:nvPr/>
        </p:nvSpPr>
        <p:spPr>
          <a:xfrm>
            <a:off x="6199584" y="1624846"/>
            <a:ext cx="2782372" cy="993458"/>
          </a:xfrm>
          <a:prstGeom prst="rect">
            <a:avLst/>
          </a:prstGeom>
          <a:noFill/>
          <a:ln/>
        </p:spPr>
        <p:txBody>
          <a:bodyPr wrap="square" lIns="0" tIns="0" rIns="0" bIns="0" rtlCol="0" anchor="t"/>
          <a:lstStyle/>
          <a:p>
            <a:pPr algn="r" indent="0" marL="0">
              <a:lnSpc>
                <a:spcPts val="1950"/>
              </a:lnSpc>
              <a:buNone/>
            </a:pPr>
            <a:r>
              <a:rPr lang="en-US" sz="1550" dirty="0">
                <a:solidFill>
                  <a:srgbClr val="F9EEE7"/>
                </a:solidFill>
                <a:latin typeface="Quattrocento" pitchFamily="34" charset="0"/>
                <a:ea typeface="Quattrocento" pitchFamily="34" charset="-122"/>
                <a:cs typeface="Quattrocento" pitchFamily="34" charset="-120"/>
              </a:rPr>
              <a:t>Унікальні природні ландшафти, чисте повітря та багате біорізноманіття парку Шенборна</a:t>
            </a:r>
            <a:endParaRPr lang="en-US" sz="1550" dirty="0"/>
          </a:p>
        </p:txBody>
      </p:sp>
      <p:pic>
        <p:nvPicPr>
          <p:cNvPr id="6" name="Image 1" descr="preencoded.png">    </p:cNvPr>
          <p:cNvPicPr>
            <a:picLocks noChangeAspect="1"/>
          </p:cNvPicPr>
          <p:nvPr/>
        </p:nvPicPr>
        <p:blipFill>
          <a:blip r:embed="rId2"/>
          <a:stretch>
            <a:fillRect/>
          </a:stretch>
        </p:blipFill>
        <p:spPr>
          <a:xfrm>
            <a:off x="9180552" y="3543181"/>
            <a:ext cx="1755696" cy="1755696"/>
          </a:xfrm>
          <a:prstGeom prst="rect">
            <a:avLst/>
          </a:prstGeom>
        </p:spPr>
      </p:pic>
      <p:pic>
        <p:nvPicPr>
          <p:cNvPr id="7" name="Image 2" descr="preencoded.png">    </p:cNvPr>
          <p:cNvPicPr>
            <a:picLocks noChangeAspect="1"/>
          </p:cNvPicPr>
          <p:nvPr/>
        </p:nvPicPr>
        <p:blipFill>
          <a:blip r:embed="rId3"/>
          <a:stretch>
            <a:fillRect/>
          </a:stretch>
        </p:blipFill>
        <p:spPr>
          <a:xfrm>
            <a:off x="9724013" y="3729335"/>
            <a:ext cx="198120" cy="247650"/>
          </a:xfrm>
          <a:prstGeom prst="rect">
            <a:avLst/>
          </a:prstGeom>
        </p:spPr>
      </p:pic>
      <p:sp>
        <p:nvSpPr>
          <p:cNvPr id="8" name="Text 3"/>
          <p:cNvSpPr/>
          <p:nvPr/>
        </p:nvSpPr>
        <p:spPr>
          <a:xfrm>
            <a:off x="11134844" y="1421249"/>
            <a:ext cx="1998821" cy="248364"/>
          </a:xfrm>
          <a:prstGeom prst="rect">
            <a:avLst/>
          </a:prstGeom>
          <a:noFill/>
          <a:ln/>
        </p:spPr>
        <p:txBody>
          <a:bodyPr wrap="none" lIns="0" tIns="0" rIns="0" bIns="0" rtlCol="0" anchor="t"/>
          <a:lstStyle/>
          <a:p>
            <a:pPr algn="l" indent="0" marL="0">
              <a:lnSpc>
                <a:spcPts val="1950"/>
              </a:lnSpc>
              <a:buNone/>
            </a:pPr>
            <a:r>
              <a:rPr lang="en-US" sz="1550" dirty="0">
                <a:solidFill>
                  <a:srgbClr val="F9EEE7"/>
                </a:solidFill>
                <a:latin typeface="Quattrocento" pitchFamily="34" charset="0"/>
                <a:ea typeface="Quattrocento" pitchFamily="34" charset="-122"/>
                <a:cs typeface="Quattrocento" pitchFamily="34" charset="-120"/>
              </a:rPr>
              <a:t>Історична спадщина</a:t>
            </a:r>
            <a:endParaRPr lang="en-US" sz="1550" dirty="0"/>
          </a:p>
        </p:txBody>
      </p:sp>
      <p:sp>
        <p:nvSpPr>
          <p:cNvPr id="9" name="Text 4"/>
          <p:cNvSpPr/>
          <p:nvPr/>
        </p:nvSpPr>
        <p:spPr>
          <a:xfrm>
            <a:off x="11134844" y="1749028"/>
            <a:ext cx="2782372" cy="745093"/>
          </a:xfrm>
          <a:prstGeom prst="rect">
            <a:avLst/>
          </a:prstGeom>
          <a:noFill/>
          <a:ln/>
        </p:spPr>
        <p:txBody>
          <a:bodyPr wrap="square" lIns="0" tIns="0" rIns="0" bIns="0" rtlCol="0" anchor="t"/>
          <a:lstStyle/>
          <a:p>
            <a:pPr algn="l" indent="0" marL="0">
              <a:lnSpc>
                <a:spcPts val="1950"/>
              </a:lnSpc>
              <a:buNone/>
            </a:pPr>
            <a:r>
              <a:rPr lang="en-US" sz="1550" dirty="0">
                <a:solidFill>
                  <a:srgbClr val="F9EEE7"/>
                </a:solidFill>
                <a:latin typeface="Quattrocento" pitchFamily="34" charset="0"/>
                <a:ea typeface="Quattrocento" pitchFamily="34" charset="-122"/>
                <a:cs typeface="Quattrocento" pitchFamily="34" charset="-120"/>
              </a:rPr>
              <a:t>Можливість дослідити культурну та архітектурну спадщину графів Шенборнів</a:t>
            </a:r>
            <a:endParaRPr lang="en-US" sz="1550" dirty="0"/>
          </a:p>
        </p:txBody>
      </p:sp>
      <p:pic>
        <p:nvPicPr>
          <p:cNvPr id="10" name="Image 3" descr="preencoded.png">    </p:cNvPr>
          <p:cNvPicPr>
            <a:picLocks noChangeAspect="1"/>
          </p:cNvPicPr>
          <p:nvPr/>
        </p:nvPicPr>
        <p:blipFill>
          <a:blip r:embed="rId4"/>
          <a:stretch>
            <a:fillRect/>
          </a:stretch>
        </p:blipFill>
        <p:spPr>
          <a:xfrm>
            <a:off x="9180552" y="3543181"/>
            <a:ext cx="1755696" cy="1755696"/>
          </a:xfrm>
          <a:prstGeom prst="rect">
            <a:avLst/>
          </a:prstGeom>
        </p:spPr>
      </p:pic>
      <p:pic>
        <p:nvPicPr>
          <p:cNvPr id="11" name="Image 4" descr="preencoded.png">    </p:cNvPr>
          <p:cNvPicPr>
            <a:picLocks noChangeAspect="1"/>
          </p:cNvPicPr>
          <p:nvPr/>
        </p:nvPicPr>
        <p:blipFill>
          <a:blip r:embed="rId5"/>
          <a:stretch>
            <a:fillRect/>
          </a:stretch>
        </p:blipFill>
        <p:spPr>
          <a:xfrm>
            <a:off x="10194429" y="3729335"/>
            <a:ext cx="198120" cy="247650"/>
          </a:xfrm>
          <a:prstGeom prst="rect">
            <a:avLst/>
          </a:prstGeom>
        </p:spPr>
      </p:pic>
      <p:sp>
        <p:nvSpPr>
          <p:cNvPr id="12" name="Text 5"/>
          <p:cNvSpPr/>
          <p:nvPr/>
        </p:nvSpPr>
        <p:spPr>
          <a:xfrm>
            <a:off x="11134844" y="2960013"/>
            <a:ext cx="2231588" cy="248364"/>
          </a:xfrm>
          <a:prstGeom prst="rect">
            <a:avLst/>
          </a:prstGeom>
          <a:noFill/>
          <a:ln/>
        </p:spPr>
        <p:txBody>
          <a:bodyPr wrap="none" lIns="0" tIns="0" rIns="0" bIns="0" rtlCol="0" anchor="t"/>
          <a:lstStyle/>
          <a:p>
            <a:pPr algn="l" indent="0" marL="0">
              <a:lnSpc>
                <a:spcPts val="1950"/>
              </a:lnSpc>
              <a:buNone/>
            </a:pPr>
            <a:r>
              <a:rPr lang="en-US" sz="1550" dirty="0">
                <a:solidFill>
                  <a:srgbClr val="F9EEE7"/>
                </a:solidFill>
                <a:latin typeface="Quattrocento" pitchFamily="34" charset="0"/>
                <a:ea typeface="Quattrocento" pitchFamily="34" charset="-122"/>
                <a:cs typeface="Quattrocento" pitchFamily="34" charset="-120"/>
              </a:rPr>
              <a:t>Оздоровчий потенціал</a:t>
            </a:r>
            <a:endParaRPr lang="en-US" sz="1550" dirty="0"/>
          </a:p>
        </p:txBody>
      </p:sp>
      <p:sp>
        <p:nvSpPr>
          <p:cNvPr id="13" name="Text 6"/>
          <p:cNvSpPr/>
          <p:nvPr/>
        </p:nvSpPr>
        <p:spPr>
          <a:xfrm>
            <a:off x="11134844" y="3287792"/>
            <a:ext cx="2782372" cy="745093"/>
          </a:xfrm>
          <a:prstGeom prst="rect">
            <a:avLst/>
          </a:prstGeom>
          <a:noFill/>
          <a:ln/>
        </p:spPr>
        <p:txBody>
          <a:bodyPr wrap="square" lIns="0" tIns="0" rIns="0" bIns="0" rtlCol="0" anchor="t"/>
          <a:lstStyle/>
          <a:p>
            <a:pPr algn="l" indent="0" marL="0">
              <a:lnSpc>
                <a:spcPts val="1950"/>
              </a:lnSpc>
              <a:buNone/>
            </a:pPr>
            <a:r>
              <a:rPr lang="en-US" sz="1550" dirty="0">
                <a:solidFill>
                  <a:srgbClr val="F9EEE7"/>
                </a:solidFill>
                <a:latin typeface="Quattrocento" pitchFamily="34" charset="0"/>
                <a:ea typeface="Quattrocento" pitchFamily="34" charset="-122"/>
                <a:cs typeface="Quattrocento" pitchFamily="34" charset="-120"/>
              </a:rPr>
              <a:t>Реабілітаційні та відновлювальні практики в природному середовищі</a:t>
            </a:r>
            <a:endParaRPr lang="en-US" sz="1550" dirty="0"/>
          </a:p>
        </p:txBody>
      </p:sp>
      <p:pic>
        <p:nvPicPr>
          <p:cNvPr id="14" name="Image 5" descr="preencoded.png">    </p:cNvPr>
          <p:cNvPicPr>
            <a:picLocks noChangeAspect="1"/>
          </p:cNvPicPr>
          <p:nvPr/>
        </p:nvPicPr>
        <p:blipFill>
          <a:blip r:embed="rId6"/>
          <a:stretch>
            <a:fillRect/>
          </a:stretch>
        </p:blipFill>
        <p:spPr>
          <a:xfrm>
            <a:off x="9180552" y="3543181"/>
            <a:ext cx="1755696" cy="1755696"/>
          </a:xfrm>
          <a:prstGeom prst="rect">
            <a:avLst/>
          </a:prstGeom>
        </p:spPr>
      </p:pic>
      <p:pic>
        <p:nvPicPr>
          <p:cNvPr id="15" name="Image 6" descr="preencoded.png">    </p:cNvPr>
          <p:cNvPicPr>
            <a:picLocks noChangeAspect="1"/>
          </p:cNvPicPr>
          <p:nvPr/>
        </p:nvPicPr>
        <p:blipFill>
          <a:blip r:embed="rId7"/>
          <a:stretch>
            <a:fillRect/>
          </a:stretch>
        </p:blipFill>
        <p:spPr>
          <a:xfrm>
            <a:off x="10526970" y="4061877"/>
            <a:ext cx="198120" cy="247650"/>
          </a:xfrm>
          <a:prstGeom prst="rect">
            <a:avLst/>
          </a:prstGeom>
        </p:spPr>
      </p:pic>
      <p:sp>
        <p:nvSpPr>
          <p:cNvPr id="16" name="Text 7"/>
          <p:cNvSpPr/>
          <p:nvPr/>
        </p:nvSpPr>
        <p:spPr>
          <a:xfrm>
            <a:off x="11134844" y="4517827"/>
            <a:ext cx="1987034" cy="248364"/>
          </a:xfrm>
          <a:prstGeom prst="rect">
            <a:avLst/>
          </a:prstGeom>
          <a:noFill/>
          <a:ln/>
        </p:spPr>
        <p:txBody>
          <a:bodyPr wrap="none" lIns="0" tIns="0" rIns="0" bIns="0" rtlCol="0" anchor="t"/>
          <a:lstStyle/>
          <a:p>
            <a:pPr algn="l" indent="0" marL="0">
              <a:lnSpc>
                <a:spcPts val="1950"/>
              </a:lnSpc>
              <a:buNone/>
            </a:pPr>
            <a:r>
              <a:rPr lang="en-US" sz="1550" dirty="0">
                <a:solidFill>
                  <a:srgbClr val="F9EEE7"/>
                </a:solidFill>
                <a:latin typeface="Quattrocento" pitchFamily="34" charset="0"/>
                <a:ea typeface="Quattrocento" pitchFamily="34" charset="-122"/>
                <a:cs typeface="Quattrocento" pitchFamily="34" charset="-120"/>
              </a:rPr>
              <a:t>Доступність</a:t>
            </a:r>
            <a:endParaRPr lang="en-US" sz="1550" dirty="0"/>
          </a:p>
        </p:txBody>
      </p:sp>
      <p:sp>
        <p:nvSpPr>
          <p:cNvPr id="17" name="Text 8"/>
          <p:cNvSpPr/>
          <p:nvPr/>
        </p:nvSpPr>
        <p:spPr>
          <a:xfrm>
            <a:off x="11134844" y="4845606"/>
            <a:ext cx="2782372" cy="993458"/>
          </a:xfrm>
          <a:prstGeom prst="rect">
            <a:avLst/>
          </a:prstGeom>
          <a:noFill/>
          <a:ln/>
        </p:spPr>
        <p:txBody>
          <a:bodyPr wrap="square" lIns="0" tIns="0" rIns="0" bIns="0" rtlCol="0" anchor="t"/>
          <a:lstStyle/>
          <a:p>
            <a:pPr algn="l" indent="0" marL="0">
              <a:lnSpc>
                <a:spcPts val="1950"/>
              </a:lnSpc>
              <a:buNone/>
            </a:pPr>
            <a:r>
              <a:rPr lang="en-US" sz="1550" dirty="0">
                <a:solidFill>
                  <a:srgbClr val="F9EEE7"/>
                </a:solidFill>
                <a:latin typeface="Quattrocento" pitchFamily="34" charset="0"/>
                <a:ea typeface="Quattrocento" pitchFamily="34" charset="-122"/>
                <a:cs typeface="Quattrocento" pitchFamily="34" charset="-120"/>
              </a:rPr>
              <a:t>Розвинена інфраструктура та зручне розташування для відвідувачів різних вікових категорій</a:t>
            </a:r>
            <a:endParaRPr lang="en-US" sz="1550" dirty="0"/>
          </a:p>
        </p:txBody>
      </p:sp>
      <p:pic>
        <p:nvPicPr>
          <p:cNvPr id="18" name="Image 7" descr="preencoded.png">    </p:cNvPr>
          <p:cNvPicPr>
            <a:picLocks noChangeAspect="1"/>
          </p:cNvPicPr>
          <p:nvPr/>
        </p:nvPicPr>
        <p:blipFill>
          <a:blip r:embed="rId8"/>
          <a:stretch>
            <a:fillRect/>
          </a:stretch>
        </p:blipFill>
        <p:spPr>
          <a:xfrm>
            <a:off x="9180552" y="3543181"/>
            <a:ext cx="1755696" cy="1755696"/>
          </a:xfrm>
          <a:prstGeom prst="rect">
            <a:avLst/>
          </a:prstGeom>
        </p:spPr>
      </p:pic>
      <p:pic>
        <p:nvPicPr>
          <p:cNvPr id="19" name="Image 8" descr="preencoded.png">    </p:cNvPr>
          <p:cNvPicPr>
            <a:picLocks noChangeAspect="1"/>
          </p:cNvPicPr>
          <p:nvPr/>
        </p:nvPicPr>
        <p:blipFill>
          <a:blip r:embed="rId9"/>
          <a:stretch>
            <a:fillRect/>
          </a:stretch>
        </p:blipFill>
        <p:spPr>
          <a:xfrm>
            <a:off x="10526970" y="4532293"/>
            <a:ext cx="198120" cy="247650"/>
          </a:xfrm>
          <a:prstGeom prst="rect">
            <a:avLst/>
          </a:prstGeom>
        </p:spPr>
      </p:pic>
      <p:sp>
        <p:nvSpPr>
          <p:cNvPr id="20" name="Text 9"/>
          <p:cNvSpPr/>
          <p:nvPr/>
        </p:nvSpPr>
        <p:spPr>
          <a:xfrm>
            <a:off x="11134844" y="6180892"/>
            <a:ext cx="2122051" cy="248364"/>
          </a:xfrm>
          <a:prstGeom prst="rect">
            <a:avLst/>
          </a:prstGeom>
          <a:noFill/>
          <a:ln/>
        </p:spPr>
        <p:txBody>
          <a:bodyPr wrap="none" lIns="0" tIns="0" rIns="0" bIns="0" rtlCol="0" anchor="t"/>
          <a:lstStyle/>
          <a:p>
            <a:pPr algn="l" indent="0" marL="0">
              <a:lnSpc>
                <a:spcPts val="1950"/>
              </a:lnSpc>
              <a:buNone/>
            </a:pPr>
            <a:r>
              <a:rPr lang="en-US" sz="1550" dirty="0">
                <a:solidFill>
                  <a:srgbClr val="F9EEE7"/>
                </a:solidFill>
                <a:latin typeface="Quattrocento" pitchFamily="34" charset="0"/>
                <a:ea typeface="Quattrocento" pitchFamily="34" charset="-122"/>
                <a:cs typeface="Quattrocento" pitchFamily="34" charset="-120"/>
              </a:rPr>
              <a:t>Індивідуальний підхід</a:t>
            </a:r>
            <a:endParaRPr lang="en-US" sz="1550" dirty="0"/>
          </a:p>
        </p:txBody>
      </p:sp>
      <p:sp>
        <p:nvSpPr>
          <p:cNvPr id="21" name="Text 10"/>
          <p:cNvSpPr/>
          <p:nvPr/>
        </p:nvSpPr>
        <p:spPr>
          <a:xfrm>
            <a:off x="11134844" y="6508671"/>
            <a:ext cx="2782372" cy="745093"/>
          </a:xfrm>
          <a:prstGeom prst="rect">
            <a:avLst/>
          </a:prstGeom>
          <a:noFill/>
          <a:ln/>
        </p:spPr>
        <p:txBody>
          <a:bodyPr wrap="square" lIns="0" tIns="0" rIns="0" bIns="0" rtlCol="0" anchor="t"/>
          <a:lstStyle/>
          <a:p>
            <a:pPr algn="l" indent="0" marL="0">
              <a:lnSpc>
                <a:spcPts val="1950"/>
              </a:lnSpc>
              <a:buNone/>
            </a:pPr>
            <a:r>
              <a:rPr lang="en-US" sz="1550" dirty="0">
                <a:solidFill>
                  <a:srgbClr val="F9EEE7"/>
                </a:solidFill>
                <a:latin typeface="Quattrocento" pitchFamily="34" charset="0"/>
                <a:ea typeface="Quattrocento" pitchFamily="34" charset="-122"/>
                <a:cs typeface="Quattrocento" pitchFamily="34" charset="-120"/>
              </a:rPr>
              <a:t>Можливість обирати активності відповідно до особистих потреб та стану</a:t>
            </a:r>
            <a:endParaRPr lang="en-US" sz="1550" dirty="0"/>
          </a:p>
        </p:txBody>
      </p:sp>
      <p:sp>
        <p:nvSpPr>
          <p:cNvPr id="22" name="Text 11"/>
          <p:cNvSpPr/>
          <p:nvPr/>
        </p:nvSpPr>
        <p:spPr>
          <a:xfrm>
            <a:off x="11134844" y="7333178"/>
            <a:ext cx="2782372" cy="211931"/>
          </a:xfrm>
          <a:prstGeom prst="rect">
            <a:avLst/>
          </a:prstGeom>
          <a:noFill/>
          <a:ln/>
        </p:spPr>
        <p:txBody>
          <a:bodyPr wrap="none" lIns="0" tIns="0" rIns="0" bIns="0" rtlCol="0" anchor="t"/>
          <a:lstStyle/>
          <a:p>
            <a:pPr algn="l" indent="0" marL="0">
              <a:lnSpc>
                <a:spcPts val="1650"/>
              </a:lnSpc>
              <a:buNone/>
            </a:pPr>
            <a:endParaRPr lang="en-US" sz="1000" dirty="0"/>
          </a:p>
        </p:txBody>
      </p:sp>
      <p:pic>
        <p:nvPicPr>
          <p:cNvPr id="23" name="Image 9" descr="preencoded.png">    </p:cNvPr>
          <p:cNvPicPr>
            <a:picLocks noChangeAspect="1"/>
          </p:cNvPicPr>
          <p:nvPr/>
        </p:nvPicPr>
        <p:blipFill>
          <a:blip r:embed="rId10"/>
          <a:stretch>
            <a:fillRect/>
          </a:stretch>
        </p:blipFill>
        <p:spPr>
          <a:xfrm>
            <a:off x="9180552" y="3543181"/>
            <a:ext cx="1755696" cy="1755696"/>
          </a:xfrm>
          <a:prstGeom prst="rect">
            <a:avLst/>
          </a:prstGeom>
        </p:spPr>
      </p:pic>
      <p:pic>
        <p:nvPicPr>
          <p:cNvPr id="24" name="Image 10" descr="preencoded.png">    </p:cNvPr>
          <p:cNvPicPr>
            <a:picLocks noChangeAspect="1"/>
          </p:cNvPicPr>
          <p:nvPr/>
        </p:nvPicPr>
        <p:blipFill>
          <a:blip r:embed="rId11"/>
          <a:stretch>
            <a:fillRect/>
          </a:stretch>
        </p:blipFill>
        <p:spPr>
          <a:xfrm>
            <a:off x="10194429" y="4864834"/>
            <a:ext cx="198120" cy="247650"/>
          </a:xfrm>
          <a:prstGeom prst="rect">
            <a:avLst/>
          </a:prstGeom>
        </p:spPr>
      </p:pic>
      <p:sp>
        <p:nvSpPr>
          <p:cNvPr id="25" name="Text 12"/>
          <p:cNvSpPr/>
          <p:nvPr/>
        </p:nvSpPr>
        <p:spPr>
          <a:xfrm>
            <a:off x="6746319" y="6180892"/>
            <a:ext cx="2235637" cy="248364"/>
          </a:xfrm>
          <a:prstGeom prst="rect">
            <a:avLst/>
          </a:prstGeom>
          <a:noFill/>
          <a:ln/>
        </p:spPr>
        <p:txBody>
          <a:bodyPr wrap="none" lIns="0" tIns="0" rIns="0" bIns="0" rtlCol="0" anchor="t"/>
          <a:lstStyle/>
          <a:p>
            <a:pPr algn="r" indent="0" marL="0">
              <a:lnSpc>
                <a:spcPts val="1950"/>
              </a:lnSpc>
              <a:buNone/>
            </a:pPr>
            <a:r>
              <a:rPr lang="en-US" sz="1550" dirty="0">
                <a:solidFill>
                  <a:srgbClr val="F9EEE7"/>
                </a:solidFill>
                <a:latin typeface="Quattrocento" pitchFamily="34" charset="0"/>
                <a:ea typeface="Quattrocento" pitchFamily="34" charset="-122"/>
                <a:cs typeface="Quattrocento" pitchFamily="34" charset="-120"/>
              </a:rPr>
              <a:t>Природне середовище</a:t>
            </a:r>
            <a:endParaRPr lang="en-US" sz="1550" dirty="0"/>
          </a:p>
        </p:txBody>
      </p:sp>
      <p:sp>
        <p:nvSpPr>
          <p:cNvPr id="26" name="Text 13"/>
          <p:cNvSpPr/>
          <p:nvPr/>
        </p:nvSpPr>
        <p:spPr>
          <a:xfrm>
            <a:off x="6199584" y="6508671"/>
            <a:ext cx="2782372" cy="745093"/>
          </a:xfrm>
          <a:prstGeom prst="rect">
            <a:avLst/>
          </a:prstGeom>
          <a:noFill/>
          <a:ln/>
        </p:spPr>
        <p:txBody>
          <a:bodyPr wrap="square" lIns="0" tIns="0" rIns="0" bIns="0" rtlCol="0" anchor="t"/>
          <a:lstStyle/>
          <a:p>
            <a:pPr algn="r" indent="0" marL="0">
              <a:lnSpc>
                <a:spcPts val="1950"/>
              </a:lnSpc>
              <a:buNone/>
            </a:pPr>
            <a:r>
              <a:rPr lang="en-US" sz="1550" dirty="0">
                <a:solidFill>
                  <a:srgbClr val="F9EEE7"/>
                </a:solidFill>
                <a:latin typeface="Quattrocento" pitchFamily="34" charset="0"/>
                <a:ea typeface="Quattrocento" pitchFamily="34" charset="-122"/>
                <a:cs typeface="Quattrocento" pitchFamily="34" charset="-120"/>
              </a:rPr>
              <a:t>Використання цілющих властивостей карпатської природи для відновлення</a:t>
            </a:r>
            <a:endParaRPr lang="en-US" sz="1550" dirty="0"/>
          </a:p>
        </p:txBody>
      </p:sp>
      <p:sp>
        <p:nvSpPr>
          <p:cNvPr id="27" name="Text 14"/>
          <p:cNvSpPr/>
          <p:nvPr/>
        </p:nvSpPr>
        <p:spPr>
          <a:xfrm>
            <a:off x="6199584" y="7333178"/>
            <a:ext cx="2782372" cy="211931"/>
          </a:xfrm>
          <a:prstGeom prst="rect">
            <a:avLst/>
          </a:prstGeom>
          <a:noFill/>
          <a:ln/>
        </p:spPr>
        <p:txBody>
          <a:bodyPr wrap="none" lIns="0" tIns="0" rIns="0" bIns="0" rtlCol="0" anchor="t"/>
          <a:lstStyle/>
          <a:p>
            <a:pPr algn="r" indent="0" marL="0">
              <a:lnSpc>
                <a:spcPts val="1650"/>
              </a:lnSpc>
              <a:buNone/>
            </a:pPr>
            <a:endParaRPr lang="en-US" sz="1000" dirty="0"/>
          </a:p>
        </p:txBody>
      </p:sp>
      <p:pic>
        <p:nvPicPr>
          <p:cNvPr id="28" name="Image 11" descr="preencoded.png">    </p:cNvPr>
          <p:cNvPicPr>
            <a:picLocks noChangeAspect="1"/>
          </p:cNvPicPr>
          <p:nvPr/>
        </p:nvPicPr>
        <p:blipFill>
          <a:blip r:embed="rId12"/>
          <a:stretch>
            <a:fillRect/>
          </a:stretch>
        </p:blipFill>
        <p:spPr>
          <a:xfrm>
            <a:off x="9180552" y="3543181"/>
            <a:ext cx="1755696" cy="1755696"/>
          </a:xfrm>
          <a:prstGeom prst="rect">
            <a:avLst/>
          </a:prstGeom>
        </p:spPr>
      </p:pic>
      <p:pic>
        <p:nvPicPr>
          <p:cNvPr id="29" name="Image 12" descr="preencoded.png">    </p:cNvPr>
          <p:cNvPicPr>
            <a:picLocks noChangeAspect="1"/>
          </p:cNvPicPr>
          <p:nvPr/>
        </p:nvPicPr>
        <p:blipFill>
          <a:blip r:embed="rId13"/>
          <a:stretch>
            <a:fillRect/>
          </a:stretch>
        </p:blipFill>
        <p:spPr>
          <a:xfrm>
            <a:off x="9724013" y="4864834"/>
            <a:ext cx="198120" cy="247650"/>
          </a:xfrm>
          <a:prstGeom prst="rect">
            <a:avLst/>
          </a:prstGeom>
        </p:spPr>
      </p:pic>
      <p:sp>
        <p:nvSpPr>
          <p:cNvPr id="30" name="Text 15"/>
          <p:cNvSpPr/>
          <p:nvPr/>
        </p:nvSpPr>
        <p:spPr>
          <a:xfrm>
            <a:off x="7326154" y="4374713"/>
            <a:ext cx="1655802" cy="206931"/>
          </a:xfrm>
          <a:prstGeom prst="rect">
            <a:avLst/>
          </a:prstGeom>
          <a:noFill/>
          <a:ln/>
        </p:spPr>
        <p:txBody>
          <a:bodyPr wrap="none" lIns="0" tIns="0" rIns="0" bIns="0" rtlCol="0" anchor="t"/>
          <a:lstStyle/>
          <a:p>
            <a:pPr algn="r" indent="0" marL="0">
              <a:lnSpc>
                <a:spcPts val="1600"/>
              </a:lnSpc>
              <a:buNone/>
            </a:pPr>
            <a:endParaRPr lang="en-US" sz="1300" dirty="0"/>
          </a:p>
        </p:txBody>
      </p:sp>
      <p:sp>
        <p:nvSpPr>
          <p:cNvPr id="31" name="Text 16"/>
          <p:cNvSpPr/>
          <p:nvPr/>
        </p:nvSpPr>
        <p:spPr>
          <a:xfrm>
            <a:off x="6994922" y="4661059"/>
            <a:ext cx="1987034" cy="248364"/>
          </a:xfrm>
          <a:prstGeom prst="rect">
            <a:avLst/>
          </a:prstGeom>
          <a:noFill/>
          <a:ln/>
        </p:spPr>
        <p:txBody>
          <a:bodyPr wrap="none" lIns="0" tIns="0" rIns="0" bIns="0" rtlCol="0" anchor="t"/>
          <a:lstStyle/>
          <a:p>
            <a:pPr algn="r" indent="0" marL="0">
              <a:lnSpc>
                <a:spcPts val="1950"/>
              </a:lnSpc>
              <a:buNone/>
            </a:pPr>
            <a:r>
              <a:rPr lang="en-US" sz="1550" dirty="0">
                <a:solidFill>
                  <a:srgbClr val="F9EEE7"/>
                </a:solidFill>
                <a:latin typeface="Quattrocento" pitchFamily="34" charset="0"/>
                <a:ea typeface="Quattrocento" pitchFamily="34" charset="-122"/>
                <a:cs typeface="Quattrocento" pitchFamily="34" charset="-120"/>
              </a:rPr>
              <a:t>Комплексний підхід</a:t>
            </a:r>
            <a:endParaRPr lang="en-US" sz="1550" dirty="0"/>
          </a:p>
        </p:txBody>
      </p:sp>
      <p:sp>
        <p:nvSpPr>
          <p:cNvPr id="32" name="Text 17"/>
          <p:cNvSpPr/>
          <p:nvPr/>
        </p:nvSpPr>
        <p:spPr>
          <a:xfrm>
            <a:off x="6199584" y="4988838"/>
            <a:ext cx="2782372" cy="993458"/>
          </a:xfrm>
          <a:prstGeom prst="rect">
            <a:avLst/>
          </a:prstGeom>
          <a:noFill/>
          <a:ln/>
        </p:spPr>
        <p:txBody>
          <a:bodyPr wrap="square" lIns="0" tIns="0" rIns="0" bIns="0" rtlCol="0" anchor="t"/>
          <a:lstStyle/>
          <a:p>
            <a:pPr algn="r" indent="0" marL="0">
              <a:lnSpc>
                <a:spcPts val="1950"/>
              </a:lnSpc>
              <a:buNone/>
            </a:pPr>
            <a:r>
              <a:rPr lang="en-US" sz="1550" dirty="0">
                <a:solidFill>
                  <a:srgbClr val="F9EEE7"/>
                </a:solidFill>
                <a:latin typeface="Quattrocento" pitchFamily="34" charset="0"/>
                <a:ea typeface="Quattrocento" pitchFamily="34" charset="-122"/>
                <a:cs typeface="Quattrocento" pitchFamily="34" charset="-120"/>
              </a:rPr>
              <a:t>Поєднання фізичної, психологічної та духовної реабілітації в одному просторі</a:t>
            </a:r>
            <a:endParaRPr lang="en-US" sz="1550" dirty="0"/>
          </a:p>
        </p:txBody>
      </p:sp>
      <p:pic>
        <p:nvPicPr>
          <p:cNvPr id="33" name="Image 13" descr="preencoded.png">    </p:cNvPr>
          <p:cNvPicPr>
            <a:picLocks noChangeAspect="1"/>
          </p:cNvPicPr>
          <p:nvPr/>
        </p:nvPicPr>
        <p:blipFill>
          <a:blip r:embed="rId14"/>
          <a:stretch>
            <a:fillRect/>
          </a:stretch>
        </p:blipFill>
        <p:spPr>
          <a:xfrm>
            <a:off x="9180552" y="3543181"/>
            <a:ext cx="1755696" cy="1755696"/>
          </a:xfrm>
          <a:prstGeom prst="rect">
            <a:avLst/>
          </a:prstGeom>
        </p:spPr>
      </p:pic>
      <p:pic>
        <p:nvPicPr>
          <p:cNvPr id="34" name="Image 14" descr="preencoded.png">    </p:cNvPr>
          <p:cNvPicPr>
            <a:picLocks noChangeAspect="1"/>
          </p:cNvPicPr>
          <p:nvPr/>
        </p:nvPicPr>
        <p:blipFill>
          <a:blip r:embed="rId15"/>
          <a:stretch>
            <a:fillRect/>
          </a:stretch>
        </p:blipFill>
        <p:spPr>
          <a:xfrm>
            <a:off x="9391471" y="4532293"/>
            <a:ext cx="198120" cy="247650"/>
          </a:xfrm>
          <a:prstGeom prst="rect">
            <a:avLst/>
          </a:prstGeom>
        </p:spPr>
      </p:pic>
      <p:sp>
        <p:nvSpPr>
          <p:cNvPr id="35" name="Text 18"/>
          <p:cNvSpPr/>
          <p:nvPr/>
        </p:nvSpPr>
        <p:spPr>
          <a:xfrm>
            <a:off x="7326154" y="2816900"/>
            <a:ext cx="1655802" cy="206931"/>
          </a:xfrm>
          <a:prstGeom prst="rect">
            <a:avLst/>
          </a:prstGeom>
          <a:noFill/>
          <a:ln/>
        </p:spPr>
        <p:txBody>
          <a:bodyPr wrap="none" lIns="0" tIns="0" rIns="0" bIns="0" rtlCol="0" anchor="t"/>
          <a:lstStyle/>
          <a:p>
            <a:pPr algn="r" indent="0" marL="0">
              <a:lnSpc>
                <a:spcPts val="1600"/>
              </a:lnSpc>
              <a:buNone/>
            </a:pPr>
            <a:endParaRPr lang="en-US" sz="1300" dirty="0"/>
          </a:p>
        </p:txBody>
      </p:sp>
      <p:sp>
        <p:nvSpPr>
          <p:cNvPr id="36" name="Text 19"/>
          <p:cNvSpPr/>
          <p:nvPr/>
        </p:nvSpPr>
        <p:spPr>
          <a:xfrm>
            <a:off x="6980396" y="3103245"/>
            <a:ext cx="2001560" cy="248364"/>
          </a:xfrm>
          <a:prstGeom prst="rect">
            <a:avLst/>
          </a:prstGeom>
          <a:noFill/>
          <a:ln/>
        </p:spPr>
        <p:txBody>
          <a:bodyPr wrap="none" lIns="0" tIns="0" rIns="0" bIns="0" rtlCol="0" anchor="t"/>
          <a:lstStyle/>
          <a:p>
            <a:pPr algn="r" indent="0" marL="0">
              <a:lnSpc>
                <a:spcPts val="1950"/>
              </a:lnSpc>
              <a:buNone/>
            </a:pPr>
            <a:r>
              <a:rPr lang="en-US" sz="1550" dirty="0">
                <a:solidFill>
                  <a:srgbClr val="F9EEE7"/>
                </a:solidFill>
                <a:latin typeface="Quattrocento" pitchFamily="34" charset="0"/>
                <a:ea typeface="Quattrocento" pitchFamily="34" charset="-122"/>
                <a:cs typeface="Quattrocento" pitchFamily="34" charset="-120"/>
              </a:rPr>
              <a:t>Соціальна взаємодія</a:t>
            </a:r>
            <a:endParaRPr lang="en-US" sz="1550" dirty="0"/>
          </a:p>
        </p:txBody>
      </p:sp>
      <p:sp>
        <p:nvSpPr>
          <p:cNvPr id="37" name="Text 20"/>
          <p:cNvSpPr/>
          <p:nvPr/>
        </p:nvSpPr>
        <p:spPr>
          <a:xfrm>
            <a:off x="6199584" y="3431024"/>
            <a:ext cx="2782372" cy="745093"/>
          </a:xfrm>
          <a:prstGeom prst="rect">
            <a:avLst/>
          </a:prstGeom>
          <a:noFill/>
          <a:ln/>
        </p:spPr>
        <p:txBody>
          <a:bodyPr wrap="square" lIns="0" tIns="0" rIns="0" bIns="0" rtlCol="0" anchor="t"/>
          <a:lstStyle/>
          <a:p>
            <a:pPr algn="r" indent="0" marL="0">
              <a:lnSpc>
                <a:spcPts val="1950"/>
              </a:lnSpc>
              <a:buNone/>
            </a:pPr>
            <a:r>
              <a:rPr lang="en-US" sz="1550" dirty="0">
                <a:solidFill>
                  <a:srgbClr val="F9EEE7"/>
                </a:solidFill>
                <a:latin typeface="Quattrocento" pitchFamily="34" charset="0"/>
                <a:ea typeface="Quattrocento" pitchFamily="34" charset="-122"/>
                <a:cs typeface="Quattrocento" pitchFamily="34" charset="-120"/>
              </a:rPr>
              <a:t>Створення умов для спілкування та обміну досвідом між учасниками</a:t>
            </a:r>
            <a:endParaRPr lang="en-US" sz="1550" dirty="0"/>
          </a:p>
        </p:txBody>
      </p:sp>
      <p:pic>
        <p:nvPicPr>
          <p:cNvPr id="38" name="Image 15" descr="preencoded.png">    </p:cNvPr>
          <p:cNvPicPr>
            <a:picLocks noChangeAspect="1"/>
          </p:cNvPicPr>
          <p:nvPr/>
        </p:nvPicPr>
        <p:blipFill>
          <a:blip r:embed="rId16"/>
          <a:stretch>
            <a:fillRect/>
          </a:stretch>
        </p:blipFill>
        <p:spPr>
          <a:xfrm>
            <a:off x="9180552" y="3543181"/>
            <a:ext cx="1755696" cy="1755696"/>
          </a:xfrm>
          <a:prstGeom prst="rect">
            <a:avLst/>
          </a:prstGeom>
        </p:spPr>
      </p:pic>
      <p:pic>
        <p:nvPicPr>
          <p:cNvPr id="39" name="Image 16" descr="preencoded.png">    </p:cNvPr>
          <p:cNvPicPr>
            <a:picLocks noChangeAspect="1"/>
          </p:cNvPicPr>
          <p:nvPr/>
        </p:nvPicPr>
        <p:blipFill>
          <a:blip r:embed="rId17"/>
          <a:stretch>
            <a:fillRect/>
          </a:stretch>
        </p:blipFill>
        <p:spPr>
          <a:xfrm>
            <a:off x="9391471" y="4061877"/>
            <a:ext cx="198120" cy="247650"/>
          </a:xfrm>
          <a:prstGeom prst="rect">
            <a:avLst/>
          </a:prstGeom>
        </p:spPr>
      </p:pic>
      <p:pic>
        <p:nvPicPr>
          <p:cNvPr id="40" name="Image 17" descr="preencoded.png">    </p:cNvPr>
          <p:cNvPicPr>
            <a:picLocks noChangeAspect="1"/>
          </p:cNvPicPr>
          <p:nvPr/>
        </p:nvPicPr>
        <p:blipFill>
          <a:blip r:embed="rId18"/>
          <a:stretch>
            <a:fillRect/>
          </a:stretch>
        </p:blipFill>
        <p:spPr>
          <a:xfrm>
            <a:off x="13563600" y="228600"/>
            <a:ext cx="838200" cy="55947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793790" y="788789"/>
            <a:ext cx="11573351" cy="708779"/>
          </a:xfrm>
          <a:prstGeom prst="rect">
            <a:avLst/>
          </a:prstGeom>
          <a:noFill/>
          <a:ln/>
        </p:spPr>
        <p:txBody>
          <a:bodyPr wrap="none" lIns="0" tIns="0" rIns="0" bIns="0" rtlCol="0" anchor="t"/>
          <a:lstStyle/>
          <a:p>
            <a:pPr algn="l" indent="0" marL="0">
              <a:lnSpc>
                <a:spcPts val="5550"/>
              </a:lnSpc>
              <a:buNone/>
            </a:pPr>
            <a:r>
              <a:rPr lang="en-US" sz="4450" dirty="0">
                <a:solidFill>
                  <a:srgbClr val="FFD9BE"/>
                </a:solidFill>
                <a:latin typeface="Quattrocento" pitchFamily="34" charset="0"/>
                <a:ea typeface="Quattrocento" pitchFamily="34" charset="-122"/>
                <a:cs typeface="Quattrocento" pitchFamily="34" charset="-120"/>
              </a:rPr>
              <a:t>Історія, що почалася з маленького серця…</a:t>
            </a:r>
            <a:endParaRPr lang="en-US" sz="4450" dirty="0"/>
          </a:p>
        </p:txBody>
      </p:sp>
      <p:pic>
        <p:nvPicPr>
          <p:cNvPr id="3" name="Image 0" descr="preencoded.png">    </p:cNvPr>
          <p:cNvPicPr>
            <a:picLocks noChangeAspect="1"/>
          </p:cNvPicPr>
          <p:nvPr/>
        </p:nvPicPr>
        <p:blipFill>
          <a:blip r:embed="rId1"/>
          <a:stretch>
            <a:fillRect/>
          </a:stretch>
        </p:blipFill>
        <p:spPr>
          <a:xfrm>
            <a:off x="793790" y="1951196"/>
            <a:ext cx="4120753" cy="2546747"/>
          </a:xfrm>
          <a:prstGeom prst="rect">
            <a:avLst/>
          </a:prstGeom>
        </p:spPr>
      </p:pic>
      <p:sp>
        <p:nvSpPr>
          <p:cNvPr id="4" name="Text 1"/>
          <p:cNvSpPr/>
          <p:nvPr/>
        </p:nvSpPr>
        <p:spPr>
          <a:xfrm>
            <a:off x="793790" y="4781431"/>
            <a:ext cx="4120753" cy="708660"/>
          </a:xfrm>
          <a:prstGeom prst="rect">
            <a:avLst/>
          </a:prstGeom>
          <a:noFill/>
          <a:ln/>
        </p:spPr>
        <p:txBody>
          <a:bodyPr wrap="square" lIns="0" tIns="0" rIns="0" bIns="0" rtlCol="0" anchor="t"/>
          <a:lstStyle/>
          <a:p>
            <a:pPr algn="l" indent="0" marL="0">
              <a:lnSpc>
                <a:spcPts val="2750"/>
              </a:lnSpc>
              <a:buNone/>
            </a:pPr>
            <a:r>
              <a:rPr lang="en-US" sz="2200" dirty="0">
                <a:solidFill>
                  <a:srgbClr val="F9EEE7"/>
                </a:solidFill>
                <a:latin typeface="Quattrocento" pitchFamily="34" charset="0"/>
                <a:ea typeface="Quattrocento" pitchFamily="34" charset="-122"/>
                <a:cs typeface="Quattrocento" pitchFamily="34" charset="-120"/>
              </a:rPr>
              <a:t> Разом із мамою проводила екскурсії у парку Шенборна</a:t>
            </a:r>
            <a:endParaRPr lang="en-US" sz="2200" dirty="0"/>
          </a:p>
        </p:txBody>
      </p:sp>
      <p:sp>
        <p:nvSpPr>
          <p:cNvPr id="5" name="Text 2"/>
          <p:cNvSpPr/>
          <p:nvPr/>
        </p:nvSpPr>
        <p:spPr>
          <a:xfrm>
            <a:off x="793790" y="5626179"/>
            <a:ext cx="4120753" cy="1088708"/>
          </a:xfrm>
          <a:prstGeom prst="rect">
            <a:avLst/>
          </a:prstGeom>
          <a:noFill/>
          <a:ln/>
        </p:spPr>
        <p:txBody>
          <a:bodyPr wrap="square" lIns="0" tIns="0" rIns="0" bIns="0" rtlCol="0" anchor="t"/>
          <a:lstStyle/>
          <a:p>
            <a:pPr algn="l" indent="0" marL="0">
              <a:lnSpc>
                <a:spcPts val="2850"/>
              </a:lnSpc>
              <a:buNone/>
            </a:pPr>
            <a:r>
              <a:rPr lang="en-US" sz="1750" dirty="0">
                <a:solidFill>
                  <a:srgbClr val="F9EEE7"/>
                </a:solidFill>
                <a:latin typeface="Quattrocento" pitchFamily="34" charset="0"/>
                <a:ea typeface="Quattrocento" pitchFamily="34" charset="-122"/>
                <a:cs typeface="Quattrocento" pitchFamily="34" charset="-120"/>
              </a:rPr>
              <a:t>Я знала всі визначні місця, найстарішу сосну, джерело Краси та міст для бажань.</a:t>
            </a:r>
            <a:endParaRPr lang="en-US" sz="1750" dirty="0"/>
          </a:p>
        </p:txBody>
      </p:sp>
      <p:pic>
        <p:nvPicPr>
          <p:cNvPr id="6" name="Image 1" descr="preencoded.png">    </p:cNvPr>
          <p:cNvPicPr>
            <a:picLocks noChangeAspect="1"/>
          </p:cNvPicPr>
          <p:nvPr/>
        </p:nvPicPr>
        <p:blipFill>
          <a:blip r:embed="rId2"/>
          <a:stretch>
            <a:fillRect/>
          </a:stretch>
        </p:blipFill>
        <p:spPr>
          <a:xfrm>
            <a:off x="5254704" y="1951196"/>
            <a:ext cx="4120872" cy="2546866"/>
          </a:xfrm>
          <a:prstGeom prst="rect">
            <a:avLst/>
          </a:prstGeom>
        </p:spPr>
      </p:pic>
      <p:sp>
        <p:nvSpPr>
          <p:cNvPr id="7" name="Text 3"/>
          <p:cNvSpPr/>
          <p:nvPr/>
        </p:nvSpPr>
        <p:spPr>
          <a:xfrm>
            <a:off x="5254704" y="4781550"/>
            <a:ext cx="4120872" cy="708660"/>
          </a:xfrm>
          <a:prstGeom prst="rect">
            <a:avLst/>
          </a:prstGeom>
          <a:noFill/>
          <a:ln/>
        </p:spPr>
        <p:txBody>
          <a:bodyPr wrap="square" lIns="0" tIns="0" rIns="0" bIns="0" rtlCol="0" anchor="t"/>
          <a:lstStyle/>
          <a:p>
            <a:pPr algn="l" indent="0" marL="0">
              <a:lnSpc>
                <a:spcPts val="2750"/>
              </a:lnSpc>
              <a:buNone/>
            </a:pPr>
            <a:r>
              <a:rPr lang="en-US" sz="2200" dirty="0">
                <a:solidFill>
                  <a:srgbClr val="F9EEE7"/>
                </a:solidFill>
                <a:latin typeface="Quattrocento" pitchFamily="34" charset="0"/>
                <a:ea typeface="Quattrocento" pitchFamily="34" charset="-122"/>
                <a:cs typeface="Quattrocento" pitchFamily="34" charset="-120"/>
              </a:rPr>
              <a:t>Під час війни  парк став мовчазним і порожнім</a:t>
            </a:r>
            <a:endParaRPr lang="en-US" sz="2200" dirty="0"/>
          </a:p>
        </p:txBody>
      </p:sp>
      <p:sp>
        <p:nvSpPr>
          <p:cNvPr id="8" name="Text 4"/>
          <p:cNvSpPr/>
          <p:nvPr/>
        </p:nvSpPr>
        <p:spPr>
          <a:xfrm>
            <a:off x="5254704" y="5626298"/>
            <a:ext cx="4120872" cy="725805"/>
          </a:xfrm>
          <a:prstGeom prst="rect">
            <a:avLst/>
          </a:prstGeom>
          <a:noFill/>
          <a:ln/>
        </p:spPr>
        <p:txBody>
          <a:bodyPr wrap="square" lIns="0" tIns="0" rIns="0" bIns="0" rtlCol="0" anchor="t"/>
          <a:lstStyle/>
          <a:p>
            <a:pPr algn="l" indent="0" marL="0">
              <a:lnSpc>
                <a:spcPts val="2850"/>
              </a:lnSpc>
              <a:buNone/>
            </a:pPr>
            <a:r>
              <a:rPr lang="en-US" sz="1750" dirty="0">
                <a:solidFill>
                  <a:srgbClr val="F9EEE7"/>
                </a:solidFill>
                <a:latin typeface="Quattrocento" pitchFamily="34" charset="0"/>
                <a:ea typeface="Quattrocento" pitchFamily="34" charset="-122"/>
                <a:cs typeface="Quattrocento" pitchFamily="34" charset="-120"/>
              </a:rPr>
              <a:t>Не хотіла, щоб краса залишалася без людей навіть у важкі часи.</a:t>
            </a:r>
            <a:endParaRPr lang="en-US" sz="1750" dirty="0"/>
          </a:p>
        </p:txBody>
      </p:sp>
      <p:pic>
        <p:nvPicPr>
          <p:cNvPr id="9" name="Image 2" descr="preencoded.png">    </p:cNvPr>
          <p:cNvPicPr>
            <a:picLocks noChangeAspect="1"/>
          </p:cNvPicPr>
          <p:nvPr/>
        </p:nvPicPr>
        <p:blipFill>
          <a:blip r:embed="rId3"/>
          <a:stretch>
            <a:fillRect/>
          </a:stretch>
        </p:blipFill>
        <p:spPr>
          <a:xfrm>
            <a:off x="9715738" y="1951196"/>
            <a:ext cx="4120753" cy="2546747"/>
          </a:xfrm>
          <a:prstGeom prst="rect">
            <a:avLst/>
          </a:prstGeom>
        </p:spPr>
      </p:pic>
      <p:sp>
        <p:nvSpPr>
          <p:cNvPr id="10" name="Text 5"/>
          <p:cNvSpPr/>
          <p:nvPr/>
        </p:nvSpPr>
        <p:spPr>
          <a:xfrm>
            <a:off x="9715738" y="4781431"/>
            <a:ext cx="4120753" cy="708660"/>
          </a:xfrm>
          <a:prstGeom prst="rect">
            <a:avLst/>
          </a:prstGeom>
          <a:noFill/>
          <a:ln/>
        </p:spPr>
        <p:txBody>
          <a:bodyPr wrap="square" lIns="0" tIns="0" rIns="0" bIns="0" rtlCol="0" anchor="t"/>
          <a:lstStyle/>
          <a:p>
            <a:pPr algn="l" indent="0" marL="0">
              <a:lnSpc>
                <a:spcPts val="2750"/>
              </a:lnSpc>
              <a:buNone/>
            </a:pPr>
            <a:r>
              <a:rPr lang="en-US" sz="2200" dirty="0">
                <a:solidFill>
                  <a:srgbClr val="F9EEE7"/>
                </a:solidFill>
                <a:latin typeface="Quattrocento" pitchFamily="34" charset="0"/>
                <a:ea typeface="Quattrocento" pitchFamily="34" charset="-122"/>
                <a:cs typeface="Quattrocento" pitchFamily="34" charset="-120"/>
              </a:rPr>
              <a:t>Волонтерські екскурсії для переселенців</a:t>
            </a:r>
            <a:endParaRPr lang="en-US" sz="2200" dirty="0"/>
          </a:p>
        </p:txBody>
      </p:sp>
      <p:sp>
        <p:nvSpPr>
          <p:cNvPr id="11" name="Text 6"/>
          <p:cNvSpPr/>
          <p:nvPr/>
        </p:nvSpPr>
        <p:spPr>
          <a:xfrm>
            <a:off x="9715738" y="5626179"/>
            <a:ext cx="4120753" cy="1814513"/>
          </a:xfrm>
          <a:prstGeom prst="rect">
            <a:avLst/>
          </a:prstGeom>
          <a:noFill/>
          <a:ln/>
        </p:spPr>
        <p:txBody>
          <a:bodyPr wrap="square" lIns="0" tIns="0" rIns="0" bIns="0" rtlCol="0" anchor="t"/>
          <a:lstStyle/>
          <a:p>
            <a:pPr algn="l" indent="0" marL="0">
              <a:lnSpc>
                <a:spcPts val="2850"/>
              </a:lnSpc>
              <a:buNone/>
            </a:pPr>
            <a:r>
              <a:rPr lang="en-US" sz="1750" dirty="0">
                <a:solidFill>
                  <a:srgbClr val="F9EEE7"/>
                </a:solidFill>
                <a:latin typeface="Quattrocento" pitchFamily="34" charset="0"/>
                <a:ea typeface="Quattrocento" pitchFamily="34" charset="-122"/>
                <a:cs typeface="Quattrocento" pitchFamily="34" charset="-120"/>
              </a:rPr>
              <a:t>У квітні 2022 року я запросила переселенців на безкоштовні екскурсії через Facebook. Так народилася нова традиція підтримки.</a:t>
            </a:r>
            <a:endParaRPr lang="en-US" sz="1750" dirty="0"/>
          </a:p>
        </p:txBody>
      </p:sp>
      <p:pic>
        <p:nvPicPr>
          <p:cNvPr id="12" name="Image 3" descr="preencoded.png">    </p:cNvPr>
          <p:cNvPicPr>
            <a:picLocks noChangeAspect="1"/>
          </p:cNvPicPr>
          <p:nvPr/>
        </p:nvPicPr>
        <p:blipFill>
          <a:blip r:embed="rId4"/>
          <a:stretch>
            <a:fillRect/>
          </a:stretch>
        </p:blipFill>
        <p:spPr>
          <a:xfrm>
            <a:off x="13563600" y="228600"/>
            <a:ext cx="838200" cy="55947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772358" y="720328"/>
            <a:ext cx="10626804" cy="551617"/>
          </a:xfrm>
          <a:prstGeom prst="rect">
            <a:avLst/>
          </a:prstGeom>
          <a:noFill/>
          <a:ln/>
        </p:spPr>
        <p:txBody>
          <a:bodyPr wrap="none" lIns="0" tIns="0" rIns="0" bIns="0" rtlCol="0" anchor="t"/>
          <a:lstStyle/>
          <a:p>
            <a:pPr algn="l" indent="0" marL="0">
              <a:lnSpc>
                <a:spcPts val="4300"/>
              </a:lnSpc>
              <a:buNone/>
            </a:pPr>
            <a:r>
              <a:rPr lang="en-US" sz="3450" dirty="0">
                <a:solidFill>
                  <a:srgbClr val="FFD9BE"/>
                </a:solidFill>
                <a:latin typeface="Quattrocento" pitchFamily="34" charset="0"/>
                <a:ea typeface="Quattrocento" pitchFamily="34" charset="-122"/>
                <a:cs typeface="Quattrocento" pitchFamily="34" charset="-120"/>
              </a:rPr>
              <a:t>Зі звичайної подорожі — до соціальної ініціативи.</a:t>
            </a:r>
            <a:endParaRPr lang="en-US" sz="3450" dirty="0"/>
          </a:p>
        </p:txBody>
      </p:sp>
      <p:sp>
        <p:nvSpPr>
          <p:cNvPr id="3" name="Text 1"/>
          <p:cNvSpPr/>
          <p:nvPr/>
        </p:nvSpPr>
        <p:spPr>
          <a:xfrm>
            <a:off x="772358" y="1536740"/>
            <a:ext cx="7531656" cy="551617"/>
          </a:xfrm>
          <a:prstGeom prst="rect">
            <a:avLst/>
          </a:prstGeom>
          <a:noFill/>
          <a:ln/>
        </p:spPr>
        <p:txBody>
          <a:bodyPr wrap="none" lIns="0" tIns="0" rIns="0" bIns="0" rtlCol="0" anchor="t"/>
          <a:lstStyle/>
          <a:p>
            <a:pPr algn="l" indent="0" marL="0">
              <a:lnSpc>
                <a:spcPts val="4300"/>
              </a:lnSpc>
              <a:buNone/>
            </a:pPr>
            <a:r>
              <a:rPr lang="en-US" sz="3450" dirty="0">
                <a:solidFill>
                  <a:srgbClr val="FFD9BE"/>
                </a:solidFill>
                <a:latin typeface="Quattrocento" pitchFamily="34" charset="0"/>
                <a:ea typeface="Quattrocento" pitchFamily="34" charset="-122"/>
                <a:cs typeface="Quattrocento" pitchFamily="34" charset="-120"/>
              </a:rPr>
              <a:t> Крок за кроком — до волонтерства</a:t>
            </a:r>
            <a:endParaRPr lang="en-US" sz="3450" dirty="0"/>
          </a:p>
        </p:txBody>
      </p:sp>
      <p:pic>
        <p:nvPicPr>
          <p:cNvPr id="4" name="Image 0" descr="preencoded.png">    </p:cNvPr>
          <p:cNvPicPr>
            <a:picLocks noChangeAspect="1"/>
          </p:cNvPicPr>
          <p:nvPr/>
        </p:nvPicPr>
        <p:blipFill>
          <a:blip r:embed="rId1"/>
          <a:stretch>
            <a:fillRect/>
          </a:stretch>
        </p:blipFill>
        <p:spPr>
          <a:xfrm>
            <a:off x="772358" y="2353151"/>
            <a:ext cx="2458164" cy="1519238"/>
          </a:xfrm>
          <a:prstGeom prst="rect">
            <a:avLst/>
          </a:prstGeom>
        </p:spPr>
      </p:pic>
      <p:sp>
        <p:nvSpPr>
          <p:cNvPr id="5" name="Text 2"/>
          <p:cNvSpPr/>
          <p:nvPr/>
        </p:nvSpPr>
        <p:spPr>
          <a:xfrm>
            <a:off x="772358" y="4093012"/>
            <a:ext cx="2263854" cy="275868"/>
          </a:xfrm>
          <a:prstGeom prst="rect">
            <a:avLst/>
          </a:prstGeom>
          <a:noFill/>
          <a:ln/>
        </p:spPr>
        <p:txBody>
          <a:bodyPr wrap="none" lIns="0" tIns="0" rIns="0" bIns="0" rtlCol="0" anchor="t"/>
          <a:lstStyle/>
          <a:p>
            <a:pPr algn="l" indent="0" marL="0">
              <a:lnSpc>
                <a:spcPts val="2150"/>
              </a:lnSpc>
              <a:buNone/>
            </a:pPr>
            <a:r>
              <a:rPr lang="en-US" sz="1700" dirty="0">
                <a:solidFill>
                  <a:srgbClr val="F9EEE7"/>
                </a:solidFill>
                <a:latin typeface="Quattrocento" pitchFamily="34" charset="0"/>
                <a:ea typeface="Quattrocento" pitchFamily="34" charset="-122"/>
                <a:cs typeface="Quattrocento" pitchFamily="34" charset="-120"/>
              </a:rPr>
              <a:t>Спонтанний початок</a:t>
            </a:r>
            <a:endParaRPr lang="en-US" sz="1700" dirty="0"/>
          </a:p>
        </p:txBody>
      </p:sp>
      <p:sp>
        <p:nvSpPr>
          <p:cNvPr id="6" name="Text 3"/>
          <p:cNvSpPr/>
          <p:nvPr/>
        </p:nvSpPr>
        <p:spPr>
          <a:xfrm>
            <a:off x="772358" y="4474726"/>
            <a:ext cx="3072765" cy="1103471"/>
          </a:xfrm>
          <a:prstGeom prst="rect">
            <a:avLst/>
          </a:prstGeom>
          <a:noFill/>
          <a:ln/>
        </p:spPr>
        <p:txBody>
          <a:bodyPr wrap="square" lIns="0" tIns="0" rIns="0" bIns="0" rtlCol="0" anchor="t"/>
          <a:lstStyle/>
          <a:p>
            <a:pPr algn="l" indent="0" marL="0">
              <a:lnSpc>
                <a:spcPts val="2150"/>
              </a:lnSpc>
              <a:buNone/>
            </a:pPr>
            <a:r>
              <a:rPr lang="en-US" sz="1700" dirty="0">
                <a:solidFill>
                  <a:srgbClr val="F9EEE7"/>
                </a:solidFill>
                <a:latin typeface="Quattrocento" pitchFamily="34" charset="0"/>
                <a:ea typeface="Quattrocento" pitchFamily="34" charset="-122"/>
                <a:cs typeface="Quattrocento" pitchFamily="34" charset="-120"/>
              </a:rPr>
              <a:t>Перша зустріч із переселенцями на стежці стала поворотним моментом.</a:t>
            </a:r>
            <a:endParaRPr lang="en-US" sz="1700" dirty="0"/>
          </a:p>
        </p:txBody>
      </p:sp>
      <p:sp>
        <p:nvSpPr>
          <p:cNvPr id="7" name="Text 4"/>
          <p:cNvSpPr/>
          <p:nvPr/>
        </p:nvSpPr>
        <p:spPr>
          <a:xfrm>
            <a:off x="772358" y="5684044"/>
            <a:ext cx="3072765" cy="827603"/>
          </a:xfrm>
          <a:prstGeom prst="rect">
            <a:avLst/>
          </a:prstGeom>
          <a:noFill/>
          <a:ln/>
        </p:spPr>
        <p:txBody>
          <a:bodyPr wrap="square" lIns="0" tIns="0" rIns="0" bIns="0" rtlCol="0" anchor="t"/>
          <a:lstStyle/>
          <a:p>
            <a:pPr algn="l" indent="0" marL="0">
              <a:lnSpc>
                <a:spcPts val="2150"/>
              </a:lnSpc>
              <a:buNone/>
            </a:pPr>
            <a:r>
              <a:rPr lang="en-US" sz="1700" dirty="0">
                <a:solidFill>
                  <a:srgbClr val="F9EEE7"/>
                </a:solidFill>
                <a:latin typeface="Quattrocento" pitchFamily="34" charset="0"/>
                <a:ea typeface="Quattrocento" pitchFamily="34" charset="-122"/>
                <a:cs typeface="Quattrocento" pitchFamily="34" charset="-120"/>
              </a:rPr>
              <a:t>Запрошення "Ходімо зі мною" перетворилося на місію зцілення душ.</a:t>
            </a:r>
            <a:endParaRPr lang="en-US" sz="1700" dirty="0"/>
          </a:p>
        </p:txBody>
      </p:sp>
      <p:pic>
        <p:nvPicPr>
          <p:cNvPr id="8" name="Image 1" descr="preencoded.png">    </p:cNvPr>
          <p:cNvPicPr>
            <a:picLocks noChangeAspect="1"/>
          </p:cNvPicPr>
          <p:nvPr/>
        </p:nvPicPr>
        <p:blipFill>
          <a:blip r:embed="rId2"/>
          <a:stretch>
            <a:fillRect/>
          </a:stretch>
        </p:blipFill>
        <p:spPr>
          <a:xfrm>
            <a:off x="4109918" y="2353151"/>
            <a:ext cx="2458283" cy="1519238"/>
          </a:xfrm>
          <a:prstGeom prst="rect">
            <a:avLst/>
          </a:prstGeom>
        </p:spPr>
      </p:pic>
      <p:sp>
        <p:nvSpPr>
          <p:cNvPr id="9" name="Text 5"/>
          <p:cNvSpPr/>
          <p:nvPr/>
        </p:nvSpPr>
        <p:spPr>
          <a:xfrm>
            <a:off x="4109918" y="4093012"/>
            <a:ext cx="3072884" cy="551736"/>
          </a:xfrm>
          <a:prstGeom prst="rect">
            <a:avLst/>
          </a:prstGeom>
          <a:noFill/>
          <a:ln/>
        </p:spPr>
        <p:txBody>
          <a:bodyPr wrap="square" lIns="0" tIns="0" rIns="0" bIns="0" rtlCol="0" anchor="t"/>
          <a:lstStyle/>
          <a:p>
            <a:pPr algn="l" indent="0" marL="0">
              <a:lnSpc>
                <a:spcPts val="2150"/>
              </a:lnSpc>
              <a:buNone/>
            </a:pPr>
            <a:r>
              <a:rPr lang="en-US" sz="1700" dirty="0">
                <a:solidFill>
                  <a:srgbClr val="F9EEE7"/>
                </a:solidFill>
                <a:latin typeface="Quattrocento" pitchFamily="34" charset="0"/>
                <a:ea typeface="Quattrocento" pitchFamily="34" charset="-122"/>
                <a:cs typeface="Quattrocento" pitchFamily="34" charset="-120"/>
              </a:rPr>
              <a:t>Маршрут пролягає мальовничими стежками:</a:t>
            </a:r>
            <a:endParaRPr lang="en-US" sz="1700" dirty="0"/>
          </a:p>
        </p:txBody>
      </p:sp>
      <p:sp>
        <p:nvSpPr>
          <p:cNvPr id="10" name="Text 6"/>
          <p:cNvSpPr/>
          <p:nvPr/>
        </p:nvSpPr>
        <p:spPr>
          <a:xfrm>
            <a:off x="4109918" y="4750594"/>
            <a:ext cx="3072884" cy="2758678"/>
          </a:xfrm>
          <a:prstGeom prst="rect">
            <a:avLst/>
          </a:prstGeom>
          <a:noFill/>
          <a:ln/>
        </p:spPr>
        <p:txBody>
          <a:bodyPr wrap="square" lIns="0" tIns="0" rIns="0" bIns="0" rtlCol="0" anchor="t"/>
          <a:lstStyle/>
          <a:p>
            <a:pPr algn="l" indent="0" marL="0">
              <a:lnSpc>
                <a:spcPts val="2150"/>
              </a:lnSpc>
              <a:buNone/>
            </a:pPr>
            <a:r>
              <a:rPr lang="en-US" sz="1700" dirty="0">
                <a:solidFill>
                  <a:srgbClr val="F9EEE7"/>
                </a:solidFill>
                <a:latin typeface="Quattrocento" pitchFamily="34" charset="0"/>
                <a:ea typeface="Quattrocento" pitchFamily="34" charset="-122"/>
                <a:cs typeface="Quattrocento" pitchFamily="34" charset="-120"/>
              </a:rPr>
              <a:t> починається в селі Раково,  далі — через Березини: лісове урочище, що навесні наповнене запахом вогкої землі та цвіту; проходить повз старі дуби й польові джерела, і, нарешті, — вихід до північного входу парку Шенборна, де видніється озеро-серце.</a:t>
            </a:r>
            <a:endParaRPr lang="en-US" sz="1700" dirty="0"/>
          </a:p>
        </p:txBody>
      </p:sp>
      <p:pic>
        <p:nvPicPr>
          <p:cNvPr id="11" name="Image 2" descr="preencoded.png">    </p:cNvPr>
          <p:cNvPicPr>
            <a:picLocks noChangeAspect="1"/>
          </p:cNvPicPr>
          <p:nvPr/>
        </p:nvPicPr>
        <p:blipFill>
          <a:blip r:embed="rId3"/>
          <a:stretch>
            <a:fillRect/>
          </a:stretch>
        </p:blipFill>
        <p:spPr>
          <a:xfrm>
            <a:off x="7447598" y="2353151"/>
            <a:ext cx="2458164" cy="1519238"/>
          </a:xfrm>
          <a:prstGeom prst="rect">
            <a:avLst/>
          </a:prstGeom>
        </p:spPr>
      </p:pic>
      <p:sp>
        <p:nvSpPr>
          <p:cNvPr id="12" name="Text 7"/>
          <p:cNvSpPr/>
          <p:nvPr/>
        </p:nvSpPr>
        <p:spPr>
          <a:xfrm>
            <a:off x="7447598" y="4093012"/>
            <a:ext cx="2206943" cy="275868"/>
          </a:xfrm>
          <a:prstGeom prst="rect">
            <a:avLst/>
          </a:prstGeom>
          <a:noFill/>
          <a:ln/>
        </p:spPr>
        <p:txBody>
          <a:bodyPr wrap="none" lIns="0" tIns="0" rIns="0" bIns="0" rtlCol="0" anchor="t"/>
          <a:lstStyle/>
          <a:p>
            <a:pPr algn="l" indent="0" marL="0">
              <a:lnSpc>
                <a:spcPts val="2150"/>
              </a:lnSpc>
              <a:buNone/>
            </a:pPr>
            <a:r>
              <a:rPr lang="en-US" sz="1700" dirty="0">
                <a:solidFill>
                  <a:srgbClr val="F9EEE7"/>
                </a:solidFill>
                <a:latin typeface="Quattrocento" pitchFamily="34" charset="0"/>
                <a:ea typeface="Quattrocento" pitchFamily="34" charset="-122"/>
                <a:cs typeface="Quattrocento" pitchFamily="34" charset="-120"/>
              </a:rPr>
              <a:t>Розробка маршруту</a:t>
            </a:r>
            <a:endParaRPr lang="en-US" sz="1700" dirty="0"/>
          </a:p>
        </p:txBody>
      </p:sp>
      <p:sp>
        <p:nvSpPr>
          <p:cNvPr id="13" name="Text 8"/>
          <p:cNvSpPr/>
          <p:nvPr/>
        </p:nvSpPr>
        <p:spPr>
          <a:xfrm>
            <a:off x="7447598" y="4474726"/>
            <a:ext cx="3072765" cy="1103471"/>
          </a:xfrm>
          <a:prstGeom prst="rect">
            <a:avLst/>
          </a:prstGeom>
          <a:noFill/>
          <a:ln/>
        </p:spPr>
        <p:txBody>
          <a:bodyPr wrap="square" lIns="0" tIns="0" rIns="0" bIns="0" rtlCol="0" anchor="t"/>
          <a:lstStyle/>
          <a:p>
            <a:pPr algn="l" indent="0" marL="0">
              <a:lnSpc>
                <a:spcPts val="2150"/>
              </a:lnSpc>
              <a:buNone/>
            </a:pPr>
            <a:r>
              <a:rPr lang="en-US" sz="1700" dirty="0">
                <a:solidFill>
                  <a:srgbClr val="F9EEE7"/>
                </a:solidFill>
                <a:latin typeface="Quattrocento" pitchFamily="34" charset="0"/>
                <a:ea typeface="Quattrocento" pitchFamily="34" charset="-122"/>
                <a:cs typeface="Quattrocento" pitchFamily="34" charset="-120"/>
              </a:rPr>
              <a:t>5-кілометровий шлях з'єднує село Раково, урочище Березини та парк Шенборна.</a:t>
            </a:r>
            <a:endParaRPr lang="en-US" sz="1700" dirty="0"/>
          </a:p>
        </p:txBody>
      </p:sp>
      <p:sp>
        <p:nvSpPr>
          <p:cNvPr id="14" name="Text 9"/>
          <p:cNvSpPr/>
          <p:nvPr/>
        </p:nvSpPr>
        <p:spPr>
          <a:xfrm>
            <a:off x="7447598" y="5684044"/>
            <a:ext cx="3072765" cy="827603"/>
          </a:xfrm>
          <a:prstGeom prst="rect">
            <a:avLst/>
          </a:prstGeom>
          <a:noFill/>
          <a:ln/>
        </p:spPr>
        <p:txBody>
          <a:bodyPr wrap="square" lIns="0" tIns="0" rIns="0" bIns="0" rtlCol="0" anchor="t"/>
          <a:lstStyle/>
          <a:p>
            <a:pPr algn="l" indent="0" marL="0">
              <a:lnSpc>
                <a:spcPts val="2150"/>
              </a:lnSpc>
              <a:buNone/>
            </a:pPr>
            <a:r>
              <a:rPr lang="en-US" sz="1700" dirty="0">
                <a:solidFill>
                  <a:srgbClr val="F9EEE7"/>
                </a:solidFill>
                <a:latin typeface="Quattrocento" pitchFamily="34" charset="0"/>
                <a:ea typeface="Quattrocento" pitchFamily="34" charset="-122"/>
                <a:cs typeface="Quattrocento" pitchFamily="34" charset="-120"/>
              </a:rPr>
              <a:t>Карта включає зупинки, орієнтири та місцеві історії для комфортної подорожі.</a:t>
            </a:r>
            <a:endParaRPr lang="en-US" sz="1700" dirty="0"/>
          </a:p>
        </p:txBody>
      </p:sp>
      <p:pic>
        <p:nvPicPr>
          <p:cNvPr id="15" name="Image 3" descr="preencoded.png">    </p:cNvPr>
          <p:cNvPicPr>
            <a:picLocks noChangeAspect="1"/>
          </p:cNvPicPr>
          <p:nvPr/>
        </p:nvPicPr>
        <p:blipFill>
          <a:blip r:embed="rId4"/>
          <a:stretch>
            <a:fillRect/>
          </a:stretch>
        </p:blipFill>
        <p:spPr>
          <a:xfrm>
            <a:off x="10785158" y="2353151"/>
            <a:ext cx="2458283" cy="1519238"/>
          </a:xfrm>
          <a:prstGeom prst="rect">
            <a:avLst/>
          </a:prstGeom>
        </p:spPr>
      </p:pic>
      <p:sp>
        <p:nvSpPr>
          <p:cNvPr id="16" name="Text 10"/>
          <p:cNvSpPr/>
          <p:nvPr/>
        </p:nvSpPr>
        <p:spPr>
          <a:xfrm>
            <a:off x="10785158" y="4093012"/>
            <a:ext cx="2583299" cy="275868"/>
          </a:xfrm>
          <a:prstGeom prst="rect">
            <a:avLst/>
          </a:prstGeom>
          <a:noFill/>
          <a:ln/>
        </p:spPr>
        <p:txBody>
          <a:bodyPr wrap="none" lIns="0" tIns="0" rIns="0" bIns="0" rtlCol="0" anchor="t"/>
          <a:lstStyle/>
          <a:p>
            <a:pPr algn="l" indent="0" marL="0">
              <a:lnSpc>
                <a:spcPts val="2150"/>
              </a:lnSpc>
              <a:buNone/>
            </a:pPr>
            <a:r>
              <a:rPr lang="en-US" sz="1700" dirty="0">
                <a:solidFill>
                  <a:srgbClr val="F9EEE7"/>
                </a:solidFill>
                <a:latin typeface="Quattrocento" pitchFamily="34" charset="0"/>
                <a:ea typeface="Quattrocento" pitchFamily="34" charset="-122"/>
                <a:cs typeface="Quattrocento" pitchFamily="34" charset="-120"/>
              </a:rPr>
              <a:t>Інтерактивна підтримка</a:t>
            </a:r>
            <a:endParaRPr lang="en-US" sz="1700" dirty="0"/>
          </a:p>
        </p:txBody>
      </p:sp>
      <p:sp>
        <p:nvSpPr>
          <p:cNvPr id="17" name="Text 11"/>
          <p:cNvSpPr/>
          <p:nvPr/>
        </p:nvSpPr>
        <p:spPr>
          <a:xfrm>
            <a:off x="10785158" y="4474726"/>
            <a:ext cx="3072884" cy="1103471"/>
          </a:xfrm>
          <a:prstGeom prst="rect">
            <a:avLst/>
          </a:prstGeom>
          <a:noFill/>
          <a:ln/>
        </p:spPr>
        <p:txBody>
          <a:bodyPr wrap="square" lIns="0" tIns="0" rIns="0" bIns="0" rtlCol="0" anchor="t"/>
          <a:lstStyle/>
          <a:p>
            <a:pPr algn="l" indent="0" marL="0">
              <a:lnSpc>
                <a:spcPts val="2150"/>
              </a:lnSpc>
              <a:buNone/>
            </a:pPr>
            <a:r>
              <a:rPr lang="en-US" sz="1700" dirty="0">
                <a:solidFill>
                  <a:srgbClr val="F9EEE7"/>
                </a:solidFill>
                <a:latin typeface="Quattrocento" pitchFamily="34" charset="0"/>
                <a:ea typeface="Quattrocento" pitchFamily="34" charset="-122"/>
                <a:cs typeface="Quattrocento" pitchFamily="34" charset="-120"/>
              </a:rPr>
              <a:t>Читання легенд, "камінь бажань" та мініпікніки створюють атмосферу затишку.</a:t>
            </a:r>
            <a:endParaRPr lang="en-US" sz="1700" dirty="0"/>
          </a:p>
        </p:txBody>
      </p:sp>
      <p:sp>
        <p:nvSpPr>
          <p:cNvPr id="18" name="Text 12"/>
          <p:cNvSpPr/>
          <p:nvPr/>
        </p:nvSpPr>
        <p:spPr>
          <a:xfrm>
            <a:off x="10785158" y="5684044"/>
            <a:ext cx="3072884" cy="1103471"/>
          </a:xfrm>
          <a:prstGeom prst="rect">
            <a:avLst/>
          </a:prstGeom>
          <a:noFill/>
          <a:ln/>
        </p:spPr>
        <p:txBody>
          <a:bodyPr wrap="square" lIns="0" tIns="0" rIns="0" bIns="0" rtlCol="0" anchor="t"/>
          <a:lstStyle/>
          <a:p>
            <a:pPr algn="l" indent="0" marL="0">
              <a:lnSpc>
                <a:spcPts val="2150"/>
              </a:lnSpc>
              <a:buNone/>
            </a:pPr>
            <a:r>
              <a:rPr lang="en-US" sz="1700" dirty="0">
                <a:solidFill>
                  <a:srgbClr val="F9EEE7"/>
                </a:solidFill>
                <a:latin typeface="Quattrocento" pitchFamily="34" charset="0"/>
                <a:ea typeface="Quattrocento" pitchFamily="34" charset="-122"/>
                <a:cs typeface="Quattrocento" pitchFamily="34" charset="-120"/>
              </a:rPr>
              <a:t>Волонтерські екскурсії безкоштовно допомагають людям у стресі відновити душевний спокій.</a:t>
            </a:r>
            <a:endParaRPr lang="en-US" sz="1700" dirty="0"/>
          </a:p>
        </p:txBody>
      </p:sp>
      <p:pic>
        <p:nvPicPr>
          <p:cNvPr id="19" name="Image 4" descr="preencoded.png">    </p:cNvPr>
          <p:cNvPicPr>
            <a:picLocks noChangeAspect="1"/>
          </p:cNvPicPr>
          <p:nvPr/>
        </p:nvPicPr>
        <p:blipFill>
          <a:blip r:embed="rId5"/>
          <a:stretch>
            <a:fillRect/>
          </a:stretch>
        </p:blipFill>
        <p:spPr>
          <a:xfrm>
            <a:off x="13563600" y="228600"/>
            <a:ext cx="838200" cy="55947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8869680" y="0"/>
            <a:ext cx="5760720" cy="8229600"/>
          </a:xfrm>
          <a:prstGeom prst="rect">
            <a:avLst/>
          </a:prstGeom>
        </p:spPr>
      </p:pic>
      <p:sp>
        <p:nvSpPr>
          <p:cNvPr id="3" name="Text 0"/>
          <p:cNvSpPr/>
          <p:nvPr/>
        </p:nvSpPr>
        <p:spPr>
          <a:xfrm>
            <a:off x="716875" y="1025843"/>
            <a:ext cx="6950750" cy="576024"/>
          </a:xfrm>
          <a:prstGeom prst="rect">
            <a:avLst/>
          </a:prstGeom>
          <a:noFill/>
          <a:ln/>
        </p:spPr>
        <p:txBody>
          <a:bodyPr wrap="none" lIns="0" tIns="0" rIns="0" bIns="0" rtlCol="0" anchor="t"/>
          <a:lstStyle/>
          <a:p>
            <a:pPr algn="l" indent="0" marL="0">
              <a:lnSpc>
                <a:spcPts val="4500"/>
              </a:lnSpc>
              <a:buNone/>
            </a:pPr>
            <a:r>
              <a:rPr lang="en-US" sz="3600" dirty="0">
                <a:solidFill>
                  <a:srgbClr val="FFD9BE"/>
                </a:solidFill>
                <a:latin typeface="Quattrocento" pitchFamily="34" charset="0"/>
                <a:ea typeface="Quattrocento" pitchFamily="34" charset="-122"/>
                <a:cs typeface="Quattrocento" pitchFamily="34" charset="-120"/>
              </a:rPr>
              <a:t>Перспективи розвитку проєкту</a:t>
            </a:r>
            <a:endParaRPr lang="en-US" sz="3600" dirty="0"/>
          </a:p>
        </p:txBody>
      </p:sp>
      <p:sp>
        <p:nvSpPr>
          <p:cNvPr id="4" name="Shape 1"/>
          <p:cNvSpPr/>
          <p:nvPr/>
        </p:nvSpPr>
        <p:spPr>
          <a:xfrm>
            <a:off x="716875" y="1878330"/>
            <a:ext cx="138232" cy="1147048"/>
          </a:xfrm>
          <a:prstGeom prst="roundRect">
            <a:avLst>
              <a:gd name="adj" fmla="val 200039"/>
            </a:avLst>
          </a:prstGeom>
          <a:solidFill>
            <a:srgbClr val="315251"/>
          </a:solidFill>
          <a:ln w="7620">
            <a:solidFill>
              <a:srgbClr val="4A6B6A"/>
            </a:solidFill>
            <a:prstDash val="solid"/>
          </a:ln>
          <a:effectLst>
            <a:outerShdw sx="100000" sy="100000" kx="0" ky="0" algn="bl" rotWithShape="0" blurRad="0" dist="16510" dir="2700000">
              <a:srgbClr val="4a6b6a">
                <a:alpha val="100000"/>
              </a:srgbClr>
            </a:outerShdw>
          </a:effectLst>
        </p:spPr>
      </p:sp>
      <p:sp>
        <p:nvSpPr>
          <p:cNvPr id="5" name="Text 2"/>
          <p:cNvSpPr/>
          <p:nvPr/>
        </p:nvSpPr>
        <p:spPr>
          <a:xfrm>
            <a:off x="1131570" y="1878330"/>
            <a:ext cx="3128129" cy="345519"/>
          </a:xfrm>
          <a:prstGeom prst="rect">
            <a:avLst/>
          </a:prstGeom>
          <a:noFill/>
          <a:ln/>
        </p:spPr>
        <p:txBody>
          <a:bodyPr wrap="none" lIns="0" tIns="0" rIns="0" bIns="0" rtlCol="0" anchor="t"/>
          <a:lstStyle/>
          <a:p>
            <a:pPr algn="l" indent="0" marL="0">
              <a:lnSpc>
                <a:spcPts val="2700"/>
              </a:lnSpc>
              <a:buNone/>
            </a:pPr>
            <a:r>
              <a:rPr lang="en-US" sz="2150" dirty="0">
                <a:solidFill>
                  <a:srgbClr val="F9EEE7"/>
                </a:solidFill>
                <a:latin typeface="Quattrocento" pitchFamily="34" charset="0"/>
                <a:ea typeface="Quattrocento" pitchFamily="34" charset="-122"/>
                <a:cs typeface="Quattrocento" pitchFamily="34" charset="-120"/>
              </a:rPr>
              <a:t>Розширення маршруту</a:t>
            </a:r>
            <a:endParaRPr lang="en-US" sz="2150" dirty="0"/>
          </a:p>
        </p:txBody>
      </p:sp>
      <p:sp>
        <p:nvSpPr>
          <p:cNvPr id="6" name="Text 3"/>
          <p:cNvSpPr/>
          <p:nvPr/>
        </p:nvSpPr>
        <p:spPr>
          <a:xfrm>
            <a:off x="1131570" y="2334339"/>
            <a:ext cx="7295555" cy="691039"/>
          </a:xfrm>
          <a:prstGeom prst="rect">
            <a:avLst/>
          </a:prstGeom>
          <a:noFill/>
          <a:ln/>
        </p:spPr>
        <p:txBody>
          <a:bodyPr wrap="square" lIns="0" tIns="0" rIns="0" bIns="0" rtlCol="0" anchor="t"/>
          <a:lstStyle/>
          <a:p>
            <a:pPr algn="l" indent="0" marL="0">
              <a:lnSpc>
                <a:spcPts val="2700"/>
              </a:lnSpc>
              <a:buNone/>
            </a:pPr>
            <a:r>
              <a:rPr lang="en-US" sz="2150" dirty="0">
                <a:solidFill>
                  <a:srgbClr val="F9EEE7"/>
                </a:solidFill>
                <a:latin typeface="Quattrocento" pitchFamily="34" charset="0"/>
                <a:ea typeface="Quattrocento" pitchFamily="34" charset="-122"/>
                <a:cs typeface="Quattrocento" pitchFamily="34" charset="-120"/>
              </a:rPr>
              <a:t>Включення додаткових локацій та активностей для різних категорій відвідувачів</a:t>
            </a:r>
            <a:endParaRPr lang="en-US" sz="2150" dirty="0"/>
          </a:p>
        </p:txBody>
      </p:sp>
      <p:sp>
        <p:nvSpPr>
          <p:cNvPr id="7" name="Shape 4"/>
          <p:cNvSpPr/>
          <p:nvPr/>
        </p:nvSpPr>
        <p:spPr>
          <a:xfrm>
            <a:off x="993338" y="3209687"/>
            <a:ext cx="138232" cy="1147048"/>
          </a:xfrm>
          <a:prstGeom prst="roundRect">
            <a:avLst>
              <a:gd name="adj" fmla="val 200039"/>
            </a:avLst>
          </a:prstGeom>
          <a:solidFill>
            <a:srgbClr val="315251"/>
          </a:solidFill>
          <a:ln w="7620">
            <a:solidFill>
              <a:srgbClr val="4A6B6A"/>
            </a:solidFill>
            <a:prstDash val="solid"/>
          </a:ln>
          <a:effectLst>
            <a:outerShdw sx="100000" sy="100000" kx="0" ky="0" algn="bl" rotWithShape="0" blurRad="0" dist="16510" dir="2700000">
              <a:srgbClr val="4a6b6a">
                <a:alpha val="100000"/>
              </a:srgbClr>
            </a:outerShdw>
          </a:effectLst>
        </p:spPr>
      </p:sp>
      <p:sp>
        <p:nvSpPr>
          <p:cNvPr id="8" name="Text 5"/>
          <p:cNvSpPr/>
          <p:nvPr/>
        </p:nvSpPr>
        <p:spPr>
          <a:xfrm>
            <a:off x="1408033" y="3209687"/>
            <a:ext cx="3088838" cy="345519"/>
          </a:xfrm>
          <a:prstGeom prst="rect">
            <a:avLst/>
          </a:prstGeom>
          <a:noFill/>
          <a:ln/>
        </p:spPr>
        <p:txBody>
          <a:bodyPr wrap="none" lIns="0" tIns="0" rIns="0" bIns="0" rtlCol="0" anchor="t"/>
          <a:lstStyle/>
          <a:p>
            <a:pPr algn="l" indent="0" marL="0">
              <a:lnSpc>
                <a:spcPts val="2700"/>
              </a:lnSpc>
              <a:buNone/>
            </a:pPr>
            <a:r>
              <a:rPr lang="en-US" sz="2150" dirty="0">
                <a:solidFill>
                  <a:srgbClr val="F9EEE7"/>
                </a:solidFill>
                <a:latin typeface="Quattrocento" pitchFamily="34" charset="0"/>
                <a:ea typeface="Quattrocento" pitchFamily="34" charset="-122"/>
                <a:cs typeface="Quattrocento" pitchFamily="34" charset="-120"/>
              </a:rPr>
              <a:t>Співпраця з фахівцями</a:t>
            </a:r>
            <a:endParaRPr lang="en-US" sz="2150" dirty="0"/>
          </a:p>
        </p:txBody>
      </p:sp>
      <p:sp>
        <p:nvSpPr>
          <p:cNvPr id="9" name="Text 6"/>
          <p:cNvSpPr/>
          <p:nvPr/>
        </p:nvSpPr>
        <p:spPr>
          <a:xfrm>
            <a:off x="1408033" y="3665696"/>
            <a:ext cx="7019092" cy="691039"/>
          </a:xfrm>
          <a:prstGeom prst="rect">
            <a:avLst/>
          </a:prstGeom>
          <a:noFill/>
          <a:ln/>
        </p:spPr>
        <p:txBody>
          <a:bodyPr wrap="square" lIns="0" tIns="0" rIns="0" bIns="0" rtlCol="0" anchor="t"/>
          <a:lstStyle/>
          <a:p>
            <a:pPr algn="l" indent="0" marL="0">
              <a:lnSpc>
                <a:spcPts val="2700"/>
              </a:lnSpc>
              <a:buNone/>
            </a:pPr>
            <a:r>
              <a:rPr lang="en-US" sz="2150" dirty="0">
                <a:solidFill>
                  <a:srgbClr val="F9EEE7"/>
                </a:solidFill>
                <a:latin typeface="Quattrocento" pitchFamily="34" charset="0"/>
                <a:ea typeface="Quattrocento" pitchFamily="34" charset="-122"/>
                <a:cs typeface="Quattrocento" pitchFamily="34" charset="-120"/>
              </a:rPr>
              <a:t>Залучення психологів, реабілітологів та інших спеціалістів для розробки спеціалізованих програм</a:t>
            </a:r>
            <a:endParaRPr lang="en-US" sz="2150" dirty="0"/>
          </a:p>
        </p:txBody>
      </p:sp>
      <p:sp>
        <p:nvSpPr>
          <p:cNvPr id="10" name="Shape 7"/>
          <p:cNvSpPr/>
          <p:nvPr/>
        </p:nvSpPr>
        <p:spPr>
          <a:xfrm>
            <a:off x="1269802" y="4541044"/>
            <a:ext cx="138232" cy="1147048"/>
          </a:xfrm>
          <a:prstGeom prst="roundRect">
            <a:avLst>
              <a:gd name="adj" fmla="val 200039"/>
            </a:avLst>
          </a:prstGeom>
          <a:solidFill>
            <a:srgbClr val="315251"/>
          </a:solidFill>
          <a:ln w="7620">
            <a:solidFill>
              <a:srgbClr val="4A6B6A"/>
            </a:solidFill>
            <a:prstDash val="solid"/>
          </a:ln>
          <a:effectLst>
            <a:outerShdw sx="100000" sy="100000" kx="0" ky="0" algn="bl" rotWithShape="0" blurRad="0" dist="16510" dir="2700000">
              <a:srgbClr val="4a6b6a">
                <a:alpha val="100000"/>
              </a:srgbClr>
            </a:outerShdw>
          </a:effectLst>
        </p:spPr>
      </p:sp>
      <p:sp>
        <p:nvSpPr>
          <p:cNvPr id="11" name="Text 8"/>
          <p:cNvSpPr/>
          <p:nvPr/>
        </p:nvSpPr>
        <p:spPr>
          <a:xfrm>
            <a:off x="1684496" y="4541044"/>
            <a:ext cx="4199692" cy="345519"/>
          </a:xfrm>
          <a:prstGeom prst="rect">
            <a:avLst/>
          </a:prstGeom>
          <a:noFill/>
          <a:ln/>
        </p:spPr>
        <p:txBody>
          <a:bodyPr wrap="none" lIns="0" tIns="0" rIns="0" bIns="0" rtlCol="0" anchor="t"/>
          <a:lstStyle/>
          <a:p>
            <a:pPr algn="l" indent="0" marL="0">
              <a:lnSpc>
                <a:spcPts val="2700"/>
              </a:lnSpc>
              <a:buNone/>
            </a:pPr>
            <a:r>
              <a:rPr lang="en-US" sz="2150" dirty="0">
                <a:solidFill>
                  <a:srgbClr val="F9EEE7"/>
                </a:solidFill>
                <a:latin typeface="Quattrocento" pitchFamily="34" charset="0"/>
                <a:ea typeface="Quattrocento" pitchFamily="34" charset="-122"/>
                <a:cs typeface="Quattrocento" pitchFamily="34" charset="-120"/>
              </a:rPr>
              <a:t>Інтеграція з іншими проєктами</a:t>
            </a:r>
            <a:endParaRPr lang="en-US" sz="2150" dirty="0"/>
          </a:p>
        </p:txBody>
      </p:sp>
      <p:sp>
        <p:nvSpPr>
          <p:cNvPr id="12" name="Text 9"/>
          <p:cNvSpPr/>
          <p:nvPr/>
        </p:nvSpPr>
        <p:spPr>
          <a:xfrm>
            <a:off x="1684496" y="4997053"/>
            <a:ext cx="6742628" cy="691039"/>
          </a:xfrm>
          <a:prstGeom prst="rect">
            <a:avLst/>
          </a:prstGeom>
          <a:noFill/>
          <a:ln/>
        </p:spPr>
        <p:txBody>
          <a:bodyPr wrap="square" lIns="0" tIns="0" rIns="0" bIns="0" rtlCol="0" anchor="t"/>
          <a:lstStyle/>
          <a:p>
            <a:pPr algn="l" indent="0" marL="0">
              <a:lnSpc>
                <a:spcPts val="2700"/>
              </a:lnSpc>
              <a:buNone/>
            </a:pPr>
            <a:r>
              <a:rPr lang="en-US" sz="2150" dirty="0">
                <a:solidFill>
                  <a:srgbClr val="F9EEE7"/>
                </a:solidFill>
                <a:latin typeface="Quattrocento" pitchFamily="34" charset="0"/>
                <a:ea typeface="Quattrocento" pitchFamily="34" charset="-122"/>
                <a:cs typeface="Quattrocento" pitchFamily="34" charset="-120"/>
              </a:rPr>
              <a:t>Створення мережі реабілітаційних маршрутів по всій території Закарпаття</a:t>
            </a:r>
            <a:endParaRPr lang="en-US" sz="2150" dirty="0"/>
          </a:p>
        </p:txBody>
      </p:sp>
      <p:sp>
        <p:nvSpPr>
          <p:cNvPr id="13" name="Shape 10"/>
          <p:cNvSpPr/>
          <p:nvPr/>
        </p:nvSpPr>
        <p:spPr>
          <a:xfrm>
            <a:off x="1546384" y="5872401"/>
            <a:ext cx="138232" cy="1147048"/>
          </a:xfrm>
          <a:prstGeom prst="roundRect">
            <a:avLst>
              <a:gd name="adj" fmla="val 200039"/>
            </a:avLst>
          </a:prstGeom>
          <a:solidFill>
            <a:srgbClr val="315251"/>
          </a:solidFill>
          <a:ln w="7620">
            <a:solidFill>
              <a:srgbClr val="4A6B6A"/>
            </a:solidFill>
            <a:prstDash val="solid"/>
          </a:ln>
          <a:effectLst>
            <a:outerShdw sx="100000" sy="100000" kx="0" ky="0" algn="bl" rotWithShape="0" blurRad="0" dist="16510" dir="2700000">
              <a:srgbClr val="4a6b6a">
                <a:alpha val="100000"/>
              </a:srgbClr>
            </a:outerShdw>
          </a:effectLst>
        </p:spPr>
      </p:sp>
      <p:sp>
        <p:nvSpPr>
          <p:cNvPr id="14" name="Text 11"/>
          <p:cNvSpPr/>
          <p:nvPr/>
        </p:nvSpPr>
        <p:spPr>
          <a:xfrm>
            <a:off x="1961078" y="5872401"/>
            <a:ext cx="3090862" cy="345519"/>
          </a:xfrm>
          <a:prstGeom prst="rect">
            <a:avLst/>
          </a:prstGeom>
          <a:noFill/>
          <a:ln/>
        </p:spPr>
        <p:txBody>
          <a:bodyPr wrap="none" lIns="0" tIns="0" rIns="0" bIns="0" rtlCol="0" anchor="t"/>
          <a:lstStyle/>
          <a:p>
            <a:pPr algn="l" indent="0" marL="0">
              <a:lnSpc>
                <a:spcPts val="2700"/>
              </a:lnSpc>
              <a:buNone/>
            </a:pPr>
            <a:r>
              <a:rPr lang="en-US" sz="2150" dirty="0">
                <a:solidFill>
                  <a:srgbClr val="F9EEE7"/>
                </a:solidFill>
                <a:latin typeface="Quattrocento" pitchFamily="34" charset="0"/>
                <a:ea typeface="Quattrocento" pitchFamily="34" charset="-122"/>
                <a:cs typeface="Quattrocento" pitchFamily="34" charset="-120"/>
              </a:rPr>
              <a:t>Міжнародна співпраця</a:t>
            </a:r>
            <a:endParaRPr lang="en-US" sz="2150" dirty="0"/>
          </a:p>
        </p:txBody>
      </p:sp>
      <p:sp>
        <p:nvSpPr>
          <p:cNvPr id="15" name="Text 12"/>
          <p:cNvSpPr/>
          <p:nvPr/>
        </p:nvSpPr>
        <p:spPr>
          <a:xfrm>
            <a:off x="1961078" y="6328410"/>
            <a:ext cx="6466046" cy="691039"/>
          </a:xfrm>
          <a:prstGeom prst="rect">
            <a:avLst/>
          </a:prstGeom>
          <a:noFill/>
          <a:ln/>
        </p:spPr>
        <p:txBody>
          <a:bodyPr wrap="square" lIns="0" tIns="0" rIns="0" bIns="0" rtlCol="0" anchor="t"/>
          <a:lstStyle/>
          <a:p>
            <a:pPr algn="l" indent="0" marL="0">
              <a:lnSpc>
                <a:spcPts val="2700"/>
              </a:lnSpc>
              <a:buNone/>
            </a:pPr>
            <a:r>
              <a:rPr lang="en-US" sz="2150" dirty="0">
                <a:solidFill>
                  <a:srgbClr val="F9EEE7"/>
                </a:solidFill>
                <a:latin typeface="Quattrocento" pitchFamily="34" charset="0"/>
                <a:ea typeface="Quattrocento" pitchFamily="34" charset="-122"/>
                <a:cs typeface="Quattrocento" pitchFamily="34" charset="-120"/>
              </a:rPr>
              <a:t>Обмін досвідом з подібними ініціативами в інших країнах</a:t>
            </a:r>
            <a:endParaRPr lang="en-US" sz="21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2448758"/>
          </a:xfrm>
          <a:prstGeom prst="rect">
            <a:avLst/>
          </a:prstGeom>
        </p:spPr>
      </p:pic>
      <p:sp>
        <p:nvSpPr>
          <p:cNvPr id="3" name="Text 0"/>
          <p:cNvSpPr/>
          <p:nvPr/>
        </p:nvSpPr>
        <p:spPr>
          <a:xfrm>
            <a:off x="768191" y="2935843"/>
            <a:ext cx="4653082" cy="349806"/>
          </a:xfrm>
          <a:prstGeom prst="rect">
            <a:avLst/>
          </a:prstGeom>
          <a:noFill/>
          <a:ln/>
        </p:spPr>
        <p:txBody>
          <a:bodyPr wrap="none" lIns="0" tIns="0" rIns="0" bIns="0" rtlCol="0" anchor="t"/>
          <a:lstStyle/>
          <a:p>
            <a:pPr algn="l" indent="0" marL="0">
              <a:lnSpc>
                <a:spcPts val="2750"/>
              </a:lnSpc>
              <a:buNone/>
            </a:pPr>
            <a:r>
              <a:rPr lang="en-US" sz="2200" dirty="0">
                <a:solidFill>
                  <a:srgbClr val="FFD9BE"/>
                </a:solidFill>
                <a:latin typeface="Quattrocento" pitchFamily="34" charset="0"/>
                <a:ea typeface="Quattrocento" pitchFamily="34" charset="-122"/>
                <a:cs typeface="Quattrocento" pitchFamily="34" charset="-120"/>
              </a:rPr>
              <a:t>Практичне значення дослідження</a:t>
            </a:r>
            <a:endParaRPr lang="en-US" sz="2200" dirty="0"/>
          </a:p>
        </p:txBody>
      </p:sp>
      <p:sp>
        <p:nvSpPr>
          <p:cNvPr id="4" name="Text 1"/>
          <p:cNvSpPr/>
          <p:nvPr/>
        </p:nvSpPr>
        <p:spPr>
          <a:xfrm>
            <a:off x="768191" y="3588782"/>
            <a:ext cx="4178141" cy="615672"/>
          </a:xfrm>
          <a:prstGeom prst="rect">
            <a:avLst/>
          </a:prstGeom>
          <a:noFill/>
          <a:ln/>
        </p:spPr>
        <p:txBody>
          <a:bodyPr wrap="none" lIns="0" tIns="0" rIns="0" bIns="0" rtlCol="0" anchor="t"/>
          <a:lstStyle/>
          <a:p>
            <a:pPr algn="ctr" indent="0" marL="0">
              <a:lnSpc>
                <a:spcPts val="4800"/>
              </a:lnSpc>
              <a:buNone/>
            </a:pPr>
            <a:r>
              <a:rPr lang="en-US" sz="4800" dirty="0">
                <a:solidFill>
                  <a:srgbClr val="F9EEE7"/>
                </a:solidFill>
                <a:latin typeface="Quattrocento" pitchFamily="34" charset="0"/>
                <a:ea typeface="Quattrocento" pitchFamily="34" charset="-122"/>
                <a:cs typeface="Quattrocento" pitchFamily="34" charset="-120"/>
              </a:rPr>
              <a:t>100+</a:t>
            </a:r>
            <a:endParaRPr lang="en-US" sz="4800" dirty="0"/>
          </a:p>
        </p:txBody>
      </p:sp>
      <p:sp>
        <p:nvSpPr>
          <p:cNvPr id="5" name="Text 2"/>
          <p:cNvSpPr/>
          <p:nvPr/>
        </p:nvSpPr>
        <p:spPr>
          <a:xfrm>
            <a:off x="1121331" y="4437578"/>
            <a:ext cx="3471743" cy="349806"/>
          </a:xfrm>
          <a:prstGeom prst="rect">
            <a:avLst/>
          </a:prstGeom>
          <a:noFill/>
          <a:ln/>
        </p:spPr>
        <p:txBody>
          <a:bodyPr wrap="none" lIns="0" tIns="0" rIns="0" bIns="0" rtlCol="0" anchor="t"/>
          <a:lstStyle/>
          <a:p>
            <a:pPr algn="ctr" indent="0" marL="0">
              <a:lnSpc>
                <a:spcPts val="2750"/>
              </a:lnSpc>
              <a:buNone/>
            </a:pPr>
            <a:r>
              <a:rPr lang="en-US" sz="2200" dirty="0">
                <a:solidFill>
                  <a:srgbClr val="F9EEE7"/>
                </a:solidFill>
                <a:latin typeface="Quattrocento" pitchFamily="34" charset="0"/>
                <a:ea typeface="Quattrocento" pitchFamily="34" charset="-122"/>
                <a:cs typeface="Quattrocento" pitchFamily="34" charset="-120"/>
              </a:rPr>
              <a:t>Потенційних відвідувачів</a:t>
            </a:r>
            <a:endParaRPr lang="en-US" sz="2200" dirty="0"/>
          </a:p>
        </p:txBody>
      </p:sp>
      <p:sp>
        <p:nvSpPr>
          <p:cNvPr id="6" name="Text 3"/>
          <p:cNvSpPr/>
          <p:nvPr/>
        </p:nvSpPr>
        <p:spPr>
          <a:xfrm>
            <a:off x="768191" y="4899303"/>
            <a:ext cx="4178141" cy="1049417"/>
          </a:xfrm>
          <a:prstGeom prst="rect">
            <a:avLst/>
          </a:prstGeom>
          <a:noFill/>
          <a:ln/>
        </p:spPr>
        <p:txBody>
          <a:bodyPr wrap="square" lIns="0" tIns="0" rIns="0" bIns="0" rtlCol="0" anchor="t"/>
          <a:lstStyle/>
          <a:p>
            <a:pPr algn="ctr" indent="0" marL="0">
              <a:lnSpc>
                <a:spcPts val="2750"/>
              </a:lnSpc>
              <a:buNone/>
            </a:pPr>
            <a:r>
              <a:rPr lang="en-US" sz="2200" dirty="0">
                <a:solidFill>
                  <a:srgbClr val="F9EEE7"/>
                </a:solidFill>
                <a:latin typeface="Quattrocento" pitchFamily="34" charset="0"/>
                <a:ea typeface="Quattrocento" pitchFamily="34" charset="-122"/>
                <a:cs typeface="Quattrocento" pitchFamily="34" charset="-120"/>
              </a:rPr>
              <a:t>Щомісячна кількість військових та ВПО, які можуть скористатися маршрутом</a:t>
            </a:r>
            <a:endParaRPr lang="en-US" sz="2200" dirty="0"/>
          </a:p>
        </p:txBody>
      </p:sp>
      <p:sp>
        <p:nvSpPr>
          <p:cNvPr id="7" name="Text 4"/>
          <p:cNvSpPr/>
          <p:nvPr/>
        </p:nvSpPr>
        <p:spPr>
          <a:xfrm>
            <a:off x="5226129" y="3588782"/>
            <a:ext cx="4178141" cy="615672"/>
          </a:xfrm>
          <a:prstGeom prst="rect">
            <a:avLst/>
          </a:prstGeom>
          <a:noFill/>
          <a:ln/>
        </p:spPr>
        <p:txBody>
          <a:bodyPr wrap="none" lIns="0" tIns="0" rIns="0" bIns="0" rtlCol="0" anchor="t"/>
          <a:lstStyle/>
          <a:p>
            <a:pPr algn="ctr" indent="0" marL="0">
              <a:lnSpc>
                <a:spcPts val="4800"/>
              </a:lnSpc>
              <a:buNone/>
            </a:pPr>
            <a:r>
              <a:rPr lang="en-US" sz="4800" dirty="0">
                <a:solidFill>
                  <a:srgbClr val="F9EEE7"/>
                </a:solidFill>
                <a:latin typeface="Quattrocento" pitchFamily="34" charset="0"/>
                <a:ea typeface="Quattrocento" pitchFamily="34" charset="-122"/>
                <a:cs typeface="Quattrocento" pitchFamily="34" charset="-120"/>
              </a:rPr>
              <a:t>5</a:t>
            </a:r>
            <a:endParaRPr lang="en-US" sz="4800" dirty="0"/>
          </a:p>
        </p:txBody>
      </p:sp>
      <p:sp>
        <p:nvSpPr>
          <p:cNvPr id="8" name="Text 5"/>
          <p:cNvSpPr/>
          <p:nvPr/>
        </p:nvSpPr>
        <p:spPr>
          <a:xfrm>
            <a:off x="5915858" y="4437578"/>
            <a:ext cx="2798683" cy="349806"/>
          </a:xfrm>
          <a:prstGeom prst="rect">
            <a:avLst/>
          </a:prstGeom>
          <a:noFill/>
          <a:ln/>
        </p:spPr>
        <p:txBody>
          <a:bodyPr wrap="none" lIns="0" tIns="0" rIns="0" bIns="0" rtlCol="0" anchor="t"/>
          <a:lstStyle/>
          <a:p>
            <a:pPr algn="ctr" indent="0" marL="0">
              <a:lnSpc>
                <a:spcPts val="2750"/>
              </a:lnSpc>
              <a:buNone/>
            </a:pPr>
            <a:r>
              <a:rPr lang="en-US" sz="2200" dirty="0">
                <a:solidFill>
                  <a:srgbClr val="F9EEE7"/>
                </a:solidFill>
                <a:latin typeface="Quattrocento" pitchFamily="34" charset="0"/>
                <a:ea typeface="Quattrocento" pitchFamily="34" charset="-122"/>
                <a:cs typeface="Quattrocento" pitchFamily="34" charset="-120"/>
              </a:rPr>
              <a:t>Видів терапії</a:t>
            </a:r>
            <a:endParaRPr lang="en-US" sz="2200" dirty="0"/>
          </a:p>
        </p:txBody>
      </p:sp>
      <p:sp>
        <p:nvSpPr>
          <p:cNvPr id="9" name="Text 6"/>
          <p:cNvSpPr/>
          <p:nvPr/>
        </p:nvSpPr>
        <p:spPr>
          <a:xfrm>
            <a:off x="5226129" y="4899303"/>
            <a:ext cx="4178141" cy="1049417"/>
          </a:xfrm>
          <a:prstGeom prst="rect">
            <a:avLst/>
          </a:prstGeom>
          <a:noFill/>
          <a:ln/>
        </p:spPr>
        <p:txBody>
          <a:bodyPr wrap="square" lIns="0" tIns="0" rIns="0" bIns="0" rtlCol="0" anchor="t"/>
          <a:lstStyle/>
          <a:p>
            <a:pPr algn="ctr" indent="0" marL="0">
              <a:lnSpc>
                <a:spcPts val="2750"/>
              </a:lnSpc>
              <a:buNone/>
            </a:pPr>
            <a:r>
              <a:rPr lang="en-US" sz="2200" dirty="0">
                <a:solidFill>
                  <a:srgbClr val="F9EEE7"/>
                </a:solidFill>
                <a:latin typeface="Quattrocento" pitchFamily="34" charset="0"/>
                <a:ea typeface="Quattrocento" pitchFamily="34" charset="-122"/>
                <a:cs typeface="Quattrocento" pitchFamily="34" charset="-120"/>
              </a:rPr>
              <a:t>Різноманітні методики відновлення, інтегровані в маршрут</a:t>
            </a:r>
            <a:endParaRPr lang="en-US" sz="2200" dirty="0"/>
          </a:p>
        </p:txBody>
      </p:sp>
      <p:sp>
        <p:nvSpPr>
          <p:cNvPr id="10" name="Text 7"/>
          <p:cNvSpPr/>
          <p:nvPr/>
        </p:nvSpPr>
        <p:spPr>
          <a:xfrm>
            <a:off x="9684068" y="3588782"/>
            <a:ext cx="4178141" cy="615672"/>
          </a:xfrm>
          <a:prstGeom prst="rect">
            <a:avLst/>
          </a:prstGeom>
          <a:noFill/>
          <a:ln/>
        </p:spPr>
        <p:txBody>
          <a:bodyPr wrap="none" lIns="0" tIns="0" rIns="0" bIns="0" rtlCol="0" anchor="t"/>
          <a:lstStyle/>
          <a:p>
            <a:pPr algn="ctr" indent="0" marL="0">
              <a:lnSpc>
                <a:spcPts val="4800"/>
              </a:lnSpc>
              <a:buNone/>
            </a:pPr>
            <a:r>
              <a:rPr lang="en-US" sz="4800" dirty="0">
                <a:solidFill>
                  <a:srgbClr val="F9EEE7"/>
                </a:solidFill>
                <a:latin typeface="Quattrocento" pitchFamily="34" charset="0"/>
                <a:ea typeface="Quattrocento" pitchFamily="34" charset="-122"/>
                <a:cs typeface="Quattrocento" pitchFamily="34" charset="-120"/>
              </a:rPr>
              <a:t>12</a:t>
            </a:r>
            <a:endParaRPr lang="en-US" sz="4800" dirty="0"/>
          </a:p>
        </p:txBody>
      </p:sp>
      <p:sp>
        <p:nvSpPr>
          <p:cNvPr id="11" name="Text 8"/>
          <p:cNvSpPr/>
          <p:nvPr/>
        </p:nvSpPr>
        <p:spPr>
          <a:xfrm>
            <a:off x="10373797" y="4437578"/>
            <a:ext cx="2798683" cy="349806"/>
          </a:xfrm>
          <a:prstGeom prst="rect">
            <a:avLst/>
          </a:prstGeom>
          <a:noFill/>
          <a:ln/>
        </p:spPr>
        <p:txBody>
          <a:bodyPr wrap="none" lIns="0" tIns="0" rIns="0" bIns="0" rtlCol="0" anchor="t"/>
          <a:lstStyle/>
          <a:p>
            <a:pPr algn="ctr" indent="0" marL="0">
              <a:lnSpc>
                <a:spcPts val="2750"/>
              </a:lnSpc>
              <a:buNone/>
            </a:pPr>
            <a:r>
              <a:rPr lang="en-US" sz="2200" dirty="0">
                <a:solidFill>
                  <a:srgbClr val="F9EEE7"/>
                </a:solidFill>
                <a:latin typeface="Quattrocento" pitchFamily="34" charset="0"/>
                <a:ea typeface="Quattrocento" pitchFamily="34" charset="-122"/>
                <a:cs typeface="Quattrocento" pitchFamily="34" charset="-120"/>
              </a:rPr>
              <a:t>Локацій</a:t>
            </a:r>
            <a:endParaRPr lang="en-US" sz="2200" dirty="0"/>
          </a:p>
        </p:txBody>
      </p:sp>
      <p:sp>
        <p:nvSpPr>
          <p:cNvPr id="12" name="Text 9"/>
          <p:cNvSpPr/>
          <p:nvPr/>
        </p:nvSpPr>
        <p:spPr>
          <a:xfrm>
            <a:off x="9684068" y="4899303"/>
            <a:ext cx="4178141" cy="1399222"/>
          </a:xfrm>
          <a:prstGeom prst="rect">
            <a:avLst/>
          </a:prstGeom>
          <a:noFill/>
          <a:ln/>
        </p:spPr>
        <p:txBody>
          <a:bodyPr wrap="square" lIns="0" tIns="0" rIns="0" bIns="0" rtlCol="0" anchor="t"/>
          <a:lstStyle/>
          <a:p>
            <a:pPr algn="ctr" indent="0" marL="0">
              <a:lnSpc>
                <a:spcPts val="2750"/>
              </a:lnSpc>
              <a:buNone/>
            </a:pPr>
            <a:r>
              <a:rPr lang="en-US" sz="2200" dirty="0">
                <a:solidFill>
                  <a:srgbClr val="F9EEE7"/>
                </a:solidFill>
                <a:latin typeface="Quattrocento" pitchFamily="34" charset="0"/>
                <a:ea typeface="Quattrocento" pitchFamily="34" charset="-122"/>
                <a:cs typeface="Quattrocento" pitchFamily="34" charset="-120"/>
              </a:rPr>
              <a:t>Кількість точок маршруту з унікальними реабілітаційними можливостями</a:t>
            </a:r>
            <a:endParaRPr lang="en-US" sz="2200" dirty="0"/>
          </a:p>
        </p:txBody>
      </p:sp>
      <p:sp>
        <p:nvSpPr>
          <p:cNvPr id="13" name="Text 10"/>
          <p:cNvSpPr/>
          <p:nvPr/>
        </p:nvSpPr>
        <p:spPr>
          <a:xfrm>
            <a:off x="768191" y="6578322"/>
            <a:ext cx="13094018" cy="1049417"/>
          </a:xfrm>
          <a:prstGeom prst="rect">
            <a:avLst/>
          </a:prstGeom>
          <a:noFill/>
          <a:ln/>
        </p:spPr>
        <p:txBody>
          <a:bodyPr wrap="square" lIns="0" tIns="0" rIns="0" bIns="0" rtlCol="0" anchor="t"/>
          <a:lstStyle/>
          <a:p>
            <a:pPr algn="l" indent="0" marL="0">
              <a:lnSpc>
                <a:spcPts val="2750"/>
              </a:lnSpc>
              <a:buNone/>
            </a:pPr>
            <a:r>
              <a:rPr lang="en-US" sz="2200" dirty="0">
                <a:solidFill>
                  <a:srgbClr val="FFD9BE"/>
                </a:solidFill>
                <a:latin typeface="Quattrocento" pitchFamily="34" charset="0"/>
                <a:ea typeface="Quattrocento" pitchFamily="34" charset="-122"/>
                <a:cs typeface="Quattrocento" pitchFamily="34" charset="-120"/>
              </a:rPr>
              <a:t>Розроблений туристичний маршрут має безпосереднє практичне застосування для реабілітації військових та внутрішньо переміщених осіб, пропонуючи комплексний підхід до відновлення фізичного та психічного здоров'я.</a:t>
            </a:r>
            <a:endParaRPr lang="en-US" sz="2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23332">
              <a:alpha val="80000"/>
            </a:srgbClr>
          </a:solidFill>
          <a:ln/>
        </p:spPr>
      </p:sp>
      <p:sp>
        <p:nvSpPr>
          <p:cNvPr id="4" name="Text 1"/>
          <p:cNvSpPr/>
          <p:nvPr/>
        </p:nvSpPr>
        <p:spPr>
          <a:xfrm>
            <a:off x="708065" y="686276"/>
            <a:ext cx="3287435" cy="410885"/>
          </a:xfrm>
          <a:prstGeom prst="rect">
            <a:avLst/>
          </a:prstGeom>
          <a:noFill/>
          <a:ln/>
        </p:spPr>
        <p:txBody>
          <a:bodyPr wrap="none" lIns="0" tIns="0" rIns="0" bIns="0" rtlCol="0" anchor="t"/>
          <a:lstStyle/>
          <a:p>
            <a:pPr algn="l" indent="0" marL="0">
              <a:lnSpc>
                <a:spcPts val="3200"/>
              </a:lnSpc>
              <a:buNone/>
            </a:pPr>
            <a:r>
              <a:rPr lang="en-US" sz="2550" dirty="0">
                <a:solidFill>
                  <a:srgbClr val="FFD9BE"/>
                </a:solidFill>
                <a:latin typeface="Quattrocento" pitchFamily="34" charset="0"/>
                <a:ea typeface="Quattrocento" pitchFamily="34" charset="-122"/>
                <a:cs typeface="Quattrocento" pitchFamily="34" charset="-120"/>
              </a:rPr>
              <a:t>Висновок</a:t>
            </a:r>
            <a:endParaRPr lang="en-US" sz="2550" dirty="0"/>
          </a:p>
        </p:txBody>
      </p:sp>
      <p:pic>
        <p:nvPicPr>
          <p:cNvPr id="5" name="Image 1" descr="preencoded.png">    </p:cNvPr>
          <p:cNvPicPr>
            <a:picLocks noChangeAspect="1"/>
          </p:cNvPicPr>
          <p:nvPr/>
        </p:nvPicPr>
        <p:blipFill>
          <a:blip r:embed="rId2"/>
          <a:stretch>
            <a:fillRect/>
          </a:stretch>
        </p:blipFill>
        <p:spPr>
          <a:xfrm>
            <a:off x="708065" y="1294328"/>
            <a:ext cx="657463" cy="1393746"/>
          </a:xfrm>
          <a:prstGeom prst="rect">
            <a:avLst/>
          </a:prstGeom>
        </p:spPr>
      </p:pic>
      <p:sp>
        <p:nvSpPr>
          <p:cNvPr id="6" name="Text 2"/>
          <p:cNvSpPr/>
          <p:nvPr/>
        </p:nvSpPr>
        <p:spPr>
          <a:xfrm>
            <a:off x="1562695" y="1425773"/>
            <a:ext cx="12359640" cy="263009"/>
          </a:xfrm>
          <a:prstGeom prst="rect">
            <a:avLst/>
          </a:prstGeom>
          <a:noFill/>
          <a:ln/>
        </p:spPr>
        <p:txBody>
          <a:bodyPr wrap="none" lIns="0" tIns="0" rIns="0" bIns="0" rtlCol="0" anchor="t"/>
          <a:lstStyle/>
          <a:p>
            <a:pPr algn="l" indent="0" marL="0">
              <a:lnSpc>
                <a:spcPts val="2050"/>
              </a:lnSpc>
              <a:buNone/>
            </a:pPr>
            <a:r>
              <a:rPr lang="en-US" sz="1250" dirty="0">
                <a:solidFill>
                  <a:srgbClr val="F9EEE7"/>
                </a:solidFill>
                <a:latin typeface="Quattrocento" pitchFamily="34" charset="0"/>
                <a:ea typeface="Quattrocento" pitchFamily="34" charset="-122"/>
                <a:cs typeface="Quattrocento" pitchFamily="34" charset="-120"/>
              </a:rPr>
              <a:t>Практичні активності</a:t>
            </a:r>
            <a:endParaRPr lang="en-US" sz="1250" dirty="0"/>
          </a:p>
        </p:txBody>
      </p:sp>
      <p:sp>
        <p:nvSpPr>
          <p:cNvPr id="7" name="Text 3"/>
          <p:cNvSpPr/>
          <p:nvPr/>
        </p:nvSpPr>
        <p:spPr>
          <a:xfrm>
            <a:off x="1562695" y="1767602"/>
            <a:ext cx="12359640" cy="789027"/>
          </a:xfrm>
          <a:prstGeom prst="rect">
            <a:avLst/>
          </a:prstGeom>
          <a:noFill/>
          <a:ln/>
        </p:spPr>
        <p:txBody>
          <a:bodyPr wrap="square" lIns="0" tIns="0" rIns="0" bIns="0" rtlCol="0" anchor="t"/>
          <a:lstStyle/>
          <a:p>
            <a:pPr algn="l" indent="0" marL="0">
              <a:lnSpc>
                <a:spcPts val="2050"/>
              </a:lnSpc>
              <a:buNone/>
            </a:pPr>
            <a:r>
              <a:rPr lang="en-US" sz="1250" dirty="0">
                <a:solidFill>
                  <a:srgbClr val="F9EEE7"/>
                </a:solidFill>
                <a:latin typeface="Quattrocento" pitchFamily="34" charset="0"/>
                <a:ea typeface="Quattrocento" pitchFamily="34" charset="-122"/>
                <a:cs typeface="Quattrocento" pitchFamily="34" charset="-120"/>
              </a:rPr>
              <a:t>Маршрут щодня включає 2-3 км прогулянок парковими алеями з пішоходними стежками, дихальні вправи за техніками діафрагмального і черевного типу, арт-терапії із збиранням та створенням флористичних композицій із місцевих трав, релаксаційні заняття акваерготерапією у зоні «Серце Карпат» (температурний діапазон води: 21-25°C), а також ранкові вправи на свіжому повітрі.</a:t>
            </a:r>
            <a:endParaRPr lang="en-US" sz="1250" dirty="0"/>
          </a:p>
        </p:txBody>
      </p:sp>
      <p:pic>
        <p:nvPicPr>
          <p:cNvPr id="8" name="Image 2" descr="preencoded.png">    </p:cNvPr>
          <p:cNvPicPr>
            <a:picLocks noChangeAspect="1"/>
          </p:cNvPicPr>
          <p:nvPr/>
        </p:nvPicPr>
        <p:blipFill>
          <a:blip r:embed="rId3"/>
          <a:stretch>
            <a:fillRect/>
          </a:stretch>
        </p:blipFill>
        <p:spPr>
          <a:xfrm>
            <a:off x="708065" y="2688074"/>
            <a:ext cx="657463" cy="1130737"/>
          </a:xfrm>
          <a:prstGeom prst="rect">
            <a:avLst/>
          </a:prstGeom>
        </p:spPr>
      </p:pic>
      <p:sp>
        <p:nvSpPr>
          <p:cNvPr id="9" name="Text 4"/>
          <p:cNvSpPr/>
          <p:nvPr/>
        </p:nvSpPr>
        <p:spPr>
          <a:xfrm>
            <a:off x="1562695" y="2819519"/>
            <a:ext cx="12359640" cy="263009"/>
          </a:xfrm>
          <a:prstGeom prst="rect">
            <a:avLst/>
          </a:prstGeom>
          <a:noFill/>
          <a:ln/>
        </p:spPr>
        <p:txBody>
          <a:bodyPr wrap="none" lIns="0" tIns="0" rIns="0" bIns="0" rtlCol="0" anchor="t"/>
          <a:lstStyle/>
          <a:p>
            <a:pPr algn="l" indent="0" marL="0">
              <a:lnSpc>
                <a:spcPts val="2050"/>
              </a:lnSpc>
              <a:buNone/>
            </a:pPr>
            <a:r>
              <a:rPr lang="en-US" sz="1250" dirty="0">
                <a:solidFill>
                  <a:srgbClr val="F9EEE7"/>
                </a:solidFill>
                <a:latin typeface="Quattrocento" pitchFamily="34" charset="0"/>
                <a:ea typeface="Quattrocento" pitchFamily="34" charset="-122"/>
                <a:cs typeface="Quattrocento" pitchFamily="34" charset="-120"/>
              </a:rPr>
              <a:t>Інфраструктура «Воєводино»</a:t>
            </a:r>
            <a:endParaRPr lang="en-US" sz="1250" dirty="0"/>
          </a:p>
        </p:txBody>
      </p:sp>
      <p:sp>
        <p:nvSpPr>
          <p:cNvPr id="10" name="Text 5"/>
          <p:cNvSpPr/>
          <p:nvPr/>
        </p:nvSpPr>
        <p:spPr>
          <a:xfrm>
            <a:off x="1562695" y="3161348"/>
            <a:ext cx="12359640" cy="526018"/>
          </a:xfrm>
          <a:prstGeom prst="rect">
            <a:avLst/>
          </a:prstGeom>
          <a:noFill/>
          <a:ln/>
        </p:spPr>
        <p:txBody>
          <a:bodyPr wrap="square" lIns="0" tIns="0" rIns="0" bIns="0" rtlCol="0" anchor="t"/>
          <a:lstStyle/>
          <a:p>
            <a:pPr algn="l" indent="0" marL="0">
              <a:lnSpc>
                <a:spcPts val="2050"/>
              </a:lnSpc>
              <a:buNone/>
            </a:pPr>
            <a:r>
              <a:rPr lang="en-US" sz="1250" dirty="0">
                <a:solidFill>
                  <a:srgbClr val="F9EEE7"/>
                </a:solidFill>
                <a:latin typeface="Quattrocento" pitchFamily="34" charset="0"/>
                <a:ea typeface="Quattrocento" pitchFamily="34" charset="-122"/>
                <a:cs typeface="Quattrocento" pitchFamily="34" charset="-120"/>
              </a:rPr>
              <a:t>На території курорту функціонують 5 облаштованих кімнат для релаксації, спеціалізований медичний пункт з цілодобовою підтримкою, 2 консультаційні кабінети для індивідуальної та групової роботи з психологами, а також майданчики з тренажерами для адаптованої фізичної реабілітації та дозвілля.</a:t>
            </a:r>
            <a:endParaRPr lang="en-US" sz="1250" dirty="0"/>
          </a:p>
        </p:txBody>
      </p:sp>
      <p:pic>
        <p:nvPicPr>
          <p:cNvPr id="11" name="Image 3" descr="preencoded.png">    </p:cNvPr>
          <p:cNvPicPr>
            <a:picLocks noChangeAspect="1"/>
          </p:cNvPicPr>
          <p:nvPr/>
        </p:nvPicPr>
        <p:blipFill>
          <a:blip r:embed="rId4"/>
          <a:stretch>
            <a:fillRect/>
          </a:stretch>
        </p:blipFill>
        <p:spPr>
          <a:xfrm>
            <a:off x="708065" y="3818811"/>
            <a:ext cx="657463" cy="1130737"/>
          </a:xfrm>
          <a:prstGeom prst="rect">
            <a:avLst/>
          </a:prstGeom>
        </p:spPr>
      </p:pic>
      <p:sp>
        <p:nvSpPr>
          <p:cNvPr id="12" name="Text 6"/>
          <p:cNvSpPr/>
          <p:nvPr/>
        </p:nvSpPr>
        <p:spPr>
          <a:xfrm>
            <a:off x="1562695" y="3950256"/>
            <a:ext cx="12359640" cy="263009"/>
          </a:xfrm>
          <a:prstGeom prst="rect">
            <a:avLst/>
          </a:prstGeom>
          <a:noFill/>
          <a:ln/>
        </p:spPr>
        <p:txBody>
          <a:bodyPr wrap="none" lIns="0" tIns="0" rIns="0" bIns="0" rtlCol="0" anchor="t"/>
          <a:lstStyle/>
          <a:p>
            <a:pPr algn="l" indent="0" marL="0">
              <a:lnSpc>
                <a:spcPts val="2050"/>
              </a:lnSpc>
              <a:buNone/>
            </a:pPr>
            <a:r>
              <a:rPr lang="en-US" sz="1250" dirty="0">
                <a:solidFill>
                  <a:srgbClr val="F9EEE7"/>
                </a:solidFill>
                <a:latin typeface="Quattrocento" pitchFamily="34" charset="0"/>
                <a:ea typeface="Quattrocento" pitchFamily="34" charset="-122"/>
                <a:cs typeface="Quattrocento" pitchFamily="34" charset="-120"/>
              </a:rPr>
              <a:t>Історико-культурна спадщина</a:t>
            </a:r>
            <a:endParaRPr lang="en-US" sz="1250" dirty="0"/>
          </a:p>
        </p:txBody>
      </p:sp>
      <p:sp>
        <p:nvSpPr>
          <p:cNvPr id="13" name="Text 7"/>
          <p:cNvSpPr/>
          <p:nvPr/>
        </p:nvSpPr>
        <p:spPr>
          <a:xfrm>
            <a:off x="1562695" y="4292084"/>
            <a:ext cx="12359640" cy="526018"/>
          </a:xfrm>
          <a:prstGeom prst="rect">
            <a:avLst/>
          </a:prstGeom>
          <a:noFill/>
          <a:ln/>
        </p:spPr>
        <p:txBody>
          <a:bodyPr wrap="square" lIns="0" tIns="0" rIns="0" bIns="0" rtlCol="0" anchor="t"/>
          <a:lstStyle/>
          <a:p>
            <a:pPr algn="l" indent="0" marL="0">
              <a:lnSpc>
                <a:spcPts val="2050"/>
              </a:lnSpc>
              <a:buNone/>
            </a:pPr>
            <a:r>
              <a:rPr lang="en-US" sz="1250" dirty="0">
                <a:solidFill>
                  <a:srgbClr val="F9EEE7"/>
                </a:solidFill>
                <a:latin typeface="Quattrocento" pitchFamily="34" charset="0"/>
                <a:ea typeface="Quattrocento" pitchFamily="34" charset="-122"/>
                <a:cs typeface="Quattrocento" pitchFamily="34" charset="-120"/>
              </a:rPr>
              <a:t>Екскурсії у парк Шенборна – огляд автентичних ландшафтів та історичних павільйонів, інтерактивні етнографічні майстер-класи з різьблення по дереву, вишивки, приготування закарпатських страв, вечори народної пісні, пізнання місцевих традицій та легенд краю.</a:t>
            </a:r>
            <a:endParaRPr lang="en-US" sz="1250" dirty="0"/>
          </a:p>
        </p:txBody>
      </p:sp>
      <p:pic>
        <p:nvPicPr>
          <p:cNvPr id="14" name="Image 4" descr="preencoded.png">    </p:cNvPr>
          <p:cNvPicPr>
            <a:picLocks noChangeAspect="1"/>
          </p:cNvPicPr>
          <p:nvPr/>
        </p:nvPicPr>
        <p:blipFill>
          <a:blip r:embed="rId5"/>
          <a:stretch>
            <a:fillRect/>
          </a:stretch>
        </p:blipFill>
        <p:spPr>
          <a:xfrm>
            <a:off x="708065" y="4949547"/>
            <a:ext cx="657463" cy="1393746"/>
          </a:xfrm>
          <a:prstGeom prst="rect">
            <a:avLst/>
          </a:prstGeom>
        </p:spPr>
      </p:pic>
      <p:sp>
        <p:nvSpPr>
          <p:cNvPr id="15" name="Text 8"/>
          <p:cNvSpPr/>
          <p:nvPr/>
        </p:nvSpPr>
        <p:spPr>
          <a:xfrm>
            <a:off x="1562695" y="5080992"/>
            <a:ext cx="12359640" cy="263009"/>
          </a:xfrm>
          <a:prstGeom prst="rect">
            <a:avLst/>
          </a:prstGeom>
          <a:noFill/>
          <a:ln/>
        </p:spPr>
        <p:txBody>
          <a:bodyPr wrap="none" lIns="0" tIns="0" rIns="0" bIns="0" rtlCol="0" anchor="t"/>
          <a:lstStyle/>
          <a:p>
            <a:pPr algn="l" indent="0" marL="0">
              <a:lnSpc>
                <a:spcPts val="2050"/>
              </a:lnSpc>
              <a:buNone/>
            </a:pPr>
            <a:r>
              <a:rPr lang="en-US" sz="1250" dirty="0">
                <a:solidFill>
                  <a:srgbClr val="F9EEE7"/>
                </a:solidFill>
                <a:latin typeface="Quattrocento" pitchFamily="34" charset="0"/>
                <a:ea typeface="Quattrocento" pitchFamily="34" charset="-122"/>
                <a:cs typeface="Quattrocento" pitchFamily="34" charset="-120"/>
              </a:rPr>
              <a:t>Особистий внесок</a:t>
            </a:r>
            <a:endParaRPr lang="en-US" sz="1250" dirty="0"/>
          </a:p>
        </p:txBody>
      </p:sp>
      <p:sp>
        <p:nvSpPr>
          <p:cNvPr id="16" name="Text 9"/>
          <p:cNvSpPr/>
          <p:nvPr/>
        </p:nvSpPr>
        <p:spPr>
          <a:xfrm>
            <a:off x="1562695" y="5422821"/>
            <a:ext cx="12359640" cy="789027"/>
          </a:xfrm>
          <a:prstGeom prst="rect">
            <a:avLst/>
          </a:prstGeom>
          <a:noFill/>
          <a:ln/>
        </p:spPr>
        <p:txBody>
          <a:bodyPr wrap="square" lIns="0" tIns="0" rIns="0" bIns="0" rtlCol="0" anchor="t"/>
          <a:lstStyle/>
          <a:p>
            <a:pPr algn="l" indent="0" marL="0">
              <a:lnSpc>
                <a:spcPts val="2050"/>
              </a:lnSpc>
              <a:buNone/>
            </a:pPr>
            <a:r>
              <a:rPr lang="en-US" sz="1250" b="1" dirty="0">
                <a:solidFill>
                  <a:srgbClr val="F9EEE7"/>
                </a:solidFill>
                <a:latin typeface="Quattrocento" pitchFamily="34" charset="0"/>
                <a:ea typeface="Quattrocento" pitchFamily="34" charset="-122"/>
                <a:cs typeface="Quattrocento" pitchFamily="34" charset="-120"/>
              </a:rPr>
              <a:t>Волонтерство в Україні під час війни розвивається у різних форматах:</a:t>
            </a:r>
            <a:pPr algn="l" indent="0" marL="0">
              <a:lnSpc>
                <a:spcPts val="2050"/>
              </a:lnSpc>
              <a:buNone/>
            </a:pPr>
            <a:r>
              <a:rPr lang="en-US" sz="1250" dirty="0">
                <a:solidFill>
                  <a:srgbClr val="F9EEE7"/>
                </a:solidFill>
                <a:latin typeface="Quattrocento" pitchFamily="34" charset="0"/>
                <a:ea typeface="Quattrocento" pitchFamily="34" charset="-122"/>
                <a:cs typeface="Quattrocento" pitchFamily="34" charset="-120"/>
              </a:rPr>
              <a:t> супровід груп військових до локацій, координація реабілітаційних програм, проведення занять з арт-терапії та підтримка інтеграційних подій для ВПО. Справжній ефект досягається тоді, коли спільна допомога ґрунтується на щирому бажанні та любові до рідного краю.</a:t>
            </a:r>
            <a:endParaRPr lang="en-US" sz="1250" dirty="0"/>
          </a:p>
        </p:txBody>
      </p:sp>
      <p:sp>
        <p:nvSpPr>
          <p:cNvPr id="17" name="Text 10"/>
          <p:cNvSpPr/>
          <p:nvPr/>
        </p:nvSpPr>
        <p:spPr>
          <a:xfrm>
            <a:off x="708065" y="6491168"/>
            <a:ext cx="13214271" cy="1052036"/>
          </a:xfrm>
          <a:prstGeom prst="rect">
            <a:avLst/>
          </a:prstGeom>
          <a:noFill/>
          <a:ln/>
        </p:spPr>
        <p:txBody>
          <a:bodyPr wrap="square" lIns="0" tIns="0" rIns="0" bIns="0" rtlCol="0" anchor="t"/>
          <a:lstStyle/>
          <a:p>
            <a:pPr algn="l" indent="0" marL="0">
              <a:lnSpc>
                <a:spcPts val="2050"/>
              </a:lnSpc>
              <a:buNone/>
            </a:pPr>
            <a:r>
              <a:rPr lang="en-US" sz="1250" dirty="0">
                <a:solidFill>
                  <a:srgbClr val="F9EEE7"/>
                </a:solidFill>
                <a:latin typeface="Quattrocento" pitchFamily="34" charset="0"/>
                <a:ea typeface="Quattrocento" pitchFamily="34" charset="-122"/>
                <a:cs typeface="Quattrocento" pitchFamily="34" charset="-120"/>
              </a:rPr>
              <a:t>Запропонований туристичний маршрут «Парк Шенборна» забезпечує цілісний підхід до реабілітації та ресоціалізації військових та ВПО: щомісяця до 120 осіб беруть участь у програмах, охоплюючи 8 напрямків терапії – від природної до арт- та фізичної, з використанням 12 унікальних реабілітаційних локацій (озеро, кінна база, етнохата, теплиці, альтанки, тренувальний майданчик, храм, медпункт тощо). Синергія сучасної інфраструктури, місцевих традицій та професійного супроводу створює максимально сприятливий простір для відновлення та нової надії.</a:t>
            </a:r>
            <a:endParaRPr lang="en-US" sz="1250" dirty="0"/>
          </a:p>
        </p:txBody>
      </p:sp>
      <p:pic>
        <p:nvPicPr>
          <p:cNvPr id="18" name="Image 5" descr="preencoded.png">    </p:cNvPr>
          <p:cNvPicPr>
            <a:picLocks noChangeAspect="1"/>
          </p:cNvPicPr>
          <p:nvPr/>
        </p:nvPicPr>
        <p:blipFill>
          <a:blip r:embed="rId6"/>
          <a:stretch>
            <a:fillRect/>
          </a:stretch>
        </p:blipFill>
        <p:spPr>
          <a:xfrm>
            <a:off x="13563600" y="228600"/>
            <a:ext cx="838200" cy="55947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61405" y="853440"/>
            <a:ext cx="5073134" cy="6522601"/>
          </a:xfrm>
          <a:prstGeom prst="rect">
            <a:avLst/>
          </a:prstGeom>
        </p:spPr>
      </p:pic>
      <p:sp>
        <p:nvSpPr>
          <p:cNvPr id="3" name="Text 0"/>
          <p:cNvSpPr/>
          <p:nvPr/>
        </p:nvSpPr>
        <p:spPr>
          <a:xfrm>
            <a:off x="7535108" y="1179909"/>
            <a:ext cx="6341507" cy="1359098"/>
          </a:xfrm>
          <a:prstGeom prst="rect">
            <a:avLst/>
          </a:prstGeom>
          <a:noFill/>
          <a:ln/>
        </p:spPr>
        <p:txBody>
          <a:bodyPr wrap="square" lIns="0" tIns="0" rIns="0" bIns="0" rtlCol="0" anchor="t"/>
          <a:lstStyle/>
          <a:p>
            <a:pPr algn="l" indent="0" marL="0">
              <a:lnSpc>
                <a:spcPts val="2100"/>
              </a:lnSpc>
              <a:buNone/>
            </a:pPr>
            <a:r>
              <a:rPr lang="en-US" sz="1700" dirty="0">
                <a:solidFill>
                  <a:srgbClr val="FFD9BE"/>
                </a:solidFill>
                <a:latin typeface="Quattrocento" pitchFamily="34" charset="0"/>
                <a:ea typeface="Quattrocento" pitchFamily="34" charset="-122"/>
                <a:cs typeface="Quattrocento" pitchFamily="34" charset="-120"/>
              </a:rPr>
              <a:t>Джерела 1. Реабілітаційна Психологія: (ТОП 10) Методів та Технік </a:t>
            </a:r>
            <a:pPr algn="l" indent="0" marL="0">
              <a:lnSpc>
                <a:spcPts val="2100"/>
              </a:lnSpc>
              <a:buNone/>
            </a:pPr>
            <a:r>
              <a:rPr lang="en-US" sz="1700" u="sng" dirty="0">
                <a:solidFill>
                  <a:srgbClr val="EF9C82"/>
                </a:solidFill>
                <a:latin typeface="Quattrocento" pitchFamily="34" charset="0"/>
                <a:ea typeface="Quattrocento" pitchFamily="34" charset="-122"/>
                <a:cs typeface="Quattrocento" pitchFamily="34" charset="-120"/>
                <a:hlinkClick r:id="rId2" invalidUrl="" action="" tgtFrame="" tooltip="" history="1" highlightClick="0" endSnd="0">
                  <a:extLst>
                    <a:ext uri="{A12FA001-AC4F-418D-AE19-62706E023703}">
                      <ahyp:hlinkClr xmlns:ahyp="http://schemas.microsoft.com/office/drawing/2018/hyperlinkcolor" val="tx"/>
                    </a:ext>
                  </a:extLst>
                </a:hlinkClick>
              </a:rPr>
              <a:t>https://psihologonline.pro/reabilitatsiyna-psykholohiya-metody-i-tekhniky/</a:t>
            </a:r>
            <a:pPr algn="l" indent="0" marL="0">
              <a:lnSpc>
                <a:spcPts val="2100"/>
              </a:lnSpc>
              <a:buNone/>
            </a:pPr>
            <a:r>
              <a:rPr lang="en-US" sz="1700" dirty="0">
                <a:solidFill>
                  <a:srgbClr val="FFD9BE"/>
                </a:solidFill>
                <a:latin typeface="Quattrocento" pitchFamily="34" charset="0"/>
                <a:ea typeface="Quattrocento" pitchFamily="34" charset="-122"/>
                <a:cs typeface="Quattrocento" pitchFamily="34" charset="-120"/>
              </a:rPr>
              <a:t> 2. Основи реабілітації, фізичної терапії, ерготерапії </a:t>
            </a:r>
            <a:pPr algn="l" indent="0" marL="0">
              <a:lnSpc>
                <a:spcPts val="2100"/>
              </a:lnSpc>
              <a:buNone/>
            </a:pPr>
            <a:r>
              <a:rPr lang="en-US" sz="1700" u="sng" dirty="0">
                <a:solidFill>
                  <a:srgbClr val="EF9C82"/>
                </a:solidFill>
                <a:latin typeface="Quattrocento" pitchFamily="34" charset="0"/>
                <a:ea typeface="Quattrocento" pitchFamily="34" charset="-122"/>
                <a:cs typeface="Quattrocento" pitchFamily="34" charset="-120"/>
                <a:hlinkClick r:id="rId3" invalidUrl="" action="" tgtFrame="" tooltip="" history="1" highlightClick="0" endSnd="0">
                  <a:extLst>
                    <a:ext uri="{A12FA001-AC4F-418D-AE19-62706E023703}">
                      <ahyp:hlinkClr xmlns:ahyp="http://schemas.microsoft.com/office/drawing/2018/hyperlinkcolor" val="tx"/>
                    </a:ext>
                  </a:extLst>
                </a:hlinkClick>
              </a:rPr>
              <a:t>https://library.gov.ua/osnovy-reabilitatsiyi-fizychnoyi-terapiyi-ergoterapiyi/</a:t>
            </a:r>
            <a:endParaRPr lang="en-US" sz="1700" dirty="0"/>
          </a:p>
        </p:txBody>
      </p:sp>
      <p:sp>
        <p:nvSpPr>
          <p:cNvPr id="4" name="Text 1"/>
          <p:cNvSpPr/>
          <p:nvPr/>
        </p:nvSpPr>
        <p:spPr>
          <a:xfrm>
            <a:off x="7535108" y="2712958"/>
            <a:ext cx="6341507" cy="1087279"/>
          </a:xfrm>
          <a:prstGeom prst="rect">
            <a:avLst/>
          </a:prstGeom>
          <a:noFill/>
          <a:ln/>
        </p:spPr>
        <p:txBody>
          <a:bodyPr wrap="square" lIns="0" tIns="0" rIns="0" bIns="0" rtlCol="0" anchor="t"/>
          <a:lstStyle/>
          <a:p>
            <a:pPr algn="l" indent="0" marL="0">
              <a:lnSpc>
                <a:spcPts val="2100"/>
              </a:lnSpc>
              <a:buNone/>
            </a:pPr>
            <a:r>
              <a:rPr lang="en-US" sz="1700" dirty="0">
                <a:solidFill>
                  <a:srgbClr val="FFD9BE"/>
                </a:solidFill>
                <a:latin typeface="Quattrocento" pitchFamily="34" charset="0"/>
                <a:ea typeface="Quattrocento" pitchFamily="34" charset="-122"/>
                <a:cs typeface="Quattrocento" pitchFamily="34" charset="-120"/>
              </a:rPr>
              <a:t>Важливі навички для успішного ведення адаптації дітей з інвалідністю </a:t>
            </a:r>
            <a:pPr algn="l" indent="0" marL="0">
              <a:lnSpc>
                <a:spcPts val="2100"/>
              </a:lnSpc>
              <a:buNone/>
            </a:pPr>
            <a:r>
              <a:rPr lang="en-US" sz="1700" u="sng" dirty="0">
                <a:solidFill>
                  <a:srgbClr val="EF9C82"/>
                </a:solidFill>
                <a:latin typeface="Quattrocento" pitchFamily="34" charset="0"/>
                <a:ea typeface="Quattrocento" pitchFamily="34" charset="-122"/>
                <a:cs typeface="Quattrocento" pitchFamily="34" charset="-120"/>
                <a:hlinkClick r:id="rId4" invalidUrl="" action="" tgtFrame="" tooltip="" history="1" highlightClick="0" endSnd="0">
                  <a:extLst>
                    <a:ext uri="{A12FA001-AC4F-418D-AE19-62706E023703}">
                      <ahyp:hlinkClr xmlns:ahyp="http://schemas.microsoft.com/office/drawing/2018/hyperlinkcolor" val="tx"/>
                    </a:ext>
                  </a:extLst>
                </a:hlinkClick>
              </a:rPr>
              <a:t>https://www.ukr.net/news/medicina/vazhlyvi-navychky-dlya-uspihnogo-vedennya-adaptatsiyi-ditej-z-invalidnistyu/</a:t>
            </a:r>
            <a:endParaRPr lang="en-US" sz="1700" dirty="0"/>
          </a:p>
        </p:txBody>
      </p:sp>
      <p:sp>
        <p:nvSpPr>
          <p:cNvPr id="5" name="Text 2"/>
          <p:cNvSpPr/>
          <p:nvPr/>
        </p:nvSpPr>
        <p:spPr>
          <a:xfrm>
            <a:off x="7535108" y="3974187"/>
            <a:ext cx="6341507" cy="1087279"/>
          </a:xfrm>
          <a:prstGeom prst="rect">
            <a:avLst/>
          </a:prstGeom>
          <a:noFill/>
          <a:ln/>
        </p:spPr>
        <p:txBody>
          <a:bodyPr wrap="square" lIns="0" tIns="0" rIns="0" bIns="0" rtlCol="0" anchor="t"/>
          <a:lstStyle/>
          <a:p>
            <a:pPr algn="l" indent="0" marL="0">
              <a:lnSpc>
                <a:spcPts val="2100"/>
              </a:lnSpc>
              <a:buNone/>
            </a:pPr>
            <a:r>
              <a:rPr lang="en-US" sz="1700" dirty="0">
                <a:solidFill>
                  <a:srgbClr val="FFD9BE"/>
                </a:solidFill>
                <a:latin typeface="Quattrocento" pitchFamily="34" charset="0"/>
                <a:ea typeface="Quattrocento" pitchFamily="34" charset="-122"/>
                <a:cs typeface="Quattrocento" pitchFamily="34" charset="-120"/>
              </a:rPr>
              <a:t>Вимоги до професійного розвитку фахівців </a:t>
            </a:r>
            <a:pPr algn="l" indent="0" marL="0">
              <a:lnSpc>
                <a:spcPts val="2100"/>
              </a:lnSpc>
              <a:buNone/>
            </a:pPr>
            <a:r>
              <a:rPr lang="en-US" sz="1700" u="sng" dirty="0">
                <a:solidFill>
                  <a:srgbClr val="EF9C82"/>
                </a:solidFill>
                <a:latin typeface="Quattrocento" pitchFamily="34" charset="0"/>
                <a:ea typeface="Quattrocento" pitchFamily="34" charset="-122"/>
                <a:cs typeface="Quattrocento" pitchFamily="34" charset="-120"/>
                <a:hlinkClick r:id="rId5" invalidUrl="" action="" tgtFrame="" tooltip="" history="1" highlightClick="0" endSnd="0">
                  <a:extLst>
                    <a:ext uri="{A12FA001-AC4F-418D-AE19-62706E023703}">
                      <ahyp:hlinkClr xmlns:ahyp="http://schemas.microsoft.com/office/drawing/2018/hyperlinkcolor" val="tx"/>
                    </a:ext>
                  </a:extLst>
                </a:hlinkClick>
              </a:rPr>
              <a:t>https://www.mon.gov.ua/ua/news/novini-2019/vimogi-do-profesijnoho-rozvitku-fahivtsiv/</a:t>
            </a:r>
            <a:pPr algn="l" indent="0" marL="0">
              <a:lnSpc>
                <a:spcPts val="2100"/>
              </a:lnSpc>
              <a:buNone/>
            </a:pPr>
            <a:r>
              <a:rPr lang="en-US" sz="1700" dirty="0">
                <a:solidFill>
                  <a:srgbClr val="FFD9BE"/>
                </a:solidFill>
                <a:latin typeface="Quattrocento" pitchFamily="34" charset="0"/>
                <a:ea typeface="Quattrocento" pitchFamily="34" charset="-122"/>
                <a:cs typeface="Quattrocento" pitchFamily="34" charset="-120"/>
              </a:rPr>
              <a:t> Допомога матерям з дітьми з аутизмом </a:t>
            </a:r>
            <a:pPr algn="l" indent="0" marL="0">
              <a:lnSpc>
                <a:spcPts val="2100"/>
              </a:lnSpc>
              <a:buNone/>
            </a:pPr>
            <a:r>
              <a:rPr lang="en-US" sz="1700" u="sng" dirty="0">
                <a:solidFill>
                  <a:srgbClr val="EF9C82"/>
                </a:solidFill>
                <a:latin typeface="Quattrocento" pitchFamily="34" charset="0"/>
                <a:ea typeface="Quattrocento" pitchFamily="34" charset="-122"/>
                <a:cs typeface="Quattrocento" pitchFamily="34" charset="-120"/>
                <a:hlinkClick r:id="rId6" invalidUrl="" action="" tgtFrame="" tooltip="" history="1" highlightClick="0" endSnd="0">
                  <a:extLst>
                    <a:ext uri="{A12FA001-AC4F-418D-AE19-62706E023703}">
                      <ahyp:hlinkClr xmlns:ahyp="http://schemas.microsoft.com/office/drawing/2018/hyperlinkcolor" val="tx"/>
                    </a:ext>
                  </a:extLst>
                </a:hlinkClick>
              </a:rPr>
              <a:t>https://blog.i.ua/user/8823122/2273591/</a:t>
            </a:r>
            <a:endParaRPr lang="en-US" sz="1700" dirty="0"/>
          </a:p>
        </p:txBody>
      </p:sp>
      <p:sp>
        <p:nvSpPr>
          <p:cNvPr id="6" name="Text 3"/>
          <p:cNvSpPr/>
          <p:nvPr/>
        </p:nvSpPr>
        <p:spPr>
          <a:xfrm>
            <a:off x="7535108" y="5235416"/>
            <a:ext cx="6341507" cy="543639"/>
          </a:xfrm>
          <a:prstGeom prst="rect">
            <a:avLst/>
          </a:prstGeom>
          <a:noFill/>
          <a:ln/>
        </p:spPr>
        <p:txBody>
          <a:bodyPr wrap="square" lIns="0" tIns="0" rIns="0" bIns="0" rtlCol="0" anchor="t"/>
          <a:lstStyle/>
          <a:p>
            <a:pPr algn="l" indent="0" marL="0">
              <a:lnSpc>
                <a:spcPts val="2100"/>
              </a:lnSpc>
              <a:buNone/>
            </a:pPr>
            <a:r>
              <a:rPr lang="en-US" sz="1700" dirty="0">
                <a:solidFill>
                  <a:srgbClr val="FFD9BE"/>
                </a:solidFill>
                <a:latin typeface="Quattrocento" pitchFamily="34" charset="0"/>
                <a:ea typeface="Quattrocento" pitchFamily="34" charset="-122"/>
                <a:cs typeface="Quattrocento" pitchFamily="34" charset="-120"/>
              </a:rPr>
              <a:t>Реабілітаційні послуги для людей з обмеженими можливостями </a:t>
            </a:r>
            <a:pPr algn="l" indent="0" marL="0">
              <a:lnSpc>
                <a:spcPts val="2100"/>
              </a:lnSpc>
              <a:buNone/>
            </a:pPr>
            <a:r>
              <a:rPr lang="en-US" sz="1700" u="sng" dirty="0">
                <a:solidFill>
                  <a:srgbClr val="EF9C82"/>
                </a:solidFill>
                <a:latin typeface="Quattrocento" pitchFamily="34" charset="0"/>
                <a:ea typeface="Quattrocento" pitchFamily="34" charset="-122"/>
                <a:cs typeface="Quattrocento" pitchFamily="34" charset="-120"/>
                <a:hlinkClick r:id="rId7" invalidUrl="" action="" tgtFrame="" tooltip="" history="1" highlightClick="0" endSnd="0">
                  <a:extLst>
                    <a:ext uri="{A12FA001-AC4F-418D-AE19-62706E023703}">
                      <ahyp:hlinkClr xmlns:ahyp="http://schemas.microsoft.com/office/drawing/2018/hyperlinkcolor" val="tx"/>
                    </a:ext>
                  </a:extLst>
                </a:hlinkClick>
              </a:rPr>
              <a:t>https://www.health.gov.ua/health_skill/4295</a:t>
            </a:r>
            <a:pPr algn="l" indent="0" marL="0">
              <a:lnSpc>
                <a:spcPts val="2100"/>
              </a:lnSpc>
              <a:buNone/>
            </a:pPr>
            <a:r>
              <a:rPr lang="en-US" sz="1700" dirty="0">
                <a:solidFill>
                  <a:srgbClr val="FFD9BE"/>
                </a:solidFill>
                <a:latin typeface="Quattrocento" pitchFamily="34" charset="0"/>
                <a:ea typeface="Quattrocento" pitchFamily="34" charset="-122"/>
                <a:cs typeface="Quattrocento" pitchFamily="34" charset="-120"/>
              </a:rPr>
              <a:t> </a:t>
            </a:r>
            <a:endParaRPr lang="en-US" sz="1700" dirty="0"/>
          </a:p>
        </p:txBody>
      </p:sp>
      <p:sp>
        <p:nvSpPr>
          <p:cNvPr id="7" name="Text 4"/>
          <p:cNvSpPr/>
          <p:nvPr/>
        </p:nvSpPr>
        <p:spPr>
          <a:xfrm>
            <a:off x="7535108" y="5953006"/>
            <a:ext cx="6341507" cy="1113949"/>
          </a:xfrm>
          <a:prstGeom prst="rect">
            <a:avLst/>
          </a:prstGeom>
          <a:noFill/>
          <a:ln/>
        </p:spPr>
        <p:txBody>
          <a:bodyPr wrap="square" lIns="0" tIns="0" rIns="0" bIns="0" rtlCol="0" anchor="t"/>
          <a:lstStyle/>
          <a:p>
            <a:pPr algn="l" indent="0" marL="0">
              <a:lnSpc>
                <a:spcPts val="2150"/>
              </a:lnSpc>
              <a:buNone/>
            </a:pPr>
            <a:r>
              <a:rPr lang="en-US" sz="1350" dirty="0">
                <a:solidFill>
                  <a:srgbClr val="F9EEE7"/>
                </a:solidFill>
                <a:latin typeface="Quattrocento" pitchFamily="34" charset="0"/>
                <a:ea typeface="Quattrocento" pitchFamily="34" charset="-122"/>
                <a:cs typeface="Quattrocento" pitchFamily="34" charset="-120"/>
              </a:rPr>
              <a:t>Фото використино з сайту </a:t>
            </a:r>
            <a:pPr algn="l" indent="0" marL="0">
              <a:lnSpc>
                <a:spcPts val="2150"/>
              </a:lnSpc>
              <a:buNone/>
            </a:pPr>
            <a:r>
              <a:rPr lang="en-US" sz="1350" u="sng" dirty="0">
                <a:solidFill>
                  <a:srgbClr val="EF9C82"/>
                </a:solidFill>
                <a:latin typeface="Quattrocento" pitchFamily="34" charset="0"/>
                <a:ea typeface="Quattrocento" pitchFamily="34" charset="-122"/>
                <a:cs typeface="Quattrocento" pitchFamily="34" charset="-120"/>
                <a:hlinkClick r:id="rId8" invalidUrl="" action="" tgtFrame="" tooltip="" history="1" highlightClick="0" endSnd="0">
                  <a:extLst>
                    <a:ext uri="{A12FA001-AC4F-418D-AE19-62706E023703}">
                      <ahyp:hlinkClr xmlns:ahyp="http://schemas.microsoft.com/office/drawing/2018/hyperlinkcolor" val="tx"/>
                    </a:ext>
                  </a:extLst>
                </a:hlinkClick>
              </a:rPr>
              <a:t>https://voevodyno.com/?gad_source=1&amp;gbraid=0AAAAACXVwgX5t_CtGwUa86VpWKA-Zr4WN&amp;gclid=Cj0KCQjwzYLABhD4ARIsALySuCQoFG9xq5yixCdE9FwICl823KZ-ha-GNj3ey0-KucKA1FNiRn-I8-QaAp6eEALw_wcB</a:t>
            </a:r>
            <a:endParaRPr lang="en-US" sz="1350" dirty="0"/>
          </a:p>
        </p:txBody>
      </p:sp>
      <p:pic>
        <p:nvPicPr>
          <p:cNvPr id="8" name="Image 1" descr="preencoded.png">    </p:cNvPr>
          <p:cNvPicPr>
            <a:picLocks noChangeAspect="1"/>
          </p:cNvPicPr>
          <p:nvPr/>
        </p:nvPicPr>
        <p:blipFill>
          <a:blip r:embed="rId9"/>
          <a:stretch>
            <a:fillRect/>
          </a:stretch>
        </p:blipFill>
        <p:spPr>
          <a:xfrm>
            <a:off x="13563600" y="228600"/>
            <a:ext cx="838200" cy="55947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23332">
              <a:alpha val="80000"/>
            </a:srgbClr>
          </a:solidFill>
          <a:ln/>
        </p:spPr>
      </p:sp>
      <p:sp>
        <p:nvSpPr>
          <p:cNvPr id="4" name="Text 1"/>
          <p:cNvSpPr/>
          <p:nvPr/>
        </p:nvSpPr>
        <p:spPr>
          <a:xfrm>
            <a:off x="1644491" y="3405902"/>
            <a:ext cx="11341298" cy="1417677"/>
          </a:xfrm>
          <a:prstGeom prst="rect">
            <a:avLst/>
          </a:prstGeom>
          <a:noFill/>
          <a:ln/>
        </p:spPr>
        <p:txBody>
          <a:bodyPr wrap="none" lIns="0" tIns="0" rIns="0" bIns="0" rtlCol="0" anchor="t"/>
          <a:lstStyle/>
          <a:p>
            <a:pPr algn="ctr" indent="0" marL="0">
              <a:lnSpc>
                <a:spcPts val="11150"/>
              </a:lnSpc>
              <a:buNone/>
            </a:pPr>
            <a:r>
              <a:rPr lang="en-US" sz="8900" i="1" dirty="0">
                <a:solidFill>
                  <a:srgbClr val="FFD9BE"/>
                </a:solidFill>
                <a:latin typeface="Quattrocento" pitchFamily="34" charset="0"/>
                <a:ea typeface="Quattrocento" pitchFamily="34" charset="-122"/>
                <a:cs typeface="Quattrocento" pitchFamily="34" charset="-120"/>
              </a:rPr>
              <a:t>ДЯКУЮ ЗА УВАГУ!</a:t>
            </a:r>
            <a:endParaRPr lang="en-US" sz="8900" dirty="0"/>
          </a:p>
        </p:txBody>
      </p:sp>
      <p:pic>
        <p:nvPicPr>
          <p:cNvPr id="5" name="Image 1" descr="preencoded.png">    </p:cNvPr>
          <p:cNvPicPr>
            <a:picLocks noChangeAspect="1"/>
          </p:cNvPicPr>
          <p:nvPr/>
        </p:nvPicPr>
        <p:blipFill>
          <a:blip r:embed="rId2"/>
          <a:stretch>
            <a:fillRect/>
          </a:stretch>
        </p:blipFill>
        <p:spPr>
          <a:xfrm>
            <a:off x="13563600" y="228600"/>
            <a:ext cx="838200" cy="55947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2025-04-18T08:30:15Z</dcterms:created>
  <dcterms:modified xsi:type="dcterms:W3CDTF">2025-04-18T08:30:15Z</dcterms:modified>
</cp:coreProperties>
</file>